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1"/>
  </p:notesMasterIdLst>
  <p:handoutMasterIdLst>
    <p:handoutMasterId r:id="rId42"/>
  </p:handoutMasterIdLst>
  <p:sldIdLst>
    <p:sldId id="271" r:id="rId2"/>
    <p:sldId id="402" r:id="rId3"/>
    <p:sldId id="391" r:id="rId4"/>
    <p:sldId id="394" r:id="rId5"/>
    <p:sldId id="398" r:id="rId6"/>
    <p:sldId id="435" r:id="rId7"/>
    <p:sldId id="403" r:id="rId8"/>
    <p:sldId id="404" r:id="rId9"/>
    <p:sldId id="405" r:id="rId10"/>
    <p:sldId id="406" r:id="rId11"/>
    <p:sldId id="407" r:id="rId12"/>
    <p:sldId id="408" r:id="rId13"/>
    <p:sldId id="409" r:id="rId14"/>
    <p:sldId id="410" r:id="rId15"/>
    <p:sldId id="413" r:id="rId16"/>
    <p:sldId id="411" r:id="rId17"/>
    <p:sldId id="412" r:id="rId18"/>
    <p:sldId id="414" r:id="rId19"/>
    <p:sldId id="415" r:id="rId20"/>
    <p:sldId id="416" r:id="rId21"/>
    <p:sldId id="396" r:id="rId22"/>
    <p:sldId id="417" r:id="rId23"/>
    <p:sldId id="418" r:id="rId24"/>
    <p:sldId id="419" r:id="rId25"/>
    <p:sldId id="420" r:id="rId26"/>
    <p:sldId id="421" r:id="rId27"/>
    <p:sldId id="422" r:id="rId28"/>
    <p:sldId id="423" r:id="rId29"/>
    <p:sldId id="424" r:id="rId30"/>
    <p:sldId id="425" r:id="rId31"/>
    <p:sldId id="426" r:id="rId32"/>
    <p:sldId id="427" r:id="rId33"/>
    <p:sldId id="428" r:id="rId34"/>
    <p:sldId id="429" r:id="rId35"/>
    <p:sldId id="430" r:id="rId36"/>
    <p:sldId id="431" r:id="rId37"/>
    <p:sldId id="432" r:id="rId38"/>
    <p:sldId id="433" r:id="rId39"/>
    <p:sldId id="434" r:id="rId40"/>
  </p:sldIdLst>
  <p:sldSz cx="12192000" cy="6858000"/>
  <p:notesSz cx="6858000" cy="9144000"/>
  <p:embeddedFontLst>
    <p:embeddedFont>
      <p:font typeface="Montserrat" panose="00000500000000000000" pitchFamily="50" charset="0"/>
      <p:regular r:id="rId43"/>
      <p:bold r:id="rId44"/>
      <p:italic r:id="rId45"/>
      <p:boldItalic r:id="rId46"/>
    </p:embeddedFont>
    <p:embeddedFont>
      <p:font typeface="Montserrat Medium" panose="00000600000000000000" pitchFamily="2" charset="0"/>
      <p:regular r:id="rId47"/>
      <p:italic r:id="rId48"/>
    </p:embeddedFont>
    <p:embeddedFont>
      <p:font typeface="Poppins" panose="00000500000000000000" pitchFamily="2" charset="0"/>
      <p:regular r:id="rId49"/>
      <p:bold r:id="rId50"/>
      <p:italic r:id="rId51"/>
      <p:boldItalic r:id="rId5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E9CA113-AFD8-E97A-6087-C112A41FDF0B}" name="Faith Polk" initials="FP" userId="S::fpolk@wested.org::befa10be-b4ea-495c-9eea-611b0a1c5299" providerId="AD"/>
  <p188:author id="{40911A1F-C56F-4248-15C9-66E8B6EFD315}" name="Sophie Savelkouls" initials="SS" userId="S::ssavelk@wested.org::a9c89b22-c766-400c-bbb4-dfb85c67446b" providerId="AD"/>
  <p188:author id="{2E7F6C22-96CD-BF6B-EE26-D32479E1E081}" name="Naomi Reeley" initials="" userId="S::nreeley@fcoe.org::4984995a-aa98-4a1a-89ef-a5f55b9ede08" providerId="AD"/>
  <p188:author id="{0448D035-44C4-75C2-EBF5-5D12986F7A52}" name="Grace Srinivasiah" initials="GS" userId="f3jIlVEJi5JGNhK/P3AVhnhRUzEb4tjq12Dl15h0GAE=" providerId="None"/>
  <p188:author id="{B8EAE73C-AAD0-091B-5543-C813901EA72E}" name="Joanna Azar" initials="JA" userId="S::jazar@wested.org::c4416e25-9d96-496b-a48c-5917e8dac7e1" providerId="AD"/>
  <p188:author id="{56175657-D597-08E2-DA47-49FB6C903BBD}" name="Lexi Alexander" initials="LA" userId="S::lalexan2@wested.org::209657db-7f14-4e98-85e1-9b7d89483e08" providerId="AD"/>
  <p188:author id="{990F5A61-37B3-57C3-4E8D-1D794B946607}" name="Amy Reff" initials="AR" userId="Amy Reff" providerId="None"/>
  <p188:author id="{04AED694-5378-7B82-AC86-BE0DF7AE09CB}" name="Sandra Leu Bonanno" initials="SB" userId="gsSlUjeDIwgTs0c0v6/vvgUnlyfFiefQwxxLPJAX6nE=" providerId="None"/>
  <p188:author id="{EAA301A4-B75A-A1BE-5F28-A94824ECC9EA}" name="Jennifer Marcella-Burdett" initials="JMB" userId="S::jmarcel@wested.org::7bb72cd4-8a93-4d3d-bbaf-2fb849e050f8" providerId="AD"/>
  <p188:author id="{B6FF2CA4-29E1-C7D6-15CF-1D85CC6271BB}" name="Faith Polk" initials="FP" userId="KV9WgvvVfEWDbw7ayEsi/+xHGimnxB9n6dFySPqgyhc=" providerId="None"/>
  <p188:author id="{389332B7-C2DD-2978-57D9-239A0E4DEDD1}" name="Alexander, Alexandra Danielle" initials="AAD" userId="S::a.moore9@umiami.edu::ac95dc42-4e6c-400e-9629-229f3db47f90" providerId="AD"/>
  <p188:author id="{15D619C2-DFBB-A677-3FF9-D19B52E1FD15}" name="Osnat Zur" initials="OZ" userId="S::ozur@wested.org::7862ed05-c173-4c07-b416-82df587f5bdf" providerId="AD"/>
  <p188:author id="{C617A9FB-45C8-9C77-17DD-0CD54423E0F8}" name="Mary Tederstrom" initials="MT" userId="S::mteders@wested.org::fef86468-6837-408a-99aa-b8473b063dc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8503"/>
    <a:srgbClr val="0000FF"/>
    <a:srgbClr val="42509F"/>
    <a:srgbClr val="0F173D"/>
    <a:srgbClr val="8948A3"/>
    <a:srgbClr val="767676"/>
    <a:srgbClr val="2078AE"/>
    <a:srgbClr val="2078B0"/>
    <a:srgbClr val="8AADCB"/>
    <a:srgbClr val="9DBAD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E2630D-D37F-412D-8FAD-CFE0AD33C306}" v="39" dt="2025-08-26T15:08:50.17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235" autoAdjust="0"/>
    <p:restoredTop sz="69899" autoAdjust="0"/>
  </p:normalViewPr>
  <p:slideViewPr>
    <p:cSldViewPr snapToGrid="0">
      <p:cViewPr varScale="1">
        <p:scale>
          <a:sx n="107" d="100"/>
          <a:sy n="107" d="100"/>
        </p:scale>
        <p:origin x="1740" y="114"/>
      </p:cViewPr>
      <p:guideLst/>
    </p:cSldViewPr>
  </p:slideViewPr>
  <p:outlineViewPr>
    <p:cViewPr>
      <p:scale>
        <a:sx n="33" d="100"/>
        <a:sy n="33" d="100"/>
      </p:scale>
      <p:origin x="0" y="-14220"/>
    </p:cViewPr>
  </p:outlineViewPr>
  <p:notesTextViewPr>
    <p:cViewPr>
      <p:scale>
        <a:sx n="3" d="2"/>
        <a:sy n="3" d="2"/>
      </p:scale>
      <p:origin x="0" y="0"/>
    </p:cViewPr>
  </p:notesTextViewPr>
  <p:sorterViewPr>
    <p:cViewPr>
      <p:scale>
        <a:sx n="80" d="100"/>
        <a:sy n="80" d="100"/>
      </p:scale>
      <p:origin x="0" y="0"/>
    </p:cViewPr>
  </p:sorterViewPr>
  <p:notesViewPr>
    <p:cSldViewPr snapToGrid="0">
      <p:cViewPr>
        <p:scale>
          <a:sx n="98" d="100"/>
          <a:sy n="98" d="100"/>
        </p:scale>
        <p:origin x="2453" y="-217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59" Type="http://schemas.microsoft.com/office/2018/10/relationships/authors" Target="authors.xml"/><Relationship Id="rId20" Type="http://schemas.openxmlformats.org/officeDocument/2006/relationships/slide" Target="slides/slide19.xml"/><Relationship Id="rId41" Type="http://schemas.openxmlformats.org/officeDocument/2006/relationships/notesMaster" Target="notesMasters/notesMaster1.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7.fntdata"/><Relationship Id="rId57" Type="http://schemas.microsoft.com/office/2016/11/relationships/changesInfo" Target="changesInfos/changesInfo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2.fntdata"/><Relationship Id="rId52" Type="http://schemas.openxmlformats.org/officeDocument/2006/relationships/font" Target="fonts/font10.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race Srinivasiah" userId="cMuhFhg7b1RDMEKSa8rqjeqIVOrE1KnoxrT28eed3PM=" providerId="None" clId="Web-{04E2630D-D37F-412D-8FAD-CFE0AD33C306}"/>
    <pc:docChg chg="modSld">
      <pc:chgData name="Grace Srinivasiah" userId="cMuhFhg7b1RDMEKSa8rqjeqIVOrE1KnoxrT28eed3PM=" providerId="None" clId="Web-{04E2630D-D37F-412D-8FAD-CFE0AD33C306}" dt="2025-08-26T15:08:50.170" v="38" actId="20577"/>
      <pc:docMkLst>
        <pc:docMk/>
      </pc:docMkLst>
      <pc:sldChg chg="modSp">
        <pc:chgData name="Grace Srinivasiah" userId="cMuhFhg7b1RDMEKSa8rqjeqIVOrE1KnoxrT28eed3PM=" providerId="None" clId="Web-{04E2630D-D37F-412D-8FAD-CFE0AD33C306}" dt="2025-08-26T15:08:34.889" v="37" actId="20577"/>
        <pc:sldMkLst>
          <pc:docMk/>
          <pc:sldMk cId="1142016247" sldId="396"/>
        </pc:sldMkLst>
        <pc:spChg chg="mod">
          <ac:chgData name="Grace Srinivasiah" userId="cMuhFhg7b1RDMEKSa8rqjeqIVOrE1KnoxrT28eed3PM=" providerId="None" clId="Web-{04E2630D-D37F-412D-8FAD-CFE0AD33C306}" dt="2025-08-26T15:08:34.889" v="37" actId="20577"/>
          <ac:spMkLst>
            <pc:docMk/>
            <pc:sldMk cId="1142016247" sldId="396"/>
            <ac:spMk id="7" creationId="{D234E8F3-AC62-2C71-C769-01196140E8EB}"/>
          </ac:spMkLst>
        </pc:spChg>
      </pc:sldChg>
      <pc:sldChg chg="modSp">
        <pc:chgData name="Grace Srinivasiah" userId="cMuhFhg7b1RDMEKSa8rqjeqIVOrE1KnoxrT28eed3PM=" providerId="None" clId="Web-{04E2630D-D37F-412D-8FAD-CFE0AD33C306}" dt="2025-08-26T15:08:50.170" v="38" actId="20577"/>
        <pc:sldMkLst>
          <pc:docMk/>
          <pc:sldMk cId="2472334790" sldId="432"/>
        </pc:sldMkLst>
        <pc:spChg chg="mod">
          <ac:chgData name="Grace Srinivasiah" userId="cMuhFhg7b1RDMEKSa8rqjeqIVOrE1KnoxrT28eed3PM=" providerId="None" clId="Web-{04E2630D-D37F-412D-8FAD-CFE0AD33C306}" dt="2025-08-26T15:08:50.170" v="38" actId="20577"/>
          <ac:spMkLst>
            <pc:docMk/>
            <pc:sldMk cId="2472334790" sldId="432"/>
            <ac:spMk id="7" creationId="{4AC78182-97BA-A24D-5F1A-C5EC972F076F}"/>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2D4246A-E09F-734D-A570-BB597D1A8AD6}" type="doc">
      <dgm:prSet loTypeId="urn:microsoft.com/office/officeart/2005/8/layout/vList2" loCatId="list" qsTypeId="urn:microsoft.com/office/officeart/2005/8/quickstyle/simple1" qsCatId="simple" csTypeId="urn:microsoft.com/office/officeart/2005/8/colors/accent0_2" csCatId="mainScheme" phldr="1"/>
      <dgm:spPr/>
      <dgm:t>
        <a:bodyPr/>
        <a:lstStyle/>
        <a:p>
          <a:endParaRPr lang="en-US"/>
        </a:p>
      </dgm:t>
    </dgm:pt>
    <dgm:pt modelId="{D6C839DA-7649-8C4E-9BC0-DAA98EE9EF55}">
      <dgm:prSet custT="1"/>
      <dgm:spPr>
        <a:ln>
          <a:solidFill>
            <a:schemeClr val="accent4"/>
          </a:solidFill>
        </a:ln>
      </dgm:spPr>
      <dgm:t>
        <a:bodyPr/>
        <a:lstStyle/>
        <a:p>
          <a:r>
            <a:rPr lang="en-US" sz="2600" b="0" dirty="0">
              <a:solidFill>
                <a:schemeClr val="tx1"/>
              </a:solidFill>
              <a:latin typeface="Montserrat" pitchFamily="2" charset="77"/>
            </a:rPr>
            <a:t>Adding makes more, and taking away makes less.</a:t>
          </a:r>
          <a:endParaRPr lang="en-US" sz="2600" dirty="0">
            <a:solidFill>
              <a:schemeClr val="tx1"/>
            </a:solidFill>
            <a:latin typeface="Montserrat" pitchFamily="2" charset="77"/>
          </a:endParaRPr>
        </a:p>
      </dgm:t>
    </dgm:pt>
    <dgm:pt modelId="{923839A5-5AE1-F64D-9FE3-8D2F04ED5411}" type="parTrans" cxnId="{DD11C3BA-947C-5D4B-AF57-E26FB81EB647}">
      <dgm:prSet/>
      <dgm:spPr/>
      <dgm:t>
        <a:bodyPr/>
        <a:lstStyle/>
        <a:p>
          <a:endParaRPr lang="en-US"/>
        </a:p>
      </dgm:t>
    </dgm:pt>
    <dgm:pt modelId="{81A0D19C-A94E-664D-A93F-B50FC1299ED4}" type="sibTrans" cxnId="{DD11C3BA-947C-5D4B-AF57-E26FB81EB647}">
      <dgm:prSet/>
      <dgm:spPr/>
      <dgm:t>
        <a:bodyPr/>
        <a:lstStyle/>
        <a:p>
          <a:endParaRPr lang="en-US"/>
        </a:p>
      </dgm:t>
    </dgm:pt>
    <dgm:pt modelId="{50F34E9A-A136-D247-9597-F0AB4549AB31}">
      <dgm:prSet custT="1"/>
      <dgm:spPr>
        <a:ln>
          <a:solidFill>
            <a:schemeClr val="accent4"/>
          </a:solidFill>
        </a:ln>
      </dgm:spPr>
      <dgm:t>
        <a:bodyPr/>
        <a:lstStyle/>
        <a:p>
          <a:r>
            <a:rPr lang="en-US" sz="2600" b="0" dirty="0">
              <a:solidFill>
                <a:schemeClr val="tx1"/>
              </a:solidFill>
              <a:latin typeface="Montserrat" pitchFamily="2" charset="77"/>
            </a:rPr>
            <a:t>Numbers can be put together (composed) and taken apart (decomposed).</a:t>
          </a:r>
        </a:p>
      </dgm:t>
    </dgm:pt>
    <dgm:pt modelId="{02B410AF-18D1-B240-96EF-AA440BF26EB3}" type="parTrans" cxnId="{4FF46B7A-148D-704A-94FF-39B8A0E02340}">
      <dgm:prSet/>
      <dgm:spPr/>
      <dgm:t>
        <a:bodyPr/>
        <a:lstStyle/>
        <a:p>
          <a:endParaRPr lang="en-US"/>
        </a:p>
      </dgm:t>
    </dgm:pt>
    <dgm:pt modelId="{E32EC09A-4577-9F42-83B9-581F3FF84233}" type="sibTrans" cxnId="{4FF46B7A-148D-704A-94FF-39B8A0E02340}">
      <dgm:prSet/>
      <dgm:spPr/>
      <dgm:t>
        <a:bodyPr/>
        <a:lstStyle/>
        <a:p>
          <a:endParaRPr lang="en-US"/>
        </a:p>
      </dgm:t>
    </dgm:pt>
    <dgm:pt modelId="{CD61C0CC-98A7-C449-9B4C-828BB682717E}">
      <dgm:prSet custT="1"/>
      <dgm:spPr>
        <a:ln>
          <a:solidFill>
            <a:schemeClr val="accent4"/>
          </a:solidFill>
        </a:ln>
      </dgm:spPr>
      <dgm:t>
        <a:bodyPr/>
        <a:lstStyle/>
        <a:p>
          <a:r>
            <a:rPr lang="en-US" sz="2600" b="0" dirty="0">
              <a:solidFill>
                <a:schemeClr val="tx1"/>
              </a:solidFill>
              <a:latin typeface="Montserrat" pitchFamily="2" charset="77"/>
            </a:rPr>
            <a:t>Numbers can be added in any order (commutative). </a:t>
          </a:r>
        </a:p>
      </dgm:t>
    </dgm:pt>
    <dgm:pt modelId="{1404074D-BC5D-9D43-952B-4CA997D4F849}" type="parTrans" cxnId="{987DC90C-CFD3-0941-9BA4-C3BFCCCB15CA}">
      <dgm:prSet/>
      <dgm:spPr/>
      <dgm:t>
        <a:bodyPr/>
        <a:lstStyle/>
        <a:p>
          <a:endParaRPr lang="en-US"/>
        </a:p>
      </dgm:t>
    </dgm:pt>
    <dgm:pt modelId="{3B3E0F6A-1AC0-B649-B429-1DE6DCA512DC}" type="sibTrans" cxnId="{987DC90C-CFD3-0941-9BA4-C3BFCCCB15CA}">
      <dgm:prSet/>
      <dgm:spPr/>
      <dgm:t>
        <a:bodyPr/>
        <a:lstStyle/>
        <a:p>
          <a:endParaRPr lang="en-US"/>
        </a:p>
      </dgm:t>
    </dgm:pt>
    <dgm:pt modelId="{AFDA8473-EB75-9D49-B409-BE6B389372DC}">
      <dgm:prSet custT="1"/>
      <dgm:spPr>
        <a:ln>
          <a:solidFill>
            <a:schemeClr val="accent4"/>
          </a:solidFill>
        </a:ln>
      </dgm:spPr>
      <dgm:t>
        <a:bodyPr/>
        <a:lstStyle/>
        <a:p>
          <a:r>
            <a:rPr lang="en-US" sz="2600" b="0" dirty="0">
              <a:solidFill>
                <a:schemeClr val="tx1"/>
              </a:solidFill>
              <a:latin typeface="Montserrat" pitchFamily="2" charset="77"/>
            </a:rPr>
            <a:t>Addition and subtraction are opposites (inverse). </a:t>
          </a:r>
        </a:p>
      </dgm:t>
    </dgm:pt>
    <dgm:pt modelId="{F0E2BCC5-9E24-FC40-A46A-E6D2A6DFA9F9}" type="parTrans" cxnId="{0CFFCD4E-1619-CF42-9608-367D965FC872}">
      <dgm:prSet/>
      <dgm:spPr/>
      <dgm:t>
        <a:bodyPr/>
        <a:lstStyle/>
        <a:p>
          <a:endParaRPr lang="en-US"/>
        </a:p>
      </dgm:t>
    </dgm:pt>
    <dgm:pt modelId="{B51F971C-2B50-C34C-8296-9B9836011F70}" type="sibTrans" cxnId="{0CFFCD4E-1619-CF42-9608-367D965FC872}">
      <dgm:prSet/>
      <dgm:spPr/>
      <dgm:t>
        <a:bodyPr/>
        <a:lstStyle/>
        <a:p>
          <a:endParaRPr lang="en-US"/>
        </a:p>
      </dgm:t>
    </dgm:pt>
    <dgm:pt modelId="{F74C6C47-C807-C343-887A-5C3EB86B727E}" type="pres">
      <dgm:prSet presAssocID="{72D4246A-E09F-734D-A570-BB597D1A8AD6}" presName="linear" presStyleCnt="0">
        <dgm:presLayoutVars>
          <dgm:animLvl val="lvl"/>
          <dgm:resizeHandles val="exact"/>
        </dgm:presLayoutVars>
      </dgm:prSet>
      <dgm:spPr/>
    </dgm:pt>
    <dgm:pt modelId="{AF6E7613-1BBF-2A41-81C4-F719ED5E7614}" type="pres">
      <dgm:prSet presAssocID="{D6C839DA-7649-8C4E-9BC0-DAA98EE9EF55}" presName="parentText" presStyleLbl="node1" presStyleIdx="0" presStyleCnt="4" custLinFactNeighborY="0">
        <dgm:presLayoutVars>
          <dgm:chMax val="0"/>
          <dgm:bulletEnabled val="1"/>
        </dgm:presLayoutVars>
      </dgm:prSet>
      <dgm:spPr/>
    </dgm:pt>
    <dgm:pt modelId="{4CC61E50-C498-E444-8BF4-8D222F3898FD}" type="pres">
      <dgm:prSet presAssocID="{81A0D19C-A94E-664D-A93F-B50FC1299ED4}" presName="spacer" presStyleCnt="0"/>
      <dgm:spPr/>
    </dgm:pt>
    <dgm:pt modelId="{845067B8-0299-8848-806E-0F2B12BAB180}" type="pres">
      <dgm:prSet presAssocID="{50F34E9A-A136-D247-9597-F0AB4549AB31}" presName="parentText" presStyleLbl="node1" presStyleIdx="1" presStyleCnt="4">
        <dgm:presLayoutVars>
          <dgm:chMax val="0"/>
          <dgm:bulletEnabled val="1"/>
        </dgm:presLayoutVars>
      </dgm:prSet>
      <dgm:spPr/>
    </dgm:pt>
    <dgm:pt modelId="{FAA8D631-9BAB-2C4C-B542-E773CEC46675}" type="pres">
      <dgm:prSet presAssocID="{E32EC09A-4577-9F42-83B9-581F3FF84233}" presName="spacer" presStyleCnt="0"/>
      <dgm:spPr/>
    </dgm:pt>
    <dgm:pt modelId="{08300171-427B-9E48-A55E-BC7162174546}" type="pres">
      <dgm:prSet presAssocID="{CD61C0CC-98A7-C449-9B4C-828BB682717E}" presName="parentText" presStyleLbl="node1" presStyleIdx="2" presStyleCnt="4">
        <dgm:presLayoutVars>
          <dgm:chMax val="0"/>
          <dgm:bulletEnabled val="1"/>
        </dgm:presLayoutVars>
      </dgm:prSet>
      <dgm:spPr/>
    </dgm:pt>
    <dgm:pt modelId="{9A3EA55B-F5CD-4B47-9264-D5501D6E1019}" type="pres">
      <dgm:prSet presAssocID="{3B3E0F6A-1AC0-B649-B429-1DE6DCA512DC}" presName="spacer" presStyleCnt="0"/>
      <dgm:spPr/>
    </dgm:pt>
    <dgm:pt modelId="{12FE3F42-7731-E94D-86B3-39880E51DD27}" type="pres">
      <dgm:prSet presAssocID="{AFDA8473-EB75-9D49-B409-BE6B389372DC}" presName="parentText" presStyleLbl="node1" presStyleIdx="3" presStyleCnt="4">
        <dgm:presLayoutVars>
          <dgm:chMax val="0"/>
          <dgm:bulletEnabled val="1"/>
        </dgm:presLayoutVars>
      </dgm:prSet>
      <dgm:spPr/>
    </dgm:pt>
  </dgm:ptLst>
  <dgm:cxnLst>
    <dgm:cxn modelId="{BB486404-E1AA-4647-8A96-6688F3A82694}" type="presOf" srcId="{50F34E9A-A136-D247-9597-F0AB4549AB31}" destId="{845067B8-0299-8848-806E-0F2B12BAB180}" srcOrd="0" destOrd="0" presId="urn:microsoft.com/office/officeart/2005/8/layout/vList2"/>
    <dgm:cxn modelId="{987DC90C-CFD3-0941-9BA4-C3BFCCCB15CA}" srcId="{72D4246A-E09F-734D-A570-BB597D1A8AD6}" destId="{CD61C0CC-98A7-C449-9B4C-828BB682717E}" srcOrd="2" destOrd="0" parTransId="{1404074D-BC5D-9D43-952B-4CA997D4F849}" sibTransId="{3B3E0F6A-1AC0-B649-B429-1DE6DCA512DC}"/>
    <dgm:cxn modelId="{C354CD17-7F68-8546-8014-2753A415A7BE}" type="presOf" srcId="{CD61C0CC-98A7-C449-9B4C-828BB682717E}" destId="{08300171-427B-9E48-A55E-BC7162174546}" srcOrd="0" destOrd="0" presId="urn:microsoft.com/office/officeart/2005/8/layout/vList2"/>
    <dgm:cxn modelId="{00BE6D25-7B26-DB40-BCA0-044A40ADD0F8}" type="presOf" srcId="{D6C839DA-7649-8C4E-9BC0-DAA98EE9EF55}" destId="{AF6E7613-1BBF-2A41-81C4-F719ED5E7614}" srcOrd="0" destOrd="0" presId="urn:microsoft.com/office/officeart/2005/8/layout/vList2"/>
    <dgm:cxn modelId="{12EB9F4D-5933-5E43-BD39-745BA832F11D}" type="presOf" srcId="{72D4246A-E09F-734D-A570-BB597D1A8AD6}" destId="{F74C6C47-C807-C343-887A-5C3EB86B727E}" srcOrd="0" destOrd="0" presId="urn:microsoft.com/office/officeart/2005/8/layout/vList2"/>
    <dgm:cxn modelId="{0CFFCD4E-1619-CF42-9608-367D965FC872}" srcId="{72D4246A-E09F-734D-A570-BB597D1A8AD6}" destId="{AFDA8473-EB75-9D49-B409-BE6B389372DC}" srcOrd="3" destOrd="0" parTransId="{F0E2BCC5-9E24-FC40-A46A-E6D2A6DFA9F9}" sibTransId="{B51F971C-2B50-C34C-8296-9B9836011F70}"/>
    <dgm:cxn modelId="{4FF46B7A-148D-704A-94FF-39B8A0E02340}" srcId="{72D4246A-E09F-734D-A570-BB597D1A8AD6}" destId="{50F34E9A-A136-D247-9597-F0AB4549AB31}" srcOrd="1" destOrd="0" parTransId="{02B410AF-18D1-B240-96EF-AA440BF26EB3}" sibTransId="{E32EC09A-4577-9F42-83B9-581F3FF84233}"/>
    <dgm:cxn modelId="{DD11C3BA-947C-5D4B-AF57-E26FB81EB647}" srcId="{72D4246A-E09F-734D-A570-BB597D1A8AD6}" destId="{D6C839DA-7649-8C4E-9BC0-DAA98EE9EF55}" srcOrd="0" destOrd="0" parTransId="{923839A5-5AE1-F64D-9FE3-8D2F04ED5411}" sibTransId="{81A0D19C-A94E-664D-A93F-B50FC1299ED4}"/>
    <dgm:cxn modelId="{60E4BACC-E521-1242-8614-0D7948C25284}" type="presOf" srcId="{AFDA8473-EB75-9D49-B409-BE6B389372DC}" destId="{12FE3F42-7731-E94D-86B3-39880E51DD27}" srcOrd="0" destOrd="0" presId="urn:microsoft.com/office/officeart/2005/8/layout/vList2"/>
    <dgm:cxn modelId="{57518CF7-1302-C64F-B6E7-5832E744FDC8}" type="presParOf" srcId="{F74C6C47-C807-C343-887A-5C3EB86B727E}" destId="{AF6E7613-1BBF-2A41-81C4-F719ED5E7614}" srcOrd="0" destOrd="0" presId="urn:microsoft.com/office/officeart/2005/8/layout/vList2"/>
    <dgm:cxn modelId="{E824CF5D-6256-1C43-AE23-F1CABBE0F7AA}" type="presParOf" srcId="{F74C6C47-C807-C343-887A-5C3EB86B727E}" destId="{4CC61E50-C498-E444-8BF4-8D222F3898FD}" srcOrd="1" destOrd="0" presId="urn:microsoft.com/office/officeart/2005/8/layout/vList2"/>
    <dgm:cxn modelId="{AFD96147-39C7-1A43-8584-2646824D6CF2}" type="presParOf" srcId="{F74C6C47-C807-C343-887A-5C3EB86B727E}" destId="{845067B8-0299-8848-806E-0F2B12BAB180}" srcOrd="2" destOrd="0" presId="urn:microsoft.com/office/officeart/2005/8/layout/vList2"/>
    <dgm:cxn modelId="{E9BA9EA7-9354-AA42-8A4E-DCBB18D68A9C}" type="presParOf" srcId="{F74C6C47-C807-C343-887A-5C3EB86B727E}" destId="{FAA8D631-9BAB-2C4C-B542-E773CEC46675}" srcOrd="3" destOrd="0" presId="urn:microsoft.com/office/officeart/2005/8/layout/vList2"/>
    <dgm:cxn modelId="{3CC44EAD-9CB2-D44C-8714-4A71B3E71993}" type="presParOf" srcId="{F74C6C47-C807-C343-887A-5C3EB86B727E}" destId="{08300171-427B-9E48-A55E-BC7162174546}" srcOrd="4" destOrd="0" presId="urn:microsoft.com/office/officeart/2005/8/layout/vList2"/>
    <dgm:cxn modelId="{1D74DA87-B4AD-224D-90BA-AE68BBC69C59}" type="presParOf" srcId="{F74C6C47-C807-C343-887A-5C3EB86B727E}" destId="{9A3EA55B-F5CD-4B47-9264-D5501D6E1019}" srcOrd="5" destOrd="0" presId="urn:microsoft.com/office/officeart/2005/8/layout/vList2"/>
    <dgm:cxn modelId="{59414204-5DD2-3547-9BEE-503D2BF0C6CF}" type="presParOf" srcId="{F74C6C47-C807-C343-887A-5C3EB86B727E}" destId="{12FE3F42-7731-E94D-86B3-39880E51DD27}"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2D4246A-E09F-734D-A570-BB597D1A8AD6}" type="doc">
      <dgm:prSet loTypeId="urn:microsoft.com/office/officeart/2005/8/layout/vList2" loCatId="list" qsTypeId="urn:microsoft.com/office/officeart/2005/8/quickstyle/simple1" qsCatId="simple" csTypeId="urn:microsoft.com/office/officeart/2005/8/colors/accent0_2" csCatId="mainScheme" phldr="1"/>
      <dgm:spPr/>
      <dgm:t>
        <a:bodyPr/>
        <a:lstStyle/>
        <a:p>
          <a:endParaRPr lang="en-US"/>
        </a:p>
      </dgm:t>
    </dgm:pt>
    <dgm:pt modelId="{D6C839DA-7649-8C4E-9BC0-DAA98EE9EF55}">
      <dgm:prSet custT="1"/>
      <dgm:spPr/>
      <dgm:t>
        <a:bodyPr/>
        <a:lstStyle/>
        <a:p>
          <a:r>
            <a:rPr lang="en-US" sz="2600" b="0" dirty="0">
              <a:solidFill>
                <a:schemeClr val="tx1"/>
              </a:solidFill>
              <a:latin typeface="Montserrat Medium" panose="00000600000000000000" pitchFamily="2" charset="0"/>
            </a:rPr>
            <a:t>Counting </a:t>
          </a:r>
          <a:endParaRPr lang="en-US" sz="2600" dirty="0">
            <a:solidFill>
              <a:srgbClr val="4C8503"/>
            </a:solidFill>
            <a:latin typeface="Montserrat" pitchFamily="2" charset="77"/>
          </a:endParaRPr>
        </a:p>
      </dgm:t>
    </dgm:pt>
    <dgm:pt modelId="{923839A5-5AE1-F64D-9FE3-8D2F04ED5411}" type="parTrans" cxnId="{DD11C3BA-947C-5D4B-AF57-E26FB81EB647}">
      <dgm:prSet/>
      <dgm:spPr/>
      <dgm:t>
        <a:bodyPr/>
        <a:lstStyle/>
        <a:p>
          <a:endParaRPr lang="en-US"/>
        </a:p>
      </dgm:t>
    </dgm:pt>
    <dgm:pt modelId="{81A0D19C-A94E-664D-A93F-B50FC1299ED4}" type="sibTrans" cxnId="{DD11C3BA-947C-5D4B-AF57-E26FB81EB647}">
      <dgm:prSet/>
      <dgm:spPr/>
      <dgm:t>
        <a:bodyPr/>
        <a:lstStyle/>
        <a:p>
          <a:endParaRPr lang="en-US"/>
        </a:p>
      </dgm:t>
    </dgm:pt>
    <dgm:pt modelId="{2CD71A2D-2D32-794C-A24C-7A411AF1BB69}">
      <dgm:prSet phldrT="[Text]"/>
      <dgm:spPr>
        <a:solidFill>
          <a:schemeClr val="bg1"/>
        </a:solidFill>
      </dgm:spPr>
      <dgm:t>
        <a:bodyPr/>
        <a:lstStyle/>
        <a:p>
          <a:r>
            <a:rPr lang="en-US" b="0" dirty="0">
              <a:solidFill>
                <a:schemeClr val="tx1"/>
              </a:solidFill>
              <a:latin typeface="Montserrat Medium" panose="00000600000000000000" pitchFamily="2" charset="0"/>
            </a:rPr>
            <a:t>Composing, decomposing, and using the properties of addition and subtraction</a:t>
          </a:r>
        </a:p>
      </dgm:t>
    </dgm:pt>
    <dgm:pt modelId="{03A146CC-7B44-874B-A459-A2F99E07BAF9}" type="parTrans" cxnId="{AE7EFC99-8A0F-3740-8FAE-669EE6CAE3EF}">
      <dgm:prSet/>
      <dgm:spPr/>
      <dgm:t>
        <a:bodyPr/>
        <a:lstStyle/>
        <a:p>
          <a:endParaRPr lang="en-US"/>
        </a:p>
      </dgm:t>
    </dgm:pt>
    <dgm:pt modelId="{2ADDC7D1-90B9-6041-A7F4-60EF4F61E864}" type="sibTrans" cxnId="{AE7EFC99-8A0F-3740-8FAE-669EE6CAE3EF}">
      <dgm:prSet/>
      <dgm:spPr/>
      <dgm:t>
        <a:bodyPr/>
        <a:lstStyle/>
        <a:p>
          <a:endParaRPr lang="en-US"/>
        </a:p>
      </dgm:t>
    </dgm:pt>
    <dgm:pt modelId="{2B84DF77-33C0-924D-9E6A-1AA8A542055B}">
      <dgm:prSet/>
      <dgm:spPr/>
      <dgm:t>
        <a:bodyPr/>
        <a:lstStyle/>
        <a:p>
          <a:r>
            <a:rPr lang="en-US" dirty="0">
              <a:solidFill>
                <a:schemeClr val="tx1"/>
              </a:solidFill>
              <a:latin typeface="Montserrat Medium" panose="00000600000000000000" pitchFamily="2" charset="0"/>
            </a:rPr>
            <a:t>Building on known facts</a:t>
          </a:r>
        </a:p>
      </dgm:t>
    </dgm:pt>
    <dgm:pt modelId="{30332369-6116-4145-BA18-80BDE5E5D367}" type="parTrans" cxnId="{85E38608-7989-1E49-810E-52DF6A830C24}">
      <dgm:prSet/>
      <dgm:spPr/>
      <dgm:t>
        <a:bodyPr/>
        <a:lstStyle/>
        <a:p>
          <a:endParaRPr lang="en-US"/>
        </a:p>
      </dgm:t>
    </dgm:pt>
    <dgm:pt modelId="{7312228A-794F-7244-B614-6DD48EAB20C3}" type="sibTrans" cxnId="{85E38608-7989-1E49-810E-52DF6A830C24}">
      <dgm:prSet/>
      <dgm:spPr/>
      <dgm:t>
        <a:bodyPr/>
        <a:lstStyle/>
        <a:p>
          <a:endParaRPr lang="en-US"/>
        </a:p>
      </dgm:t>
    </dgm:pt>
    <dgm:pt modelId="{F74C6C47-C807-C343-887A-5C3EB86B727E}" type="pres">
      <dgm:prSet presAssocID="{72D4246A-E09F-734D-A570-BB597D1A8AD6}" presName="linear" presStyleCnt="0">
        <dgm:presLayoutVars>
          <dgm:animLvl val="lvl"/>
          <dgm:resizeHandles val="exact"/>
        </dgm:presLayoutVars>
      </dgm:prSet>
      <dgm:spPr/>
    </dgm:pt>
    <dgm:pt modelId="{AF6E7613-1BBF-2A41-81C4-F719ED5E7614}" type="pres">
      <dgm:prSet presAssocID="{D6C839DA-7649-8C4E-9BC0-DAA98EE9EF55}" presName="parentText" presStyleLbl="node1" presStyleIdx="0" presStyleCnt="3" custLinFactNeighborY="0">
        <dgm:presLayoutVars>
          <dgm:chMax val="0"/>
          <dgm:bulletEnabled val="1"/>
        </dgm:presLayoutVars>
      </dgm:prSet>
      <dgm:spPr/>
    </dgm:pt>
    <dgm:pt modelId="{4CC61E50-C498-E444-8BF4-8D222F3898FD}" type="pres">
      <dgm:prSet presAssocID="{81A0D19C-A94E-664D-A93F-B50FC1299ED4}" presName="spacer" presStyleCnt="0"/>
      <dgm:spPr/>
    </dgm:pt>
    <dgm:pt modelId="{98B56909-45C1-4743-9A8A-CF5DB1D1AC41}" type="pres">
      <dgm:prSet presAssocID="{2CD71A2D-2D32-794C-A24C-7A411AF1BB69}" presName="parentText" presStyleLbl="node1" presStyleIdx="1" presStyleCnt="3">
        <dgm:presLayoutVars>
          <dgm:chMax val="0"/>
          <dgm:bulletEnabled val="1"/>
        </dgm:presLayoutVars>
      </dgm:prSet>
      <dgm:spPr/>
    </dgm:pt>
    <dgm:pt modelId="{57CE2E48-2645-1D49-9692-45E87762B8F1}" type="pres">
      <dgm:prSet presAssocID="{2ADDC7D1-90B9-6041-A7F4-60EF4F61E864}" presName="spacer" presStyleCnt="0"/>
      <dgm:spPr/>
    </dgm:pt>
    <dgm:pt modelId="{D59F14EF-2152-9D4A-8BF3-E20B5C335D02}" type="pres">
      <dgm:prSet presAssocID="{2B84DF77-33C0-924D-9E6A-1AA8A542055B}" presName="parentText" presStyleLbl="node1" presStyleIdx="2" presStyleCnt="3">
        <dgm:presLayoutVars>
          <dgm:chMax val="0"/>
          <dgm:bulletEnabled val="1"/>
        </dgm:presLayoutVars>
      </dgm:prSet>
      <dgm:spPr/>
    </dgm:pt>
  </dgm:ptLst>
  <dgm:cxnLst>
    <dgm:cxn modelId="{85E38608-7989-1E49-810E-52DF6A830C24}" srcId="{72D4246A-E09F-734D-A570-BB597D1A8AD6}" destId="{2B84DF77-33C0-924D-9E6A-1AA8A542055B}" srcOrd="2" destOrd="0" parTransId="{30332369-6116-4145-BA18-80BDE5E5D367}" sibTransId="{7312228A-794F-7244-B614-6DD48EAB20C3}"/>
    <dgm:cxn modelId="{00BE6D25-7B26-DB40-BCA0-044A40ADD0F8}" type="presOf" srcId="{D6C839DA-7649-8C4E-9BC0-DAA98EE9EF55}" destId="{AF6E7613-1BBF-2A41-81C4-F719ED5E7614}" srcOrd="0" destOrd="0" presId="urn:microsoft.com/office/officeart/2005/8/layout/vList2"/>
    <dgm:cxn modelId="{12EB9F4D-5933-5E43-BD39-745BA832F11D}" type="presOf" srcId="{72D4246A-E09F-734D-A570-BB597D1A8AD6}" destId="{F74C6C47-C807-C343-887A-5C3EB86B727E}" srcOrd="0" destOrd="0" presId="urn:microsoft.com/office/officeart/2005/8/layout/vList2"/>
    <dgm:cxn modelId="{98F2C285-F112-7C49-B959-D6DB185F688C}" type="presOf" srcId="{2B84DF77-33C0-924D-9E6A-1AA8A542055B}" destId="{D59F14EF-2152-9D4A-8BF3-E20B5C335D02}" srcOrd="0" destOrd="0" presId="urn:microsoft.com/office/officeart/2005/8/layout/vList2"/>
    <dgm:cxn modelId="{AE7EFC99-8A0F-3740-8FAE-669EE6CAE3EF}" srcId="{72D4246A-E09F-734D-A570-BB597D1A8AD6}" destId="{2CD71A2D-2D32-794C-A24C-7A411AF1BB69}" srcOrd="1" destOrd="0" parTransId="{03A146CC-7B44-874B-A459-A2F99E07BAF9}" sibTransId="{2ADDC7D1-90B9-6041-A7F4-60EF4F61E864}"/>
    <dgm:cxn modelId="{DD11C3BA-947C-5D4B-AF57-E26FB81EB647}" srcId="{72D4246A-E09F-734D-A570-BB597D1A8AD6}" destId="{D6C839DA-7649-8C4E-9BC0-DAA98EE9EF55}" srcOrd="0" destOrd="0" parTransId="{923839A5-5AE1-F64D-9FE3-8D2F04ED5411}" sibTransId="{81A0D19C-A94E-664D-A93F-B50FC1299ED4}"/>
    <dgm:cxn modelId="{10222EE3-92F1-DE4A-99F9-207214E7C7D9}" type="presOf" srcId="{2CD71A2D-2D32-794C-A24C-7A411AF1BB69}" destId="{98B56909-45C1-4743-9A8A-CF5DB1D1AC41}" srcOrd="0" destOrd="0" presId="urn:microsoft.com/office/officeart/2005/8/layout/vList2"/>
    <dgm:cxn modelId="{57518CF7-1302-C64F-B6E7-5832E744FDC8}" type="presParOf" srcId="{F74C6C47-C807-C343-887A-5C3EB86B727E}" destId="{AF6E7613-1BBF-2A41-81C4-F719ED5E7614}" srcOrd="0" destOrd="0" presId="urn:microsoft.com/office/officeart/2005/8/layout/vList2"/>
    <dgm:cxn modelId="{E824CF5D-6256-1C43-AE23-F1CABBE0F7AA}" type="presParOf" srcId="{F74C6C47-C807-C343-887A-5C3EB86B727E}" destId="{4CC61E50-C498-E444-8BF4-8D222F3898FD}" srcOrd="1" destOrd="0" presId="urn:microsoft.com/office/officeart/2005/8/layout/vList2"/>
    <dgm:cxn modelId="{EC07BEE5-EE11-AD46-BEC8-F9AC8E63F247}" type="presParOf" srcId="{F74C6C47-C807-C343-887A-5C3EB86B727E}" destId="{98B56909-45C1-4743-9A8A-CF5DB1D1AC41}" srcOrd="2" destOrd="0" presId="urn:microsoft.com/office/officeart/2005/8/layout/vList2"/>
    <dgm:cxn modelId="{021EB49E-F9E9-7A41-B0E4-12A9E20784B4}" type="presParOf" srcId="{F74C6C47-C807-C343-887A-5C3EB86B727E}" destId="{57CE2E48-2645-1D49-9692-45E87762B8F1}" srcOrd="3" destOrd="0" presId="urn:microsoft.com/office/officeart/2005/8/layout/vList2"/>
    <dgm:cxn modelId="{EC2E8533-187E-7E45-A269-DC951E06CFCF}" type="presParOf" srcId="{F74C6C47-C807-C343-887A-5C3EB86B727E}" destId="{D59F14EF-2152-9D4A-8BF3-E20B5C335D02}"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6E7613-1BBF-2A41-81C4-F719ED5E7614}">
      <dsp:nvSpPr>
        <dsp:cNvPr id="0" name=""/>
        <dsp:cNvSpPr/>
      </dsp:nvSpPr>
      <dsp:spPr>
        <a:xfrm>
          <a:off x="0" y="1597"/>
          <a:ext cx="7488237" cy="1082775"/>
        </a:xfrm>
        <a:prstGeom prst="roundRect">
          <a:avLst/>
        </a:prstGeom>
        <a:solidFill>
          <a:schemeClr val="lt1">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0" kern="1200" dirty="0">
              <a:solidFill>
                <a:schemeClr val="tx1"/>
              </a:solidFill>
              <a:latin typeface="Montserrat" pitchFamily="2" charset="77"/>
            </a:rPr>
            <a:t>Adding makes more, and taking away makes less.</a:t>
          </a:r>
          <a:endParaRPr lang="en-US" sz="2600" kern="1200" dirty="0">
            <a:solidFill>
              <a:schemeClr val="tx1"/>
            </a:solidFill>
            <a:latin typeface="Montserrat" pitchFamily="2" charset="77"/>
          </a:endParaRPr>
        </a:p>
      </dsp:txBody>
      <dsp:txXfrm>
        <a:off x="52857" y="54454"/>
        <a:ext cx="7382523" cy="977061"/>
      </dsp:txXfrm>
    </dsp:sp>
    <dsp:sp modelId="{845067B8-0299-8848-806E-0F2B12BAB180}">
      <dsp:nvSpPr>
        <dsp:cNvPr id="0" name=""/>
        <dsp:cNvSpPr/>
      </dsp:nvSpPr>
      <dsp:spPr>
        <a:xfrm>
          <a:off x="0" y="1097971"/>
          <a:ext cx="7488237" cy="1082775"/>
        </a:xfrm>
        <a:prstGeom prst="roundRect">
          <a:avLst/>
        </a:prstGeom>
        <a:solidFill>
          <a:schemeClr val="lt1">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0" kern="1200" dirty="0">
              <a:solidFill>
                <a:schemeClr val="tx1"/>
              </a:solidFill>
              <a:latin typeface="Montserrat" pitchFamily="2" charset="77"/>
            </a:rPr>
            <a:t>Numbers can be put together (composed) and taken apart (decomposed).</a:t>
          </a:r>
        </a:p>
      </dsp:txBody>
      <dsp:txXfrm>
        <a:off x="52857" y="1150828"/>
        <a:ext cx="7382523" cy="977061"/>
      </dsp:txXfrm>
    </dsp:sp>
    <dsp:sp modelId="{08300171-427B-9E48-A55E-BC7162174546}">
      <dsp:nvSpPr>
        <dsp:cNvPr id="0" name=""/>
        <dsp:cNvSpPr/>
      </dsp:nvSpPr>
      <dsp:spPr>
        <a:xfrm>
          <a:off x="0" y="2194345"/>
          <a:ext cx="7488237" cy="1082775"/>
        </a:xfrm>
        <a:prstGeom prst="roundRect">
          <a:avLst/>
        </a:prstGeom>
        <a:solidFill>
          <a:schemeClr val="lt1">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0" kern="1200" dirty="0">
              <a:solidFill>
                <a:schemeClr val="tx1"/>
              </a:solidFill>
              <a:latin typeface="Montserrat" pitchFamily="2" charset="77"/>
            </a:rPr>
            <a:t>Numbers can be added in any order (commutative). </a:t>
          </a:r>
        </a:p>
      </dsp:txBody>
      <dsp:txXfrm>
        <a:off x="52857" y="2247202"/>
        <a:ext cx="7382523" cy="977061"/>
      </dsp:txXfrm>
    </dsp:sp>
    <dsp:sp modelId="{12FE3F42-7731-E94D-86B3-39880E51DD27}">
      <dsp:nvSpPr>
        <dsp:cNvPr id="0" name=""/>
        <dsp:cNvSpPr/>
      </dsp:nvSpPr>
      <dsp:spPr>
        <a:xfrm>
          <a:off x="0" y="3290719"/>
          <a:ext cx="7488237" cy="1082775"/>
        </a:xfrm>
        <a:prstGeom prst="roundRect">
          <a:avLst/>
        </a:prstGeom>
        <a:solidFill>
          <a:schemeClr val="lt1">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0" kern="1200" dirty="0">
              <a:solidFill>
                <a:schemeClr val="tx1"/>
              </a:solidFill>
              <a:latin typeface="Montserrat" pitchFamily="2" charset="77"/>
            </a:rPr>
            <a:t>Addition and subtraction are opposites (inverse). </a:t>
          </a:r>
        </a:p>
      </dsp:txBody>
      <dsp:txXfrm>
        <a:off x="52857" y="3343576"/>
        <a:ext cx="7382523" cy="97706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6E7613-1BBF-2A41-81C4-F719ED5E7614}">
      <dsp:nvSpPr>
        <dsp:cNvPr id="0" name=""/>
        <dsp:cNvSpPr/>
      </dsp:nvSpPr>
      <dsp:spPr>
        <a:xfrm>
          <a:off x="0" y="572653"/>
          <a:ext cx="7488237" cy="1026675"/>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0" kern="1200" dirty="0">
              <a:solidFill>
                <a:schemeClr val="tx1"/>
              </a:solidFill>
              <a:latin typeface="Montserrat Medium" panose="00000600000000000000" pitchFamily="2" charset="0"/>
            </a:rPr>
            <a:t>Counting </a:t>
          </a:r>
          <a:endParaRPr lang="en-US" sz="2600" kern="1200" dirty="0">
            <a:solidFill>
              <a:srgbClr val="4C8503"/>
            </a:solidFill>
            <a:latin typeface="Montserrat" pitchFamily="2" charset="77"/>
          </a:endParaRPr>
        </a:p>
      </dsp:txBody>
      <dsp:txXfrm>
        <a:off x="50118" y="622771"/>
        <a:ext cx="7388001" cy="926439"/>
      </dsp:txXfrm>
    </dsp:sp>
    <dsp:sp modelId="{98B56909-45C1-4743-9A8A-CF5DB1D1AC41}">
      <dsp:nvSpPr>
        <dsp:cNvPr id="0" name=""/>
        <dsp:cNvSpPr/>
      </dsp:nvSpPr>
      <dsp:spPr>
        <a:xfrm>
          <a:off x="0" y="1674208"/>
          <a:ext cx="7488237" cy="1026675"/>
        </a:xfrm>
        <a:prstGeom prst="roundRect">
          <a:avLst/>
        </a:prstGeom>
        <a:solidFill>
          <a:schemeClr val="bg1"/>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0" kern="1200" dirty="0">
              <a:solidFill>
                <a:schemeClr val="tx1"/>
              </a:solidFill>
              <a:latin typeface="Montserrat Medium" panose="00000600000000000000" pitchFamily="2" charset="0"/>
            </a:rPr>
            <a:t>Composing, decomposing, and using the properties of addition and subtraction</a:t>
          </a:r>
        </a:p>
      </dsp:txBody>
      <dsp:txXfrm>
        <a:off x="50118" y="1724326"/>
        <a:ext cx="7388001" cy="926439"/>
      </dsp:txXfrm>
    </dsp:sp>
    <dsp:sp modelId="{D59F14EF-2152-9D4A-8BF3-E20B5C335D02}">
      <dsp:nvSpPr>
        <dsp:cNvPr id="0" name=""/>
        <dsp:cNvSpPr/>
      </dsp:nvSpPr>
      <dsp:spPr>
        <a:xfrm>
          <a:off x="0" y="2775763"/>
          <a:ext cx="7488237" cy="1026675"/>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solidFill>
                <a:schemeClr val="tx1"/>
              </a:solidFill>
              <a:latin typeface="Montserrat Medium" panose="00000600000000000000" pitchFamily="2" charset="0"/>
            </a:rPr>
            <a:t>Building on known facts</a:t>
          </a:r>
        </a:p>
      </dsp:txBody>
      <dsp:txXfrm>
        <a:off x="50118" y="2825881"/>
        <a:ext cx="7388001" cy="92643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C8F818C-2620-DEBA-5242-1427293BA5D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F9659F12-C4B2-5A1B-950A-6BE448C4787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D4187E5-8BC8-4467-BE52-6F2D1A581A2A}" type="datetimeFigureOut">
              <a:rPr lang="en-US" smtClean="0"/>
              <a:t>10/6/2025</a:t>
            </a:fld>
            <a:endParaRPr lang="en-US" dirty="0"/>
          </a:p>
        </p:txBody>
      </p:sp>
      <p:sp>
        <p:nvSpPr>
          <p:cNvPr id="4" name="Footer Placeholder 3">
            <a:extLst>
              <a:ext uri="{FF2B5EF4-FFF2-40B4-BE49-F238E27FC236}">
                <a16:creationId xmlns:a16="http://schemas.microsoft.com/office/drawing/2014/main" id="{4EEDBCAE-0C1A-B1A2-F185-494604EBD5A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Tree>
    <p:extLst>
      <p:ext uri="{BB962C8B-B14F-4D97-AF65-F5344CB8AC3E}">
        <p14:creationId xmlns:p14="http://schemas.microsoft.com/office/powerpoint/2010/main" val="19925539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A0AA82-7DFD-42A2-AAE9-E0AB8943696A}" type="datetimeFigureOut">
              <a:rPr lang="en-US" smtClean="0"/>
              <a:t>10/6/2025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6399F6-6299-4610-B81F-5B1794C45A33}" type="slidenum">
              <a:rPr lang="en-US" smtClean="0"/>
              <a:t>‹#›</a:t>
            </a:fld>
            <a:endParaRPr lang="en-US" dirty="0"/>
          </a:p>
        </p:txBody>
      </p:sp>
    </p:spTree>
    <p:extLst>
      <p:ext uri="{BB962C8B-B14F-4D97-AF65-F5344CB8AC3E}">
        <p14:creationId xmlns:p14="http://schemas.microsoft.com/office/powerpoint/2010/main" val="2660607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youtu.be/oXLicV3CTrU"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ride.ri.gov/sites/g/files/xkgbur806/files/Portals/0/Uploads/Documents/Information-and-Accountability-User-Friendly-Data/Accountability/SPP/Additive-Schemas-508.pdf?ver=2022-05-31-132133-253"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youtu.be/oXLicV3CTrU"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504911"/>
          </a:xfrm>
        </p:spPr>
        <p:txBody>
          <a:bodyPr/>
          <a:lstStyle/>
          <a:p>
            <a:r>
              <a:rPr lang="en-US" b="1" dirty="0">
                <a:solidFill>
                  <a:srgbClr val="C00000"/>
                </a:solidFill>
              </a:rPr>
              <a:t>Talking Points</a:t>
            </a:r>
          </a:p>
          <a:p>
            <a:pPr marL="171450" indent="-171450">
              <a:buFont typeface="Symbol"/>
              <a:buChar char="•"/>
            </a:pPr>
            <a:r>
              <a:rPr lang="en-US" dirty="0">
                <a:solidFill>
                  <a:srgbClr val="C00000"/>
                </a:solidFill>
              </a:rPr>
              <a:t>In this session, we will explore how children in early elementary grades develop an understanding of addition and subtraction. We will also focus on ways we can support children (6–8 years old) to understand and use addition and subtraction.</a:t>
            </a:r>
          </a:p>
          <a:p>
            <a:r>
              <a:rPr lang="en-US" b="1" dirty="0">
                <a:solidFill>
                  <a:srgbClr val="C00000"/>
                </a:solidFill>
              </a:rPr>
              <a:t>Facilitator Notes</a:t>
            </a:r>
          </a:p>
          <a:p>
            <a:pPr marL="171450" indent="-171450">
              <a:buFont typeface="Symbol"/>
              <a:buChar char="•"/>
            </a:pPr>
            <a:r>
              <a:rPr lang="en-US" dirty="0">
                <a:solidFill>
                  <a:srgbClr val="C00000"/>
                </a:solidFill>
              </a:rPr>
              <a:t>As you plan your professional learning session, consider the content in each of the PPTs in this suite:</a:t>
            </a:r>
          </a:p>
          <a:p>
            <a:pPr marL="628650" lvl="1" indent="-171450">
              <a:buFont typeface="Courier New"/>
              <a:buChar char="○"/>
            </a:pPr>
            <a:r>
              <a:rPr lang="en-US" dirty="0">
                <a:solidFill>
                  <a:srgbClr val="C00000"/>
                </a:solidFill>
              </a:rPr>
              <a:t>PPT 1 “Introduction to Addition and Subtraction: Birth—8 Years” describes how children (birth to eight years old) develop foundational concepts of addition and subtraction. </a:t>
            </a:r>
          </a:p>
          <a:p>
            <a:pPr marL="628650" lvl="1" indent="-171450">
              <a:buFont typeface="Courier New"/>
              <a:buChar char="○"/>
            </a:pPr>
            <a:r>
              <a:rPr lang="en-US" dirty="0">
                <a:solidFill>
                  <a:srgbClr val="C00000"/>
                </a:solidFill>
              </a:rPr>
              <a:t>PPT 2b “Addition and Subtraction: Preschool, Transitional Kindergarten, and Kindergarten” and PPT 2c “Addition and Subtraction: Early Elementary” describe in greater depth how children at different age levels develop their understanding and ways of solving addition and subtraction problems. These PPTs also include ideas on how to support children in specific age ranges to add and subtract. </a:t>
            </a:r>
          </a:p>
          <a:p>
            <a:pPr marL="1085850" lvl="2" indent="-171450">
              <a:buFont typeface="Wingdings"/>
              <a:buChar char="▪"/>
            </a:pPr>
            <a:r>
              <a:rPr lang="en-US" dirty="0">
                <a:solidFill>
                  <a:srgbClr val="C00000"/>
                </a:solidFill>
              </a:rPr>
              <a:t>Note: this suite does not offer a PowerPoint (PPT 2a) that focuses on infants’ and toddlers’ development of addition and subtraction concepts. Content related to infants and toddlers is addressed within the PPT 1 “Introduction to Addition and Subtraction.” For more information on ways infants and toddlers develop knowledge and skills related to addition and subtraction, review the Number and Counting suite. The way infants and toddlers understand addition and subtraction is closely related to their knowledge and skills of number and counting.</a:t>
            </a:r>
          </a:p>
          <a:p>
            <a:pPr marL="171450" indent="-171450">
              <a:buFont typeface="Symbol"/>
              <a:buChar char="•"/>
            </a:pPr>
            <a:r>
              <a:rPr lang="en-US" dirty="0">
                <a:solidFill>
                  <a:srgbClr val="C00000"/>
                </a:solidFill>
              </a:rPr>
              <a:t>We encourage you to offer the content in PPT 1 before, or in combination with, the content in PPT 2c. If your participants work with children in more than one age range, you might combine parts of PPT 2b and PPT 2c in one session or a series of sessions. Together, PPT 1 and one of the age specific slide decks have been designed for about three hours of professional learning. However, you may adjust slide decks to best meet participant needs and time allowances.</a:t>
            </a:r>
          </a:p>
          <a:p>
            <a:pPr marL="171450" indent="-171450">
              <a:buFont typeface="Symbol"/>
              <a:buChar char="•"/>
            </a:pPr>
            <a:r>
              <a:rPr lang="en-US" dirty="0">
                <a:solidFill>
                  <a:srgbClr val="C00000"/>
                </a:solidFill>
              </a:rPr>
              <a:t>Adjust talking points to reflect your session length and participant needs. If necessary, add introductory and “housekeeping” information.</a:t>
            </a:r>
          </a:p>
          <a:p>
            <a:pPr marL="171450" indent="-171450">
              <a:buFont typeface="Symbol"/>
              <a:buChar char="•"/>
            </a:pPr>
            <a:r>
              <a:rPr lang="en-US" dirty="0">
                <a:solidFill>
                  <a:srgbClr val="C00000"/>
                </a:solidFill>
              </a:rPr>
              <a:t>When appropriate, remind participants that “TK” refers to transitional kindergarten and “K” refers to kindergarten. </a:t>
            </a:r>
          </a:p>
          <a:p>
            <a:endParaRPr lang="en-US" dirty="0">
              <a:solidFill>
                <a:srgbClr val="C00000"/>
              </a:solidFill>
              <a:ea typeface="Calibri"/>
              <a:cs typeface="Calibri"/>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1</a:t>
            </a:fld>
            <a:endParaRPr lang="en-US" dirty="0"/>
          </a:p>
        </p:txBody>
      </p:sp>
    </p:spTree>
    <p:extLst>
      <p:ext uri="{BB962C8B-B14F-4D97-AF65-F5344CB8AC3E}">
        <p14:creationId xmlns:p14="http://schemas.microsoft.com/office/powerpoint/2010/main" val="5264198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Talking Points</a:t>
            </a:r>
            <a:endParaRPr lang="en-US" dirty="0"/>
          </a:p>
          <a:p>
            <a:pPr marL="285750" indent="-285750">
              <a:buFont typeface="Symbol"/>
              <a:buChar char="•"/>
            </a:pPr>
            <a:r>
              <a:rPr lang="en-US" dirty="0"/>
              <a:t>Composing and decomposing numbers supports understanding place value.</a:t>
            </a:r>
            <a:endParaRPr lang="en-US" dirty="0">
              <a:ea typeface="Calibri"/>
              <a:cs typeface="Calibri"/>
            </a:endParaRPr>
          </a:p>
          <a:p>
            <a:pPr marL="285750" indent="-285750">
              <a:buFont typeface="Symbol"/>
              <a:buChar char="•"/>
            </a:pPr>
            <a:r>
              <a:rPr lang="en-US" dirty="0"/>
              <a:t>Starting in kindergarten, children compose and decompose numbers from 11 to 19 into ten ones to make ten and some additional ones. For example,</a:t>
            </a:r>
            <a:endParaRPr lang="en-US" dirty="0">
              <a:ea typeface="Calibri"/>
              <a:cs typeface="Calibri"/>
            </a:endParaRPr>
          </a:p>
          <a:p>
            <a:pPr marL="285750" lvl="1" indent="-285750">
              <a:buFont typeface="Courier New"/>
              <a:buChar char="○"/>
            </a:pPr>
            <a:r>
              <a:rPr lang="en-US" dirty="0"/>
              <a:t>Children might use objects, drawings, or equations to record each composition or decomposition, such as 18 = 10 + 8 (Laski et al., 2016). </a:t>
            </a:r>
            <a:endParaRPr lang="en-US" dirty="0">
              <a:ea typeface="Calibri"/>
              <a:cs typeface="Calibri"/>
            </a:endParaRPr>
          </a:p>
          <a:p>
            <a:pPr marL="285750" indent="-285750">
              <a:buFont typeface="Symbol"/>
              <a:buChar char="•"/>
            </a:pPr>
            <a:r>
              <a:rPr lang="en-US" dirty="0"/>
              <a:t>By the end of second grade, children extend their understanding of place value to the hundreds. This includes understanding that: </a:t>
            </a:r>
            <a:endParaRPr lang="en-US" dirty="0">
              <a:ea typeface="Calibri"/>
              <a:cs typeface="Calibri"/>
            </a:endParaRPr>
          </a:p>
          <a:p>
            <a:pPr marL="285750" lvl="1" indent="-285750">
              <a:buFont typeface="Courier New"/>
              <a:buChar char="○"/>
            </a:pPr>
            <a:r>
              <a:rPr lang="en-US" dirty="0"/>
              <a:t>One hundred can be thought of as a bundle of ten tens.</a:t>
            </a:r>
            <a:endParaRPr lang="en-US" dirty="0">
              <a:ea typeface="Calibri"/>
              <a:cs typeface="Calibri"/>
            </a:endParaRPr>
          </a:p>
          <a:p>
            <a:pPr marL="285750" lvl="1" indent="-285750">
              <a:buFont typeface="Courier New"/>
              <a:buChar char="○"/>
            </a:pPr>
            <a:r>
              <a:rPr lang="en-US" dirty="0"/>
              <a:t>Three-digit numbers are composed of hundreds, tens, and ones.</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10</a:t>
            </a:fld>
            <a:endParaRPr lang="en-US" dirty="0"/>
          </a:p>
        </p:txBody>
      </p:sp>
    </p:spTree>
    <p:extLst>
      <p:ext uri="{BB962C8B-B14F-4D97-AF65-F5344CB8AC3E}">
        <p14:creationId xmlns:p14="http://schemas.microsoft.com/office/powerpoint/2010/main" val="28939932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Talking Points</a:t>
            </a:r>
          </a:p>
          <a:p>
            <a:pPr marL="285750" indent="-285750">
              <a:buFont typeface="Symbol"/>
              <a:buChar char="•"/>
            </a:pPr>
            <a:r>
              <a:rPr lang="en-US" dirty="0"/>
              <a:t>As children deepen their understanding of number composition and decomposition, they also develop a deeper understanding of addition and subtraction.</a:t>
            </a:r>
          </a:p>
          <a:p>
            <a:pPr marL="285750" indent="-285750">
              <a:buFont typeface="Symbol"/>
              <a:buChar char="•"/>
            </a:pPr>
            <a:r>
              <a:rPr lang="en-US" dirty="0"/>
              <a:t>In the early elementary grades, children develop an understanding of three properties of addition and subtraction:</a:t>
            </a:r>
          </a:p>
          <a:p>
            <a:pPr marL="285750" lvl="1" indent="-285750">
              <a:buFont typeface="Courier New"/>
              <a:buChar char="○"/>
            </a:pPr>
            <a:r>
              <a:rPr lang="en-US" dirty="0"/>
              <a:t>Commutative property</a:t>
            </a:r>
            <a:endParaRPr lang="en-US" dirty="0">
              <a:ea typeface="Calibri"/>
              <a:cs typeface="Calibri"/>
            </a:endParaRPr>
          </a:p>
          <a:p>
            <a:pPr marL="285750" lvl="1" indent="-285750">
              <a:buFont typeface="Courier New"/>
              <a:buChar char="○"/>
            </a:pPr>
            <a:r>
              <a:rPr lang="en-US" dirty="0"/>
              <a:t>Associative property</a:t>
            </a:r>
            <a:endParaRPr lang="en-US" dirty="0">
              <a:ea typeface="Calibri"/>
              <a:cs typeface="Calibri"/>
            </a:endParaRPr>
          </a:p>
          <a:p>
            <a:pPr marL="285750" lvl="1" indent="-285750">
              <a:buFont typeface="Courier New"/>
              <a:buChar char="○"/>
            </a:pPr>
            <a:r>
              <a:rPr lang="en-US" dirty="0"/>
              <a:t>Inverse property</a:t>
            </a:r>
            <a:endParaRPr lang="en-US" dirty="0">
              <a:ea typeface="Calibri"/>
              <a:cs typeface="Calibri"/>
            </a:endParaRPr>
          </a:p>
          <a:p>
            <a:pPr marL="285750" indent="-285750">
              <a:buFont typeface="Symbol"/>
              <a:buChar char="•"/>
            </a:pPr>
            <a:r>
              <a:rPr lang="en-US" dirty="0"/>
              <a:t>Let’s explore some of these properties!</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11</a:t>
            </a:fld>
            <a:endParaRPr lang="en-US" dirty="0"/>
          </a:p>
        </p:txBody>
      </p:sp>
    </p:spTree>
    <p:extLst>
      <p:ext uri="{BB962C8B-B14F-4D97-AF65-F5344CB8AC3E}">
        <p14:creationId xmlns:p14="http://schemas.microsoft.com/office/powerpoint/2010/main" val="21033564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Time:</a:t>
            </a:r>
            <a:r>
              <a:rPr lang="en-US" dirty="0"/>
              <a:t> 2–3 minutes</a:t>
            </a:r>
          </a:p>
          <a:p>
            <a:r>
              <a:rPr lang="en-US" dirty="0"/>
              <a:t>This slide contains animation. See instructions in the Talking Points.</a:t>
            </a:r>
            <a:endParaRPr lang="en-US" dirty="0">
              <a:ea typeface="Calibri"/>
              <a:cs typeface="Calibri"/>
            </a:endParaRPr>
          </a:p>
          <a:p>
            <a:r>
              <a:rPr lang="en-US" b="1" dirty="0"/>
              <a:t>Talking Points</a:t>
            </a:r>
            <a:endParaRPr lang="en-US" b="1" dirty="0">
              <a:ea typeface="Calibri"/>
              <a:cs typeface="Calibri"/>
            </a:endParaRPr>
          </a:p>
          <a:p>
            <a:pPr marL="171450" indent="-171450">
              <a:buFont typeface="Symbol"/>
              <a:buChar char="•"/>
            </a:pPr>
            <a:r>
              <a:rPr lang="en-US" dirty="0"/>
              <a:t>Now, we will explore a property of addition that children grow to understand. We will use written equations for our adult activity. </a:t>
            </a:r>
            <a:endParaRPr lang="en-US" dirty="0">
              <a:ea typeface="Calibri"/>
              <a:cs typeface="Calibri"/>
            </a:endParaRPr>
          </a:p>
          <a:p>
            <a:pPr marL="171450" indent="-171450">
              <a:buFont typeface="Symbol"/>
              <a:buChar char="•"/>
            </a:pPr>
            <a:r>
              <a:rPr lang="en-US" dirty="0"/>
              <a:t>Here is an equation. Solve it using any strategy you prefer. </a:t>
            </a:r>
            <a:endParaRPr lang="en-US" dirty="0">
              <a:ea typeface="Calibri"/>
              <a:cs typeface="Calibri"/>
            </a:endParaRPr>
          </a:p>
          <a:p>
            <a:pPr marL="628650" lvl="1" indent="-171450">
              <a:buFont typeface="Courier New"/>
              <a:buChar char="○"/>
            </a:pPr>
            <a:r>
              <a:rPr lang="en-US" dirty="0"/>
              <a:t>57 + 48 = ?</a:t>
            </a:r>
            <a:endParaRPr lang="en-US" dirty="0">
              <a:ea typeface="Calibri"/>
              <a:cs typeface="Calibri"/>
            </a:endParaRPr>
          </a:p>
          <a:p>
            <a:pPr marL="171450" indent="-171450">
              <a:buFont typeface="Symbol"/>
              <a:buChar char="•"/>
            </a:pPr>
            <a:r>
              <a:rPr lang="en-US" dirty="0"/>
              <a:t>[Allow time for participants to solve the equations individually.]</a:t>
            </a:r>
            <a:endParaRPr lang="en-US" dirty="0">
              <a:ea typeface="Calibri"/>
              <a:cs typeface="Calibri"/>
            </a:endParaRPr>
          </a:p>
          <a:p>
            <a:pPr marL="171450" indent="-171450">
              <a:buFont typeface="Symbol"/>
              <a:buChar char="•"/>
            </a:pPr>
            <a:r>
              <a:rPr lang="en-US" dirty="0"/>
              <a:t>[Click to reveal the answer, 105.]</a:t>
            </a:r>
            <a:endParaRPr lang="en-US" dirty="0">
              <a:ea typeface="Calibri"/>
              <a:cs typeface="Calibri"/>
            </a:endParaRPr>
          </a:p>
          <a:p>
            <a:pPr marL="171450" indent="-171450">
              <a:buFont typeface="Symbol"/>
              <a:buChar char="•"/>
            </a:pPr>
            <a:r>
              <a:rPr lang="en-US" dirty="0"/>
              <a:t>As you may have discovered, the answer to this equation is 105. </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12</a:t>
            </a:fld>
            <a:endParaRPr lang="en-US" dirty="0"/>
          </a:p>
        </p:txBody>
      </p:sp>
    </p:spTree>
    <p:extLst>
      <p:ext uri="{BB962C8B-B14F-4D97-AF65-F5344CB8AC3E}">
        <p14:creationId xmlns:p14="http://schemas.microsoft.com/office/powerpoint/2010/main" val="30141545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contains animation. See instructions in the Talking Points.</a:t>
            </a:r>
          </a:p>
          <a:p>
            <a:r>
              <a:rPr lang="en-US" b="1" dirty="0"/>
              <a:t>Talking Points</a:t>
            </a:r>
            <a:endParaRPr lang="en-US" b="1" dirty="0">
              <a:ea typeface="Calibri"/>
              <a:cs typeface="Calibri"/>
            </a:endParaRPr>
          </a:p>
          <a:p>
            <a:pPr marL="285750" indent="-285750">
              <a:buFont typeface="Symbol"/>
              <a:buChar char="•"/>
            </a:pPr>
            <a:r>
              <a:rPr lang="en-US" dirty="0"/>
              <a:t>Now, let’s consider a different problem:</a:t>
            </a:r>
            <a:endParaRPr lang="en-US" dirty="0">
              <a:ea typeface="Calibri"/>
              <a:cs typeface="Calibri"/>
            </a:endParaRPr>
          </a:p>
          <a:p>
            <a:pPr marL="285750" lvl="1" indent="-285750">
              <a:buFont typeface="Courier New"/>
              <a:buChar char="○"/>
            </a:pPr>
            <a:r>
              <a:rPr lang="en-US" dirty="0"/>
              <a:t>48 + 57 = ?</a:t>
            </a:r>
            <a:endParaRPr lang="en-US" dirty="0">
              <a:ea typeface="Calibri"/>
              <a:cs typeface="Calibri"/>
            </a:endParaRPr>
          </a:p>
          <a:p>
            <a:pPr marL="285750" indent="-285750">
              <a:buFont typeface="Symbol"/>
              <a:buChar char="•"/>
            </a:pPr>
            <a:r>
              <a:rPr lang="en-US" dirty="0"/>
              <a:t>[Allow time for participants to solve the equations individually.]</a:t>
            </a:r>
            <a:endParaRPr lang="en-US" dirty="0">
              <a:ea typeface="Calibri"/>
              <a:cs typeface="Calibri"/>
            </a:endParaRPr>
          </a:p>
          <a:p>
            <a:pPr marL="285750" indent="-285750">
              <a:buFont typeface="Symbol"/>
              <a:buChar char="•"/>
            </a:pPr>
            <a:r>
              <a:rPr lang="en-US" dirty="0"/>
              <a:t>[Invite volunteers to share their answer. Encourage participants to explain how they solved the problem.]</a:t>
            </a:r>
            <a:endParaRPr lang="en-US" dirty="0">
              <a:ea typeface="Calibri"/>
              <a:cs typeface="Calibri"/>
            </a:endParaRPr>
          </a:p>
          <a:p>
            <a:pPr marL="285750" indent="-285750">
              <a:buFont typeface="Symbol"/>
              <a:buChar char="•"/>
            </a:pPr>
            <a:r>
              <a:rPr lang="en-US" dirty="0"/>
              <a:t>[Click to reveal the answer, 105.]</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13</a:t>
            </a:fld>
            <a:endParaRPr lang="en-US" dirty="0"/>
          </a:p>
        </p:txBody>
      </p:sp>
    </p:spTree>
    <p:extLst>
      <p:ext uri="{BB962C8B-B14F-4D97-AF65-F5344CB8AC3E}">
        <p14:creationId xmlns:p14="http://schemas.microsoft.com/office/powerpoint/2010/main" val="17349877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Talking Points</a:t>
            </a:r>
          </a:p>
          <a:p>
            <a:pPr marL="285750" indent="-285750">
              <a:buFont typeface="Symbol"/>
              <a:buChar char="•"/>
            </a:pPr>
            <a:r>
              <a:rPr lang="en-US" dirty="0"/>
              <a:t>We knew the answer very quickly, because we understand that the order of the numbers being added together—the </a:t>
            </a:r>
            <a:r>
              <a:rPr lang="en-US" b="1" dirty="0"/>
              <a:t>addends</a:t>
            </a:r>
            <a:r>
              <a:rPr lang="en-US" dirty="0"/>
              <a:t>—does not matter. </a:t>
            </a:r>
          </a:p>
          <a:p>
            <a:pPr marL="285750" indent="-285750">
              <a:buFont typeface="Symbol"/>
              <a:buChar char="•"/>
            </a:pPr>
            <a:r>
              <a:rPr lang="en-US" dirty="0"/>
              <a:t>This is known as the </a:t>
            </a:r>
            <a:r>
              <a:rPr lang="en-US" b="1" dirty="0"/>
              <a:t>commutative property</a:t>
            </a:r>
            <a:r>
              <a:rPr lang="en-US" dirty="0"/>
              <a:t>. </a:t>
            </a:r>
            <a:endParaRPr lang="en-US" dirty="0">
              <a:ea typeface="Calibri"/>
              <a:cs typeface="Calibri"/>
            </a:endParaRPr>
          </a:p>
          <a:p>
            <a:pPr marL="285750" indent="-285750">
              <a:buFont typeface="Symbol"/>
              <a:buChar char="•"/>
            </a:pPr>
            <a:r>
              <a:rPr lang="en-US" dirty="0"/>
              <a:t>57 + 48 is the same as 48 + 57</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14</a:t>
            </a:fld>
            <a:endParaRPr lang="en-US" dirty="0"/>
          </a:p>
        </p:txBody>
      </p:sp>
    </p:spTree>
    <p:extLst>
      <p:ext uri="{BB962C8B-B14F-4D97-AF65-F5344CB8AC3E}">
        <p14:creationId xmlns:p14="http://schemas.microsoft.com/office/powerpoint/2010/main" val="42196636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Time</a:t>
            </a:r>
            <a:r>
              <a:rPr lang="en-US" dirty="0"/>
              <a:t>: 2–3 minutes</a:t>
            </a:r>
          </a:p>
          <a:p>
            <a:r>
              <a:rPr lang="en-US" dirty="0"/>
              <a:t>This slide contains animation. See instructions in the Talking Points.</a:t>
            </a:r>
          </a:p>
          <a:p>
            <a:r>
              <a:rPr lang="en-US" b="1" dirty="0"/>
              <a:t>Talking Points</a:t>
            </a:r>
          </a:p>
          <a:p>
            <a:pPr marL="285750" indent="-285750">
              <a:buFont typeface="Symbol"/>
              <a:buChar char="•"/>
            </a:pPr>
            <a:r>
              <a:rPr lang="en-US" dirty="0"/>
              <a:t>Let’s explore another property of addition related to the idea that the order in which numbers are added doesn’t matter. </a:t>
            </a:r>
          </a:p>
          <a:p>
            <a:pPr marL="285750" indent="-285750">
              <a:buFont typeface="Symbol"/>
              <a:buChar char="•"/>
            </a:pPr>
            <a:r>
              <a:rPr lang="en-US" dirty="0"/>
              <a:t>Here is an equation. Solve it using any strategy you prefer. </a:t>
            </a:r>
          </a:p>
          <a:p>
            <a:pPr marL="285750" lvl="1" indent="-285750">
              <a:buFont typeface="Courier New"/>
              <a:buChar char="○"/>
            </a:pPr>
            <a:r>
              <a:rPr lang="en-US" dirty="0"/>
              <a:t>50 + 7 + 43 + 5 =?</a:t>
            </a:r>
          </a:p>
          <a:p>
            <a:pPr marL="285750" indent="-285750">
              <a:buFont typeface="Symbol"/>
              <a:buChar char="•"/>
            </a:pPr>
            <a:r>
              <a:rPr lang="en-US" dirty="0"/>
              <a:t>[Provide time for participants to solve the problem.]</a:t>
            </a:r>
          </a:p>
          <a:p>
            <a:pPr marL="285750" indent="-285750">
              <a:buFont typeface="Symbol"/>
              <a:buChar char="•"/>
            </a:pPr>
            <a:r>
              <a:rPr lang="en-US" dirty="0"/>
              <a:t>[Click to reveal the answer, 105.]</a:t>
            </a:r>
          </a:p>
          <a:p>
            <a:pPr marL="285750" indent="-285750">
              <a:buFont typeface="Symbol"/>
              <a:buChar char="•"/>
            </a:pPr>
            <a:r>
              <a:rPr lang="en-US" dirty="0"/>
              <a:t>You have discovered that the answer is 105. However, you might have used different strategies to come to that answer. </a:t>
            </a:r>
            <a:endParaRPr lang="en-US" dirty="0">
              <a:ea typeface="Calibri"/>
              <a:cs typeface="Calibri"/>
            </a:endParaRPr>
          </a:p>
          <a:p>
            <a:pPr marL="285750" indent="-285750">
              <a:buFont typeface="Symbol"/>
              <a:buChar char="•"/>
            </a:pPr>
            <a:r>
              <a:rPr lang="en-US" dirty="0"/>
              <a:t>Discuss with your table group the ways you solved this problem. </a:t>
            </a:r>
            <a:endParaRPr lang="en-US" dirty="0">
              <a:ea typeface="Calibri"/>
              <a:cs typeface="Calibri"/>
            </a:endParaRPr>
          </a:p>
          <a:p>
            <a:pPr marL="285750" indent="-285750">
              <a:buFont typeface="Symbol"/>
              <a:buChar char="•"/>
            </a:pPr>
            <a:r>
              <a:rPr lang="en-US" dirty="0"/>
              <a:t>[Provide time for participants to discuss. Then, invite a few volunteers to share with the larger group.]</a:t>
            </a:r>
            <a:endParaRPr lang="en-US" dirty="0">
              <a:ea typeface="Calibri"/>
              <a:cs typeface="Calibri"/>
            </a:endParaRPr>
          </a:p>
          <a:p>
            <a:pPr marL="285750" indent="-285750">
              <a:buFont typeface="Symbol"/>
              <a:buChar char="•"/>
            </a:pPr>
            <a:r>
              <a:rPr lang="en-US" dirty="0"/>
              <a:t>Thank you for sharing ways you solved this addition problem. </a:t>
            </a:r>
            <a:endParaRPr lang="en-US" dirty="0">
              <a:ea typeface="Calibri"/>
              <a:cs typeface="Calibri"/>
            </a:endParaRPr>
          </a:p>
          <a:p>
            <a:r>
              <a:rPr lang="en-US" b="1" dirty="0"/>
              <a:t>Facilitator notes</a:t>
            </a:r>
            <a:endParaRPr lang="en-US" b="1" dirty="0">
              <a:ea typeface="Calibri"/>
              <a:cs typeface="Calibri"/>
            </a:endParaRPr>
          </a:p>
          <a:p>
            <a:pPr marL="285750" indent="-285750">
              <a:buFont typeface="Symbol"/>
              <a:buChar char="•"/>
            </a:pPr>
            <a:r>
              <a:rPr lang="en-US" dirty="0"/>
              <a:t>Consider charting the different ways participants solved the problem. For example, </a:t>
            </a:r>
            <a:endParaRPr lang="en-US" dirty="0">
              <a:ea typeface="Calibri"/>
              <a:cs typeface="Calibri"/>
            </a:endParaRPr>
          </a:p>
          <a:p>
            <a:pPr marL="285750" lvl="1" indent="-285750">
              <a:buFont typeface="Courier New"/>
              <a:buChar char="○"/>
            </a:pPr>
            <a:r>
              <a:rPr lang="en-US" dirty="0"/>
              <a:t>Adding 50 + 7, then 43 + 5. Finally, adding 57 + 48 using a “column method”</a:t>
            </a:r>
            <a:endParaRPr lang="en-US" dirty="0">
              <a:ea typeface="Calibri"/>
              <a:cs typeface="Calibri"/>
            </a:endParaRPr>
          </a:p>
          <a:p>
            <a:pPr marL="285750" lvl="1" indent="-285750">
              <a:buFont typeface="Courier New"/>
              <a:buChar char="○"/>
            </a:pPr>
            <a:r>
              <a:rPr lang="en-US" dirty="0"/>
              <a:t>Adding 43 + 7 to get 50. Then, adding 50 + 50 to equal 100. Finally, adding 5. </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15</a:t>
            </a:fld>
            <a:endParaRPr lang="en-US" dirty="0"/>
          </a:p>
        </p:txBody>
      </p:sp>
    </p:spTree>
    <p:extLst>
      <p:ext uri="{BB962C8B-B14F-4D97-AF65-F5344CB8AC3E}">
        <p14:creationId xmlns:p14="http://schemas.microsoft.com/office/powerpoint/2010/main" val="23525649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contains animation. See instructions in the Talking Points.</a:t>
            </a:r>
          </a:p>
          <a:p>
            <a:r>
              <a:rPr lang="en-US" b="1" dirty="0"/>
              <a:t>Talking Points</a:t>
            </a:r>
          </a:p>
          <a:p>
            <a:pPr marL="285750" indent="-285750">
              <a:buFont typeface="Symbol"/>
              <a:buChar char="•"/>
            </a:pPr>
            <a:r>
              <a:rPr lang="en-US" dirty="0"/>
              <a:t>You experienced the </a:t>
            </a:r>
            <a:r>
              <a:rPr lang="en-US" b="1" dirty="0"/>
              <a:t>associative property of addition</a:t>
            </a:r>
            <a:r>
              <a:rPr lang="en-US" dirty="0"/>
              <a:t>. The associative property of addition means that numbers can be added in any order or any grouping. </a:t>
            </a:r>
          </a:p>
          <a:p>
            <a:pPr marL="285750" lvl="1" indent="-285750">
              <a:buFont typeface="Courier New"/>
              <a:buChar char="○"/>
            </a:pPr>
            <a:r>
              <a:rPr lang="en-US" dirty="0"/>
              <a:t>For example, children in second grade are likely to have fluency in the different ways to compose 10. They are likely to know that 3 and 7 makes 10. </a:t>
            </a:r>
          </a:p>
          <a:p>
            <a:pPr marL="285750" lvl="1" indent="-285750">
              <a:buFont typeface="Courier New"/>
              <a:buChar char="○"/>
            </a:pPr>
            <a:r>
              <a:rPr lang="en-US" dirty="0"/>
              <a:t>[Click to reveal an example.]</a:t>
            </a:r>
          </a:p>
          <a:p>
            <a:pPr marL="285750" lvl="1" indent="-285750">
              <a:buFont typeface="Courier New"/>
              <a:buChar char="○"/>
            </a:pPr>
            <a:r>
              <a:rPr lang="en-US" dirty="0"/>
              <a:t>Therefore, to solve the problem 50 + 7 + 43 + 5, children might first add 7 and 43, because 7 and 3 make a 10—so 43 becomes 50. Now, it is easier to add 50, 50, and 5.</a:t>
            </a:r>
          </a:p>
          <a:p>
            <a:pPr marL="285750" indent="-285750">
              <a:buFont typeface="Symbol"/>
              <a:buChar char="•"/>
            </a:pPr>
            <a:r>
              <a:rPr lang="en-US" dirty="0"/>
              <a:t>The associative property of addition is strongly related to the commutative property of addition (Barnett &amp; Ding, 2018).</a:t>
            </a:r>
          </a:p>
          <a:p>
            <a:pPr marL="285750" indent="-285750">
              <a:buFont typeface="Symbol"/>
              <a:buChar char="•"/>
            </a:pPr>
            <a:r>
              <a:rPr lang="en-US" dirty="0"/>
              <a:t>When children understand the associative property, they can group numbers in a way that helps them solve the problem. </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16</a:t>
            </a:fld>
            <a:endParaRPr lang="en-US" dirty="0"/>
          </a:p>
        </p:txBody>
      </p:sp>
    </p:spTree>
    <p:extLst>
      <p:ext uri="{BB962C8B-B14F-4D97-AF65-F5344CB8AC3E}">
        <p14:creationId xmlns:p14="http://schemas.microsoft.com/office/powerpoint/2010/main" val="12562862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contains animation. See instructions in the Talking Points.</a:t>
            </a:r>
          </a:p>
          <a:p>
            <a:r>
              <a:rPr lang="en-US" b="1" dirty="0"/>
              <a:t>Talking Points</a:t>
            </a:r>
          </a:p>
          <a:p>
            <a:pPr marL="285750" indent="-285750">
              <a:buFont typeface="Symbol"/>
              <a:buChar char="•"/>
            </a:pPr>
            <a:r>
              <a:rPr lang="en-US" dirty="0"/>
              <a:t>Now, we will explore one more property of addition and subtraction. </a:t>
            </a:r>
          </a:p>
          <a:p>
            <a:pPr marL="285750" indent="-285750">
              <a:buFont typeface="Symbol"/>
              <a:buChar char="•"/>
            </a:pPr>
            <a:r>
              <a:rPr lang="en-US" dirty="0"/>
              <a:t>Here is the same equation we worked with previously: 57 + 48 = 105. </a:t>
            </a:r>
          </a:p>
          <a:p>
            <a:pPr marL="285750" indent="-285750">
              <a:buFont typeface="Symbol"/>
              <a:buChar char="•"/>
            </a:pPr>
            <a:r>
              <a:rPr lang="en-US" dirty="0"/>
              <a:t>[Click to reveal a new equation.]</a:t>
            </a:r>
          </a:p>
          <a:p>
            <a:pPr marL="285750" indent="-285750">
              <a:buFont typeface="Symbol"/>
              <a:buChar char="•"/>
            </a:pPr>
            <a:r>
              <a:rPr lang="en-US" dirty="0"/>
              <a:t>Here is a new equation: 105 – 57. Solve it using any strategy you prefer. </a:t>
            </a:r>
          </a:p>
          <a:p>
            <a:pPr marL="285750" indent="-285750">
              <a:buFont typeface="Symbol"/>
              <a:buChar char="•"/>
            </a:pPr>
            <a:r>
              <a:rPr lang="en-US" dirty="0"/>
              <a:t>[Provide time for participants to solve the problem.]</a:t>
            </a:r>
          </a:p>
          <a:p>
            <a:pPr marL="285750" indent="-285750">
              <a:buFont typeface="Symbol"/>
              <a:buChar char="•"/>
            </a:pPr>
            <a:r>
              <a:rPr lang="en-US" dirty="0"/>
              <a:t>How were you able to solve this so quickly?</a:t>
            </a:r>
          </a:p>
          <a:p>
            <a:pPr marL="285750" indent="-285750">
              <a:buFont typeface="Symbol"/>
              <a:buChar char="•"/>
            </a:pPr>
            <a:r>
              <a:rPr lang="en-US" dirty="0"/>
              <a:t>[Affirm and support participants’ responses.]</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17</a:t>
            </a:fld>
            <a:endParaRPr lang="en-US" dirty="0"/>
          </a:p>
        </p:txBody>
      </p:sp>
    </p:spTree>
    <p:extLst>
      <p:ext uri="{BB962C8B-B14F-4D97-AF65-F5344CB8AC3E}">
        <p14:creationId xmlns:p14="http://schemas.microsoft.com/office/powerpoint/2010/main" val="3917003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Talking Points</a:t>
            </a:r>
          </a:p>
          <a:p>
            <a:pPr marL="285750" indent="-285750">
              <a:buFont typeface="Symbol"/>
              <a:buChar char="•"/>
            </a:pPr>
            <a:r>
              <a:rPr lang="en-US" dirty="0"/>
              <a:t>Many of you might have used the </a:t>
            </a:r>
            <a:r>
              <a:rPr lang="en-US" b="1" dirty="0"/>
              <a:t>inverse property</a:t>
            </a:r>
            <a:r>
              <a:rPr lang="en-US" dirty="0"/>
              <a:t> of addition and subtraction.</a:t>
            </a:r>
            <a:endParaRPr lang="en-US" dirty="0">
              <a:ea typeface="Calibri"/>
              <a:cs typeface="Calibri"/>
            </a:endParaRPr>
          </a:p>
          <a:p>
            <a:pPr marL="285750" indent="-285750">
              <a:buFont typeface="Symbol"/>
              <a:buChar char="•"/>
            </a:pPr>
            <a:r>
              <a:rPr lang="en-US" dirty="0"/>
              <a:t>The </a:t>
            </a:r>
            <a:r>
              <a:rPr lang="en-US" b="1" dirty="0"/>
              <a:t>inverse property of addition and subtraction</a:t>
            </a:r>
            <a:r>
              <a:rPr lang="en-US" dirty="0"/>
              <a:t> is the idea that addition and subtraction are opposite. For example, we knew that 57 and 48 make 105. So, we could easily figure out that if we take 57 away from 105, the part that remains will be 48. </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18</a:t>
            </a:fld>
            <a:endParaRPr lang="en-US" dirty="0"/>
          </a:p>
        </p:txBody>
      </p:sp>
    </p:spTree>
    <p:extLst>
      <p:ext uri="{BB962C8B-B14F-4D97-AF65-F5344CB8AC3E}">
        <p14:creationId xmlns:p14="http://schemas.microsoft.com/office/powerpoint/2010/main" val="14415770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contains animation. See instructions in the Talking Points.</a:t>
            </a:r>
          </a:p>
          <a:p>
            <a:r>
              <a:rPr lang="en-US" b="1" dirty="0"/>
              <a:t>Talking Points</a:t>
            </a:r>
            <a:endParaRPr lang="en-US" b="1" dirty="0">
              <a:ea typeface="Calibri"/>
              <a:cs typeface="Calibri"/>
            </a:endParaRPr>
          </a:p>
          <a:p>
            <a:pPr marL="285750" indent="-285750">
              <a:buFont typeface="Symbol"/>
              <a:buChar char="•"/>
            </a:pPr>
            <a:r>
              <a:rPr lang="en-US" dirty="0"/>
              <a:t>Most children experience the commutative, associative, and inverse properties over time, starting in preschool, by exploring addition and subtraction in different ways (Baroody &amp; Gannon, 1984; Bryant et al., 1999; Zur &amp; Gelman, 2004; Clements &amp; Sarama, 2020; for example, adding and subtracting during daily routines such as putting away toys and materials, during mealtime, or during playful games involving taking-away or adding to). </a:t>
            </a:r>
          </a:p>
          <a:p>
            <a:pPr marL="285750" indent="-285750">
              <a:buFont typeface="Symbol"/>
              <a:buChar char="•"/>
            </a:pPr>
            <a:r>
              <a:rPr lang="en-US" dirty="0"/>
              <a:t>Educators can help children learn about these properties by encouraging children to experiment with adding and subtracting concrete objects and inviting them to compose and decompose numbers in different ways. </a:t>
            </a:r>
          </a:p>
          <a:p>
            <a:pPr marL="285750" indent="-285750">
              <a:buFont typeface="Symbol"/>
              <a:buChar char="•"/>
            </a:pPr>
            <a:r>
              <a:rPr lang="en-US" dirty="0"/>
              <a:t>Sometimes children learn about these relationships using “fact families”—a collection of math facts that show the relationship between the same set of numbers. Educators might encourage children to represent fact families using “number bonds.” </a:t>
            </a:r>
          </a:p>
          <a:p>
            <a:pPr marL="285750" indent="-285750">
              <a:buFont typeface="Symbol"/>
              <a:buChar char="•"/>
            </a:pPr>
            <a:r>
              <a:rPr lang="en-US" dirty="0"/>
              <a:t>[Click to reveal an example of a number bond] Number bonds help children understand how two smaller numbers are a part of a total or a whole. For example, children might make a number bond using 8 as the whole, and 3 and 5 as the parts. Children can understand that 3 + 5 = 8, and 5 + 3 also equals 8—the order the numbers are added does not change the answer.</a:t>
            </a:r>
          </a:p>
          <a:p>
            <a:pPr marL="285750" indent="-285750">
              <a:buFont typeface="Symbol"/>
              <a:buChar char="•"/>
            </a:pPr>
            <a:r>
              <a:rPr lang="en-US" dirty="0"/>
              <a:t>Children also notice that 3 and 5 are both parts of a whole (8). If one of those parts is removed, for example, 8 – 3, the remaining part will be 5. When we combine the two parts, 3 and 5, we get 8—this is the inverse property. </a:t>
            </a:r>
          </a:p>
          <a:p>
            <a:pPr marL="285750" indent="-285750">
              <a:buFont typeface="Symbol"/>
              <a:buChar char="•"/>
            </a:pPr>
            <a:r>
              <a:rPr lang="en-US" dirty="0"/>
              <a:t>Educators can also make sure to present problems that illustrate these principles right after each other to help children realize that, although the problems might be different, they are related and sometimes share the same answer. For example, asking children to solve 3 + 5, and then solve 8 – 3, might help children notice the inverse relationship. </a:t>
            </a:r>
          </a:p>
          <a:p>
            <a:endParaRPr lang="en-US" dirty="0"/>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19</a:t>
            </a:fld>
            <a:endParaRPr lang="en-US" dirty="0"/>
          </a:p>
        </p:txBody>
      </p:sp>
    </p:spTree>
    <p:extLst>
      <p:ext uri="{BB962C8B-B14F-4D97-AF65-F5344CB8AC3E}">
        <p14:creationId xmlns:p14="http://schemas.microsoft.com/office/powerpoint/2010/main" val="27152493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0"/>
              </a:spcAft>
            </a:pPr>
            <a:r>
              <a:rPr lang="en-US" sz="1800" b="1" kern="1200" dirty="0">
                <a:solidFill>
                  <a:srgbClr val="0F173D"/>
                </a:solidFill>
                <a:effectLst/>
                <a:latin typeface="Poppins" panose="00000500000000000000" pitchFamily="2" charset="0"/>
                <a:ea typeface="+mn-ea"/>
                <a:cs typeface="Calibri" panose="020F0502020204030204" pitchFamily="34" charset="0"/>
              </a:rPr>
              <a:t>Talking Points</a:t>
            </a:r>
          </a:p>
          <a:p>
            <a:pPr marL="0" marR="0">
              <a:spcBef>
                <a:spcPts val="600"/>
              </a:spcBef>
              <a:spcAft>
                <a:spcPts val="600"/>
              </a:spcAft>
            </a:pPr>
            <a:r>
              <a:rPr lang="en-US" sz="1800" kern="100" dirty="0">
                <a:solidFill>
                  <a:srgbClr val="0F173D"/>
                </a:solidFill>
                <a:effectLst/>
                <a:latin typeface="Poppins" panose="00000500000000000000" pitchFamily="2" charset="0"/>
                <a:ea typeface="Calibri" panose="020F0502020204030204" pitchFamily="34" charset="0"/>
                <a:cs typeface="Times New Roman" panose="02020603050405020304" pitchFamily="18" charset="0"/>
              </a:rPr>
              <a:t>The Count Play Explore Professional Learning Resources were made possible by Count Play Explore, an early math and science initiative led by the Fresno County Superintendent of Schools, Early Care and Education Department. This initiative is generously funded by the California Department of Education and the California State Board of Education. These resources are intended to be used as a guide for implementing evidence-based strategies, promoting active learning, and encouraging developmentally appropriate practices in early education settings. They are not intended for commercial redistribution, unauthorized modification, or use outside the scope of professional education.</a:t>
            </a:r>
          </a:p>
          <a:p>
            <a:endParaRPr lang="en-US" dirty="0"/>
          </a:p>
        </p:txBody>
      </p:sp>
      <p:sp>
        <p:nvSpPr>
          <p:cNvPr id="4" name="Slide Number Placeholder 3"/>
          <p:cNvSpPr>
            <a:spLocks noGrp="1"/>
          </p:cNvSpPr>
          <p:nvPr>
            <p:ph type="sldNum" sz="quarter" idx="5"/>
          </p:nvPr>
        </p:nvSpPr>
        <p:spPr/>
        <p:txBody>
          <a:bodyPr/>
          <a:lstStyle/>
          <a:p>
            <a:fld id="{896399F6-6299-4610-B81F-5B1794C45A33}" type="slidenum">
              <a:rPr lang="en-US" smtClean="0"/>
              <a:t>2</a:t>
            </a:fld>
            <a:endParaRPr lang="en-US" dirty="0"/>
          </a:p>
        </p:txBody>
      </p:sp>
    </p:spTree>
    <p:extLst>
      <p:ext uri="{BB962C8B-B14F-4D97-AF65-F5344CB8AC3E}">
        <p14:creationId xmlns:p14="http://schemas.microsoft.com/office/powerpoint/2010/main" val="37520839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Talking Points</a:t>
            </a:r>
          </a:p>
          <a:p>
            <a:pPr marL="285750" indent="-285750">
              <a:buFont typeface="Symbol"/>
              <a:buChar char="•"/>
            </a:pPr>
            <a:r>
              <a:rPr lang="en-US" dirty="0"/>
              <a:t>We have discussed the different understandings that children develop about addition and subtraction.</a:t>
            </a:r>
            <a:endParaRPr lang="en-US" dirty="0">
              <a:ea typeface="Calibri"/>
              <a:cs typeface="Calibri"/>
            </a:endParaRPr>
          </a:p>
          <a:p>
            <a:pPr marL="285750" indent="-285750">
              <a:buFont typeface="Symbol"/>
              <a:buChar char="•"/>
            </a:pPr>
            <a:r>
              <a:rPr lang="en-US" dirty="0"/>
              <a:t>Now, we will examine different strategies children might use to solve addition and subtraction problems. This includes </a:t>
            </a:r>
            <a:endParaRPr lang="en-US" dirty="0">
              <a:ea typeface="Calibri"/>
              <a:cs typeface="Calibri"/>
            </a:endParaRPr>
          </a:p>
          <a:p>
            <a:pPr marL="285750" lvl="1" indent="-285750">
              <a:buFont typeface="Courier New"/>
              <a:buChar char="○"/>
            </a:pPr>
            <a:r>
              <a:rPr lang="en-US" dirty="0"/>
              <a:t>Counting</a:t>
            </a:r>
            <a:endParaRPr lang="en-US" dirty="0">
              <a:ea typeface="Calibri"/>
              <a:cs typeface="Calibri"/>
            </a:endParaRPr>
          </a:p>
          <a:p>
            <a:pPr marL="285750" lvl="1" indent="-285750">
              <a:buFont typeface="Courier New"/>
              <a:buChar char="○"/>
            </a:pPr>
            <a:r>
              <a:rPr lang="en-US" dirty="0"/>
              <a:t>Composing, decomposing, and using the properties of addition and subtraction</a:t>
            </a:r>
            <a:endParaRPr lang="en-US" dirty="0">
              <a:ea typeface="Calibri"/>
              <a:cs typeface="Calibri"/>
            </a:endParaRPr>
          </a:p>
          <a:p>
            <a:pPr marL="285750" lvl="1" indent="-285750">
              <a:buFont typeface="Courier New"/>
              <a:buChar char="○"/>
            </a:pPr>
            <a:r>
              <a:rPr lang="en-US" dirty="0"/>
              <a:t>Building on known facts. </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20</a:t>
            </a:fld>
            <a:endParaRPr lang="en-US" dirty="0"/>
          </a:p>
        </p:txBody>
      </p:sp>
    </p:spTree>
    <p:extLst>
      <p:ext uri="{BB962C8B-B14F-4D97-AF65-F5344CB8AC3E}">
        <p14:creationId xmlns:p14="http://schemas.microsoft.com/office/powerpoint/2010/main" val="40614943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Time:</a:t>
            </a:r>
            <a:r>
              <a:rPr lang="en-US" dirty="0"/>
              <a:t> 10–15 minutes </a:t>
            </a:r>
          </a:p>
          <a:p>
            <a:r>
              <a:rPr lang="en-US" b="1" dirty="0"/>
              <a:t>Materials:</a:t>
            </a:r>
            <a:r>
              <a:rPr lang="en-US" dirty="0"/>
              <a:t> Early elementary addition and subtraction video clip</a:t>
            </a:r>
          </a:p>
          <a:p>
            <a:r>
              <a:rPr lang="en-US" b="1" dirty="0"/>
              <a:t>Talking points</a:t>
            </a:r>
          </a:p>
          <a:p>
            <a:pPr marL="171450" indent="-171450">
              <a:buFont typeface="Symbol"/>
              <a:buChar char="•"/>
            </a:pPr>
            <a:r>
              <a:rPr lang="en-US" dirty="0"/>
              <a:t>We have discussed what children understand about addition and subtraction. </a:t>
            </a:r>
          </a:p>
          <a:p>
            <a:pPr marL="171450" indent="-171450">
              <a:buFont typeface="Symbol"/>
              <a:buChar char="•"/>
            </a:pPr>
            <a:r>
              <a:rPr lang="en-US" dirty="0"/>
              <a:t>Now, we will observe a video clip of children solving an addition problem.</a:t>
            </a:r>
          </a:p>
          <a:p>
            <a:pPr marL="171450" indent="-171450">
              <a:buFont typeface="Symbol"/>
              <a:buChar char="•"/>
            </a:pPr>
            <a:r>
              <a:rPr lang="en-US" dirty="0"/>
              <a:t>As you observe, notice what children understand about addition and subtraction. </a:t>
            </a:r>
          </a:p>
          <a:p>
            <a:pPr marL="171450" indent="-171450">
              <a:buFont typeface="Symbol"/>
              <a:buChar char="•"/>
            </a:pPr>
            <a:r>
              <a:rPr lang="en-US" dirty="0"/>
              <a:t>What do you notice about some of the strategies they use to solve the addition problem?</a:t>
            </a:r>
          </a:p>
          <a:p>
            <a:pPr marL="171450" indent="-171450">
              <a:buFont typeface="Symbol"/>
              <a:buChar char="•"/>
            </a:pPr>
            <a:r>
              <a:rPr lang="en-US" dirty="0"/>
              <a:t>After observing the video clip, we will discuss what you noticed.</a:t>
            </a:r>
          </a:p>
          <a:p>
            <a:pPr marL="171450" indent="-171450">
              <a:buFont typeface="Symbol"/>
              <a:buChar char="•"/>
            </a:pPr>
            <a:r>
              <a:rPr lang="en-US" dirty="0"/>
              <a:t>[Play the video clip.]</a:t>
            </a:r>
          </a:p>
          <a:p>
            <a:pPr marL="171450" indent="-171450">
              <a:buFont typeface="Symbol"/>
              <a:buChar char="•"/>
            </a:pPr>
            <a:r>
              <a:rPr lang="en-US" dirty="0"/>
              <a:t>[Invite participants to share observations about what children understand regarding addition and subtraction, as well as the strategies the children used.]</a:t>
            </a:r>
          </a:p>
          <a:p>
            <a:pPr marL="171450" indent="-171450">
              <a:buFont typeface="Symbol"/>
              <a:buChar char="•"/>
            </a:pPr>
            <a:r>
              <a:rPr lang="en-US" dirty="0"/>
              <a:t>Thank you for sharing what you noticed about how children in the video used addition. We will revisit some of what you observed as we explore strategies children in the early elementary grades use to add or subtract. </a:t>
            </a:r>
          </a:p>
          <a:p>
            <a:r>
              <a:rPr lang="en-US" b="1" dirty="0"/>
              <a:t>Facilitator Notes:</a:t>
            </a:r>
          </a:p>
          <a:p>
            <a:pPr marL="171450" indent="-171450">
              <a:buFont typeface="Symbol"/>
              <a:buChar char="•"/>
            </a:pPr>
            <a:r>
              <a:rPr lang="en-US" dirty="0"/>
              <a:t>Choose an early elementary grade video clip of children adding or subtracting. </a:t>
            </a:r>
          </a:p>
          <a:p>
            <a:pPr marL="171450" indent="-171450">
              <a:buFont typeface="Symbol"/>
              <a:buChar char="•"/>
            </a:pPr>
            <a:r>
              <a:rPr lang="en-US" dirty="0"/>
              <a:t>We provide the following video clip (you may use other videos):</a:t>
            </a:r>
          </a:p>
          <a:p>
            <a:pPr marL="628650" lvl="1" indent="-171450">
              <a:buFont typeface="Courier New"/>
              <a:buChar char="○"/>
            </a:pPr>
            <a:r>
              <a:rPr lang="en-US" u="sng" dirty="0">
                <a:hlinkClick r:id="rId3"/>
              </a:rPr>
              <a:t>Solving an Addition Problem</a:t>
            </a:r>
            <a:r>
              <a:rPr lang="en-US" dirty="0"/>
              <a:t> (second grade) [https://youtu.be/oXLicV3CTrU]: In this video clip, children in second grade use concrete objects (for example, base ten blocks and ten frames) to solve a word problem. Children work collaboratively and engage in math discourse as they explain their approaches to their partners. </a:t>
            </a:r>
            <a:endParaRPr lang="en-US" dirty="0">
              <a:ea typeface="Calibri"/>
              <a:cs typeface="Calibri"/>
            </a:endParaRPr>
          </a:p>
          <a:p>
            <a:pPr marL="171450" indent="-171450">
              <a:buFont typeface="Symbol"/>
              <a:buChar char="•"/>
            </a:pPr>
            <a:r>
              <a:rPr lang="en-US" dirty="0"/>
              <a:t>Consider playing the video more than once. The first time, invite participants to become familiar with the clip. Then, invite participants to observe ways children use different strategies and understandings to support their addition process.</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21</a:t>
            </a:fld>
            <a:endParaRPr lang="en-US" dirty="0"/>
          </a:p>
        </p:txBody>
      </p:sp>
    </p:spTree>
    <p:extLst>
      <p:ext uri="{BB962C8B-B14F-4D97-AF65-F5344CB8AC3E}">
        <p14:creationId xmlns:p14="http://schemas.microsoft.com/office/powerpoint/2010/main" val="17162197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Talking Points</a:t>
            </a:r>
          </a:p>
          <a:p>
            <a:pPr marL="285750" indent="-285750">
              <a:buFont typeface="Symbol"/>
              <a:buChar char="•"/>
            </a:pPr>
            <a:r>
              <a:rPr lang="en-US" dirty="0"/>
              <a:t>The </a:t>
            </a:r>
            <a:r>
              <a:rPr lang="en-US" b="1" dirty="0"/>
              <a:t>count all</a:t>
            </a:r>
            <a:r>
              <a:rPr lang="en-US" dirty="0"/>
              <a:t> strategy is the first strategy children will use to add and subtract numbers. </a:t>
            </a:r>
          </a:p>
          <a:p>
            <a:pPr marL="285750" indent="-285750">
              <a:buFont typeface="Symbol"/>
              <a:buChar char="•"/>
            </a:pPr>
            <a:r>
              <a:rPr lang="en-US" dirty="0"/>
              <a:t>This means that children will count all the objects in a set to find a total number after adding to or taking away from that set. </a:t>
            </a:r>
          </a:p>
          <a:p>
            <a:pPr marL="285750" lvl="1" indent="-285750">
              <a:buFont typeface="Courier New"/>
              <a:buChar char="○"/>
            </a:pPr>
            <a:r>
              <a:rPr lang="en-US" dirty="0"/>
              <a:t>For example, a child might combine a set of eight and a set of four. Then, the child will count all of the objects in the set, “One, two, three, four, five, six, seven, eight, nine, ten, eleven, twelve—twelve!”</a:t>
            </a:r>
          </a:p>
          <a:p>
            <a:pPr marL="285750" indent="-285750">
              <a:buFont typeface="Symbol"/>
              <a:buChar char="•"/>
            </a:pPr>
            <a:r>
              <a:rPr lang="en-US" dirty="0"/>
              <a:t>By the end of kindergarten and into first grade, children learn to use the “count on” strategy for addition (Carpenter &amp; Moser, 1982; Clements &amp; Sarama, 2020). </a:t>
            </a:r>
          </a:p>
          <a:p>
            <a:pPr marL="285750" indent="-285750">
              <a:buFont typeface="Symbol"/>
              <a:buChar char="•"/>
            </a:pPr>
            <a:r>
              <a:rPr lang="en-US" dirty="0"/>
              <a:t>The count on strategy is when a child starts at a number and counts up from that number. For example, </a:t>
            </a:r>
          </a:p>
          <a:p>
            <a:pPr marL="285750" lvl="1" indent="-285750">
              <a:buFont typeface="Courier New"/>
              <a:buChar char="○"/>
            </a:pPr>
            <a:r>
              <a:rPr lang="en-US" dirty="0"/>
              <a:t>For addition problems, such as adding four to a set of eight, a child might say aloud or whisper to himself, “Eight…” and then count on four more fingers or objects saying, “nine, ten, eleven, twelve—twelve!” </a:t>
            </a:r>
          </a:p>
          <a:p>
            <a:pPr marL="285750" indent="-285750">
              <a:buFont typeface="Symbol"/>
              <a:buChar char="•"/>
            </a:pPr>
            <a:r>
              <a:rPr lang="en-US" dirty="0"/>
              <a:t>Children might count using their home language, English, or both. Educators can support children to use the language that is most effective for them. </a:t>
            </a:r>
          </a:p>
          <a:p>
            <a:r>
              <a:rPr lang="en-US" b="1" dirty="0"/>
              <a:t>Facilitator notes:</a:t>
            </a:r>
            <a:endParaRPr lang="en-US" b="1" dirty="0">
              <a:ea typeface="Calibri"/>
              <a:cs typeface="Calibri"/>
            </a:endParaRPr>
          </a:p>
          <a:p>
            <a:pPr marL="285750" indent="-285750">
              <a:buFont typeface="Symbol"/>
              <a:buChar char="•"/>
            </a:pPr>
            <a:r>
              <a:rPr lang="en-US" dirty="0"/>
              <a:t>Review PPT 2b “Addition and Subtraction: Preschool, Transitional Kindergarten, and Kindergarten” for more information on emerging counting strategies. Information on counting strategies is also featured in PPT 1 “Introduction to Addition and Subtraction.”</a:t>
            </a:r>
            <a:endParaRPr lang="en-US" dirty="0">
              <a:ea typeface="Calibri"/>
              <a:cs typeface="Calibri"/>
            </a:endParaRPr>
          </a:p>
          <a:p>
            <a:pPr marL="285750" indent="-285750">
              <a:buFont typeface="Symbol"/>
              <a:buChar char="•"/>
            </a:pPr>
            <a:r>
              <a:rPr lang="en-US" dirty="0"/>
              <a:t>Consider inviting participants to use the collections of objects at their table to model the counting strategies described on the slide. </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22</a:t>
            </a:fld>
            <a:endParaRPr lang="en-US" dirty="0"/>
          </a:p>
        </p:txBody>
      </p:sp>
    </p:spTree>
    <p:extLst>
      <p:ext uri="{BB962C8B-B14F-4D97-AF65-F5344CB8AC3E}">
        <p14:creationId xmlns:p14="http://schemas.microsoft.com/office/powerpoint/2010/main" val="29298805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Talking Points</a:t>
            </a:r>
          </a:p>
          <a:p>
            <a:pPr marL="285750" indent="-285750">
              <a:buFont typeface="Symbol"/>
              <a:buChar char="•"/>
            </a:pPr>
            <a:r>
              <a:rPr lang="en-US" dirty="0"/>
              <a:t>Children might continue to use count all strategies, even when they start using larger numbers. They might use skip counting to help them “count all” more quickly (Clements &amp; Sarama, 2020). </a:t>
            </a:r>
            <a:endParaRPr lang="en-US" dirty="0">
              <a:ea typeface="Calibri"/>
              <a:cs typeface="Calibri"/>
            </a:endParaRPr>
          </a:p>
          <a:p>
            <a:pPr marL="285750" lvl="1" indent="-285750">
              <a:buFont typeface="Courier New"/>
              <a:buChar char="○"/>
            </a:pPr>
            <a:r>
              <a:rPr lang="en-US" dirty="0"/>
              <a:t>For example, a child might add 30 and 55 by skip counting, “ten, twenty, thirty, forty, fifty, sixty, seventy, eighty, eighty-five.”</a:t>
            </a:r>
            <a:endParaRPr lang="en-US" dirty="0">
              <a:ea typeface="Calibri"/>
              <a:cs typeface="Calibri"/>
            </a:endParaRPr>
          </a:p>
          <a:p>
            <a:pPr marL="285750" indent="-285750">
              <a:buFont typeface="Symbol"/>
              <a:buChar char="•"/>
            </a:pPr>
            <a:r>
              <a:rPr lang="en-US" dirty="0"/>
              <a:t>Counting on from larger: Children might also use a counting on strategy. Children who understand the commutative property (the idea that the order in which numbers are added does not matter) might realize that adding 55 to a set of 30 is the same as adding 30 to a set of 55. They might start counting up from the larger number. For example, “Fifty-five,” and then count on, “Sixty-five, seventy-five, eighty-five.”</a:t>
            </a:r>
            <a:endParaRPr lang="en-US" dirty="0">
              <a:ea typeface="Calibri"/>
              <a:cs typeface="Calibri"/>
            </a:endParaRPr>
          </a:p>
          <a:p>
            <a:pPr marL="285750" indent="-285750">
              <a:buFont typeface="Symbol"/>
              <a:buChar char="•"/>
            </a:pPr>
            <a:r>
              <a:rPr lang="en-US" dirty="0"/>
              <a:t>Counting on can be challenging for children because it requires them to start counting from numbers other than one.</a:t>
            </a:r>
            <a:endParaRPr lang="en-US" dirty="0">
              <a:ea typeface="Calibri"/>
              <a:cs typeface="Calibri"/>
            </a:endParaRPr>
          </a:p>
          <a:p>
            <a:r>
              <a:rPr lang="en-US" b="1" dirty="0"/>
              <a:t>Facilitator notes:</a:t>
            </a:r>
            <a:endParaRPr lang="en-US" b="1" dirty="0">
              <a:ea typeface="Calibri"/>
              <a:cs typeface="Calibri"/>
            </a:endParaRPr>
          </a:p>
          <a:p>
            <a:pPr marL="285750" indent="-285750">
              <a:buFont typeface="Symbol"/>
              <a:buChar char="•"/>
            </a:pPr>
            <a:r>
              <a:rPr lang="en-US" dirty="0"/>
              <a:t>Encourage participants to discuss the counting strategies demonstrated in the “Solving an Addition Problem (early elementary)” video clip. Consider playing parts of the clip to support participants’ discussion. </a:t>
            </a:r>
            <a:endParaRPr lang="en-US" dirty="0">
              <a:ea typeface="Calibri"/>
              <a:cs typeface="Calibri"/>
            </a:endParaRPr>
          </a:p>
          <a:p>
            <a:pPr marL="285750" indent="-285750">
              <a:buFont typeface="Symbol"/>
              <a:buChar char="•"/>
            </a:pPr>
            <a:r>
              <a:rPr lang="en-US" dirty="0"/>
              <a:t>Here is an example of how children in the video used counting strategies:</a:t>
            </a:r>
            <a:endParaRPr lang="en-US" dirty="0">
              <a:ea typeface="Calibri"/>
              <a:cs typeface="Calibri"/>
            </a:endParaRPr>
          </a:p>
          <a:p>
            <a:pPr marL="285750" lvl="1" indent="-285750">
              <a:buFont typeface="Courier New"/>
              <a:buChar char="○"/>
            </a:pPr>
            <a:r>
              <a:rPr lang="en-US" b="1" dirty="0"/>
              <a:t>Counting Strategies:</a:t>
            </a:r>
            <a:r>
              <a:rPr lang="en-US" dirty="0"/>
              <a:t> children in this video use a variation of a counting all strategy. For example, David physically combines all the tens and then uses skip counting to count them all. He uses a counting-on strategy to add the ones to the tens. </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23</a:t>
            </a:fld>
            <a:endParaRPr lang="en-US" dirty="0"/>
          </a:p>
        </p:txBody>
      </p:sp>
    </p:spTree>
    <p:extLst>
      <p:ext uri="{BB962C8B-B14F-4D97-AF65-F5344CB8AC3E}">
        <p14:creationId xmlns:p14="http://schemas.microsoft.com/office/powerpoint/2010/main" val="23825753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Talking Points</a:t>
            </a:r>
          </a:p>
          <a:p>
            <a:pPr marL="285750" indent="-285750">
              <a:buFont typeface="Symbol"/>
              <a:buChar char="•"/>
            </a:pPr>
            <a:r>
              <a:rPr lang="en-US" dirty="0"/>
              <a:t>Similar to counting-on strategies, children might use </a:t>
            </a:r>
            <a:r>
              <a:rPr lang="en-US" b="1" dirty="0"/>
              <a:t>counting-down</a:t>
            </a:r>
            <a:r>
              <a:rPr lang="en-US" dirty="0"/>
              <a:t> strategies to help them solve subtraction problems. This means that a child might start at a number and then count backward by the number that is being subtracted. </a:t>
            </a:r>
          </a:p>
          <a:p>
            <a:pPr marL="285750" lvl="1" indent="-285750">
              <a:buFont typeface="Courier New"/>
              <a:buChar char="○"/>
            </a:pPr>
            <a:r>
              <a:rPr lang="en-US" dirty="0"/>
              <a:t>For subtraction problems such as taking three away from a set of eight, a child might hold up eight fingers and while removing three fingers, count “8…7, 6, 5.” [Use gestures to model the talking points by holding up eight fingers. Then, fold three fingers down as you count backward to 5.]</a:t>
            </a:r>
          </a:p>
          <a:p>
            <a:pPr marL="285750" lvl="1" indent="-285750">
              <a:buFont typeface="Courier New"/>
              <a:buChar char="○"/>
            </a:pPr>
            <a:r>
              <a:rPr lang="en-US" dirty="0"/>
              <a:t>Counting down is challenging because it requires children to know how to count backward and hold in memory how many fingers or objects they are removing.</a:t>
            </a:r>
          </a:p>
          <a:p>
            <a:pPr marL="285750" lvl="1" indent="-285750">
              <a:buFont typeface="Courier New"/>
              <a:buChar char="○"/>
            </a:pPr>
            <a:r>
              <a:rPr lang="en-US" dirty="0"/>
              <a:t>Children might use number lines to support counting down as a strategy for subtraction. </a:t>
            </a:r>
          </a:p>
          <a:p>
            <a:pPr marL="285750" indent="-285750">
              <a:buFont typeface="Symbol"/>
              <a:buChar char="•"/>
            </a:pPr>
            <a:r>
              <a:rPr lang="en-US" dirty="0"/>
              <a:t>Some children might use a “counting-up-to-the-total” strategy to solve subtraction problems (Clements &amp; Sarama, 2020). This happens when children begin to understand part–whole relationships as they relate to addition and subtraction. </a:t>
            </a:r>
          </a:p>
          <a:p>
            <a:pPr marL="285750" lvl="1" indent="-285750">
              <a:buFont typeface="Courier New"/>
              <a:buChar char="○"/>
            </a:pPr>
            <a:r>
              <a:rPr lang="en-US" dirty="0"/>
              <a:t>For example, if solving 8 – 3, children might understand that the total is eight. One part of that 8 is 3. They might use addition to count on from three, “Three…four, five, six, seven, eight (counting on five fingers)” to realize that the missing part is five. [You might use gestures to model this approach. Hold up three fingers. Then, add five more fingers to result in eight.]</a:t>
            </a:r>
          </a:p>
          <a:p>
            <a:pPr marL="285750" lvl="1" indent="-285750">
              <a:buFont typeface="Courier New"/>
              <a:buChar char="○"/>
            </a:pPr>
            <a:r>
              <a:rPr lang="en-US" dirty="0"/>
              <a:t>This understanding of part–whole relationships is supported by opportunities to compose and decompose numbers in different ways. </a:t>
            </a:r>
          </a:p>
          <a:p>
            <a:pPr marL="285750" indent="-285750">
              <a:buFont typeface="Symbol"/>
              <a:buChar char="•"/>
            </a:pPr>
            <a:r>
              <a:rPr lang="en-US" dirty="0"/>
              <a:t>It takes time and a lot of practice for children to comfortably transition from counting all to counting-on or counting-down strategies. While some children make this transition in kindergarten, others may only make this transition in first grade.</a:t>
            </a:r>
          </a:p>
          <a:p>
            <a:r>
              <a:rPr lang="en-US" b="1" dirty="0"/>
              <a:t>Facilitator notes:</a:t>
            </a:r>
          </a:p>
          <a:p>
            <a:pPr marL="285750" indent="-285750">
              <a:buFont typeface="Symbol"/>
              <a:buChar char="•"/>
            </a:pPr>
            <a:r>
              <a:rPr lang="en-US" dirty="0"/>
              <a:t>PPT 2b “Addition and Subtraction: Preschool, Transitional Kindergarten, and Kindergarten” and PPT 1 “Introduction to Addition and Subtraction” also feature counting strategies. </a:t>
            </a:r>
            <a:endParaRPr lang="en-US" dirty="0">
              <a:ea typeface="Calibri"/>
              <a:cs typeface="Calibri"/>
            </a:endParaRPr>
          </a:p>
          <a:p>
            <a:pPr marL="285750" indent="-285750">
              <a:buFont typeface="Symbol"/>
              <a:buChar char="•"/>
            </a:pPr>
            <a:r>
              <a:rPr lang="en-US" dirty="0"/>
              <a:t>Consider inviting participants to discuss the ways children in their learning setting have used counting strategies to add or subtract. </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24</a:t>
            </a:fld>
            <a:endParaRPr lang="en-US" dirty="0"/>
          </a:p>
        </p:txBody>
      </p:sp>
    </p:spTree>
    <p:extLst>
      <p:ext uri="{BB962C8B-B14F-4D97-AF65-F5344CB8AC3E}">
        <p14:creationId xmlns:p14="http://schemas.microsoft.com/office/powerpoint/2010/main" val="17676283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contains animation. See instructions in the Talking Points.</a:t>
            </a:r>
          </a:p>
          <a:p>
            <a:r>
              <a:rPr lang="en-US" b="1" dirty="0"/>
              <a:t>Talking Points</a:t>
            </a:r>
          </a:p>
          <a:p>
            <a:pPr marL="285750" indent="-285750">
              <a:buFont typeface="Symbol"/>
              <a:buChar char="•"/>
            </a:pPr>
            <a:r>
              <a:rPr lang="en-US" dirty="0"/>
              <a:t>As children deepen their understanding of number relationships and the properties of addition and subtraction, they become more flexible in how they solve problems. For example, they can decompose or compose numbers in different ways or decide which two numbers to add first. </a:t>
            </a:r>
          </a:p>
          <a:p>
            <a:pPr marL="285750" indent="-285750">
              <a:buFont typeface="Symbol"/>
              <a:buChar char="•"/>
            </a:pPr>
            <a:r>
              <a:rPr lang="en-US" dirty="0"/>
              <a:t>Consider the ways children might compose or decompose numbers to solve </a:t>
            </a:r>
            <a:br>
              <a:rPr lang="en-US" dirty="0"/>
            </a:br>
            <a:r>
              <a:rPr lang="en-US" dirty="0"/>
              <a:t>17 + 8.</a:t>
            </a:r>
          </a:p>
          <a:p>
            <a:pPr marL="285750" indent="-285750">
              <a:buFont typeface="Symbol"/>
              <a:buChar char="•"/>
            </a:pPr>
            <a:r>
              <a:rPr lang="en-US" dirty="0"/>
              <a:t>[Provide time for participants to consider ways children might compose or decompose numbers to solve 17 + 8. You might invite participants to discuss in small groups. Then, share with the larger group.]</a:t>
            </a:r>
          </a:p>
          <a:p>
            <a:pPr marL="285750" indent="-285750">
              <a:buFont typeface="Symbol"/>
              <a:buChar char="•"/>
            </a:pPr>
            <a:r>
              <a:rPr lang="en-US" dirty="0"/>
              <a:t>You discussed some ways children might compose or decompose to solve 17 + 8. Here is one way:</a:t>
            </a:r>
          </a:p>
          <a:p>
            <a:pPr marL="285750" lvl="1" indent="-285750">
              <a:buFont typeface="Courier New"/>
              <a:buChar char="○"/>
            </a:pPr>
            <a:r>
              <a:rPr lang="en-US" dirty="0"/>
              <a:t>[Click to reveal 3 + 5] Children might first decompose 8 into 3 and 5. </a:t>
            </a:r>
          </a:p>
          <a:p>
            <a:pPr marL="285750" lvl="1" indent="-285750">
              <a:buFont typeface="Courier New"/>
              <a:buChar char="○"/>
            </a:pPr>
            <a:r>
              <a:rPr lang="en-US" dirty="0"/>
              <a:t>[Click to reveal 17 + 3] Then, they might add 17 and 3 to get 20. </a:t>
            </a:r>
          </a:p>
          <a:p>
            <a:pPr marL="285750" lvl="1" indent="-285750">
              <a:buFont typeface="Courier New"/>
              <a:buChar char="○"/>
            </a:pPr>
            <a:r>
              <a:rPr lang="en-US" dirty="0"/>
              <a:t>[Click to reveal 20 + 5] Now it is easier to add 20 and 5 </a:t>
            </a:r>
          </a:p>
          <a:p>
            <a:pPr marL="285750" lvl="1" indent="-285750">
              <a:buFont typeface="Courier New"/>
              <a:buChar char="○"/>
            </a:pPr>
            <a:r>
              <a:rPr lang="en-US" dirty="0"/>
              <a:t>[Click to reveal 25] to equal 25. </a:t>
            </a:r>
          </a:p>
          <a:p>
            <a:pPr marL="285750" indent="-285750">
              <a:buFont typeface="Symbol"/>
              <a:buChar char="•"/>
            </a:pPr>
            <a:r>
              <a:rPr lang="en-US" dirty="0"/>
              <a:t>Children might use different strategies in flexible ways to solve problems. </a:t>
            </a:r>
          </a:p>
          <a:p>
            <a:pPr marL="285750" indent="-285750">
              <a:buFont typeface="Symbol"/>
              <a:buChar char="•"/>
            </a:pPr>
            <a:r>
              <a:rPr lang="en-US" dirty="0"/>
              <a:t>This approach to solving addition or subtraction problems might seem different from how we learned to add or subtract when we were in school. Some older methods of teaching children to add or subtract focused on arriving at a correct answer—often by using a system of steps (for example, adding numbers in columns). </a:t>
            </a:r>
          </a:p>
          <a:p>
            <a:pPr marL="285750" indent="-285750">
              <a:buFont typeface="Symbol"/>
              <a:buChar char="•"/>
            </a:pPr>
            <a:r>
              <a:rPr lang="en-US" dirty="0"/>
              <a:t>Some ways children are taught to solve addition and subtraction problems today (for example, by using number composition and decomposition) help children use math with understanding to solve problems (Clements &amp; Sarama, 2020). Instead of following steps to arrive at a correct answer, children are able to understand how addition and subtraction work and why they arrive at a certain answer. </a:t>
            </a:r>
          </a:p>
          <a:p>
            <a:r>
              <a:rPr lang="en-US" b="1" dirty="0"/>
              <a:t>Facilitator Notes:</a:t>
            </a:r>
            <a:endParaRPr lang="en-US" b="1" dirty="0">
              <a:ea typeface="Calibri"/>
              <a:cs typeface="Calibri"/>
            </a:endParaRPr>
          </a:p>
          <a:p>
            <a:pPr marL="285750" indent="-285750">
              <a:buFont typeface="Symbol"/>
              <a:buChar char="•"/>
            </a:pPr>
            <a:r>
              <a:rPr lang="en-US" dirty="0"/>
              <a:t>You might encourage participants to discuss the ways children used composition and decomposition as a strategy to support them to add in the “Solving an Addition Problem (early elementary)” video clip. Consider playing parts of the clip to support participants’ discussion. </a:t>
            </a:r>
          </a:p>
          <a:p>
            <a:pPr marL="285750" indent="-285750">
              <a:buFont typeface="Symbol"/>
              <a:buChar char="•"/>
            </a:pPr>
            <a:r>
              <a:rPr lang="en-US" dirty="0"/>
              <a:t>Here is an example of how children in the video used composition and decomposition to support adding:</a:t>
            </a:r>
          </a:p>
          <a:p>
            <a:pPr marL="285750" lvl="1" indent="-285750">
              <a:buFont typeface="Courier New"/>
              <a:buChar char="○"/>
            </a:pPr>
            <a:r>
              <a:rPr lang="en-US" b="1" dirty="0"/>
              <a:t>Composition and decomposition:</a:t>
            </a:r>
            <a:r>
              <a:rPr lang="en-US" dirty="0"/>
              <a:t> The children understand that numbers can be put together and taken apart. For example, the children model the addends, 39 and 46, using ten frames and base ten blocks. To do this, they first decompose each addend into tens and ones (three tens, nine ones and four tens, six ones). Then, they compose the tens and ones in ways that support their addition process. </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25</a:t>
            </a:fld>
            <a:endParaRPr lang="en-US" dirty="0"/>
          </a:p>
        </p:txBody>
      </p:sp>
    </p:spTree>
    <p:extLst>
      <p:ext uri="{BB962C8B-B14F-4D97-AF65-F5344CB8AC3E}">
        <p14:creationId xmlns:p14="http://schemas.microsoft.com/office/powerpoint/2010/main" val="176859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Talking Points</a:t>
            </a:r>
          </a:p>
          <a:p>
            <a:pPr marL="285750" indent="-285750">
              <a:buFont typeface="Symbol"/>
              <a:buChar char="•"/>
            </a:pPr>
            <a:r>
              <a:rPr lang="en-US" dirty="0"/>
              <a:t>Another way children might solve addition and subtraction problems is by building on known facts. </a:t>
            </a:r>
          </a:p>
          <a:p>
            <a:pPr marL="285750" indent="-285750">
              <a:buFont typeface="Symbol"/>
              <a:buChar char="•"/>
            </a:pPr>
            <a:r>
              <a:rPr lang="en-US" dirty="0"/>
              <a:t>These known facts—answers to addition or subtraction problems that children know from memory—can be used to solve other problems. For example, children might know from memory,</a:t>
            </a:r>
          </a:p>
          <a:p>
            <a:pPr marL="285750" lvl="1" indent="-285750">
              <a:buFont typeface="Courier New"/>
              <a:buChar char="○"/>
            </a:pPr>
            <a:r>
              <a:rPr lang="en-US" dirty="0"/>
              <a:t>different ways to make 10 (such as 8 + 2, 6 + 4, 7 + 3, 5 + 5) </a:t>
            </a:r>
          </a:p>
          <a:p>
            <a:pPr marL="285750" lvl="1" indent="-285750">
              <a:buFont typeface="Courier New"/>
              <a:buChar char="○"/>
            </a:pPr>
            <a:r>
              <a:rPr lang="en-US" dirty="0"/>
              <a:t>doubles, such as 1 + 1, 2 + 2, 3 + 3 and so on </a:t>
            </a:r>
          </a:p>
          <a:p>
            <a:pPr marL="285750" lvl="2" indent="-285750">
              <a:buFont typeface="Wingdings"/>
              <a:buChar char="▪"/>
            </a:pPr>
            <a:r>
              <a:rPr lang="en-US" dirty="0"/>
              <a:t>Children might use known facts of doubles to solve problems. For example, to solve 6 + 7, children might know from memory that 6 + 6 = 12, and then then add 1 to get 13. </a:t>
            </a:r>
          </a:p>
          <a:p>
            <a:pPr marL="285750" indent="-285750">
              <a:buFont typeface="Symbol"/>
              <a:buChar char="•"/>
            </a:pPr>
            <a:r>
              <a:rPr lang="en-US" dirty="0"/>
              <a:t>To come to know facts, young children need to have meaningful and diverse experiences with addition and subtraction—experiences that support them to solve a variety of addition and subtraction problems in different ways and in different contexts.</a:t>
            </a:r>
          </a:p>
          <a:p>
            <a:pPr marL="285750" indent="-285750">
              <a:buFont typeface="Symbol"/>
              <a:buChar char="•"/>
            </a:pPr>
            <a:r>
              <a:rPr lang="en-US" dirty="0"/>
              <a:t>If children memorize addition or subtraction facts, without understanding the relationships between the numbers, their knowledge is less useful. Children who only memorize facts will often struggle to apply facts to new and more complex problems. </a:t>
            </a:r>
          </a:p>
          <a:p>
            <a:pPr marL="285750" indent="-285750">
              <a:buFont typeface="Symbol"/>
              <a:buChar char="•"/>
            </a:pPr>
            <a:r>
              <a:rPr lang="en-US" dirty="0"/>
              <a:t>However, when children are encouraged to find patterns in their reasoning and build an understanding of how numbers are related, they remember facts in a way that is flexible and useful (Boaler, 2014; Clements &amp; Sarama, 2020).</a:t>
            </a:r>
          </a:p>
          <a:p>
            <a:pPr marL="285750" indent="-285750">
              <a:buFont typeface="Symbol"/>
              <a:buChar char="•"/>
            </a:pPr>
            <a:r>
              <a:rPr lang="en-US" dirty="0"/>
              <a:t>It is important to learn about children’s abilities and prior knowledge to best support them in their ability to use known facts as a way to add and subtract. </a:t>
            </a:r>
          </a:p>
          <a:p>
            <a:r>
              <a:rPr lang="en-US" b="1" dirty="0"/>
              <a:t>Facilitator Notes:</a:t>
            </a:r>
          </a:p>
          <a:p>
            <a:pPr marL="285750" indent="-285750">
              <a:buFont typeface="Symbol"/>
              <a:buChar char="•"/>
            </a:pPr>
            <a:r>
              <a:rPr lang="en-US" dirty="0"/>
              <a:t>Invite participants to share some of the facts children in their learning setting know from memory. </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26</a:t>
            </a:fld>
            <a:endParaRPr lang="en-US" dirty="0"/>
          </a:p>
        </p:txBody>
      </p:sp>
    </p:spTree>
    <p:extLst>
      <p:ext uri="{BB962C8B-B14F-4D97-AF65-F5344CB8AC3E}">
        <p14:creationId xmlns:p14="http://schemas.microsoft.com/office/powerpoint/2010/main" val="11353303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Talking Points</a:t>
            </a:r>
          </a:p>
          <a:p>
            <a:pPr marL="171450" indent="-171450">
              <a:buFont typeface="Symbol"/>
              <a:buChar char="•"/>
            </a:pPr>
            <a:r>
              <a:rPr lang="en-US" dirty="0"/>
              <a:t>We reviewed different strategies children might use to add and subtract. </a:t>
            </a:r>
          </a:p>
          <a:p>
            <a:pPr marL="171450" indent="-171450">
              <a:buFont typeface="Symbol"/>
              <a:buChar char="•"/>
            </a:pPr>
            <a:r>
              <a:rPr lang="en-US" dirty="0"/>
              <a:t>As children gain more experience using different strategies, they adjust the strategy they use to solve a problem based on the type of problem they are solving (Clements &amp; Sarama, 2020). </a:t>
            </a:r>
          </a:p>
          <a:p>
            <a:pPr marL="171450" indent="-171450">
              <a:buFont typeface="Symbol"/>
              <a:buChar char="•"/>
            </a:pPr>
            <a:r>
              <a:rPr lang="en-US" dirty="0"/>
              <a:t>Children explore many types of problems using addition and subtraction. Here are three examples: </a:t>
            </a:r>
          </a:p>
          <a:p>
            <a:pPr marL="628650" lvl="1" indent="-171450">
              <a:buFont typeface="Courier New"/>
              <a:buChar char="○"/>
            </a:pPr>
            <a:r>
              <a:rPr lang="en-US" dirty="0"/>
              <a:t>End unknown: In end unknown problems, the end result is what is unknown. </a:t>
            </a:r>
          </a:p>
          <a:p>
            <a:pPr marL="1085850" lvl="2" indent="-171450">
              <a:buFont typeface="Wingdings"/>
              <a:buChar char="▪"/>
            </a:pPr>
            <a:r>
              <a:rPr lang="en-US" dirty="0"/>
              <a:t>For example, “Kimberly has 46 stickers and Gael has 39. How many stickers do we have altogether?” “How many we have all together” is the unknown that children try to figure out. </a:t>
            </a:r>
          </a:p>
          <a:p>
            <a:pPr marL="628650" lvl="1" indent="-171450">
              <a:buFont typeface="Courier New"/>
              <a:buChar char="○"/>
            </a:pPr>
            <a:r>
              <a:rPr lang="en-US" dirty="0"/>
              <a:t>Change unknown: In change unknown problems, how much is added or taken away is the unknown part. </a:t>
            </a:r>
          </a:p>
          <a:p>
            <a:pPr marL="1085850" lvl="2" indent="-171450">
              <a:buFont typeface="Wingdings"/>
              <a:buChar char="▪"/>
            </a:pPr>
            <a:r>
              <a:rPr lang="en-US" dirty="0"/>
              <a:t>Here’s one example of a change unknown problem: “Kimberly has 46 stickers. Gael also has some stickers. All together, they have 85 stickers. How many stickers does Gael have?” In this problem, one of the addends—the numbers being added—is unknown. </a:t>
            </a:r>
          </a:p>
          <a:p>
            <a:pPr marL="628650" lvl="1" indent="-171450">
              <a:buFont typeface="Courier New"/>
              <a:buChar char="○"/>
            </a:pPr>
            <a:r>
              <a:rPr lang="en-US" dirty="0"/>
              <a:t>Start unknown:</a:t>
            </a:r>
          </a:p>
          <a:p>
            <a:pPr marL="1085850" lvl="2" indent="-171450">
              <a:buFont typeface="Wingdings"/>
              <a:buChar char="▪"/>
            </a:pPr>
            <a:r>
              <a:rPr lang="en-US" dirty="0"/>
              <a:t>And here is an example of a start unknown problem presented in the video: “Kimberly has some stickers. She gave 39 stickers to Gael. Now she has 46 stickers.” In this problem, children solve to find out how many stickers Kimberly started with, before she gave 39 to Gael. </a:t>
            </a:r>
          </a:p>
          <a:p>
            <a:pPr marL="171450" indent="-171450">
              <a:buFont typeface="Symbol"/>
              <a:buChar char="•"/>
            </a:pPr>
            <a:r>
              <a:rPr lang="en-US" dirty="0"/>
              <a:t>Discuss with your table groups different ways children might solve these problems. You might also discuss the ways children in the video solved the start unknown problem. </a:t>
            </a:r>
          </a:p>
          <a:p>
            <a:pPr marL="171450" indent="-171450">
              <a:buFont typeface="Symbol"/>
              <a:buChar char="•"/>
            </a:pPr>
            <a:r>
              <a:rPr lang="en-US" dirty="0"/>
              <a:t>[After participants discuss with their table groups, invite volunteers to share with the larger group.]</a:t>
            </a:r>
          </a:p>
          <a:p>
            <a:pPr marL="171450" indent="-171450">
              <a:buFont typeface="Symbol"/>
              <a:buChar char="•"/>
            </a:pPr>
            <a:r>
              <a:rPr lang="en-US" dirty="0"/>
              <a:t>You discussed different ways children might solve these word problems. There is not one right or wrong way to do this. It is important that educators provide children with opportunities to experiment with different ways to solve a problem. Children should also be encouraged to explain their approach to an educator or peers. </a:t>
            </a:r>
          </a:p>
          <a:p>
            <a:r>
              <a:rPr lang="en-US" b="1" dirty="0"/>
              <a:t>Facilitator Notes</a:t>
            </a:r>
            <a:endParaRPr lang="en-US" b="1" dirty="0">
              <a:ea typeface="Calibri"/>
              <a:cs typeface="Calibri"/>
            </a:endParaRPr>
          </a:p>
          <a:p>
            <a:pPr marL="171450" indent="-171450">
              <a:buFont typeface="Symbol"/>
              <a:buChar char="•"/>
            </a:pPr>
            <a:r>
              <a:rPr lang="en-US" dirty="0"/>
              <a:t>For more information on problem types, you might visit the following link and use the “</a:t>
            </a:r>
            <a:r>
              <a:rPr lang="en-US" u="sng" dirty="0">
                <a:hlinkClick r:id="rId3"/>
              </a:rPr>
              <a:t>Helping Your Child with Word Problems</a:t>
            </a:r>
            <a:r>
              <a:rPr lang="en-US" dirty="0"/>
              <a:t>” handout. </a:t>
            </a:r>
            <a:endParaRPr lang="en-US" dirty="0">
              <a:ea typeface="Calibri"/>
              <a:cs typeface="Calibri"/>
            </a:endParaRPr>
          </a:p>
          <a:p>
            <a:pPr marL="628650" lvl="1" indent="-171450">
              <a:buFont typeface="Courier New"/>
              <a:buChar char="○"/>
            </a:pPr>
            <a:r>
              <a:rPr lang="en-US" dirty="0"/>
              <a:t>Consider inviting participants to review the handout. Then, create word problems that align with the problem type of their choice. </a:t>
            </a:r>
            <a:endParaRPr lang="en-US" dirty="0">
              <a:ea typeface="Calibri"/>
              <a:cs typeface="Calibri"/>
            </a:endParaRPr>
          </a:p>
          <a:p>
            <a:pPr marL="628650" lvl="1" indent="-171450">
              <a:buFont typeface="Courier New"/>
              <a:buChar char="○"/>
            </a:pPr>
            <a:r>
              <a:rPr lang="en-US" dirty="0"/>
              <a:t>Partners might try to guess the problem type that others’ word problems illustrate. </a:t>
            </a:r>
            <a:endParaRPr lang="en-US" dirty="0">
              <a:ea typeface="Calibri"/>
              <a:cs typeface="Calibri"/>
            </a:endParaRPr>
          </a:p>
          <a:p>
            <a:pPr marL="628650" lvl="1" indent="-171450">
              <a:buFont typeface="Courier New"/>
              <a:buChar char="○"/>
            </a:pPr>
            <a:r>
              <a:rPr lang="en-US" dirty="0"/>
              <a:t>Encourage participants to use the materials available to them at their tables to support their problem-solving. </a:t>
            </a:r>
            <a:endParaRPr lang="en-US" dirty="0">
              <a:ea typeface="Calibri"/>
              <a:cs typeface="Calibri"/>
            </a:endParaRPr>
          </a:p>
          <a:p>
            <a:pPr marL="628650" lvl="1" indent="-171450">
              <a:buFont typeface="Courier New"/>
              <a:buChar char="○"/>
            </a:pPr>
            <a:r>
              <a:rPr lang="en-US" dirty="0"/>
              <a:t>Prompt participants to explain why they used a certain strategy or materials. </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27</a:t>
            </a:fld>
            <a:endParaRPr lang="en-US" dirty="0"/>
          </a:p>
        </p:txBody>
      </p:sp>
    </p:spTree>
    <p:extLst>
      <p:ext uri="{BB962C8B-B14F-4D97-AF65-F5344CB8AC3E}">
        <p14:creationId xmlns:p14="http://schemas.microsoft.com/office/powerpoint/2010/main" val="1973628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explored how children develop a deeper understanding of addition and subtraction and strategies children use to solve addition and subtraction problems. Now, let’s discuss ways we can support children to add and subtract. </a:t>
            </a:r>
          </a:p>
        </p:txBody>
      </p:sp>
      <p:sp>
        <p:nvSpPr>
          <p:cNvPr id="4" name="Slide Number Placeholder 3"/>
          <p:cNvSpPr>
            <a:spLocks noGrp="1"/>
          </p:cNvSpPr>
          <p:nvPr>
            <p:ph type="sldNum" sz="quarter" idx="5"/>
          </p:nvPr>
        </p:nvSpPr>
        <p:spPr/>
        <p:txBody>
          <a:bodyPr/>
          <a:lstStyle/>
          <a:p>
            <a:fld id="{896399F6-6299-4610-B81F-5B1794C45A33}" type="slidenum">
              <a:rPr lang="en-US" smtClean="0"/>
              <a:t>28</a:t>
            </a:fld>
            <a:endParaRPr lang="en-US" dirty="0"/>
          </a:p>
        </p:txBody>
      </p:sp>
    </p:spTree>
    <p:extLst>
      <p:ext uri="{BB962C8B-B14F-4D97-AF65-F5344CB8AC3E}">
        <p14:creationId xmlns:p14="http://schemas.microsoft.com/office/powerpoint/2010/main" val="28359178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Time: </a:t>
            </a:r>
            <a:r>
              <a:rPr lang="en-US" dirty="0"/>
              <a:t>15 minutes</a:t>
            </a:r>
          </a:p>
          <a:p>
            <a:r>
              <a:rPr lang="en-US" b="1" dirty="0"/>
              <a:t>Materials: M5 Overview</a:t>
            </a:r>
            <a:r>
              <a:rPr lang="en-US" dirty="0"/>
              <a:t> handout </a:t>
            </a:r>
          </a:p>
          <a:p>
            <a:r>
              <a:rPr lang="en-US" b="1" dirty="0"/>
              <a:t>Talking Points</a:t>
            </a:r>
          </a:p>
          <a:p>
            <a:pPr marL="171450" indent="-171450">
              <a:buFont typeface="Symbol"/>
              <a:buChar char="•"/>
            </a:pPr>
            <a:r>
              <a:rPr lang="en-US" dirty="0"/>
              <a:t>We refer to five early math teaching practices as the M5 Early Math Approach. These practices include: </a:t>
            </a:r>
            <a:endParaRPr lang="en-US" dirty="0">
              <a:ea typeface="Calibri"/>
              <a:cs typeface="Calibri"/>
            </a:endParaRPr>
          </a:p>
          <a:p>
            <a:pPr marL="628650" lvl="1" indent="-171450">
              <a:buFont typeface="Courier New"/>
              <a:buChar char="○"/>
            </a:pPr>
            <a:r>
              <a:rPr lang="en-US" dirty="0"/>
              <a:t>Mutual Learning</a:t>
            </a:r>
            <a:endParaRPr lang="en-US" dirty="0">
              <a:ea typeface="Calibri"/>
              <a:cs typeface="Calibri"/>
            </a:endParaRPr>
          </a:p>
          <a:p>
            <a:pPr marL="628650" lvl="1" indent="-171450">
              <a:buFont typeface="Courier New"/>
              <a:buChar char="○"/>
            </a:pPr>
            <a:r>
              <a:rPr lang="en-US" dirty="0"/>
              <a:t>Meaningful Investigations </a:t>
            </a:r>
            <a:endParaRPr lang="en-US" dirty="0">
              <a:ea typeface="Calibri"/>
              <a:cs typeface="Calibri"/>
            </a:endParaRPr>
          </a:p>
          <a:p>
            <a:pPr marL="628650" lvl="1" indent="-171450">
              <a:buFont typeface="Courier New"/>
              <a:buChar char="○"/>
            </a:pPr>
            <a:r>
              <a:rPr lang="en-US" dirty="0"/>
              <a:t>Materials and Learning Environment</a:t>
            </a:r>
            <a:endParaRPr lang="en-US" dirty="0">
              <a:ea typeface="Calibri"/>
              <a:cs typeface="Calibri"/>
            </a:endParaRPr>
          </a:p>
          <a:p>
            <a:pPr marL="628650" lvl="1" indent="-171450">
              <a:buFont typeface="Courier New"/>
              <a:buChar char="○"/>
            </a:pPr>
            <a:r>
              <a:rPr lang="en-US" dirty="0"/>
              <a:t>Math Vocabulary and Discourse</a:t>
            </a:r>
            <a:endParaRPr lang="en-US" dirty="0">
              <a:ea typeface="Calibri"/>
              <a:cs typeface="Calibri"/>
            </a:endParaRPr>
          </a:p>
          <a:p>
            <a:pPr marL="628650" lvl="1" indent="-171450">
              <a:buFont typeface="Courier New"/>
              <a:buChar char="○"/>
            </a:pPr>
            <a:r>
              <a:rPr lang="en-US" dirty="0"/>
              <a:t>Multiple Representations </a:t>
            </a:r>
            <a:endParaRPr lang="en-US" dirty="0">
              <a:ea typeface="Calibri"/>
              <a:cs typeface="Calibri"/>
            </a:endParaRPr>
          </a:p>
          <a:p>
            <a:pPr marL="171450" indent="-171450">
              <a:buFont typeface="Symbol"/>
              <a:buChar char="•"/>
            </a:pPr>
            <a:r>
              <a:rPr lang="en-US" dirty="0"/>
              <a:t>Let’s explore the M5 practices. Then, we will consider ways to use M5 to support children to add and subtract.</a:t>
            </a:r>
            <a:endParaRPr lang="en-US" dirty="0">
              <a:ea typeface="Calibri"/>
              <a:cs typeface="Calibri"/>
            </a:endParaRPr>
          </a:p>
          <a:p>
            <a:r>
              <a:rPr lang="en-US" b="1" dirty="0"/>
              <a:t>Facilitator Notes</a:t>
            </a:r>
            <a:endParaRPr lang="en-US" b="1" dirty="0">
              <a:ea typeface="Calibri"/>
              <a:cs typeface="Calibri"/>
            </a:endParaRPr>
          </a:p>
          <a:p>
            <a:pPr marL="171450" indent="-171450">
              <a:buFont typeface="Symbol"/>
              <a:buChar char="•"/>
            </a:pPr>
            <a:r>
              <a:rPr lang="en-US" dirty="0"/>
              <a:t>Consider your participants and their prior experiences with M5. </a:t>
            </a:r>
            <a:endParaRPr lang="en-US" dirty="0">
              <a:ea typeface="Calibri"/>
              <a:cs typeface="Calibri"/>
            </a:endParaRPr>
          </a:p>
          <a:p>
            <a:pPr marL="628650" lvl="1" indent="-171450">
              <a:buFont typeface="Courier New"/>
              <a:buChar char="○"/>
            </a:pPr>
            <a:r>
              <a:rPr lang="en-US" dirty="0"/>
              <a:t>For groups that have significant experience with M5, offer a few minutes for participants to share with a partner their areas of strength and what practices they are working on. Use this slide to briefly revisit the M5 practices and move to the next slide. </a:t>
            </a:r>
            <a:endParaRPr lang="en-US" dirty="0">
              <a:ea typeface="Calibri"/>
              <a:cs typeface="Calibri"/>
            </a:endParaRPr>
          </a:p>
          <a:p>
            <a:pPr marL="628650" lvl="1" indent="-171450">
              <a:buFont typeface="Courier New"/>
              <a:buChar char="○"/>
            </a:pPr>
            <a:r>
              <a:rPr lang="en-US" dirty="0"/>
              <a:t>For groups that have less experience with M5, offer more time for participants to explore each practice. For example, allow time for them to review the practices on their own. Invite them to make a square over practices that they have “squared away” (practices they understand and use), a circle over “what’s still going around in their heads” (practices they still have questions about), and a triangle over three ideas that they will use in their learning settings. For more ideas on how to provide a comprehensive review, visit the M5 Early Math Approach Suite.</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29</a:t>
            </a:fld>
            <a:endParaRPr lang="en-US" dirty="0"/>
          </a:p>
        </p:txBody>
      </p:sp>
    </p:spTree>
    <p:extLst>
      <p:ext uri="{BB962C8B-B14F-4D97-AF65-F5344CB8AC3E}">
        <p14:creationId xmlns:p14="http://schemas.microsoft.com/office/powerpoint/2010/main" val="8603708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Talking Points</a:t>
            </a:r>
          </a:p>
          <a:p>
            <a:pPr marL="285750" indent="-285750">
              <a:buFont typeface="Symbol"/>
              <a:buChar char="•"/>
            </a:pPr>
            <a:r>
              <a:rPr lang="en-US" dirty="0"/>
              <a:t>Our goals for today’s session are to:</a:t>
            </a:r>
          </a:p>
          <a:p>
            <a:pPr marL="285750" lvl="1" indent="-285750">
              <a:buFont typeface="Courier New"/>
              <a:buChar char="○"/>
            </a:pPr>
            <a:r>
              <a:rPr lang="en-US" dirty="0"/>
              <a:t>Discuss what children in early elementary grades understand about addition and subtraction.</a:t>
            </a:r>
          </a:p>
          <a:p>
            <a:pPr marL="285750" lvl="1" indent="-285750">
              <a:buFont typeface="Courier New"/>
              <a:buChar char="○"/>
            </a:pPr>
            <a:r>
              <a:rPr lang="en-US" dirty="0"/>
              <a:t>Learn about ways children in early elementary grades solve addition and subtraction problems. </a:t>
            </a:r>
          </a:p>
          <a:p>
            <a:pPr marL="285750" lvl="1" indent="-285750">
              <a:buFont typeface="Courier New"/>
              <a:buChar char="○"/>
            </a:pPr>
            <a:r>
              <a:rPr lang="en-US" dirty="0"/>
              <a:t>Explore ways educators can support children’s deeper understanding and use of addition and subtraction. </a:t>
            </a:r>
          </a:p>
          <a:p>
            <a:pPr marL="285750" indent="-285750">
              <a:buFont typeface="Symbol"/>
              <a:buChar char="•"/>
            </a:pPr>
            <a:r>
              <a:rPr lang="en-US" dirty="0"/>
              <a:t>Throughout our session, we will take time to reflect on our current practices. We will also think about how we might use information from this session in our work.</a:t>
            </a:r>
          </a:p>
          <a:p>
            <a:r>
              <a:rPr lang="en-US" b="1" dirty="0"/>
              <a:t>Facilitator Notes</a:t>
            </a:r>
          </a:p>
          <a:p>
            <a:pPr marL="285750" indent="-285750">
              <a:buFont typeface="Symbol"/>
              <a:buChar char="•"/>
            </a:pPr>
            <a:r>
              <a:rPr lang="en-US" dirty="0"/>
              <a:t>Adjust slide content and talking points to reflect what you plan to address in your professional learning session. </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3</a:t>
            </a:fld>
            <a:endParaRPr lang="en-US" dirty="0"/>
          </a:p>
        </p:txBody>
      </p:sp>
    </p:spTree>
    <p:extLst>
      <p:ext uri="{BB962C8B-B14F-4D97-AF65-F5344CB8AC3E}">
        <p14:creationId xmlns:p14="http://schemas.microsoft.com/office/powerpoint/2010/main" val="13005342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Symbol"/>
              <a:buChar char="•"/>
            </a:pPr>
            <a:r>
              <a:rPr lang="en-US" dirty="0"/>
              <a:t>Before we explore all five of the M5 teaching practices, let’s take a moment to focus on one of them: Materials and Learning Environment. </a:t>
            </a:r>
          </a:p>
          <a:p>
            <a:pPr marL="171450" indent="-171450">
              <a:buFont typeface="Symbol"/>
              <a:buChar char="•"/>
            </a:pPr>
            <a:r>
              <a:rPr lang="en-US" dirty="0"/>
              <a:t>Throughout preschool, TK and K, children mostly rely on concrete objects to represent arithmetic problems.</a:t>
            </a:r>
          </a:p>
          <a:p>
            <a:pPr marL="171450" indent="-171450">
              <a:buFont typeface="Symbol"/>
              <a:buChar char="•"/>
            </a:pPr>
            <a:r>
              <a:rPr lang="en-US" dirty="0"/>
              <a:t>In grades one and two, children learn to use many different materials to solve problems. Here are three commonly used materials:</a:t>
            </a:r>
            <a:endParaRPr lang="en-US" dirty="0">
              <a:ea typeface="Calibri"/>
              <a:cs typeface="Calibri"/>
            </a:endParaRPr>
          </a:p>
          <a:p>
            <a:pPr marL="628650" lvl="1" indent="-171450">
              <a:buFont typeface="Courier New"/>
              <a:buChar char="○"/>
            </a:pPr>
            <a:r>
              <a:rPr lang="en-US" dirty="0"/>
              <a:t>Base ten blocks</a:t>
            </a:r>
            <a:endParaRPr lang="en-US" dirty="0">
              <a:ea typeface="Calibri"/>
              <a:cs typeface="Calibri"/>
            </a:endParaRPr>
          </a:p>
          <a:p>
            <a:pPr marL="628650" lvl="1" indent="-171450">
              <a:buFont typeface="Courier New"/>
              <a:buChar char="○"/>
            </a:pPr>
            <a:r>
              <a:rPr lang="en-US" dirty="0"/>
              <a:t>Ten frames</a:t>
            </a:r>
            <a:endParaRPr lang="en-US" dirty="0">
              <a:ea typeface="Calibri"/>
              <a:cs typeface="Calibri"/>
            </a:endParaRPr>
          </a:p>
          <a:p>
            <a:pPr marL="628650" lvl="1" indent="-171450">
              <a:buFont typeface="Courier New"/>
              <a:buChar char="○"/>
            </a:pPr>
            <a:r>
              <a:rPr lang="en-US" dirty="0"/>
              <a:t>Number lines</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30</a:t>
            </a:fld>
            <a:endParaRPr lang="en-US" dirty="0"/>
          </a:p>
        </p:txBody>
      </p:sp>
    </p:spTree>
    <p:extLst>
      <p:ext uri="{BB962C8B-B14F-4D97-AF65-F5344CB8AC3E}">
        <p14:creationId xmlns:p14="http://schemas.microsoft.com/office/powerpoint/2010/main" val="26786338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Symbol"/>
              <a:buChar char="•"/>
            </a:pPr>
            <a:r>
              <a:rPr lang="en-US" dirty="0"/>
              <a:t>Base ten blocks are common materials children are introduced to in the early elementary grades. </a:t>
            </a:r>
          </a:p>
          <a:p>
            <a:pPr marL="171450" indent="-171450">
              <a:buFont typeface="Symbol"/>
              <a:buChar char="•"/>
            </a:pPr>
            <a:r>
              <a:rPr lang="en-US" dirty="0"/>
              <a:t>Once children begin to solve problems using number decomposition, base ten blocks help children compose and decompose numbers into units, tens, and hundreds using the appropriate blocks. Base ten blocks help emphasize the structure of our number system. </a:t>
            </a:r>
          </a:p>
          <a:p>
            <a:pPr marL="171450" indent="-171450">
              <a:buFont typeface="Symbol"/>
              <a:buChar char="•"/>
            </a:pPr>
            <a:r>
              <a:rPr lang="en-US" dirty="0"/>
              <a:t>Ten frames serve a similar purpose. When children use ten frames, they can model numbers using tens and ones. </a:t>
            </a:r>
          </a:p>
          <a:p>
            <a:pPr marL="628650" lvl="1" indent="-171450">
              <a:buFont typeface="Courier New"/>
              <a:buChar char="○"/>
            </a:pPr>
            <a:r>
              <a:rPr lang="en-US" dirty="0"/>
              <a:t>The ten frames also provide a visual representation of different quantities that help children use subitizing to determine quantity. For example, children will learn that one row of a ten frame is always five. They will be able to determine there are five dots without counting each dot; one row and one dot below the row is always six. </a:t>
            </a:r>
          </a:p>
          <a:p>
            <a:pPr marL="171450" indent="-171450">
              <a:buFont typeface="Symbol"/>
              <a:buChar char="•"/>
            </a:pPr>
            <a:r>
              <a:rPr lang="en-US" dirty="0"/>
              <a:t>We observed children using ten frames and base ten blocks to add and subtract in the video clip. </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31</a:t>
            </a:fld>
            <a:endParaRPr lang="en-US" dirty="0"/>
          </a:p>
        </p:txBody>
      </p:sp>
    </p:spTree>
    <p:extLst>
      <p:ext uri="{BB962C8B-B14F-4D97-AF65-F5344CB8AC3E}">
        <p14:creationId xmlns:p14="http://schemas.microsoft.com/office/powerpoint/2010/main" val="28261250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Talking Points</a:t>
            </a:r>
          </a:p>
          <a:p>
            <a:pPr marL="171450" indent="-171450">
              <a:buFont typeface="Symbol"/>
              <a:buChar char="•"/>
            </a:pPr>
            <a:r>
              <a:rPr lang="en-US" dirty="0"/>
              <a:t>Children might learn to use number lines to add or subtract. Number lines are another material that children might use to support them to add and subtract. </a:t>
            </a:r>
          </a:p>
          <a:p>
            <a:pPr marL="171450" indent="-171450">
              <a:buFont typeface="Symbol"/>
              <a:buChar char="•"/>
            </a:pPr>
            <a:r>
              <a:rPr lang="en-US" dirty="0"/>
              <a:t>Number lines provide children with spatial cues to compare numbers.</a:t>
            </a:r>
          </a:p>
          <a:p>
            <a:pPr marL="628650" lvl="1" indent="-171450">
              <a:buFont typeface="Courier New"/>
              <a:buChar char="○"/>
            </a:pPr>
            <a:r>
              <a:rPr lang="en-US" dirty="0"/>
              <a:t>For example, in a number line, children can notice how 10 is to the left of the 30, or 8 is closer to 10 than it is to 5. </a:t>
            </a:r>
          </a:p>
          <a:p>
            <a:pPr marL="628650" lvl="1" indent="-171450">
              <a:buFont typeface="Courier New"/>
              <a:buChar char="○"/>
            </a:pPr>
            <a:r>
              <a:rPr lang="en-US" dirty="0"/>
              <a:t>Number lines can also support children that use counting strategies since it allows them to keep track of where they started and show the number of spaces they are moving.</a:t>
            </a:r>
          </a:p>
          <a:p>
            <a:pPr marL="1085850" lvl="2" indent="-171450">
              <a:buFont typeface="Wingdings"/>
              <a:buChar char="▪"/>
            </a:pPr>
            <a:r>
              <a:rPr lang="en-US" dirty="0"/>
              <a:t>For example, when solving 8 + 4 using a counting-on strategy, children can start their finger at 8, then count four jumps to the right. Their finger will then land on the result, 12.</a:t>
            </a:r>
          </a:p>
          <a:p>
            <a:pPr marL="171450" indent="-171450">
              <a:buFont typeface="Symbol"/>
              <a:buChar char="•"/>
            </a:pPr>
            <a:r>
              <a:rPr lang="en-US" dirty="0"/>
              <a:t>Research suggests that the materials and tools children are provided with are important for their success in solving addition and subtraction problems. In fact, it is important that the tool a child uses aligns with the strategy they are using (Schiffman &amp; Laski, 2018). </a:t>
            </a:r>
            <a:endParaRPr lang="en-US" dirty="0">
              <a:ea typeface="Calibri"/>
              <a:cs typeface="Calibri"/>
            </a:endParaRPr>
          </a:p>
          <a:p>
            <a:pPr marL="628650" lvl="1" indent="-171450">
              <a:buFont typeface="Courier New"/>
              <a:buChar char="○"/>
            </a:pPr>
            <a:r>
              <a:rPr lang="en-US" dirty="0"/>
              <a:t>For example, a child using counting strategies might benefit from concrete objects or a number line while a child using decomposition strategies might benefit from base ten blocks or ten frames.</a:t>
            </a:r>
            <a:endParaRPr lang="en-US" dirty="0">
              <a:ea typeface="Calibri"/>
              <a:cs typeface="Calibri"/>
            </a:endParaRPr>
          </a:p>
          <a:p>
            <a:pPr marL="171450" indent="-171450">
              <a:buFont typeface="Symbol"/>
              <a:buChar char="•"/>
            </a:pPr>
            <a:r>
              <a:rPr lang="en-US" dirty="0"/>
              <a:t>Educators can help children understand how to use different tools in combination with different strategies. Children can also be offered a choice in which materials to use to support their problem-solving. </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32</a:t>
            </a:fld>
            <a:endParaRPr lang="en-US" dirty="0"/>
          </a:p>
        </p:txBody>
      </p:sp>
    </p:spTree>
    <p:extLst>
      <p:ext uri="{BB962C8B-B14F-4D97-AF65-F5344CB8AC3E}">
        <p14:creationId xmlns:p14="http://schemas.microsoft.com/office/powerpoint/2010/main" val="27851342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Time:</a:t>
            </a:r>
            <a:r>
              <a:rPr lang="en-US" dirty="0"/>
              <a:t> 15–20 minutes</a:t>
            </a:r>
          </a:p>
          <a:p>
            <a:r>
              <a:rPr lang="en-US" b="1" dirty="0"/>
              <a:t>Materials:</a:t>
            </a:r>
            <a:r>
              <a:rPr lang="en-US" dirty="0"/>
              <a:t> base ten blocks, ten frames, number lines</a:t>
            </a:r>
          </a:p>
          <a:p>
            <a:r>
              <a:rPr lang="en-US" b="1" dirty="0"/>
              <a:t>Talking Points</a:t>
            </a:r>
          </a:p>
          <a:p>
            <a:pPr marL="171450" indent="-171450">
              <a:buFont typeface="Symbol"/>
              <a:buChar char="•"/>
            </a:pPr>
            <a:r>
              <a:rPr lang="en-US" dirty="0"/>
              <a:t>Let’s try it.</a:t>
            </a:r>
          </a:p>
          <a:p>
            <a:pPr marL="171450" indent="-171450">
              <a:buFont typeface="Symbol"/>
              <a:buChar char="•"/>
            </a:pPr>
            <a:r>
              <a:rPr lang="en-US" dirty="0"/>
              <a:t>Here are two word-problems: </a:t>
            </a:r>
          </a:p>
          <a:p>
            <a:pPr marL="628650" lvl="1" indent="-171450">
              <a:buFont typeface="Courier New"/>
              <a:buChar char="○"/>
            </a:pPr>
            <a:r>
              <a:rPr lang="en-US" dirty="0"/>
              <a:t>Thalia has some stickers. She gave 12 stickers to her friend. Now, she has 17. How many stickers did Thalia have before she gave some to her friend?</a:t>
            </a:r>
          </a:p>
          <a:p>
            <a:pPr marL="628650" lvl="1" indent="-171450">
              <a:buFont typeface="Courier New"/>
              <a:buChar char="○"/>
            </a:pPr>
            <a:r>
              <a:rPr lang="en-US" dirty="0"/>
              <a:t>Ernesto had 26 candies. Phoebe gave him 18 more. How many candies does he have in all?</a:t>
            </a:r>
            <a:endParaRPr lang="en-US" dirty="0">
              <a:ea typeface="Calibri"/>
              <a:cs typeface="Calibri"/>
            </a:endParaRPr>
          </a:p>
          <a:p>
            <a:pPr marL="171450" indent="-171450">
              <a:buFont typeface="Symbol"/>
              <a:buChar char="•"/>
            </a:pPr>
            <a:r>
              <a:rPr lang="en-US" dirty="0"/>
              <a:t>Use the base ten blocks, ten frames, or create number lines to solve each problem. Experiment with the different materials as you solve the different problems. </a:t>
            </a:r>
            <a:endParaRPr lang="en-US" dirty="0">
              <a:ea typeface="Calibri"/>
              <a:cs typeface="Calibri"/>
            </a:endParaRPr>
          </a:p>
          <a:p>
            <a:pPr marL="171450" indent="-171450">
              <a:buFont typeface="Symbol"/>
              <a:buChar char="•"/>
            </a:pPr>
            <a:r>
              <a:rPr lang="en-US" dirty="0"/>
              <a:t>[Choose a facilitation strategy to support participants to engage with the materials.]</a:t>
            </a:r>
            <a:endParaRPr lang="en-US" dirty="0">
              <a:ea typeface="Calibri"/>
              <a:cs typeface="Calibri"/>
            </a:endParaRPr>
          </a:p>
          <a:p>
            <a:pPr marL="171450" indent="-171450">
              <a:buFont typeface="Symbol"/>
              <a:buChar char="•"/>
            </a:pPr>
            <a:r>
              <a:rPr lang="en-US" dirty="0"/>
              <a:t>Thank you for exploring some of the materials children might use to support them to add or subtract. </a:t>
            </a:r>
            <a:endParaRPr lang="en-US" dirty="0">
              <a:ea typeface="Calibri"/>
              <a:cs typeface="Calibri"/>
            </a:endParaRPr>
          </a:p>
          <a:p>
            <a:r>
              <a:rPr lang="en-US" b="1" dirty="0"/>
              <a:t>Facilitator notes </a:t>
            </a:r>
            <a:endParaRPr lang="en-US" b="1" dirty="0">
              <a:ea typeface="Calibri"/>
              <a:cs typeface="Calibri"/>
            </a:endParaRPr>
          </a:p>
          <a:p>
            <a:pPr marL="171450" indent="-171450">
              <a:buFont typeface="Symbol"/>
              <a:buChar char="•"/>
            </a:pPr>
            <a:r>
              <a:rPr lang="en-US" dirty="0"/>
              <a:t>Consider using a “think-pair-share” protocol. Invite participants to solve the addition and subtraction problem individually (think). Then, encourage them to find a partner (pair). With that partner, support participants to discuss their approach (share). Prompt pairs to discuss:</a:t>
            </a:r>
            <a:endParaRPr lang="en-US" dirty="0">
              <a:ea typeface="Calibri"/>
              <a:cs typeface="Calibri"/>
            </a:endParaRPr>
          </a:p>
          <a:p>
            <a:pPr marL="628650" lvl="1" indent="-171450">
              <a:buFont typeface="Courier New"/>
              <a:buChar char="○"/>
            </a:pPr>
            <a:r>
              <a:rPr lang="en-US" dirty="0"/>
              <a:t>The answers they came up with (including discussing why they may have gotten different answers).</a:t>
            </a:r>
            <a:endParaRPr lang="en-US" dirty="0">
              <a:ea typeface="Calibri"/>
              <a:cs typeface="Calibri"/>
            </a:endParaRPr>
          </a:p>
          <a:p>
            <a:pPr marL="628650" lvl="1" indent="-171450">
              <a:buFont typeface="Courier New"/>
              <a:buChar char="○"/>
            </a:pPr>
            <a:r>
              <a:rPr lang="en-US" dirty="0"/>
              <a:t>The strategies they used to solve the problem. </a:t>
            </a:r>
            <a:endParaRPr lang="en-US" dirty="0">
              <a:ea typeface="Calibri"/>
              <a:cs typeface="Calibri"/>
            </a:endParaRPr>
          </a:p>
          <a:p>
            <a:pPr marL="628650" lvl="1" indent="-171450">
              <a:buFont typeface="Courier New"/>
              <a:buChar char="○"/>
            </a:pPr>
            <a:r>
              <a:rPr lang="en-US" dirty="0"/>
              <a:t>Their experience using the different materials to support their process. </a:t>
            </a:r>
            <a:endParaRPr lang="en-US" dirty="0">
              <a:ea typeface="Calibri"/>
              <a:cs typeface="Calibri"/>
            </a:endParaRPr>
          </a:p>
          <a:p>
            <a:pPr marL="171450" indent="-171450">
              <a:buFont typeface="Symbol"/>
              <a:buChar char="•"/>
            </a:pPr>
            <a:r>
              <a:rPr lang="en-US" dirty="0"/>
              <a:t>Encourage participants to share with the larger group about their experiences using base ten blocks, ten frames, and number lines. </a:t>
            </a:r>
            <a:endParaRPr lang="en-US" dirty="0">
              <a:ea typeface="Calibri"/>
              <a:cs typeface="Calibri"/>
            </a:endParaRPr>
          </a:p>
          <a:p>
            <a:pPr marL="171450" indent="-171450">
              <a:buFont typeface="Symbol"/>
              <a:buChar char="•"/>
            </a:pPr>
            <a:r>
              <a:rPr lang="en-US" dirty="0"/>
              <a:t>Consider asking these additional reflection questions:</a:t>
            </a:r>
            <a:endParaRPr lang="en-US" dirty="0">
              <a:ea typeface="Calibri"/>
              <a:cs typeface="Calibri"/>
            </a:endParaRPr>
          </a:p>
          <a:p>
            <a:pPr marL="628650" lvl="1" indent="-171450">
              <a:buFont typeface="Courier New"/>
              <a:buChar char="○"/>
            </a:pPr>
            <a:r>
              <a:rPr lang="en-US" dirty="0"/>
              <a:t>Which of these materials do you already use with children in your learning setting? </a:t>
            </a:r>
            <a:endParaRPr lang="en-US" dirty="0">
              <a:ea typeface="Calibri"/>
              <a:cs typeface="Calibri"/>
            </a:endParaRPr>
          </a:p>
          <a:p>
            <a:pPr marL="628650" lvl="1" indent="-171450">
              <a:buFont typeface="Courier New"/>
              <a:buChar char="○"/>
            </a:pPr>
            <a:r>
              <a:rPr lang="en-US" dirty="0"/>
              <a:t>Which additional materials might you invite children to use when solving addition and subtraction problems? </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33</a:t>
            </a:fld>
            <a:endParaRPr lang="en-US" dirty="0"/>
          </a:p>
        </p:txBody>
      </p:sp>
    </p:spTree>
    <p:extLst>
      <p:ext uri="{BB962C8B-B14F-4D97-AF65-F5344CB8AC3E}">
        <p14:creationId xmlns:p14="http://schemas.microsoft.com/office/powerpoint/2010/main" val="35671587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Time: </a:t>
            </a:r>
            <a:r>
              <a:rPr lang="en-US" dirty="0"/>
              <a:t>10–20 minutes </a:t>
            </a:r>
          </a:p>
          <a:p>
            <a:r>
              <a:rPr lang="en-US" b="1" dirty="0"/>
              <a:t>Materials:</a:t>
            </a:r>
            <a:r>
              <a:rPr lang="en-US" dirty="0"/>
              <a:t> </a:t>
            </a:r>
            <a:r>
              <a:rPr lang="en-US" b="1" dirty="0"/>
              <a:t>Let It Roll!</a:t>
            </a:r>
            <a:r>
              <a:rPr lang="en-US" dirty="0"/>
              <a:t> handout, materials to play “Let It Roll!” (optional)</a:t>
            </a:r>
          </a:p>
          <a:p>
            <a:r>
              <a:rPr lang="en-US" b="1" dirty="0"/>
              <a:t>Talking Points</a:t>
            </a:r>
          </a:p>
          <a:p>
            <a:pPr marL="171450" indent="-171450">
              <a:buFont typeface="Symbol"/>
              <a:buChar char="•"/>
            </a:pPr>
            <a:r>
              <a:rPr lang="en-US" dirty="0"/>
              <a:t>We experimented with some materials children might use to support them to add and subtract. Now, we will explore a playful activity that encourages children to add and subtract in different ways using different materials. </a:t>
            </a:r>
          </a:p>
          <a:p>
            <a:pPr marL="171450" indent="-171450">
              <a:buFont typeface="Symbol"/>
              <a:buChar char="•"/>
            </a:pPr>
            <a:r>
              <a:rPr lang="en-US" dirty="0"/>
              <a:t>Take out the “</a:t>
            </a:r>
            <a:r>
              <a:rPr lang="en-US" b="1" dirty="0"/>
              <a:t>Let It Roll!</a:t>
            </a:r>
            <a:r>
              <a:rPr lang="en-US" dirty="0"/>
              <a:t>” activity for children.</a:t>
            </a:r>
            <a:endParaRPr lang="en-US" dirty="0">
              <a:ea typeface="Calibri"/>
              <a:cs typeface="Calibri"/>
            </a:endParaRPr>
          </a:p>
          <a:p>
            <a:pPr marL="171450" indent="-171450">
              <a:buFont typeface="Symbol"/>
              <a:buChar char="•"/>
            </a:pPr>
            <a:r>
              <a:rPr lang="en-US" dirty="0"/>
              <a:t>This handout provides instructions on how to support children to create and use a gameboard to add and subtract in different ways with ideas on how to support children’s learning using the M5 Early Math Approach. </a:t>
            </a:r>
            <a:endParaRPr lang="en-US" dirty="0">
              <a:ea typeface="Calibri"/>
              <a:cs typeface="Calibri"/>
            </a:endParaRPr>
          </a:p>
          <a:p>
            <a:pPr marL="171450" indent="-171450">
              <a:buFont typeface="Symbol"/>
              <a:buChar char="•"/>
            </a:pPr>
            <a:r>
              <a:rPr lang="en-US" dirty="0"/>
              <a:t>With a partner, review the handout together. </a:t>
            </a:r>
            <a:endParaRPr lang="en-US" dirty="0">
              <a:ea typeface="Calibri"/>
              <a:cs typeface="Calibri"/>
            </a:endParaRPr>
          </a:p>
          <a:p>
            <a:pPr marL="171450" indent="-171450">
              <a:buFont typeface="Symbol"/>
              <a:buChar char="•"/>
            </a:pPr>
            <a:r>
              <a:rPr lang="en-US" dirty="0"/>
              <a:t>Discuss ways to use the M5 teaching practices to support children while they engage in the activity. Consider ways to adjust the activity to be responsive to children’s interests, abilities, or languages. </a:t>
            </a:r>
            <a:endParaRPr lang="en-US" dirty="0">
              <a:ea typeface="Calibri"/>
              <a:cs typeface="Calibri"/>
            </a:endParaRPr>
          </a:p>
          <a:p>
            <a:r>
              <a:rPr lang="en-US" b="1" dirty="0"/>
              <a:t>Facilitator Notes</a:t>
            </a:r>
            <a:endParaRPr lang="en-US" b="1" dirty="0">
              <a:ea typeface="Calibri"/>
              <a:cs typeface="Calibri"/>
            </a:endParaRPr>
          </a:p>
          <a:p>
            <a:pPr marL="171450" indent="-171450">
              <a:buFont typeface="Symbol"/>
              <a:buChar char="•"/>
            </a:pPr>
            <a:r>
              <a:rPr lang="en-US" dirty="0"/>
              <a:t>Provide 5–10 minutes for participants to review and discuss the handout.</a:t>
            </a:r>
            <a:endParaRPr lang="en-US" dirty="0">
              <a:ea typeface="Calibri"/>
              <a:cs typeface="Calibri"/>
            </a:endParaRPr>
          </a:p>
          <a:p>
            <a:pPr marL="171450" indent="-171450">
              <a:buFont typeface="Symbol"/>
              <a:buChar char="•"/>
            </a:pPr>
            <a:r>
              <a:rPr lang="en-US" dirty="0"/>
              <a:t>Invite participants to share, with the larger group, how they might use the activity in their setting. </a:t>
            </a:r>
            <a:endParaRPr lang="en-US" dirty="0">
              <a:ea typeface="Calibri"/>
              <a:cs typeface="Calibri"/>
            </a:endParaRPr>
          </a:p>
          <a:p>
            <a:pPr marL="171450" indent="-171450">
              <a:buFont typeface="Symbol"/>
              <a:buChar char="•"/>
            </a:pPr>
            <a:r>
              <a:rPr lang="en-US" dirty="0"/>
              <a:t>For longer sessions, consider offering time for participants to do the activity. Be sure to prepare and bring the necessary materials. Encourage participants to discuss what they notice about ways they used addition or subtraction as they engage in the activity.</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34</a:t>
            </a:fld>
            <a:endParaRPr lang="en-US" dirty="0"/>
          </a:p>
        </p:txBody>
      </p:sp>
    </p:spTree>
    <p:extLst>
      <p:ext uri="{BB962C8B-B14F-4D97-AF65-F5344CB8AC3E}">
        <p14:creationId xmlns:p14="http://schemas.microsoft.com/office/powerpoint/2010/main" val="12567837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Time: </a:t>
            </a:r>
            <a:r>
              <a:rPr lang="en-US" dirty="0"/>
              <a:t>20–30 minutes (including debrief on next slide)</a:t>
            </a:r>
          </a:p>
          <a:p>
            <a:r>
              <a:rPr lang="en-US" b="1" dirty="0"/>
              <a:t>Materials: Using M5 to Support Learning About Addition and Subtraction </a:t>
            </a:r>
            <a:r>
              <a:rPr lang="en-US" dirty="0"/>
              <a:t>handout</a:t>
            </a:r>
          </a:p>
          <a:p>
            <a:r>
              <a:rPr lang="en-US" b="1" dirty="0"/>
              <a:t>Talking Points </a:t>
            </a:r>
          </a:p>
          <a:p>
            <a:pPr marL="171450" indent="-171450">
              <a:buFont typeface="Symbol"/>
              <a:buChar char="•"/>
            </a:pPr>
            <a:r>
              <a:rPr lang="en-US" dirty="0"/>
              <a:t>We explored some materials and representations that support children to add and subtract. </a:t>
            </a:r>
          </a:p>
          <a:p>
            <a:pPr marL="171450" indent="-171450">
              <a:buFont typeface="Symbol"/>
              <a:buChar char="•"/>
            </a:pPr>
            <a:r>
              <a:rPr lang="en-US" dirty="0"/>
              <a:t>Now, we will review more of the M5 teaching practices. </a:t>
            </a:r>
            <a:endParaRPr lang="en-US" dirty="0">
              <a:ea typeface="Calibri"/>
              <a:cs typeface="Calibri"/>
            </a:endParaRPr>
          </a:p>
          <a:p>
            <a:pPr marL="171450" indent="-171450">
              <a:buFont typeface="Symbol"/>
              <a:buChar char="•"/>
            </a:pPr>
            <a:r>
              <a:rPr lang="en-US" dirty="0"/>
              <a:t>Take out the handout “Using M5 to Support Learning About Addition and Subtraction.”</a:t>
            </a:r>
            <a:endParaRPr lang="en-US" dirty="0">
              <a:ea typeface="Calibri"/>
              <a:cs typeface="Calibri"/>
            </a:endParaRPr>
          </a:p>
          <a:p>
            <a:pPr marL="171450" indent="-171450">
              <a:buFont typeface="Symbol"/>
              <a:buChar char="•"/>
            </a:pPr>
            <a:r>
              <a:rPr lang="en-US" dirty="0"/>
              <a:t>Review the ideas on how to use M5 to support children in early elementary grades to add and subtract. </a:t>
            </a:r>
            <a:endParaRPr lang="en-US" dirty="0">
              <a:ea typeface="Calibri"/>
              <a:cs typeface="Calibri"/>
            </a:endParaRPr>
          </a:p>
          <a:p>
            <a:pPr marL="171450" indent="-171450">
              <a:buFont typeface="Symbol"/>
              <a:buChar char="•"/>
            </a:pPr>
            <a:r>
              <a:rPr lang="en-US" dirty="0"/>
              <a:t>Identify one practice you would like to focus on in your learning setting. How might you use this practice in a way that is responsive to the children in your learning setting? Consider children’s unique interests and cultures. How might you adjust the experience to support different abilities or multilingual learners</a:t>
            </a:r>
            <a:endParaRPr lang="en-US" dirty="0">
              <a:ea typeface="Calibri"/>
              <a:cs typeface="Calibri"/>
            </a:endParaRPr>
          </a:p>
          <a:p>
            <a:pPr marL="171450" indent="-171450">
              <a:buFont typeface="Symbol"/>
              <a:buChar char="•"/>
            </a:pPr>
            <a:r>
              <a:rPr lang="en-US" dirty="0"/>
              <a:t>You might make notes or highlight as you review. </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35</a:t>
            </a:fld>
            <a:endParaRPr lang="en-US" dirty="0"/>
          </a:p>
        </p:txBody>
      </p:sp>
    </p:spTree>
    <p:extLst>
      <p:ext uri="{BB962C8B-B14F-4D97-AF65-F5344CB8AC3E}">
        <p14:creationId xmlns:p14="http://schemas.microsoft.com/office/powerpoint/2010/main" val="35454339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Time:</a:t>
            </a:r>
            <a:r>
              <a:rPr lang="en-US" dirty="0"/>
              <a:t> 20–30 minutes (including exploring the handout on previous slide)</a:t>
            </a:r>
          </a:p>
          <a:p>
            <a:r>
              <a:rPr lang="en-US" b="1" dirty="0"/>
              <a:t>Materials:</a:t>
            </a:r>
            <a:r>
              <a:rPr lang="en-US" dirty="0"/>
              <a:t> </a:t>
            </a:r>
            <a:r>
              <a:rPr lang="en-US" b="1" dirty="0"/>
              <a:t>Using M5 to Support Learning About Addition and Subtraction</a:t>
            </a:r>
            <a:r>
              <a:rPr lang="en-US" dirty="0"/>
              <a:t> handout, dice (optional)</a:t>
            </a:r>
            <a:endParaRPr lang="en-US" dirty="0">
              <a:ea typeface="Calibri"/>
              <a:cs typeface="Calibri"/>
            </a:endParaRPr>
          </a:p>
          <a:p>
            <a:r>
              <a:rPr lang="en-US" b="1" dirty="0"/>
              <a:t>Talking Points</a:t>
            </a:r>
            <a:endParaRPr lang="en-US" b="1" dirty="0">
              <a:ea typeface="Calibri"/>
              <a:cs typeface="Calibri"/>
            </a:endParaRPr>
          </a:p>
          <a:p>
            <a:pPr marL="171450" indent="-171450">
              <a:buFont typeface="Symbol"/>
              <a:buChar char="•"/>
            </a:pPr>
            <a:r>
              <a:rPr lang="en-US" dirty="0"/>
              <a:t>Now, we will discuss the handout. </a:t>
            </a:r>
            <a:endParaRPr lang="en-US" dirty="0">
              <a:ea typeface="Calibri"/>
              <a:cs typeface="Calibri"/>
            </a:endParaRPr>
          </a:p>
          <a:p>
            <a:pPr marL="171450" indent="-171450">
              <a:buFont typeface="Symbol"/>
              <a:buChar char="•"/>
            </a:pPr>
            <a:r>
              <a:rPr lang="en-US" dirty="0"/>
              <a:t>Discuss the practice you might try in your learning setting. How might you use that practice in a way that is responsive to individual children?</a:t>
            </a:r>
            <a:endParaRPr lang="en-US" dirty="0">
              <a:ea typeface="Calibri"/>
              <a:cs typeface="Calibri"/>
            </a:endParaRPr>
          </a:p>
          <a:p>
            <a:pPr marL="171450" indent="-171450">
              <a:buFont typeface="Symbol"/>
              <a:buChar char="•"/>
            </a:pPr>
            <a:r>
              <a:rPr lang="en-US" dirty="0"/>
              <a:t>[Select a facilitation strategy to support participants’ discussion of the handout.] </a:t>
            </a:r>
            <a:endParaRPr lang="en-US" dirty="0">
              <a:ea typeface="Calibri"/>
              <a:cs typeface="Calibri"/>
            </a:endParaRPr>
          </a:p>
          <a:p>
            <a:pPr marL="171450" indent="-171450">
              <a:buFont typeface="Symbol"/>
              <a:buChar char="•"/>
            </a:pPr>
            <a:r>
              <a:rPr lang="en-US" dirty="0"/>
              <a:t>Thank you for sharing ways you might use M5 to support children to add and subtract in your learning setting. </a:t>
            </a:r>
            <a:endParaRPr lang="en-US" dirty="0">
              <a:ea typeface="Calibri"/>
              <a:cs typeface="Calibri"/>
            </a:endParaRPr>
          </a:p>
          <a:p>
            <a:r>
              <a:rPr lang="en-US" b="1" dirty="0"/>
              <a:t>Facilitator Notes</a:t>
            </a:r>
            <a:endParaRPr lang="en-US" dirty="0"/>
          </a:p>
          <a:p>
            <a:pPr marL="171450" indent="-171450">
              <a:buFont typeface="Symbol"/>
              <a:buChar char="•"/>
            </a:pPr>
            <a:r>
              <a:rPr lang="en-US" dirty="0"/>
              <a:t>Adjust the way participants discuss the handout based on your group size, session length and format, and participant needs. For example, </a:t>
            </a:r>
            <a:endParaRPr lang="en-US" dirty="0">
              <a:ea typeface="Calibri"/>
              <a:cs typeface="Calibri"/>
            </a:endParaRPr>
          </a:p>
          <a:p>
            <a:pPr marL="628650" lvl="1" indent="-171450">
              <a:buFont typeface="Courier New"/>
              <a:buChar char="○"/>
            </a:pPr>
            <a:r>
              <a:rPr lang="en-US" dirty="0"/>
              <a:t>For shorter sessions, invite a few volunteers to share with the larger group or encourage participants to discuss the handout with their table group. </a:t>
            </a:r>
            <a:endParaRPr lang="en-US" dirty="0">
              <a:ea typeface="Calibri"/>
              <a:cs typeface="Calibri"/>
            </a:endParaRPr>
          </a:p>
          <a:p>
            <a:pPr marL="628650" lvl="1" indent="-171450">
              <a:buFont typeface="Courier New"/>
              <a:buChar char="○"/>
            </a:pPr>
            <a:r>
              <a:rPr lang="en-US" dirty="0"/>
              <a:t>For longer sessions, encourage participants to use addition and subtraction as a playful way to find a partner (or partners). Participants will discuss the handout once they find their partners. </a:t>
            </a:r>
            <a:endParaRPr lang="en-US" dirty="0">
              <a:ea typeface="Calibri"/>
              <a:cs typeface="Calibri"/>
            </a:endParaRPr>
          </a:p>
          <a:p>
            <a:pPr marL="1085850" lvl="2" indent="-171450">
              <a:buFont typeface="Wingdings"/>
              <a:buChar char="▪"/>
            </a:pPr>
            <a:r>
              <a:rPr lang="en-US" dirty="0"/>
              <a:t>Each person will roll a die and get a number. Using that number, they will find one or more people that, together, and using addition or subtraction, can make the number 5. For example, a person who rolled a 2 might find someone who rolled a 1, and someone who rolled a 4. Together, 2 plus 4, minus 1, makes 5.</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36</a:t>
            </a:fld>
            <a:endParaRPr lang="en-US" dirty="0"/>
          </a:p>
        </p:txBody>
      </p:sp>
    </p:spTree>
    <p:extLst>
      <p:ext uri="{BB962C8B-B14F-4D97-AF65-F5344CB8AC3E}">
        <p14:creationId xmlns:p14="http://schemas.microsoft.com/office/powerpoint/2010/main" val="17506402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Time:</a:t>
            </a:r>
            <a:r>
              <a:rPr lang="en-US" dirty="0"/>
              <a:t> 5–7 minutes (not including debrief)</a:t>
            </a:r>
          </a:p>
          <a:p>
            <a:r>
              <a:rPr lang="en-US" b="1" dirty="0"/>
              <a:t>Materials:</a:t>
            </a:r>
            <a:r>
              <a:rPr lang="en-US" dirty="0"/>
              <a:t> </a:t>
            </a:r>
            <a:r>
              <a:rPr lang="en-US" b="1" dirty="0"/>
              <a:t>Observing M5 in Action: Addition and Subtraction</a:t>
            </a:r>
            <a:r>
              <a:rPr lang="en-US" dirty="0"/>
              <a:t> handout, early elementary addition video clip, chart paper (optional), markers (optional)</a:t>
            </a:r>
            <a:endParaRPr lang="en-US" dirty="0">
              <a:ea typeface="Calibri"/>
              <a:cs typeface="Calibri"/>
            </a:endParaRPr>
          </a:p>
          <a:p>
            <a:r>
              <a:rPr lang="en-US" b="1" dirty="0"/>
              <a:t>Talking Points </a:t>
            </a:r>
            <a:endParaRPr lang="en-US" b="1" dirty="0">
              <a:ea typeface="Calibri"/>
              <a:cs typeface="Calibri"/>
            </a:endParaRPr>
          </a:p>
          <a:p>
            <a:pPr marL="171450" indent="-171450">
              <a:buFont typeface="Symbol"/>
              <a:buChar char="•"/>
            </a:pPr>
            <a:r>
              <a:rPr lang="en-US" dirty="0"/>
              <a:t>Now, we are going to observe a video and notice ways the educator used M5 to help children in the early elementary grades add and subtract. </a:t>
            </a:r>
            <a:endParaRPr lang="en-US" dirty="0">
              <a:ea typeface="Calibri"/>
              <a:cs typeface="Calibri"/>
            </a:endParaRPr>
          </a:p>
          <a:p>
            <a:pPr marL="171450" indent="-171450">
              <a:buFont typeface="Symbol"/>
              <a:buChar char="•"/>
            </a:pPr>
            <a:r>
              <a:rPr lang="en-US" dirty="0"/>
              <a:t>Take out the “</a:t>
            </a:r>
            <a:r>
              <a:rPr lang="en-US" b="1" dirty="0"/>
              <a:t>Observing M5 in Action: Addition and Subtraction</a:t>
            </a:r>
            <a:r>
              <a:rPr lang="en-US" dirty="0"/>
              <a:t>” handout. </a:t>
            </a:r>
            <a:endParaRPr lang="en-US" dirty="0">
              <a:ea typeface="Calibri"/>
              <a:cs typeface="Calibri"/>
            </a:endParaRPr>
          </a:p>
          <a:p>
            <a:pPr marL="171450" indent="-171450">
              <a:buFont typeface="Symbol"/>
              <a:buChar char="•"/>
            </a:pPr>
            <a:r>
              <a:rPr lang="en-US" dirty="0"/>
              <a:t>[Choose a strategy for facilitating this observation. Adapt the talking points to reflect this strategy.]</a:t>
            </a:r>
            <a:endParaRPr lang="en-US" dirty="0">
              <a:ea typeface="Calibri"/>
              <a:cs typeface="Calibri"/>
            </a:endParaRPr>
          </a:p>
          <a:p>
            <a:r>
              <a:rPr lang="en-US" b="1" dirty="0"/>
              <a:t>Facilitator Notes</a:t>
            </a:r>
            <a:endParaRPr lang="en-US" b="1" dirty="0">
              <a:ea typeface="Calibri"/>
              <a:cs typeface="Calibri"/>
            </a:endParaRPr>
          </a:p>
          <a:p>
            <a:pPr marL="171450" indent="-171450">
              <a:buFont typeface="Symbol"/>
              <a:buChar char="•"/>
            </a:pPr>
            <a:r>
              <a:rPr lang="en-US" dirty="0"/>
              <a:t>Choose a video clip that shows children learning about and using addition or subtraction. This may be the same clip used for observing children adding and subtracting. </a:t>
            </a:r>
            <a:endParaRPr lang="en-US" dirty="0">
              <a:ea typeface="Calibri"/>
              <a:cs typeface="Calibri"/>
            </a:endParaRPr>
          </a:p>
          <a:p>
            <a:pPr marL="171450" indent="-171450">
              <a:buFont typeface="Symbol"/>
              <a:buChar char="•"/>
            </a:pPr>
            <a:r>
              <a:rPr lang="en-US" dirty="0"/>
              <a:t>We provide the following video clip of addition in the early elementary grades (you might choose other videos to use):</a:t>
            </a:r>
            <a:endParaRPr lang="en-US" dirty="0">
              <a:ea typeface="Calibri"/>
              <a:cs typeface="Calibri"/>
            </a:endParaRPr>
          </a:p>
          <a:p>
            <a:pPr marL="628650" lvl="1" indent="-171450">
              <a:buFont typeface="Courier New"/>
              <a:buChar char="○"/>
            </a:pPr>
            <a:r>
              <a:rPr lang="en-US" u="sng" dirty="0">
                <a:hlinkClick r:id="rId3"/>
              </a:rPr>
              <a:t>Solving an Addition Problem</a:t>
            </a:r>
            <a:r>
              <a:rPr lang="en-US" dirty="0"/>
              <a:t> (early elementary) [https://youtu.be/oXLicV3CTrU]</a:t>
            </a:r>
            <a:endParaRPr lang="en-US" dirty="0">
              <a:ea typeface="Calibri"/>
              <a:cs typeface="Calibri"/>
            </a:endParaRPr>
          </a:p>
          <a:p>
            <a:pPr marL="171450" indent="-171450">
              <a:buFont typeface="Symbol"/>
              <a:buChar char="•"/>
            </a:pPr>
            <a:r>
              <a:rPr lang="en-US" dirty="0"/>
              <a:t>Note: Sample answers are provided for the video “Solving an Addition Problem (Second Grade)” in the Facilitator Notes on the next slide.</a:t>
            </a:r>
            <a:endParaRPr lang="en-US" dirty="0">
              <a:ea typeface="Calibri"/>
              <a:cs typeface="Calibri"/>
            </a:endParaRPr>
          </a:p>
          <a:p>
            <a:pPr marL="171450" indent="-171450">
              <a:buFont typeface="Symbol"/>
              <a:buChar char="•"/>
            </a:pPr>
            <a:r>
              <a:rPr lang="en-US" dirty="0"/>
              <a:t>For larger groups or shorter sessions, use a jigsaw approach. Before playing the video clip, assign each table one practice to focus on during the video. [If there are more than five tables, assign more than one table to focus on each practice.]</a:t>
            </a:r>
            <a:endParaRPr lang="en-US" dirty="0">
              <a:ea typeface="Calibri"/>
              <a:cs typeface="Calibri"/>
            </a:endParaRPr>
          </a:p>
          <a:p>
            <a:pPr marL="171450" indent="-171450">
              <a:buFont typeface="Symbol"/>
              <a:buChar char="•"/>
            </a:pPr>
            <a:r>
              <a:rPr lang="en-US" dirty="0"/>
              <a:t>For smaller groups or longer sessions, consider showing the video clip two to three times, inviting participants to focus on specific practices each time. Encourage them to record observations on the handout.</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37</a:t>
            </a:fld>
            <a:endParaRPr lang="en-US" dirty="0"/>
          </a:p>
        </p:txBody>
      </p:sp>
    </p:spTree>
    <p:extLst>
      <p:ext uri="{BB962C8B-B14F-4D97-AF65-F5344CB8AC3E}">
        <p14:creationId xmlns:p14="http://schemas.microsoft.com/office/powerpoint/2010/main" val="16100596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Time:</a:t>
            </a:r>
            <a:r>
              <a:rPr lang="en-US" dirty="0"/>
              <a:t> 20–30 minutes (varies based on session goals)</a:t>
            </a:r>
          </a:p>
          <a:p>
            <a:r>
              <a:rPr lang="en-US" b="1" dirty="0"/>
              <a:t>Materials:</a:t>
            </a:r>
            <a:r>
              <a:rPr lang="en-US" dirty="0"/>
              <a:t> </a:t>
            </a:r>
            <a:r>
              <a:rPr lang="en-US" b="1" dirty="0"/>
              <a:t>Observing M5 in Action: Addition and Subtraction </a:t>
            </a:r>
            <a:r>
              <a:rPr lang="en-US" dirty="0"/>
              <a:t>handout, Early elementary grades addition video clip, chart paper (optional), markers (optional), dice (optional)</a:t>
            </a:r>
          </a:p>
          <a:p>
            <a:r>
              <a:rPr lang="en-US" b="1" dirty="0"/>
              <a:t>Talking Points</a:t>
            </a:r>
          </a:p>
          <a:p>
            <a:pPr marL="171450" indent="-171450">
              <a:buFont typeface="Symbol"/>
              <a:buChar char="•"/>
            </a:pPr>
            <a:r>
              <a:rPr lang="en-US" dirty="0"/>
              <a:t>Let’s unpack your observations of each M5 practice. </a:t>
            </a:r>
          </a:p>
          <a:p>
            <a:r>
              <a:rPr lang="en-US" b="1" dirty="0"/>
              <a:t>Facilitator Notes</a:t>
            </a:r>
          </a:p>
          <a:p>
            <a:pPr marL="171450" indent="-171450">
              <a:buFont typeface="Symbol"/>
              <a:buChar char="•"/>
            </a:pPr>
            <a:r>
              <a:rPr lang="en-US" dirty="0"/>
              <a:t>Use the “</a:t>
            </a:r>
            <a:r>
              <a:rPr lang="en-US" b="1" dirty="0"/>
              <a:t>Answer Key for Observing M5 in Action: Addition and Subtraction</a:t>
            </a:r>
            <a:r>
              <a:rPr lang="en-US" dirty="0"/>
              <a:t>” for examples of ways M5 was used in the video clip.</a:t>
            </a:r>
          </a:p>
          <a:p>
            <a:pPr marL="171450" indent="-171450">
              <a:buFont typeface="Symbol"/>
              <a:buChar char="•"/>
            </a:pPr>
            <a:r>
              <a:rPr lang="en-US" dirty="0"/>
              <a:t>For larger groups, shorter sessions: After observing the video clip, ask each table group to discuss what they noticed about their assigned practice. Then, invite each group to share their observations with the larger group. As each group shares, paraphrase, affirm, and add to their responses as needed. </a:t>
            </a:r>
          </a:p>
          <a:p>
            <a:pPr marL="171450" indent="-171450">
              <a:buFont typeface="Symbol"/>
              <a:buChar char="•"/>
            </a:pPr>
            <a:r>
              <a:rPr lang="en-US" dirty="0"/>
              <a:t>For longer sessions, smaller groups, encourage participants to use addition and subtraction as a playful way to find a partner (or partners). Participants will discuss the handout once they find their partners. </a:t>
            </a:r>
          </a:p>
          <a:p>
            <a:pPr marL="628650" lvl="1" indent="-171450">
              <a:buFont typeface="Courier New"/>
              <a:buChar char="○"/>
            </a:pPr>
            <a:r>
              <a:rPr lang="en-US" dirty="0"/>
              <a:t>Each person will roll a die and get a number. Using that number, they will find one or more people that, together, and using addition or subtraction, can make the number 7. For example, a person who rolled a 2 might find someone who rolled a 1, and someone who rolled a 4. Together, 2, plus 1, plus 4, makes 7.</a:t>
            </a:r>
            <a:endParaRPr lang="en-US" dirty="0">
              <a:ea typeface="Calibri"/>
              <a:cs typeface="Calibri"/>
            </a:endParaRPr>
          </a:p>
          <a:p>
            <a:pPr marL="171450" indent="-171450">
              <a:buFont typeface="Symbol"/>
              <a:buChar char="•"/>
            </a:pPr>
            <a:r>
              <a:rPr lang="en-US" dirty="0"/>
              <a:t>Consider recording participants’ observations to make the practices visible. As participants share, paraphrase, affirm, and add to their responses as needed. </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38</a:t>
            </a:fld>
            <a:endParaRPr lang="en-US" dirty="0"/>
          </a:p>
        </p:txBody>
      </p:sp>
    </p:spTree>
    <p:extLst>
      <p:ext uri="{BB962C8B-B14F-4D97-AF65-F5344CB8AC3E}">
        <p14:creationId xmlns:p14="http://schemas.microsoft.com/office/powerpoint/2010/main" val="40152957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Time:</a:t>
            </a:r>
            <a:r>
              <a:rPr lang="en-US" dirty="0"/>
              <a:t> 5–7 minutes</a:t>
            </a:r>
          </a:p>
          <a:p>
            <a:r>
              <a:rPr lang="en-US" b="1" dirty="0"/>
              <a:t>Talking Points</a:t>
            </a:r>
            <a:endParaRPr lang="en-US" b="1" dirty="0">
              <a:ea typeface="Calibri"/>
              <a:cs typeface="Calibri"/>
            </a:endParaRPr>
          </a:p>
          <a:p>
            <a:pPr marL="285750" indent="-285750">
              <a:buFont typeface="Symbol"/>
              <a:buChar char="•"/>
            </a:pPr>
            <a:r>
              <a:rPr lang="en-US" dirty="0"/>
              <a:t>Today, we discussed what children understand about addition and subtraction and strategies they might use to solve addition and subtraction problems. We also discussed how educators might support children to add and subtract. </a:t>
            </a:r>
            <a:endParaRPr lang="en-US" dirty="0">
              <a:ea typeface="Calibri"/>
              <a:cs typeface="Calibri"/>
            </a:endParaRPr>
          </a:p>
          <a:p>
            <a:pPr marL="285750" indent="-285750">
              <a:buFont typeface="Symbol"/>
              <a:buChar char="•"/>
            </a:pPr>
            <a:r>
              <a:rPr lang="en-US" dirty="0"/>
              <a:t>Think about your learning setting and the practices you already use. </a:t>
            </a:r>
            <a:endParaRPr lang="en-US" dirty="0">
              <a:ea typeface="Calibri"/>
              <a:cs typeface="Calibri"/>
            </a:endParaRPr>
          </a:p>
          <a:p>
            <a:pPr marL="285750" indent="-285750">
              <a:buFont typeface="Symbol"/>
              <a:buChar char="•"/>
            </a:pPr>
            <a:r>
              <a:rPr lang="en-US" dirty="0"/>
              <a:t>What is something you already do to support children to add and subtract?</a:t>
            </a:r>
            <a:endParaRPr lang="en-US" dirty="0">
              <a:ea typeface="Calibri"/>
              <a:cs typeface="Calibri"/>
            </a:endParaRPr>
          </a:p>
          <a:p>
            <a:pPr marL="285750" indent="-285750">
              <a:buFont typeface="Symbol"/>
              <a:buChar char="•"/>
            </a:pPr>
            <a:r>
              <a:rPr lang="en-US" dirty="0"/>
              <a:t>What is something new you might want to try to further support children to add and subtract?</a:t>
            </a:r>
            <a:endParaRPr lang="en-US" dirty="0">
              <a:ea typeface="Calibri"/>
              <a:cs typeface="Calibri"/>
            </a:endParaRPr>
          </a:p>
          <a:p>
            <a:pPr marL="285750" indent="-285750">
              <a:buFont typeface="Symbol"/>
              <a:buChar char="•"/>
            </a:pPr>
            <a:r>
              <a:rPr lang="en-US" dirty="0"/>
              <a:t>You might record your ideas. </a:t>
            </a:r>
            <a:endParaRPr lang="en-US" dirty="0">
              <a:ea typeface="Calibri"/>
              <a:cs typeface="Calibri"/>
            </a:endParaRPr>
          </a:p>
          <a:p>
            <a:pPr marL="285750" indent="-285750">
              <a:buFont typeface="Symbol"/>
              <a:buChar char="•"/>
            </a:pPr>
            <a:r>
              <a:rPr lang="en-US" dirty="0"/>
              <a:t>[Allow three to four minutes for participants to think and record their reflections. Consider inviting participants to share with a partner or the larger group.]</a:t>
            </a:r>
            <a:endParaRPr lang="en-US" dirty="0">
              <a:ea typeface="Calibri"/>
              <a:cs typeface="Calibri"/>
            </a:endParaRPr>
          </a:p>
          <a:p>
            <a:pPr marL="285750" indent="-285750">
              <a:buFont typeface="Symbol"/>
              <a:buChar char="•"/>
            </a:pPr>
            <a:r>
              <a:rPr lang="en-US" dirty="0"/>
              <a:t>Thank you for your time, attention, and engagement. It’s been wonderful working with you.</a:t>
            </a:r>
            <a:endParaRPr lang="en-US" dirty="0">
              <a:ea typeface="Calibri"/>
              <a:cs typeface="Calibri"/>
            </a:endParaRPr>
          </a:p>
          <a:p>
            <a:r>
              <a:rPr lang="en-US" b="1" dirty="0"/>
              <a:t>Facilitator Notes</a:t>
            </a:r>
            <a:endParaRPr lang="en-US" b="1" dirty="0">
              <a:ea typeface="Calibri"/>
              <a:cs typeface="Calibri"/>
            </a:endParaRPr>
          </a:p>
          <a:p>
            <a:pPr marL="285750" indent="-285750">
              <a:buFont typeface="Symbol"/>
              <a:buChar char="•"/>
            </a:pPr>
            <a:r>
              <a:rPr lang="en-US" dirty="0"/>
              <a:t>As participants discuss their reflections, note the questions that they still have and what they would like to try. Use this information to identify topics for future training, coaching, or communities of practice.</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39</a:t>
            </a:fld>
            <a:endParaRPr lang="en-US" dirty="0"/>
          </a:p>
        </p:txBody>
      </p:sp>
    </p:spTree>
    <p:extLst>
      <p:ext uri="{BB962C8B-B14F-4D97-AF65-F5344CB8AC3E}">
        <p14:creationId xmlns:p14="http://schemas.microsoft.com/office/powerpoint/2010/main" val="17515356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Time: </a:t>
            </a:r>
            <a:r>
              <a:rPr lang="en-US" dirty="0"/>
              <a:t>5–10 minutes</a:t>
            </a:r>
          </a:p>
          <a:p>
            <a:r>
              <a:rPr lang="en-US" b="1" dirty="0"/>
              <a:t>Materials: </a:t>
            </a:r>
            <a:r>
              <a:rPr lang="en-US" dirty="0"/>
              <a:t>a medium-sized ball with numbers written on it</a:t>
            </a:r>
          </a:p>
          <a:p>
            <a:r>
              <a:rPr lang="en-US" b="1" dirty="0"/>
              <a:t>Talking Points </a:t>
            </a:r>
          </a:p>
          <a:p>
            <a:pPr marL="171450" indent="-171450">
              <a:buFont typeface="Symbol"/>
              <a:buChar char="•"/>
            </a:pPr>
            <a:r>
              <a:rPr lang="en-US" dirty="0"/>
              <a:t>Before we learn more about how early elementary-aged children add and subtract, let’s play with adding and subtracting. </a:t>
            </a:r>
          </a:p>
          <a:p>
            <a:pPr marL="171450" indent="-171450">
              <a:buFont typeface="Symbol"/>
              <a:buChar char="•"/>
            </a:pPr>
            <a:r>
              <a:rPr lang="en-US" dirty="0"/>
              <a:t>We will play “Catch and Compute!”</a:t>
            </a:r>
          </a:p>
          <a:p>
            <a:pPr marL="171450" indent="-171450">
              <a:buFont typeface="Symbol"/>
              <a:buChar char="•"/>
            </a:pPr>
            <a:r>
              <a:rPr lang="en-US" dirty="0"/>
              <a:t>In this game, you (participants) will catch a ball with two hands. The ball has numbers written on it. Notice the numbers closest to where your thumbs land on the ball. Then, you will add or subtract those numbers. You can choose to either add or subtract the numbers. </a:t>
            </a:r>
          </a:p>
          <a:p>
            <a:pPr marL="171450" indent="-171450">
              <a:buFont typeface="Symbol"/>
              <a:buChar char="•"/>
            </a:pPr>
            <a:r>
              <a:rPr lang="en-US" dirty="0"/>
              <a:t>You can solve the problem in different ways and you might use languages other than English to support your problem-solving. Consider asking others at your table to work collaboratively with you. </a:t>
            </a:r>
          </a:p>
          <a:p>
            <a:pPr marL="171450" indent="-171450">
              <a:buFont typeface="Symbol"/>
              <a:buChar char="•"/>
            </a:pPr>
            <a:r>
              <a:rPr lang="en-US" dirty="0"/>
              <a:t>After you solve the problem, pass the ball to someone else.</a:t>
            </a:r>
          </a:p>
          <a:p>
            <a:pPr marL="171450" indent="-171450">
              <a:buFont typeface="Symbol"/>
              <a:buChar char="•"/>
            </a:pPr>
            <a:r>
              <a:rPr lang="en-US" dirty="0"/>
              <a:t>As we play, consider what strategies you used when adding and subtracting. Did you count forward or backward? Did you rely on known number facts? Did you use strategies to compose or decompose numbers?</a:t>
            </a:r>
          </a:p>
          <a:p>
            <a:pPr marL="171450" indent="-171450">
              <a:buFont typeface="Symbol"/>
              <a:buChar char="•"/>
            </a:pPr>
            <a:r>
              <a:rPr lang="en-US" dirty="0"/>
              <a:t>[Play “Catch and Compute!”]</a:t>
            </a:r>
          </a:p>
          <a:p>
            <a:pPr marL="171450" indent="-171450">
              <a:buFont typeface="Symbol"/>
              <a:buChar char="•"/>
            </a:pPr>
            <a:r>
              <a:rPr lang="en-US" dirty="0"/>
              <a:t>Thank you for adding and subtracting with me! This was a playful way for us to use addition and subtraction. </a:t>
            </a:r>
          </a:p>
          <a:p>
            <a:pPr marL="171450" indent="-171450">
              <a:buFont typeface="Symbol"/>
              <a:buChar char="•"/>
            </a:pPr>
            <a:r>
              <a:rPr lang="en-US" dirty="0"/>
              <a:t>As we played, what did you notice about the strategies you used to solve the problems? </a:t>
            </a:r>
          </a:p>
          <a:p>
            <a:pPr marL="171450" indent="-171450">
              <a:buFont typeface="Symbol"/>
              <a:buChar char="•"/>
            </a:pPr>
            <a:r>
              <a:rPr lang="en-US" dirty="0"/>
              <a:t>[Encourage participants to share. Acknowledge and affirm responses.]</a:t>
            </a:r>
          </a:p>
          <a:p>
            <a:pPr marL="171450" indent="-171450">
              <a:buFont typeface="Symbol"/>
              <a:buChar char="•"/>
            </a:pPr>
            <a:r>
              <a:rPr lang="en-US" dirty="0"/>
              <a:t>As we explore the ways children add and subtract, think back to this experience and make connections between ways you approached these problems and ways children might approach similar problems. </a:t>
            </a:r>
          </a:p>
          <a:p>
            <a:r>
              <a:rPr lang="en-US" b="1" dirty="0"/>
              <a:t>Facilitator Notes</a:t>
            </a:r>
          </a:p>
          <a:p>
            <a:pPr marL="171450" indent="-171450">
              <a:buFont typeface="Symbol"/>
              <a:buChar char="•"/>
            </a:pPr>
            <a:r>
              <a:rPr lang="en-US" dirty="0"/>
              <a:t>Preparing materials for the game: </a:t>
            </a:r>
          </a:p>
          <a:p>
            <a:pPr marL="628650" lvl="1" indent="-171450">
              <a:buFont typeface="Courier New"/>
              <a:buChar char="○"/>
            </a:pPr>
            <a:r>
              <a:rPr lang="en-US" dirty="0"/>
              <a:t>Use a permanent marker to write numbers on a ball (for example, an inflatable beach ball) in different places. </a:t>
            </a:r>
          </a:p>
          <a:p>
            <a:pPr marL="628650" lvl="1" indent="-171450">
              <a:buFont typeface="Courier New"/>
              <a:buChar char="○"/>
            </a:pPr>
            <a:r>
              <a:rPr lang="en-US" dirty="0"/>
              <a:t>Adjust the numbers you use based on participant needs and abilities. For example,</a:t>
            </a:r>
          </a:p>
          <a:p>
            <a:pPr marL="1085850" lvl="2" indent="-171450">
              <a:buFont typeface="Wingdings"/>
              <a:buChar char="▪"/>
            </a:pPr>
            <a:r>
              <a:rPr lang="en-US" dirty="0"/>
              <a:t>Use a variety of smaller numbers that are simple to add, such as: 1, 2, 3, 4, 5, 6, 7, 8, 9, 10, 15, 20, 25, 30, 35, 40, 45, 50.</a:t>
            </a:r>
          </a:p>
          <a:p>
            <a:pPr marL="1085850" lvl="2" indent="-171450">
              <a:buFont typeface="Wingdings"/>
              <a:buChar char="▪"/>
            </a:pPr>
            <a:r>
              <a:rPr lang="en-US" dirty="0"/>
              <a:t>Use a variety of larger numbers that challenge participants, such as: 4, 6, 12, 15, 18, 23, 29, 36, 38, 47, 52, 55, 64, 68, 84, 92, 99, 106. </a:t>
            </a:r>
          </a:p>
          <a:p>
            <a:pPr marL="171450" indent="-171450">
              <a:buFont typeface="Symbol"/>
              <a:buChar char="•"/>
            </a:pPr>
            <a:r>
              <a:rPr lang="en-US" dirty="0"/>
              <a:t>Math is playful. This principle is key to the Count Play Explore professional development approach. This activity invites adults to explore adding and subtracting through play.</a:t>
            </a:r>
          </a:p>
          <a:p>
            <a:pPr marL="171450" indent="-171450">
              <a:buFont typeface="Symbol"/>
              <a:buChar char="•"/>
            </a:pPr>
            <a:r>
              <a:rPr lang="en-US" dirty="0"/>
              <a:t>Math mindsets matter. This experience may activate a variety of feelings for participants. Some may enjoy this experience, while others may find it stressful. </a:t>
            </a:r>
          </a:p>
          <a:p>
            <a:pPr marL="628650" lvl="1" indent="-171450">
              <a:buFont typeface="Courier New"/>
              <a:buChar char="○"/>
            </a:pPr>
            <a:r>
              <a:rPr lang="en-US" dirty="0"/>
              <a:t>Allow participants to engage in ways that they feel most comfortable. Some may think through these problems independently, while others prefer to work in pairs or small groups. </a:t>
            </a:r>
          </a:p>
          <a:p>
            <a:pPr marL="628650" lvl="1" indent="-171450">
              <a:buFont typeface="Courier New"/>
              <a:buChar char="○"/>
            </a:pPr>
            <a:r>
              <a:rPr lang="en-US" dirty="0"/>
              <a:t>This experience might be challenging for participants. Remind them that it is okay if they do not get the correct answers. </a:t>
            </a:r>
          </a:p>
          <a:p>
            <a:pPr marL="628650" lvl="1" indent="-171450">
              <a:buFont typeface="Courier New"/>
              <a:buChar char="○"/>
            </a:pPr>
            <a:r>
              <a:rPr lang="en-US" dirty="0"/>
              <a:t>When inviting participants to share, consider their comfort level. Some participants may not feel comfortable sharing with the whole group. Adapt how you facilitate this activity based on participant needs and session length.</a:t>
            </a:r>
          </a:p>
          <a:p>
            <a:pPr marL="171450" indent="-171450">
              <a:buFont typeface="Symbol"/>
              <a:buChar char="•"/>
            </a:pPr>
            <a:r>
              <a:rPr lang="en-US" dirty="0"/>
              <a:t>This is an activity that requires participants to be able to catch and throw a ball. Consider the physical abilities of individuals in your session and how you might adapt the experience to be inclusive. For example, </a:t>
            </a:r>
          </a:p>
          <a:p>
            <a:pPr marL="628650" lvl="1" indent="-171450">
              <a:buFont typeface="Courier New"/>
              <a:buChar char="○"/>
            </a:pPr>
            <a:r>
              <a:rPr lang="en-US" dirty="0"/>
              <a:t>If participants cannot stand, invite them to play the game from a seated position. </a:t>
            </a:r>
          </a:p>
          <a:p>
            <a:pPr marL="1085850" lvl="2" indent="-171450">
              <a:buFont typeface="Wingdings"/>
              <a:buChar char="▪"/>
            </a:pPr>
            <a:r>
              <a:rPr lang="en-US" dirty="0"/>
              <a:t>If participants have other physical limitations, encourage participants to hand the ball to the next player, instead of throwing and catching. </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4</a:t>
            </a:fld>
            <a:endParaRPr lang="en-US" dirty="0"/>
          </a:p>
        </p:txBody>
      </p:sp>
    </p:spTree>
    <p:extLst>
      <p:ext uri="{BB962C8B-B14F-4D97-AF65-F5344CB8AC3E}">
        <p14:creationId xmlns:p14="http://schemas.microsoft.com/office/powerpoint/2010/main" val="22513795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Talking Points</a:t>
            </a:r>
          </a:p>
          <a:p>
            <a:pPr marL="171450" indent="-171450">
              <a:buFont typeface="Symbol"/>
              <a:buChar char="•"/>
            </a:pPr>
            <a:r>
              <a:rPr lang="en-US" dirty="0"/>
              <a:t>Now, we will explore how children in early elementary grades develop an understanding of addition and subtraction. </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5</a:t>
            </a:fld>
            <a:endParaRPr lang="en-US" dirty="0"/>
          </a:p>
        </p:txBody>
      </p:sp>
    </p:spTree>
    <p:extLst>
      <p:ext uri="{BB962C8B-B14F-4D97-AF65-F5344CB8AC3E}">
        <p14:creationId xmlns:p14="http://schemas.microsoft.com/office/powerpoint/2010/main" val="41776630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Talking points</a:t>
            </a:r>
            <a:endParaRPr lang="en-US" dirty="0"/>
          </a:p>
          <a:p>
            <a:pPr marL="285750" indent="-285750">
              <a:buFont typeface="Symbol"/>
              <a:buChar char="•"/>
            </a:pPr>
            <a:r>
              <a:rPr lang="en-US" dirty="0"/>
              <a:t>A variety of first and second grade standards describe what children learn about addition and subtraction (California Department of Education, 2013).</a:t>
            </a:r>
          </a:p>
          <a:p>
            <a:pPr marL="285750" indent="-285750">
              <a:buFont typeface="Symbol"/>
              <a:buChar char="•"/>
            </a:pPr>
            <a:r>
              <a:rPr lang="en-US" dirty="0"/>
              <a:t>Standards under the “Operations and Algebraic Thinking” strand describe children’s ability to solve addition and subtraction problems. These standards describe children’s ability to </a:t>
            </a:r>
          </a:p>
          <a:p>
            <a:pPr marL="285750" lvl="1" indent="-285750">
              <a:buFont typeface="Courier New"/>
              <a:buChar char="○"/>
            </a:pPr>
            <a:r>
              <a:rPr lang="en-US" dirty="0"/>
              <a:t>Solve word problems with unknowns in all positions, using a variety of strategies or materials. </a:t>
            </a:r>
          </a:p>
          <a:p>
            <a:pPr marL="285750" lvl="1" indent="-285750">
              <a:buFont typeface="Courier New"/>
              <a:buChar char="○"/>
            </a:pPr>
            <a:r>
              <a:rPr lang="en-US" dirty="0"/>
              <a:t>Demonstrate greater fluency (within 20 by second grade).</a:t>
            </a:r>
          </a:p>
          <a:p>
            <a:pPr marL="285750" lvl="1" indent="-285750">
              <a:buFont typeface="Courier New"/>
              <a:buChar char="○"/>
            </a:pPr>
            <a:r>
              <a:rPr lang="en-US" dirty="0"/>
              <a:t>Understand and solve problems written as equations. </a:t>
            </a:r>
          </a:p>
          <a:p>
            <a:pPr marL="285750" lvl="1" indent="-285750">
              <a:buFont typeface="Courier New"/>
              <a:buChar char="○"/>
            </a:pPr>
            <a:r>
              <a:rPr lang="en-US" dirty="0"/>
              <a:t>Apply the properties of addition and subtraction when solving problems (by the end of first grade). </a:t>
            </a:r>
          </a:p>
          <a:p>
            <a:pPr marL="285750" indent="-285750">
              <a:buFont typeface="Symbol"/>
              <a:buChar char="•"/>
            </a:pPr>
            <a:r>
              <a:rPr lang="en-US" dirty="0"/>
              <a:t>Additionally, standards under the “Number and Operations in Base Ten” strand describe children’s understanding of place value, and how it relates to composing and decomposing two-digit numbers. </a:t>
            </a:r>
          </a:p>
          <a:p>
            <a:r>
              <a:rPr lang="en-US" b="1" dirty="0"/>
              <a:t>Facilitator Notes:</a:t>
            </a:r>
          </a:p>
          <a:p>
            <a:pPr marL="285750" indent="-285750">
              <a:buFont typeface="Symbol"/>
              <a:buChar char="•"/>
            </a:pPr>
            <a:r>
              <a:rPr lang="en-US" dirty="0"/>
              <a:t>Note: This slide makes connections between the components of addition and subtraction and relevant standards. Place this slide where it works best for your participants’ needs.</a:t>
            </a:r>
          </a:p>
          <a:p>
            <a:pPr marL="285750" indent="-285750">
              <a:buFont typeface="Symbol"/>
              <a:buChar char="•"/>
            </a:pPr>
            <a:r>
              <a:rPr lang="en-US" dirty="0"/>
              <a:t>You might provide participants with copies of the relevant California Common Core State Standards.</a:t>
            </a:r>
          </a:p>
          <a:p>
            <a:pPr marL="285750" lvl="1" indent="-285750">
              <a:buFont typeface="Courier New"/>
              <a:buChar char="○"/>
            </a:pPr>
            <a:r>
              <a:rPr lang="en-US" dirty="0"/>
              <a:t>Grade One: 1.OA.1–1.OA.8 and 1.NBT.4–1.NBT.6 </a:t>
            </a:r>
          </a:p>
          <a:p>
            <a:pPr marL="285750" lvl="1" indent="-285750">
              <a:buFont typeface="Courier New"/>
              <a:buChar char="○"/>
            </a:pPr>
            <a:r>
              <a:rPr lang="en-US" dirty="0"/>
              <a:t>Grade Two: 2.OA.1–2.OA.4 and 2.NBT.5–2.NBT.9</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6</a:t>
            </a:fld>
            <a:endParaRPr lang="en-US" dirty="0"/>
          </a:p>
        </p:txBody>
      </p:sp>
    </p:spTree>
    <p:extLst>
      <p:ext uri="{BB962C8B-B14F-4D97-AF65-F5344CB8AC3E}">
        <p14:creationId xmlns:p14="http://schemas.microsoft.com/office/powerpoint/2010/main" val="15113657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Talking Points</a:t>
            </a:r>
          </a:p>
          <a:p>
            <a:pPr marL="285750" indent="-285750">
              <a:buFont typeface="Symbol"/>
              <a:buChar char="•"/>
            </a:pPr>
            <a:r>
              <a:rPr lang="en-US" dirty="0"/>
              <a:t>From infancy and into early elementary, children will develop understandings, such as</a:t>
            </a:r>
          </a:p>
          <a:p>
            <a:pPr marL="285750" lvl="1" indent="-285750">
              <a:buFont typeface="Courier New"/>
              <a:buChar char="○"/>
            </a:pPr>
            <a:r>
              <a:rPr lang="en-US" dirty="0"/>
              <a:t>Adding makes more and taking away makes less.</a:t>
            </a:r>
          </a:p>
          <a:p>
            <a:pPr marL="285750" lvl="1" indent="-285750">
              <a:buFont typeface="Courier New"/>
              <a:buChar char="○"/>
            </a:pPr>
            <a:r>
              <a:rPr lang="en-US" dirty="0"/>
              <a:t>Numbers can be put together and taken apart.</a:t>
            </a:r>
            <a:endParaRPr lang="en-US" dirty="0">
              <a:ea typeface="Calibri"/>
              <a:cs typeface="Calibri"/>
            </a:endParaRPr>
          </a:p>
          <a:p>
            <a:pPr marL="285750" lvl="1" indent="-285750">
              <a:buFont typeface="Courier New"/>
              <a:buChar char="○"/>
            </a:pPr>
            <a:r>
              <a:rPr lang="en-US" dirty="0"/>
              <a:t>Numbers can be added in any order (commutative and associative).</a:t>
            </a:r>
          </a:p>
          <a:p>
            <a:pPr marL="285750" lvl="1" indent="-285750">
              <a:buFont typeface="Courier New"/>
              <a:buChar char="○"/>
            </a:pPr>
            <a:r>
              <a:rPr lang="en-US" dirty="0"/>
              <a:t>Addition and subtraction are opposite (inverse). </a:t>
            </a:r>
          </a:p>
          <a:p>
            <a:pPr marL="285750" indent="-285750">
              <a:buFont typeface="Symbol"/>
              <a:buChar char="•"/>
            </a:pPr>
            <a:r>
              <a:rPr lang="en-US" dirty="0"/>
              <a:t>In today’s session, we will focus on concepts and skills of addition and subtraction that children develop in the early elementary grades. We will specifically focus on these ideas: </a:t>
            </a:r>
          </a:p>
          <a:p>
            <a:pPr marL="285750" lvl="1" indent="-285750">
              <a:buFont typeface="Courier New"/>
              <a:buChar char="○"/>
            </a:pPr>
            <a:r>
              <a:rPr lang="en-US" dirty="0"/>
              <a:t>Numbers can be put together and taken apart.</a:t>
            </a:r>
          </a:p>
          <a:p>
            <a:pPr marL="285750" lvl="1" indent="-285750">
              <a:buFont typeface="Courier New"/>
              <a:buChar char="○"/>
            </a:pPr>
            <a:r>
              <a:rPr lang="en-US" dirty="0"/>
              <a:t>Numbers can be added in any order (commutative and associative).</a:t>
            </a:r>
          </a:p>
          <a:p>
            <a:pPr marL="285750" lvl="1" indent="-285750">
              <a:buFont typeface="Courier New"/>
              <a:buChar char="○"/>
            </a:pPr>
            <a:r>
              <a:rPr lang="en-US" dirty="0"/>
              <a:t>Addition and subtraction are opposite (inverse). </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7</a:t>
            </a:fld>
            <a:endParaRPr lang="en-US" dirty="0"/>
          </a:p>
        </p:txBody>
      </p:sp>
    </p:spTree>
    <p:extLst>
      <p:ext uri="{BB962C8B-B14F-4D97-AF65-F5344CB8AC3E}">
        <p14:creationId xmlns:p14="http://schemas.microsoft.com/office/powerpoint/2010/main" val="24164541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Time: </a:t>
            </a:r>
            <a:r>
              <a:rPr lang="en-US" dirty="0"/>
              <a:t>10–20 minutes</a:t>
            </a:r>
          </a:p>
          <a:p>
            <a:r>
              <a:rPr lang="en-US" b="1" dirty="0"/>
              <a:t>Materials: Close the Grid</a:t>
            </a:r>
            <a:r>
              <a:rPr lang="en-US" dirty="0"/>
              <a:t> handout, collections of small objects (for example, paper clips, shells, cotton balls, counting chips), two dice</a:t>
            </a:r>
            <a:endParaRPr lang="en-US" dirty="0">
              <a:ea typeface="Calibri"/>
              <a:cs typeface="Calibri"/>
            </a:endParaRPr>
          </a:p>
          <a:p>
            <a:r>
              <a:rPr lang="en-US" b="1" dirty="0"/>
              <a:t>Talking Points</a:t>
            </a:r>
            <a:endParaRPr lang="en-US" b="1" dirty="0">
              <a:ea typeface="Calibri"/>
              <a:cs typeface="Calibri"/>
            </a:endParaRPr>
          </a:p>
          <a:p>
            <a:pPr marL="285750" indent="-285750">
              <a:buFont typeface="Symbol"/>
              <a:buChar char="•"/>
            </a:pPr>
            <a:r>
              <a:rPr lang="en-US" dirty="0"/>
              <a:t>Let’s play a game called, “Close the Grid.” In this game, you will explore ways numbers can be put together or taken apart. This is an adaptation of a game called, “Shut the Box.”</a:t>
            </a:r>
            <a:endParaRPr lang="en-US" dirty="0">
              <a:ea typeface="Calibri"/>
              <a:cs typeface="Calibri"/>
            </a:endParaRPr>
          </a:p>
          <a:p>
            <a:pPr marL="285750" indent="-285750">
              <a:buFont typeface="Symbol"/>
              <a:buChar char="•"/>
            </a:pPr>
            <a:r>
              <a:rPr lang="en-US" dirty="0"/>
              <a:t>To play the game, you will roll the dice to get two numbers. For example, 6 and 6. Then, you will add those numbers. In our example, 6 + 6 = 12. </a:t>
            </a:r>
            <a:endParaRPr lang="en-US" dirty="0">
              <a:ea typeface="Calibri"/>
              <a:cs typeface="Calibri"/>
            </a:endParaRPr>
          </a:p>
          <a:p>
            <a:pPr marL="285750" indent="-285750">
              <a:buFont typeface="Symbol"/>
              <a:buChar char="•"/>
            </a:pPr>
            <a:r>
              <a:rPr lang="en-US" dirty="0"/>
              <a:t>Now, we will cover the numbers on the gameboard that make 12. For example, 5 and 7 make 12, so I will cover 5 and 7 with my marker. </a:t>
            </a:r>
            <a:endParaRPr lang="en-US" dirty="0">
              <a:ea typeface="Calibri"/>
              <a:cs typeface="Calibri"/>
            </a:endParaRPr>
          </a:p>
          <a:p>
            <a:pPr marL="285750" indent="-285750">
              <a:buFont typeface="Symbol"/>
              <a:buChar char="•"/>
            </a:pPr>
            <a:r>
              <a:rPr lang="en-US" dirty="0"/>
              <a:t>The object of the game is to cover all of the numbers and close the grid. </a:t>
            </a:r>
            <a:endParaRPr lang="en-US" dirty="0">
              <a:ea typeface="Calibri"/>
              <a:cs typeface="Calibri"/>
            </a:endParaRPr>
          </a:p>
          <a:p>
            <a:pPr marL="285750" indent="-285750">
              <a:buFont typeface="Symbol"/>
              <a:buChar char="•"/>
            </a:pPr>
            <a:r>
              <a:rPr lang="en-US" dirty="0"/>
              <a:t>Review the handout for more information on how to play the game.</a:t>
            </a:r>
            <a:endParaRPr lang="en-US" dirty="0">
              <a:ea typeface="Calibri"/>
              <a:cs typeface="Calibri"/>
            </a:endParaRPr>
          </a:p>
          <a:p>
            <a:pPr marL="285750" indent="-285750">
              <a:buFont typeface="Symbol"/>
              <a:buChar char="•"/>
            </a:pPr>
            <a:r>
              <a:rPr lang="en-US" dirty="0"/>
              <a:t>[Select a facilitation strategy from the Facilitator Notes. Encourage participants to use the handout to play “Close the Grid.”]</a:t>
            </a:r>
            <a:endParaRPr lang="en-US" dirty="0">
              <a:ea typeface="Calibri"/>
              <a:cs typeface="Calibri"/>
            </a:endParaRPr>
          </a:p>
          <a:p>
            <a:pPr marL="285750" indent="-285750">
              <a:buFont typeface="Symbol"/>
              <a:buChar char="•"/>
            </a:pPr>
            <a:r>
              <a:rPr lang="en-US" dirty="0"/>
              <a:t>[After participants play “Close the Grid:”] This activity explored the idea that numbers can be put together and taken apart. In the next few slides, we will discuss how children develop an understanding of this concept. </a:t>
            </a:r>
            <a:endParaRPr lang="en-US" dirty="0">
              <a:ea typeface="Calibri"/>
              <a:cs typeface="Calibri"/>
            </a:endParaRPr>
          </a:p>
          <a:p>
            <a:r>
              <a:rPr lang="en-US" b="1" dirty="0"/>
              <a:t>Facilitator Notes</a:t>
            </a:r>
            <a:endParaRPr lang="en-US" b="1" dirty="0">
              <a:ea typeface="Calibri"/>
              <a:cs typeface="Calibri"/>
            </a:endParaRPr>
          </a:p>
          <a:p>
            <a:pPr marL="285750" indent="-285750">
              <a:buFont typeface="Symbol"/>
              <a:buChar char="•"/>
            </a:pPr>
            <a:r>
              <a:rPr lang="en-US" dirty="0"/>
              <a:t>Review the “</a:t>
            </a:r>
            <a:r>
              <a:rPr lang="en-US" b="1" dirty="0"/>
              <a:t>Close the Grid</a:t>
            </a:r>
            <a:r>
              <a:rPr lang="en-US" dirty="0"/>
              <a:t>” handout prior to sharing this activity to make sure you have the necessary materials.</a:t>
            </a:r>
            <a:endParaRPr lang="en-US" dirty="0">
              <a:ea typeface="Calibri"/>
              <a:cs typeface="Calibri"/>
            </a:endParaRPr>
          </a:p>
          <a:p>
            <a:pPr marL="285750" indent="-285750">
              <a:buFont typeface="Symbol"/>
              <a:buChar char="•"/>
            </a:pPr>
            <a:r>
              <a:rPr lang="en-US" dirty="0"/>
              <a:t>Support participants to form small groups (2–3 individuals per group). </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8</a:t>
            </a:fld>
            <a:endParaRPr lang="en-US" dirty="0"/>
          </a:p>
        </p:txBody>
      </p:sp>
    </p:spTree>
    <p:extLst>
      <p:ext uri="{BB962C8B-B14F-4D97-AF65-F5344CB8AC3E}">
        <p14:creationId xmlns:p14="http://schemas.microsoft.com/office/powerpoint/2010/main" val="24266526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contains animation. See instructions in the Talking Points. </a:t>
            </a:r>
          </a:p>
          <a:p>
            <a:r>
              <a:rPr lang="en-US" b="1" dirty="0"/>
              <a:t>Talking Points</a:t>
            </a:r>
          </a:p>
          <a:p>
            <a:pPr marL="285750" indent="-285750">
              <a:buFont typeface="Symbol"/>
              <a:buChar char="•"/>
            </a:pPr>
            <a:r>
              <a:rPr lang="en-US" dirty="0"/>
              <a:t>Between the ages of 4 and 5, children explore different ways to combine smaller sets to make a larger set. This is called number composition (Clements &amp; Sarama, 2020).</a:t>
            </a:r>
          </a:p>
          <a:p>
            <a:pPr marL="285750" lvl="1" indent="-285750">
              <a:buFont typeface="Courier New"/>
              <a:buChar char="○"/>
            </a:pPr>
            <a:r>
              <a:rPr lang="en-US" dirty="0"/>
              <a:t>For example, children can explore different ways to make five: 1 and 4, 2 and 3. </a:t>
            </a:r>
          </a:p>
          <a:p>
            <a:pPr marL="285750" indent="-285750">
              <a:buFont typeface="Symbol"/>
              <a:buChar char="•"/>
            </a:pPr>
            <a:r>
              <a:rPr lang="en-US" dirty="0"/>
              <a:t>[Click to reveal content related to decomposition.] They also experiment with different ways to break larger sets into smaller sets. This is called decomposition (Clements &amp; Sarama, 2020). </a:t>
            </a:r>
          </a:p>
          <a:p>
            <a:pPr marL="285750" lvl="1" indent="-285750">
              <a:buFont typeface="Courier New"/>
              <a:buChar char="○"/>
            </a:pPr>
            <a:r>
              <a:rPr lang="en-US" dirty="0"/>
              <a:t>For example, children might explore different ways to break ten into smaller groups: 1 and 9, 2 and 8, 3 and 7, and so on. </a:t>
            </a:r>
          </a:p>
          <a:p>
            <a:pPr marL="285750" indent="-285750">
              <a:buFont typeface="Symbol"/>
              <a:buChar char="•"/>
            </a:pPr>
            <a:r>
              <a:rPr lang="en-US" dirty="0"/>
              <a:t>Later in the session, we will explore ways children in elementary grades use composition and decomposition to support solving addition and subtraction problems. </a:t>
            </a:r>
          </a:p>
          <a:p>
            <a:r>
              <a:rPr lang="en-US" b="1" dirty="0"/>
              <a:t>Facilitator Notes</a:t>
            </a:r>
          </a:p>
          <a:p>
            <a:pPr marL="285750" indent="-285750">
              <a:buFont typeface="Symbol"/>
              <a:buChar char="•"/>
            </a:pPr>
            <a:r>
              <a:rPr lang="en-US" dirty="0"/>
              <a:t>Consider inviting participants to make connections to the ways they experienced composition and decomposition in the “Close the Grid” game. </a:t>
            </a:r>
          </a:p>
          <a:p>
            <a:pPr marL="285750" indent="-285750">
              <a:buFont typeface="Symbol"/>
              <a:buChar char="•"/>
            </a:pPr>
            <a:r>
              <a:rPr lang="en-US" dirty="0"/>
              <a:t>You might invite participants to discuss, in their table groups or with a partner, ways they might adapt the “Close the Grid” game to use with the children in their learning settings. Encourage participants to consider children’s interests, languages, and abilities. Invite table groups or partners to share with the larger group.</a:t>
            </a:r>
          </a:p>
          <a:p>
            <a:pPr marL="285750" indent="-285750">
              <a:buFont typeface="Symbol"/>
              <a:buChar char="•"/>
            </a:pPr>
            <a:r>
              <a:rPr lang="en-US" dirty="0"/>
              <a:t>For shorter sessions, use a simpler way to engage adult learners in composing or decomposing numbers. PPT 1 “Introduction to Addition and Subtraction” and PPT 2b “Addition and Subtraction: Preschool, TK, K” both include a brief activity to engage participants in composing and decomposing numbers. </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9</a:t>
            </a:fld>
            <a:endParaRPr lang="en-US" dirty="0"/>
          </a:p>
        </p:txBody>
      </p:sp>
    </p:spTree>
    <p:extLst>
      <p:ext uri="{BB962C8B-B14F-4D97-AF65-F5344CB8AC3E}">
        <p14:creationId xmlns:p14="http://schemas.microsoft.com/office/powerpoint/2010/main" val="675223537"/>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SHORT HEADER">
    <p:spTree>
      <p:nvGrpSpPr>
        <p:cNvPr id="1" name=""/>
        <p:cNvGrpSpPr/>
        <p:nvPr/>
      </p:nvGrpSpPr>
      <p:grpSpPr>
        <a:xfrm>
          <a:off x="0" y="0"/>
          <a:ext cx="0" cy="0"/>
          <a:chOff x="0" y="0"/>
          <a:chExt cx="0" cy="0"/>
        </a:xfrm>
      </p:grpSpPr>
      <p:sp>
        <p:nvSpPr>
          <p:cNvPr id="3" name="Parallelogram 25">
            <a:extLst>
              <a:ext uri="{FF2B5EF4-FFF2-40B4-BE49-F238E27FC236}">
                <a16:creationId xmlns:a16="http://schemas.microsoft.com/office/drawing/2014/main" id="{F11391D5-3926-FA73-0BA5-A83E9854CEE1}"/>
              </a:ext>
            </a:extLst>
          </p:cNvPr>
          <p:cNvSpPr/>
          <p:nvPr userDrawn="1"/>
        </p:nvSpPr>
        <p:spPr>
          <a:xfrm>
            <a:off x="0" y="0"/>
            <a:ext cx="6759942" cy="603504"/>
          </a:xfrm>
          <a:custGeom>
            <a:avLst/>
            <a:gdLst>
              <a:gd name="connsiteX0" fmla="*/ 0 w 6798333"/>
              <a:gd name="connsiteY0" fmla="*/ 603504 h 603504"/>
              <a:gd name="connsiteX1" fmla="*/ 150876 w 6798333"/>
              <a:gd name="connsiteY1" fmla="*/ 0 h 603504"/>
              <a:gd name="connsiteX2" fmla="*/ 6798333 w 6798333"/>
              <a:gd name="connsiteY2" fmla="*/ 0 h 603504"/>
              <a:gd name="connsiteX3" fmla="*/ 6647457 w 6798333"/>
              <a:gd name="connsiteY3" fmla="*/ 603504 h 603504"/>
              <a:gd name="connsiteX4" fmla="*/ 0 w 6798333"/>
              <a:gd name="connsiteY4" fmla="*/ 603504 h 603504"/>
              <a:gd name="connsiteX0" fmla="*/ 0 w 6653191"/>
              <a:gd name="connsiteY0" fmla="*/ 603504 h 603504"/>
              <a:gd name="connsiteX1" fmla="*/ 150876 w 6653191"/>
              <a:gd name="connsiteY1" fmla="*/ 0 h 603504"/>
              <a:gd name="connsiteX2" fmla="*/ 6653191 w 6653191"/>
              <a:gd name="connsiteY2" fmla="*/ 0 h 603504"/>
              <a:gd name="connsiteX3" fmla="*/ 6647457 w 6653191"/>
              <a:gd name="connsiteY3" fmla="*/ 603504 h 603504"/>
              <a:gd name="connsiteX4" fmla="*/ 0 w 6653191"/>
              <a:gd name="connsiteY4" fmla="*/ 603504 h 603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53191" h="603504">
                <a:moveTo>
                  <a:pt x="0" y="603504"/>
                </a:moveTo>
                <a:lnTo>
                  <a:pt x="150876" y="0"/>
                </a:lnTo>
                <a:lnTo>
                  <a:pt x="6653191" y="0"/>
                </a:lnTo>
                <a:cubicBezTo>
                  <a:pt x="6651280" y="201168"/>
                  <a:pt x="6649368" y="402336"/>
                  <a:pt x="6647457" y="603504"/>
                </a:cubicBezTo>
                <a:lnTo>
                  <a:pt x="0" y="603504"/>
                </a:lnTo>
                <a:close/>
              </a:path>
            </a:pathLst>
          </a:custGeom>
          <a:solidFill>
            <a:srgbClr val="4C850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sp>
        <p:nvSpPr>
          <p:cNvPr id="10" name="Parallelogram 3">
            <a:extLst>
              <a:ext uri="{FF2B5EF4-FFF2-40B4-BE49-F238E27FC236}">
                <a16:creationId xmlns:a16="http://schemas.microsoft.com/office/drawing/2014/main" id="{BD1E5FD8-ADEA-8298-6D44-0A376BA87F01}"/>
              </a:ext>
            </a:extLst>
          </p:cNvPr>
          <p:cNvSpPr>
            <a:spLocks noChangeAspect="1"/>
          </p:cNvSpPr>
          <p:nvPr userDrawn="1"/>
        </p:nvSpPr>
        <p:spPr>
          <a:xfrm>
            <a:off x="-6520" y="-14991"/>
            <a:ext cx="2510362" cy="618494"/>
          </a:xfrm>
          <a:custGeom>
            <a:avLst/>
            <a:gdLst>
              <a:gd name="connsiteX0" fmla="*/ 0 w 2668733"/>
              <a:gd name="connsiteY0" fmla="*/ 603504 h 603504"/>
              <a:gd name="connsiteX1" fmla="*/ 150876 w 2668733"/>
              <a:gd name="connsiteY1" fmla="*/ 0 h 603504"/>
              <a:gd name="connsiteX2" fmla="*/ 2668733 w 2668733"/>
              <a:gd name="connsiteY2" fmla="*/ 0 h 603504"/>
              <a:gd name="connsiteX3" fmla="*/ 2517857 w 2668733"/>
              <a:gd name="connsiteY3" fmla="*/ 603504 h 603504"/>
              <a:gd name="connsiteX4" fmla="*/ 0 w 2668733"/>
              <a:gd name="connsiteY4" fmla="*/ 603504 h 603504"/>
              <a:gd name="connsiteX0" fmla="*/ 0 w 2541316"/>
              <a:gd name="connsiteY0" fmla="*/ 618494 h 618494"/>
              <a:gd name="connsiteX1" fmla="*/ 23459 w 2541316"/>
              <a:gd name="connsiteY1" fmla="*/ 0 h 618494"/>
              <a:gd name="connsiteX2" fmla="*/ 2541316 w 2541316"/>
              <a:gd name="connsiteY2" fmla="*/ 0 h 618494"/>
              <a:gd name="connsiteX3" fmla="*/ 2390440 w 2541316"/>
              <a:gd name="connsiteY3" fmla="*/ 603504 h 618494"/>
              <a:gd name="connsiteX4" fmla="*/ 0 w 2541316"/>
              <a:gd name="connsiteY4" fmla="*/ 618494 h 618494"/>
              <a:gd name="connsiteX0" fmla="*/ 0 w 2541316"/>
              <a:gd name="connsiteY0" fmla="*/ 625989 h 625989"/>
              <a:gd name="connsiteX1" fmla="*/ 68429 w 2541316"/>
              <a:gd name="connsiteY1" fmla="*/ 0 h 625989"/>
              <a:gd name="connsiteX2" fmla="*/ 2541316 w 2541316"/>
              <a:gd name="connsiteY2" fmla="*/ 7495 h 625989"/>
              <a:gd name="connsiteX3" fmla="*/ 2390440 w 2541316"/>
              <a:gd name="connsiteY3" fmla="*/ 610999 h 625989"/>
              <a:gd name="connsiteX4" fmla="*/ 0 w 2541316"/>
              <a:gd name="connsiteY4" fmla="*/ 625989 h 625989"/>
              <a:gd name="connsiteX0" fmla="*/ 0 w 2503841"/>
              <a:gd name="connsiteY0" fmla="*/ 610999 h 610999"/>
              <a:gd name="connsiteX1" fmla="*/ 30954 w 2503841"/>
              <a:gd name="connsiteY1" fmla="*/ 0 h 610999"/>
              <a:gd name="connsiteX2" fmla="*/ 2503841 w 2503841"/>
              <a:gd name="connsiteY2" fmla="*/ 7495 h 610999"/>
              <a:gd name="connsiteX3" fmla="*/ 2352965 w 2503841"/>
              <a:gd name="connsiteY3" fmla="*/ 610999 h 610999"/>
              <a:gd name="connsiteX4" fmla="*/ 0 w 2503841"/>
              <a:gd name="connsiteY4" fmla="*/ 610999 h 610999"/>
              <a:gd name="connsiteX0" fmla="*/ 6521 w 2510362"/>
              <a:gd name="connsiteY0" fmla="*/ 618494 h 618494"/>
              <a:gd name="connsiteX1" fmla="*/ 0 w 2510362"/>
              <a:gd name="connsiteY1" fmla="*/ 0 h 618494"/>
              <a:gd name="connsiteX2" fmla="*/ 2510362 w 2510362"/>
              <a:gd name="connsiteY2" fmla="*/ 14990 h 618494"/>
              <a:gd name="connsiteX3" fmla="*/ 2359486 w 2510362"/>
              <a:gd name="connsiteY3" fmla="*/ 618494 h 618494"/>
              <a:gd name="connsiteX4" fmla="*/ 6521 w 2510362"/>
              <a:gd name="connsiteY4" fmla="*/ 618494 h 618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0362" h="618494">
                <a:moveTo>
                  <a:pt x="6521" y="618494"/>
                </a:moveTo>
                <a:cubicBezTo>
                  <a:pt x="4347" y="412329"/>
                  <a:pt x="2174" y="206165"/>
                  <a:pt x="0" y="0"/>
                </a:cubicBezTo>
                <a:lnTo>
                  <a:pt x="2510362" y="14990"/>
                </a:lnTo>
                <a:lnTo>
                  <a:pt x="2359486" y="618494"/>
                </a:lnTo>
                <a:lnTo>
                  <a:pt x="6521" y="618494"/>
                </a:lnTo>
                <a:close/>
              </a:path>
            </a:pathLst>
          </a:custGeom>
          <a:solidFill>
            <a:srgbClr val="327F7C"/>
          </a:solidFill>
          <a:ln>
            <a:noFill/>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50" charset="0"/>
            </a:endParaRPr>
          </a:p>
        </p:txBody>
      </p:sp>
      <p:sp>
        <p:nvSpPr>
          <p:cNvPr id="7" name="Rectangle 6">
            <a:extLst>
              <a:ext uri="{FF2B5EF4-FFF2-40B4-BE49-F238E27FC236}">
                <a16:creationId xmlns:a16="http://schemas.microsoft.com/office/drawing/2014/main" id="{2D51F2B1-13E9-ABDD-A99B-E72A67C5B86F}"/>
              </a:ext>
            </a:extLst>
          </p:cNvPr>
          <p:cNvSpPr/>
          <p:nvPr userDrawn="1"/>
        </p:nvSpPr>
        <p:spPr>
          <a:xfrm>
            <a:off x="-61" y="600850"/>
            <a:ext cx="6623701" cy="6252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53CE4823-5CD0-3A64-9835-A4105CFCD4A6}"/>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colorTemperature colorTemp="5500"/>
                    </a14:imgEffect>
                    <a14:imgEffect>
                      <a14:brightnessContrast bright="2000"/>
                    </a14:imgEffect>
                  </a14:imgLayer>
                </a14:imgProps>
              </a:ext>
              <a:ext uri="{28A0092B-C50C-407E-A947-70E740481C1C}">
                <a14:useLocalDpi xmlns:a14="http://schemas.microsoft.com/office/drawing/2010/main"/>
              </a:ext>
            </a:extLst>
          </a:blip>
          <a:srcRect/>
          <a:stretch/>
        </p:blipFill>
        <p:spPr>
          <a:xfrm>
            <a:off x="6759942" y="-1403"/>
            <a:ext cx="5432058" cy="6856218"/>
          </a:xfrm>
          <a:prstGeom prst="rect">
            <a:avLst/>
          </a:prstGeom>
        </p:spPr>
      </p:pic>
      <p:sp>
        <p:nvSpPr>
          <p:cNvPr id="2" name="Title 1">
            <a:extLst>
              <a:ext uri="{FF2B5EF4-FFF2-40B4-BE49-F238E27FC236}">
                <a16:creationId xmlns:a16="http://schemas.microsoft.com/office/drawing/2014/main" id="{FDBF7215-C5B8-6E15-9850-186CD4A7A7C6}"/>
              </a:ext>
            </a:extLst>
          </p:cNvPr>
          <p:cNvSpPr>
            <a:spLocks noGrp="1"/>
          </p:cNvSpPr>
          <p:nvPr userDrawn="1">
            <p:ph type="ctrTitle"/>
          </p:nvPr>
        </p:nvSpPr>
        <p:spPr>
          <a:xfrm>
            <a:off x="609243" y="1694702"/>
            <a:ext cx="4781907" cy="2626360"/>
          </a:xfrm>
        </p:spPr>
        <p:txBody>
          <a:bodyPr anchor="t" anchorCtr="0">
            <a:normAutofit/>
          </a:bodyPr>
          <a:lstStyle>
            <a:lvl1pPr algn="l">
              <a:defRPr sz="5600" b="1">
                <a:solidFill>
                  <a:schemeClr val="accent4"/>
                </a:solidFill>
                <a:latin typeface="Montserrat" pitchFamily="2" charset="77"/>
              </a:defRPr>
            </a:lvl1pPr>
          </a:lstStyle>
          <a:p>
            <a:r>
              <a:rPr lang="en-US" dirty="0"/>
              <a:t>Click to edit Master title style</a:t>
            </a:r>
          </a:p>
        </p:txBody>
      </p:sp>
      <p:sp>
        <p:nvSpPr>
          <p:cNvPr id="8" name="Date Placeholder 3">
            <a:extLst>
              <a:ext uri="{FF2B5EF4-FFF2-40B4-BE49-F238E27FC236}">
                <a16:creationId xmlns:a16="http://schemas.microsoft.com/office/drawing/2014/main" id="{490DB93D-3AC8-725C-EE6C-57B8574A7807}"/>
              </a:ext>
            </a:extLst>
          </p:cNvPr>
          <p:cNvSpPr txBox="1">
            <a:spLocks/>
          </p:cNvSpPr>
          <p:nvPr userDrawn="1"/>
        </p:nvSpPr>
        <p:spPr>
          <a:xfrm>
            <a:off x="436495" y="157758"/>
            <a:ext cx="4153347" cy="300082"/>
          </a:xfrm>
          <a:prstGeom prst="rect">
            <a:avLst/>
          </a:prstGeom>
        </p:spPr>
        <p:txBody>
          <a:bodyPr vert="horz" wrap="square" lIns="91440" tIns="45720" rIns="91440" bIns="45720" rtlCol="0">
            <a:spAutoFit/>
          </a:bodyPr>
          <a:lstStyle>
            <a:defPPr>
              <a:defRPr lang="en-US"/>
            </a:defPPr>
            <a:lvl1pPr marL="0" algn="l" defTabSz="914400" rtl="0" eaLnBrk="1" latinLnBrk="0" hangingPunct="1">
              <a:defRPr sz="1400" b="0" kern="1200">
                <a:solidFill>
                  <a:schemeClr val="accent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1500" dirty="0">
                <a:solidFill>
                  <a:schemeClr val="bg1"/>
                </a:solidFill>
              </a:rPr>
              <a:t>Early Math Topics</a:t>
            </a:r>
          </a:p>
        </p:txBody>
      </p:sp>
      <p:sp>
        <p:nvSpPr>
          <p:cNvPr id="11" name="Date Placeholder 3">
            <a:extLst>
              <a:ext uri="{FF2B5EF4-FFF2-40B4-BE49-F238E27FC236}">
                <a16:creationId xmlns:a16="http://schemas.microsoft.com/office/drawing/2014/main" id="{557C4999-7ACA-D86D-FC57-093852D4AF0C}"/>
              </a:ext>
            </a:extLst>
          </p:cNvPr>
          <p:cNvSpPr txBox="1">
            <a:spLocks/>
          </p:cNvSpPr>
          <p:nvPr userDrawn="1"/>
        </p:nvSpPr>
        <p:spPr>
          <a:xfrm>
            <a:off x="2615219" y="170047"/>
            <a:ext cx="5528105" cy="300082"/>
          </a:xfrm>
          <a:prstGeom prst="rect">
            <a:avLst/>
          </a:prstGeom>
        </p:spPr>
        <p:txBody>
          <a:bodyPr vert="horz" wrap="square" lIns="91440" tIns="45720" rIns="91440" bIns="45720" rtlCol="0">
            <a:spAutoFit/>
          </a:bodyPr>
          <a:lstStyle>
            <a:defPPr>
              <a:defRPr lang="en-US"/>
            </a:defPPr>
            <a:lvl1pPr marL="0" algn="l" defTabSz="914400" rtl="0" eaLnBrk="1" latinLnBrk="0" hangingPunct="1">
              <a:defRPr sz="1400" b="0" kern="1200">
                <a:solidFill>
                  <a:schemeClr val="accent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1500" dirty="0">
                <a:solidFill>
                  <a:schemeClr val="bg1"/>
                </a:solidFill>
              </a:rPr>
              <a:t>Addition and Subtraction</a:t>
            </a:r>
          </a:p>
        </p:txBody>
      </p:sp>
      <p:pic>
        <p:nvPicPr>
          <p:cNvPr id="5" name="Graphic 4">
            <a:extLst>
              <a:ext uri="{FF2B5EF4-FFF2-40B4-BE49-F238E27FC236}">
                <a16:creationId xmlns:a16="http://schemas.microsoft.com/office/drawing/2014/main" id="{9D981BB9-9C93-DFFE-2A76-F453E1501E78}"/>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6195898" y="94785"/>
            <a:ext cx="422118" cy="422118"/>
          </a:xfrm>
          <a:prstGeom prst="rect">
            <a:avLst/>
          </a:prstGeom>
        </p:spPr>
      </p:pic>
      <p:pic>
        <p:nvPicPr>
          <p:cNvPr id="4" name="Picture 3" descr="A black background with orange and pink text&#10;&#10;Description automatically generated">
            <a:extLst>
              <a:ext uri="{FF2B5EF4-FFF2-40B4-BE49-F238E27FC236}">
                <a16:creationId xmlns:a16="http://schemas.microsoft.com/office/drawing/2014/main" id="{4FB09A9C-AFB6-3C64-3D0A-A5E0B4B146D0}"/>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Tree>
    <p:extLst>
      <p:ext uri="{BB962C8B-B14F-4D97-AF65-F5344CB8AC3E}">
        <p14:creationId xmlns:p14="http://schemas.microsoft.com/office/powerpoint/2010/main" val="39743071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Sub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8E627EE-0A7F-0078-3527-846179D3A03E}"/>
              </a:ext>
            </a:extLst>
          </p:cNvPr>
          <p:cNvSpPr/>
          <p:nvPr userDrawn="1"/>
        </p:nvSpPr>
        <p:spPr>
          <a:xfrm>
            <a:off x="618565" y="685800"/>
            <a:ext cx="5155453" cy="5491163"/>
          </a:xfrm>
          <a:prstGeom prst="rect">
            <a:avLst/>
          </a:prstGeom>
          <a:solidFill>
            <a:srgbClr val="4C8503"/>
          </a:solidFill>
          <a:ln w="19050">
            <a:noFill/>
            <a:prstDash val="solid"/>
            <a:round/>
          </a:ln>
          <a:effectLst>
            <a:outerShdw blurRad="76200" dist="635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17" name="Title 1">
            <a:extLst>
              <a:ext uri="{FF2B5EF4-FFF2-40B4-BE49-F238E27FC236}">
                <a16:creationId xmlns:a16="http://schemas.microsoft.com/office/drawing/2014/main" id="{D9BE3C12-23AE-5E72-09F2-AAB9B150A468}"/>
              </a:ext>
            </a:extLst>
          </p:cNvPr>
          <p:cNvSpPr>
            <a:spLocks noGrp="1"/>
          </p:cNvSpPr>
          <p:nvPr>
            <p:ph type="title"/>
          </p:nvPr>
        </p:nvSpPr>
        <p:spPr>
          <a:xfrm>
            <a:off x="1237130" y="905669"/>
            <a:ext cx="4034118" cy="3288644"/>
          </a:xfrm>
        </p:spPr>
        <p:txBody>
          <a:bodyPr anchor="b">
            <a:normAutofit/>
          </a:bodyPr>
          <a:lstStyle>
            <a:lvl1pPr algn="ctr">
              <a:defRPr sz="4800" i="0">
                <a:solidFill>
                  <a:schemeClr val="bg1"/>
                </a:solidFill>
                <a:latin typeface="Montserrat" pitchFamily="2" charset="77"/>
              </a:defRPr>
            </a:lvl1pPr>
          </a:lstStyle>
          <a:p>
            <a:r>
              <a:rPr lang="en-US" dirty="0"/>
              <a:t>Click to edit Master title style</a:t>
            </a:r>
          </a:p>
        </p:txBody>
      </p:sp>
      <p:sp>
        <p:nvSpPr>
          <p:cNvPr id="18" name="Content Placeholder 2">
            <a:extLst>
              <a:ext uri="{FF2B5EF4-FFF2-40B4-BE49-F238E27FC236}">
                <a16:creationId xmlns:a16="http://schemas.microsoft.com/office/drawing/2014/main" id="{955EC6AE-21B1-EBC3-1269-54B3B8D45118}"/>
              </a:ext>
            </a:extLst>
          </p:cNvPr>
          <p:cNvSpPr>
            <a:spLocks noGrp="1"/>
          </p:cNvSpPr>
          <p:nvPr>
            <p:ph idx="1"/>
          </p:nvPr>
        </p:nvSpPr>
        <p:spPr>
          <a:xfrm>
            <a:off x="6096000" y="685800"/>
            <a:ext cx="5257800" cy="4363279"/>
          </a:xfrm>
        </p:spPr>
        <p:txBody>
          <a:bodyPr anchor="ctr"/>
          <a:lstStyle>
            <a:lvl1pPr>
              <a:buClr>
                <a:srgbClr val="4C8503"/>
              </a:buClr>
              <a:defRPr>
                <a:latin typeface="Montserrat" pitchFamily="2" charset="77"/>
              </a:defRPr>
            </a:lvl1pPr>
            <a:lvl2pPr>
              <a:buClr>
                <a:srgbClr val="4C8503"/>
              </a:buClr>
              <a:defRPr>
                <a:latin typeface="Montserrat" pitchFamily="2" charset="77"/>
              </a:defRPr>
            </a:lvl2pPr>
            <a:lvl3pPr>
              <a:buClr>
                <a:srgbClr val="4C8503"/>
              </a:buClr>
              <a:defRPr>
                <a:latin typeface="Montserrat" pitchFamily="2" charset="77"/>
              </a:defRPr>
            </a:lvl3pPr>
            <a:lvl4pPr>
              <a:buClr>
                <a:srgbClr val="4C8503"/>
              </a:buClr>
              <a:defRPr>
                <a:latin typeface="Montserrat" pitchFamily="2" charset="77"/>
              </a:defRPr>
            </a:lvl4pPr>
            <a:lvl5pPr>
              <a:buClr>
                <a:srgbClr val="4C8503"/>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ubtitle 2">
            <a:extLst>
              <a:ext uri="{FF2B5EF4-FFF2-40B4-BE49-F238E27FC236}">
                <a16:creationId xmlns:a16="http://schemas.microsoft.com/office/drawing/2014/main" id="{4838C7E2-6BA9-D11B-CA74-660EA8553C64}"/>
              </a:ext>
            </a:extLst>
          </p:cNvPr>
          <p:cNvSpPr>
            <a:spLocks noGrp="1"/>
          </p:cNvSpPr>
          <p:nvPr>
            <p:ph type="subTitle" idx="13" hasCustomPrompt="1"/>
          </p:nvPr>
        </p:nvSpPr>
        <p:spPr>
          <a:xfrm>
            <a:off x="1237130" y="4485862"/>
            <a:ext cx="4034118" cy="1466470"/>
          </a:xfrm>
        </p:spPr>
        <p:txBody>
          <a:bodyPr anchor="t">
            <a:normAutofit/>
          </a:bodyPr>
          <a:lstStyle>
            <a:lvl1pPr marL="0" indent="0" algn="ctr">
              <a:buNone/>
              <a:defRPr sz="3200" b="0" i="0">
                <a:solidFill>
                  <a:schemeClr val="bg1"/>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6" name="Picture 5" descr="A black background with orange and pink text&#10;&#10;Description automatically generated">
            <a:extLst>
              <a:ext uri="{FF2B5EF4-FFF2-40B4-BE49-F238E27FC236}">
                <a16:creationId xmlns:a16="http://schemas.microsoft.com/office/drawing/2014/main" id="{D22DFA49-7492-8141-2C3E-0F81CAAD41B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3" name="Slide Number Placeholder 3">
            <a:extLst>
              <a:ext uri="{FF2B5EF4-FFF2-40B4-BE49-F238E27FC236}">
                <a16:creationId xmlns:a16="http://schemas.microsoft.com/office/drawing/2014/main" id="{2D06AFA7-5B30-1E9A-7689-273DE0960F6C}"/>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Early Elementary  |     </a:t>
            </a:r>
            <a:fld id="{8B512919-B088-4E12-9038-722E97F79378}" type="slidenum">
              <a:rPr lang="en-US" smtClean="0">
                <a:solidFill>
                  <a:schemeClr val="accent4"/>
                </a:solidFill>
              </a:rPr>
              <a:pPr/>
              <a:t>‹#›</a:t>
            </a:fld>
            <a:endParaRPr lang="en-US" dirty="0">
              <a:solidFill>
                <a:schemeClr val="accent4"/>
              </a:solidFill>
            </a:endParaRPr>
          </a:p>
        </p:txBody>
      </p:sp>
      <p:sp>
        <p:nvSpPr>
          <p:cNvPr id="5" name="Content Placeholder 4">
            <a:extLst>
              <a:ext uri="{FF2B5EF4-FFF2-40B4-BE49-F238E27FC236}">
                <a16:creationId xmlns:a16="http://schemas.microsoft.com/office/drawing/2014/main" id="{AEA0961D-4FD1-1CD0-8575-7D844054B2C0}"/>
              </a:ext>
            </a:extLst>
          </p:cNvPr>
          <p:cNvSpPr>
            <a:spLocks noGrp="1"/>
          </p:cNvSpPr>
          <p:nvPr>
            <p:ph sz="quarter" idx="14"/>
          </p:nvPr>
        </p:nvSpPr>
        <p:spPr>
          <a:xfrm>
            <a:off x="6096000" y="5275385"/>
            <a:ext cx="5316538" cy="901578"/>
          </a:xfrm>
        </p:spPr>
        <p:txBody>
          <a:bodyPr>
            <a:noAutofit/>
          </a:bodyPr>
          <a:lstStyle>
            <a:lvl1pPr marL="0" indent="0">
              <a:buFontTx/>
              <a:buNone/>
              <a:defRPr sz="2400"/>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438860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832852-58CE-6473-0BBB-FC1E334A8753}"/>
              </a:ext>
            </a:extLst>
          </p:cNvPr>
          <p:cNvSpPr/>
          <p:nvPr userDrawn="1"/>
        </p:nvSpPr>
        <p:spPr>
          <a:xfrm>
            <a:off x="0" y="-1"/>
            <a:ext cx="12192000" cy="969264"/>
          </a:xfrm>
          <a:prstGeom prst="rect">
            <a:avLst/>
          </a:prstGeom>
          <a:solidFill>
            <a:srgbClr val="4C8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3" name="Content Placeholder 2">
            <a:extLst>
              <a:ext uri="{FF2B5EF4-FFF2-40B4-BE49-F238E27FC236}">
                <a16:creationId xmlns:a16="http://schemas.microsoft.com/office/drawing/2014/main" id="{9FAE4AF1-6EAD-64C4-F42D-DC36190BEC61}"/>
              </a:ext>
            </a:extLst>
          </p:cNvPr>
          <p:cNvSpPr>
            <a:spLocks noGrp="1"/>
          </p:cNvSpPr>
          <p:nvPr>
            <p:ph sz="half" idx="1"/>
          </p:nvPr>
        </p:nvSpPr>
        <p:spPr>
          <a:xfrm>
            <a:off x="838200" y="1324303"/>
            <a:ext cx="5181600" cy="4290886"/>
          </a:xfrm>
        </p:spPr>
        <p:txBody>
          <a:bodyPr/>
          <a:lstStyle>
            <a:lvl1pPr>
              <a:buClr>
                <a:srgbClr val="4C8503"/>
              </a:buClr>
              <a:defRPr>
                <a:latin typeface="Montserrat" pitchFamily="2" charset="77"/>
              </a:defRPr>
            </a:lvl1pPr>
            <a:lvl2pPr>
              <a:buClr>
                <a:srgbClr val="4C8503"/>
              </a:buClr>
              <a:defRPr>
                <a:latin typeface="Montserrat" pitchFamily="2" charset="77"/>
              </a:defRPr>
            </a:lvl2pPr>
            <a:lvl3pPr>
              <a:buClr>
                <a:srgbClr val="4C8503"/>
              </a:buClr>
              <a:defRPr>
                <a:latin typeface="Montserrat" pitchFamily="2" charset="77"/>
              </a:defRPr>
            </a:lvl3pPr>
            <a:lvl4pPr>
              <a:buClr>
                <a:srgbClr val="4C8503"/>
              </a:buClr>
              <a:defRPr>
                <a:latin typeface="Montserrat" pitchFamily="2" charset="77"/>
              </a:defRPr>
            </a:lvl4pPr>
            <a:lvl5pPr>
              <a:buClr>
                <a:srgbClr val="4C8503"/>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B61BBA8-0A2B-8AE5-81F4-FA2F0A66FA8D}"/>
              </a:ext>
            </a:extLst>
          </p:cNvPr>
          <p:cNvSpPr>
            <a:spLocks noGrp="1"/>
          </p:cNvSpPr>
          <p:nvPr>
            <p:ph sz="half" idx="2"/>
          </p:nvPr>
        </p:nvSpPr>
        <p:spPr>
          <a:xfrm>
            <a:off x="6172200" y="1324303"/>
            <a:ext cx="5181600" cy="4290886"/>
          </a:xfrm>
        </p:spPr>
        <p:txBody>
          <a:bodyPr/>
          <a:lstStyle>
            <a:lvl1pPr>
              <a:buClr>
                <a:srgbClr val="4C8503"/>
              </a:buClr>
              <a:defRPr>
                <a:latin typeface="Montserrat" pitchFamily="2" charset="77"/>
              </a:defRPr>
            </a:lvl1pPr>
            <a:lvl2pPr>
              <a:buClr>
                <a:srgbClr val="4C8503"/>
              </a:buClr>
              <a:defRPr>
                <a:latin typeface="Montserrat" pitchFamily="2" charset="77"/>
              </a:defRPr>
            </a:lvl2pPr>
            <a:lvl3pPr>
              <a:buClr>
                <a:srgbClr val="4C8503"/>
              </a:buClr>
              <a:defRPr>
                <a:latin typeface="Montserrat" pitchFamily="2" charset="77"/>
              </a:defRPr>
            </a:lvl3pPr>
            <a:lvl4pPr>
              <a:buClr>
                <a:srgbClr val="4C8503"/>
              </a:buClr>
              <a:defRPr>
                <a:latin typeface="Montserrat" pitchFamily="2" charset="77"/>
              </a:defRPr>
            </a:lvl4pPr>
            <a:lvl5pPr>
              <a:buClr>
                <a:srgbClr val="4C8503"/>
              </a:buCl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a:extLst>
              <a:ext uri="{FF2B5EF4-FFF2-40B4-BE49-F238E27FC236}">
                <a16:creationId xmlns:a16="http://schemas.microsoft.com/office/drawing/2014/main" id="{0EB9DD08-DE4B-3F61-5503-09F4531B37D9}"/>
              </a:ext>
            </a:extLst>
          </p:cNvPr>
          <p:cNvSpPr>
            <a:spLocks noGrp="1"/>
          </p:cNvSpPr>
          <p:nvPr>
            <p:ph type="title"/>
          </p:nvPr>
        </p:nvSpPr>
        <p:spPr>
          <a:xfrm>
            <a:off x="838199" y="237744"/>
            <a:ext cx="10812517"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pic>
        <p:nvPicPr>
          <p:cNvPr id="8" name="Picture 7" descr="A black background with orange and pink text&#10;&#10;Description automatically generated">
            <a:extLst>
              <a:ext uri="{FF2B5EF4-FFF2-40B4-BE49-F238E27FC236}">
                <a16:creationId xmlns:a16="http://schemas.microsoft.com/office/drawing/2014/main" id="{00F594E6-64BF-1E93-2C2C-D3FBF7459F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B497636E-AF6E-955B-1817-D23F0FB6E432}"/>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Early Elementary  |     </a:t>
            </a:r>
            <a:fld id="{8B512919-B088-4E12-9038-722E97F79378}" type="slidenum">
              <a:rPr lang="en-US" smtClean="0">
                <a:solidFill>
                  <a:schemeClr val="accent4"/>
                </a:solidFill>
              </a:rPr>
              <a:pPr/>
              <a:t>‹#›</a:t>
            </a:fld>
            <a:endParaRPr lang="en-US" dirty="0">
              <a:solidFill>
                <a:schemeClr val="accent4"/>
              </a:solidFill>
            </a:endParaRPr>
          </a:p>
        </p:txBody>
      </p:sp>
      <p:sp>
        <p:nvSpPr>
          <p:cNvPr id="11" name="Text Placeholder 10">
            <a:extLst>
              <a:ext uri="{FF2B5EF4-FFF2-40B4-BE49-F238E27FC236}">
                <a16:creationId xmlns:a16="http://schemas.microsoft.com/office/drawing/2014/main" id="{AE84DE7B-3387-A8F9-38DC-B4F1EE9E696F}"/>
              </a:ext>
            </a:extLst>
          </p:cNvPr>
          <p:cNvSpPr>
            <a:spLocks noGrp="1"/>
          </p:cNvSpPr>
          <p:nvPr>
            <p:ph type="body" sz="quarter" idx="10"/>
          </p:nvPr>
        </p:nvSpPr>
        <p:spPr>
          <a:xfrm>
            <a:off x="496888" y="5895975"/>
            <a:ext cx="11506200" cy="430213"/>
          </a:xfrm>
        </p:spPr>
        <p:txBody>
          <a:bodyPr>
            <a:noAutofit/>
          </a:bodyPr>
          <a:lstStyle>
            <a:lvl1pPr marL="0" indent="0">
              <a:buFontTx/>
              <a:buNone/>
              <a:defRPr sz="1800">
                <a:solidFill>
                  <a:srgbClr val="767676"/>
                </a:solidFill>
              </a:defRPr>
            </a:lvl1pPr>
            <a:lvl2pPr marL="457200" indent="0">
              <a:buFontTx/>
              <a:buNone/>
              <a:defRPr sz="1800">
                <a:solidFill>
                  <a:srgbClr val="767676"/>
                </a:solidFill>
              </a:defRPr>
            </a:lvl2pPr>
            <a:lvl3pPr marL="914400" indent="0">
              <a:buFontTx/>
              <a:buNone/>
              <a:defRPr sz="1800">
                <a:solidFill>
                  <a:srgbClr val="767676"/>
                </a:solidFill>
              </a:defRPr>
            </a:lvl3pPr>
            <a:lvl4pPr marL="1371600" indent="0">
              <a:buFontTx/>
              <a:buNone/>
              <a:defRPr sz="1800">
                <a:solidFill>
                  <a:srgbClr val="767676"/>
                </a:solidFill>
              </a:defRPr>
            </a:lvl4pPr>
            <a:lvl5pPr marL="1828800" indent="0">
              <a:buFontTx/>
              <a:buNone/>
              <a:defRPr sz="1800">
                <a:solidFill>
                  <a:srgbClr val="76767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477482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wo Content (FULL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832852-58CE-6473-0BBB-FC1E334A8753}"/>
              </a:ext>
            </a:extLst>
          </p:cNvPr>
          <p:cNvSpPr/>
          <p:nvPr userDrawn="1"/>
        </p:nvSpPr>
        <p:spPr>
          <a:xfrm>
            <a:off x="0" y="-1"/>
            <a:ext cx="12192000" cy="969264"/>
          </a:xfrm>
          <a:prstGeom prst="rect">
            <a:avLst/>
          </a:prstGeom>
          <a:solidFill>
            <a:srgbClr val="4C8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4" name="Content Placeholder 3">
            <a:extLst>
              <a:ext uri="{FF2B5EF4-FFF2-40B4-BE49-F238E27FC236}">
                <a16:creationId xmlns:a16="http://schemas.microsoft.com/office/drawing/2014/main" id="{1B61BBA8-0A2B-8AE5-81F4-FA2F0A66FA8D}"/>
              </a:ext>
            </a:extLst>
          </p:cNvPr>
          <p:cNvSpPr>
            <a:spLocks noGrp="1"/>
          </p:cNvSpPr>
          <p:nvPr>
            <p:ph sz="half" idx="2"/>
          </p:nvPr>
        </p:nvSpPr>
        <p:spPr>
          <a:xfrm>
            <a:off x="6172200" y="969263"/>
            <a:ext cx="6019800" cy="4645926"/>
          </a:xfrm>
        </p:spPr>
        <p:txBody>
          <a:bodyPr/>
          <a:lstStyle>
            <a:lvl1pPr>
              <a:buClr>
                <a:srgbClr val="4C8503"/>
              </a:buClr>
              <a:defRPr>
                <a:latin typeface="Montserrat" pitchFamily="2" charset="77"/>
              </a:defRPr>
            </a:lvl1pPr>
            <a:lvl2pPr>
              <a:buClr>
                <a:srgbClr val="4C8503"/>
              </a:buClr>
              <a:defRPr>
                <a:latin typeface="Montserrat" pitchFamily="2" charset="77"/>
              </a:defRPr>
            </a:lvl2pPr>
            <a:lvl3pPr>
              <a:buClr>
                <a:srgbClr val="4C8503"/>
              </a:buClr>
              <a:defRPr>
                <a:latin typeface="Montserrat" pitchFamily="2" charset="77"/>
              </a:defRPr>
            </a:lvl3pPr>
            <a:lvl4pPr>
              <a:buClr>
                <a:srgbClr val="4C8503"/>
              </a:buClr>
              <a:defRPr>
                <a:latin typeface="Montserrat" pitchFamily="2" charset="77"/>
              </a:defRPr>
            </a:lvl4pPr>
            <a:lvl5pPr>
              <a:buClr>
                <a:srgbClr val="4C8503"/>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2">
            <a:extLst>
              <a:ext uri="{FF2B5EF4-FFF2-40B4-BE49-F238E27FC236}">
                <a16:creationId xmlns:a16="http://schemas.microsoft.com/office/drawing/2014/main" id="{9FAE4AF1-6EAD-64C4-F42D-DC36190BEC61}"/>
              </a:ext>
            </a:extLst>
          </p:cNvPr>
          <p:cNvSpPr>
            <a:spLocks noGrp="1"/>
          </p:cNvSpPr>
          <p:nvPr>
            <p:ph sz="half" idx="1"/>
          </p:nvPr>
        </p:nvSpPr>
        <p:spPr>
          <a:xfrm>
            <a:off x="838200" y="1324303"/>
            <a:ext cx="5181600" cy="4290886"/>
          </a:xfrm>
        </p:spPr>
        <p:txBody>
          <a:bodyPr/>
          <a:lstStyle>
            <a:lvl1pPr>
              <a:buClr>
                <a:srgbClr val="4C8503"/>
              </a:buClr>
              <a:defRPr>
                <a:latin typeface="Montserrat" pitchFamily="2" charset="77"/>
              </a:defRPr>
            </a:lvl1pPr>
            <a:lvl2pPr>
              <a:buClr>
                <a:srgbClr val="4C8503"/>
              </a:buClr>
              <a:defRPr>
                <a:latin typeface="Montserrat" pitchFamily="2" charset="77"/>
              </a:defRPr>
            </a:lvl2pPr>
            <a:lvl3pPr>
              <a:buClr>
                <a:srgbClr val="4C8503"/>
              </a:buClr>
              <a:defRPr>
                <a:latin typeface="Montserrat" pitchFamily="2" charset="77"/>
              </a:defRPr>
            </a:lvl3pPr>
            <a:lvl4pPr>
              <a:buClr>
                <a:srgbClr val="4C8503"/>
              </a:buClr>
              <a:defRPr>
                <a:latin typeface="Montserrat" pitchFamily="2" charset="77"/>
              </a:defRPr>
            </a:lvl4pPr>
            <a:lvl5pPr>
              <a:buClr>
                <a:srgbClr val="4C8503"/>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a:extLst>
              <a:ext uri="{FF2B5EF4-FFF2-40B4-BE49-F238E27FC236}">
                <a16:creationId xmlns:a16="http://schemas.microsoft.com/office/drawing/2014/main" id="{0EB9DD08-DE4B-3F61-5503-09F4531B37D9}"/>
              </a:ext>
            </a:extLst>
          </p:cNvPr>
          <p:cNvSpPr>
            <a:spLocks noGrp="1"/>
          </p:cNvSpPr>
          <p:nvPr>
            <p:ph type="title"/>
          </p:nvPr>
        </p:nvSpPr>
        <p:spPr>
          <a:xfrm>
            <a:off x="838199" y="237744"/>
            <a:ext cx="10812517"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pic>
        <p:nvPicPr>
          <p:cNvPr id="8" name="Picture 7" descr="A black background with orange and pink text&#10;&#10;Description automatically generated">
            <a:extLst>
              <a:ext uri="{FF2B5EF4-FFF2-40B4-BE49-F238E27FC236}">
                <a16:creationId xmlns:a16="http://schemas.microsoft.com/office/drawing/2014/main" id="{00F594E6-64BF-1E93-2C2C-D3FBF7459F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B497636E-AF6E-955B-1817-D23F0FB6E432}"/>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Early Elementary  |     </a:t>
            </a:r>
            <a:fld id="{8B512919-B088-4E12-9038-722E97F79378}" type="slidenum">
              <a:rPr lang="en-US" smtClean="0">
                <a:solidFill>
                  <a:schemeClr val="accent4"/>
                </a:solidFill>
              </a:rPr>
              <a:pPr/>
              <a:t>‹#›</a:t>
            </a:fld>
            <a:endParaRPr lang="en-US" dirty="0">
              <a:solidFill>
                <a:schemeClr val="accent4"/>
              </a:solidFill>
            </a:endParaRPr>
          </a:p>
        </p:txBody>
      </p:sp>
      <p:sp>
        <p:nvSpPr>
          <p:cNvPr id="11" name="Text Placeholder 10">
            <a:extLst>
              <a:ext uri="{FF2B5EF4-FFF2-40B4-BE49-F238E27FC236}">
                <a16:creationId xmlns:a16="http://schemas.microsoft.com/office/drawing/2014/main" id="{AE84DE7B-3387-A8F9-38DC-B4F1EE9E696F}"/>
              </a:ext>
            </a:extLst>
          </p:cNvPr>
          <p:cNvSpPr>
            <a:spLocks noGrp="1"/>
          </p:cNvSpPr>
          <p:nvPr>
            <p:ph type="body" sz="quarter" idx="10"/>
          </p:nvPr>
        </p:nvSpPr>
        <p:spPr>
          <a:xfrm>
            <a:off x="496888" y="5895975"/>
            <a:ext cx="11506200" cy="430213"/>
          </a:xfrm>
        </p:spPr>
        <p:txBody>
          <a:bodyPr>
            <a:noAutofit/>
          </a:bodyPr>
          <a:lstStyle>
            <a:lvl1pPr marL="0" indent="0">
              <a:buFontTx/>
              <a:buNone/>
              <a:defRPr sz="1800">
                <a:solidFill>
                  <a:srgbClr val="767676"/>
                </a:solidFill>
              </a:defRPr>
            </a:lvl1pPr>
            <a:lvl2pPr marL="457200" indent="0">
              <a:buFontTx/>
              <a:buNone/>
              <a:defRPr sz="1800">
                <a:solidFill>
                  <a:srgbClr val="767676"/>
                </a:solidFill>
              </a:defRPr>
            </a:lvl2pPr>
            <a:lvl3pPr marL="914400" indent="0">
              <a:buFontTx/>
              <a:buNone/>
              <a:defRPr sz="1800">
                <a:solidFill>
                  <a:srgbClr val="767676"/>
                </a:solidFill>
              </a:defRPr>
            </a:lvl3pPr>
            <a:lvl4pPr marL="1371600" indent="0">
              <a:buFontTx/>
              <a:buNone/>
              <a:defRPr sz="1800">
                <a:solidFill>
                  <a:srgbClr val="767676"/>
                </a:solidFill>
              </a:defRPr>
            </a:lvl4pPr>
            <a:lvl5pPr marL="1828800" indent="0">
              <a:buFontTx/>
              <a:buNone/>
              <a:defRPr sz="1800">
                <a:solidFill>
                  <a:srgbClr val="76767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068286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hree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832852-58CE-6473-0BBB-FC1E334A8753}"/>
              </a:ext>
            </a:extLst>
          </p:cNvPr>
          <p:cNvSpPr/>
          <p:nvPr userDrawn="1"/>
        </p:nvSpPr>
        <p:spPr>
          <a:xfrm>
            <a:off x="0" y="-1"/>
            <a:ext cx="12192000" cy="969264"/>
          </a:xfrm>
          <a:prstGeom prst="rect">
            <a:avLst/>
          </a:prstGeom>
          <a:solidFill>
            <a:srgbClr val="4C8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3" name="Content Placeholder 2">
            <a:extLst>
              <a:ext uri="{FF2B5EF4-FFF2-40B4-BE49-F238E27FC236}">
                <a16:creationId xmlns:a16="http://schemas.microsoft.com/office/drawing/2014/main" id="{9FAE4AF1-6EAD-64C4-F42D-DC36190BEC61}"/>
              </a:ext>
            </a:extLst>
          </p:cNvPr>
          <p:cNvSpPr>
            <a:spLocks noGrp="1"/>
          </p:cNvSpPr>
          <p:nvPr>
            <p:ph sz="half" idx="1"/>
          </p:nvPr>
        </p:nvSpPr>
        <p:spPr>
          <a:xfrm>
            <a:off x="838200" y="1324303"/>
            <a:ext cx="3222812" cy="4290886"/>
          </a:xfrm>
        </p:spPr>
        <p:txBody>
          <a:bodyPr/>
          <a:lstStyle>
            <a:lvl1pPr>
              <a:buClr>
                <a:srgbClr val="4C8503"/>
              </a:buClr>
              <a:defRPr>
                <a:latin typeface="Montserrat" pitchFamily="2" charset="77"/>
              </a:defRPr>
            </a:lvl1pPr>
            <a:lvl2pPr>
              <a:buClr>
                <a:srgbClr val="4C8503"/>
              </a:buClr>
              <a:defRPr>
                <a:latin typeface="Montserrat" pitchFamily="2" charset="77"/>
              </a:defRPr>
            </a:lvl2pPr>
            <a:lvl3pPr>
              <a:buClr>
                <a:srgbClr val="4C8503"/>
              </a:buClr>
              <a:defRPr>
                <a:latin typeface="Montserrat" pitchFamily="2" charset="77"/>
              </a:defRPr>
            </a:lvl3pPr>
            <a:lvl4pPr>
              <a:buClr>
                <a:srgbClr val="4C8503"/>
              </a:buClr>
              <a:defRPr>
                <a:latin typeface="Montserrat" pitchFamily="2" charset="77"/>
              </a:defRPr>
            </a:lvl4pPr>
            <a:lvl5pPr>
              <a:buClr>
                <a:srgbClr val="4C8503"/>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B61BBA8-0A2B-8AE5-81F4-FA2F0A66FA8D}"/>
              </a:ext>
            </a:extLst>
          </p:cNvPr>
          <p:cNvSpPr>
            <a:spLocks noGrp="1"/>
          </p:cNvSpPr>
          <p:nvPr>
            <p:ph sz="half" idx="2"/>
          </p:nvPr>
        </p:nvSpPr>
        <p:spPr>
          <a:xfrm>
            <a:off x="4484595" y="1324303"/>
            <a:ext cx="3222812" cy="4290886"/>
          </a:xfrm>
        </p:spPr>
        <p:txBody>
          <a:bodyPr/>
          <a:lstStyle>
            <a:lvl1pPr>
              <a:buClr>
                <a:srgbClr val="4C8503"/>
              </a:buClr>
              <a:defRPr>
                <a:latin typeface="Montserrat" pitchFamily="2" charset="77"/>
              </a:defRPr>
            </a:lvl1pPr>
            <a:lvl2pPr>
              <a:buClr>
                <a:srgbClr val="4C8503"/>
              </a:buClr>
              <a:defRPr>
                <a:latin typeface="Montserrat" pitchFamily="2" charset="77"/>
              </a:defRPr>
            </a:lvl2pPr>
            <a:lvl3pPr>
              <a:buClr>
                <a:srgbClr val="4C8503"/>
              </a:buClr>
              <a:defRPr>
                <a:latin typeface="Montserrat" pitchFamily="2" charset="77"/>
              </a:defRPr>
            </a:lvl3pPr>
            <a:lvl4pPr>
              <a:buClr>
                <a:srgbClr val="4C8503"/>
              </a:buClr>
              <a:defRPr>
                <a:latin typeface="Montserrat" pitchFamily="2" charset="77"/>
              </a:defRPr>
            </a:lvl4pPr>
            <a:lvl5pPr>
              <a:buClr>
                <a:srgbClr val="4C8503"/>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a:extLst>
              <a:ext uri="{FF2B5EF4-FFF2-40B4-BE49-F238E27FC236}">
                <a16:creationId xmlns:a16="http://schemas.microsoft.com/office/drawing/2014/main" id="{0EB9DD08-DE4B-3F61-5503-09F4531B37D9}"/>
              </a:ext>
            </a:extLst>
          </p:cNvPr>
          <p:cNvSpPr>
            <a:spLocks noGrp="1"/>
          </p:cNvSpPr>
          <p:nvPr>
            <p:ph type="title"/>
          </p:nvPr>
        </p:nvSpPr>
        <p:spPr>
          <a:xfrm>
            <a:off x="838199" y="237744"/>
            <a:ext cx="10812517"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pic>
        <p:nvPicPr>
          <p:cNvPr id="8" name="Picture 7" descr="A black background with orange and pink text&#10;&#10;Description automatically generated">
            <a:extLst>
              <a:ext uri="{FF2B5EF4-FFF2-40B4-BE49-F238E27FC236}">
                <a16:creationId xmlns:a16="http://schemas.microsoft.com/office/drawing/2014/main" id="{00F594E6-64BF-1E93-2C2C-D3FBF7459F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B497636E-AF6E-955B-1817-D23F0FB6E432}"/>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Early Elementary  |     </a:t>
            </a:r>
            <a:fld id="{8B512919-B088-4E12-9038-722E97F79378}" type="slidenum">
              <a:rPr lang="en-US" smtClean="0">
                <a:solidFill>
                  <a:schemeClr val="accent4"/>
                </a:solidFill>
              </a:rPr>
              <a:pPr/>
              <a:t>‹#›</a:t>
            </a:fld>
            <a:endParaRPr lang="en-US" dirty="0">
              <a:solidFill>
                <a:schemeClr val="accent4"/>
              </a:solidFill>
            </a:endParaRPr>
          </a:p>
        </p:txBody>
      </p:sp>
      <p:sp>
        <p:nvSpPr>
          <p:cNvPr id="11" name="Text Placeholder 10">
            <a:extLst>
              <a:ext uri="{FF2B5EF4-FFF2-40B4-BE49-F238E27FC236}">
                <a16:creationId xmlns:a16="http://schemas.microsoft.com/office/drawing/2014/main" id="{AE84DE7B-3387-A8F9-38DC-B4F1EE9E696F}"/>
              </a:ext>
            </a:extLst>
          </p:cNvPr>
          <p:cNvSpPr>
            <a:spLocks noGrp="1"/>
          </p:cNvSpPr>
          <p:nvPr>
            <p:ph type="body" sz="quarter" idx="10"/>
          </p:nvPr>
        </p:nvSpPr>
        <p:spPr>
          <a:xfrm>
            <a:off x="496888" y="5895975"/>
            <a:ext cx="11506200" cy="430213"/>
          </a:xfrm>
        </p:spPr>
        <p:txBody>
          <a:bodyPr>
            <a:noAutofit/>
          </a:bodyPr>
          <a:lstStyle>
            <a:lvl1pPr marL="0" indent="0">
              <a:buFontTx/>
              <a:buNone/>
              <a:defRPr sz="1800">
                <a:solidFill>
                  <a:srgbClr val="767676"/>
                </a:solidFill>
              </a:defRPr>
            </a:lvl1pPr>
            <a:lvl2pPr marL="457200" indent="0">
              <a:buFontTx/>
              <a:buNone/>
              <a:defRPr sz="1800">
                <a:solidFill>
                  <a:srgbClr val="767676"/>
                </a:solidFill>
              </a:defRPr>
            </a:lvl2pPr>
            <a:lvl3pPr marL="914400" indent="0">
              <a:buFontTx/>
              <a:buNone/>
              <a:defRPr sz="1800">
                <a:solidFill>
                  <a:srgbClr val="767676"/>
                </a:solidFill>
              </a:defRPr>
            </a:lvl3pPr>
            <a:lvl4pPr marL="1371600" indent="0">
              <a:buFontTx/>
              <a:buNone/>
              <a:defRPr sz="1800">
                <a:solidFill>
                  <a:srgbClr val="767676"/>
                </a:solidFill>
              </a:defRPr>
            </a:lvl4pPr>
            <a:lvl5pPr marL="1828800" indent="0">
              <a:buFontTx/>
              <a:buNone/>
              <a:defRPr sz="1800">
                <a:solidFill>
                  <a:srgbClr val="76767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6">
            <a:extLst>
              <a:ext uri="{FF2B5EF4-FFF2-40B4-BE49-F238E27FC236}">
                <a16:creationId xmlns:a16="http://schemas.microsoft.com/office/drawing/2014/main" id="{42C1F3E6-05B6-DDBE-F7C6-38982435CBCB}"/>
              </a:ext>
            </a:extLst>
          </p:cNvPr>
          <p:cNvSpPr>
            <a:spLocks noGrp="1"/>
          </p:cNvSpPr>
          <p:nvPr>
            <p:ph sz="quarter" idx="11"/>
          </p:nvPr>
        </p:nvSpPr>
        <p:spPr>
          <a:xfrm>
            <a:off x="8130990" y="1323975"/>
            <a:ext cx="3222813" cy="4291013"/>
          </a:xfrm>
        </p:spPr>
        <p:txBody>
          <a:bodyPr/>
          <a:lstStyle>
            <a:lvl1pPr>
              <a:buClr>
                <a:srgbClr val="4C8503"/>
              </a:buClr>
              <a:defRPr/>
            </a:lvl1pPr>
            <a:lvl2pPr>
              <a:buClr>
                <a:srgbClr val="4C8503"/>
              </a:buClr>
              <a:defRPr/>
            </a:lvl2pPr>
            <a:lvl3pPr>
              <a:buClr>
                <a:srgbClr val="4C8503"/>
              </a:buClr>
              <a:defRPr/>
            </a:lvl3pPr>
            <a:lvl4pPr>
              <a:buClr>
                <a:srgbClr val="4C8503"/>
              </a:buClr>
              <a:defRPr/>
            </a:lvl4pPr>
            <a:lvl5pPr>
              <a:buClr>
                <a:srgbClr val="4C8503"/>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014864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wo Content compose/decompos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832852-58CE-6473-0BBB-FC1E334A8753}"/>
              </a:ext>
            </a:extLst>
          </p:cNvPr>
          <p:cNvSpPr/>
          <p:nvPr userDrawn="1"/>
        </p:nvSpPr>
        <p:spPr>
          <a:xfrm>
            <a:off x="0" y="-1"/>
            <a:ext cx="12192000" cy="969264"/>
          </a:xfrm>
          <a:prstGeom prst="rect">
            <a:avLst/>
          </a:prstGeom>
          <a:solidFill>
            <a:srgbClr val="4C8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3" name="Content Placeholder 2">
            <a:extLst>
              <a:ext uri="{FF2B5EF4-FFF2-40B4-BE49-F238E27FC236}">
                <a16:creationId xmlns:a16="http://schemas.microsoft.com/office/drawing/2014/main" id="{9FAE4AF1-6EAD-64C4-F42D-DC36190BEC61}"/>
              </a:ext>
            </a:extLst>
          </p:cNvPr>
          <p:cNvSpPr>
            <a:spLocks noGrp="1"/>
          </p:cNvSpPr>
          <p:nvPr>
            <p:ph sz="half" idx="1"/>
          </p:nvPr>
        </p:nvSpPr>
        <p:spPr>
          <a:xfrm>
            <a:off x="838200" y="1324303"/>
            <a:ext cx="5181600" cy="3452970"/>
          </a:xfrm>
        </p:spPr>
        <p:txBody>
          <a:bodyPr/>
          <a:lstStyle>
            <a:lvl1pPr>
              <a:buClr>
                <a:srgbClr val="4C8503"/>
              </a:buClr>
              <a:defRPr>
                <a:latin typeface="Montserrat" pitchFamily="2" charset="77"/>
              </a:defRPr>
            </a:lvl1pPr>
            <a:lvl2pPr>
              <a:buClr>
                <a:srgbClr val="4C8503"/>
              </a:buClr>
              <a:defRPr>
                <a:latin typeface="Montserrat" pitchFamily="2" charset="77"/>
              </a:defRPr>
            </a:lvl2pPr>
            <a:lvl3pPr>
              <a:buClr>
                <a:srgbClr val="4C8503"/>
              </a:buClr>
              <a:defRPr>
                <a:latin typeface="Montserrat" pitchFamily="2" charset="77"/>
              </a:defRPr>
            </a:lvl3pPr>
            <a:lvl4pPr>
              <a:buClr>
                <a:srgbClr val="4C8503"/>
              </a:buClr>
              <a:defRPr>
                <a:latin typeface="Montserrat" pitchFamily="2" charset="77"/>
              </a:defRPr>
            </a:lvl4pPr>
            <a:lvl5pPr>
              <a:buClr>
                <a:srgbClr val="4C8503"/>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B61BBA8-0A2B-8AE5-81F4-FA2F0A66FA8D}"/>
              </a:ext>
            </a:extLst>
          </p:cNvPr>
          <p:cNvSpPr>
            <a:spLocks noGrp="1"/>
          </p:cNvSpPr>
          <p:nvPr>
            <p:ph sz="half" idx="2"/>
          </p:nvPr>
        </p:nvSpPr>
        <p:spPr>
          <a:xfrm>
            <a:off x="6172200" y="1324303"/>
            <a:ext cx="5181600" cy="1586848"/>
          </a:xfrm>
        </p:spPr>
        <p:txBody>
          <a:bodyPr/>
          <a:lstStyle>
            <a:lvl1pPr>
              <a:buClr>
                <a:srgbClr val="4C8503"/>
              </a:buClr>
              <a:defRPr>
                <a:latin typeface="Montserrat" pitchFamily="2" charset="77"/>
              </a:defRPr>
            </a:lvl1pPr>
            <a:lvl2pPr>
              <a:buClr>
                <a:srgbClr val="4C8503"/>
              </a:buClr>
              <a:defRPr>
                <a:latin typeface="Montserrat" pitchFamily="2" charset="77"/>
              </a:defRPr>
            </a:lvl2pPr>
            <a:lvl3pPr>
              <a:buClr>
                <a:srgbClr val="4C8503"/>
              </a:buClr>
              <a:defRPr>
                <a:latin typeface="Montserrat" pitchFamily="2" charset="77"/>
              </a:defRPr>
            </a:lvl3pPr>
            <a:lvl4pPr>
              <a:buClr>
                <a:srgbClr val="4C8503"/>
              </a:buClr>
              <a:defRPr>
                <a:latin typeface="Montserrat" pitchFamily="2" charset="77"/>
              </a:defRPr>
            </a:lvl4pPr>
            <a:lvl5pPr>
              <a:buClr>
                <a:srgbClr val="4C8503"/>
              </a:buCl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a:extLst>
              <a:ext uri="{FF2B5EF4-FFF2-40B4-BE49-F238E27FC236}">
                <a16:creationId xmlns:a16="http://schemas.microsoft.com/office/drawing/2014/main" id="{0EB9DD08-DE4B-3F61-5503-09F4531B37D9}"/>
              </a:ext>
            </a:extLst>
          </p:cNvPr>
          <p:cNvSpPr>
            <a:spLocks noGrp="1"/>
          </p:cNvSpPr>
          <p:nvPr>
            <p:ph type="title"/>
          </p:nvPr>
        </p:nvSpPr>
        <p:spPr>
          <a:xfrm>
            <a:off x="838199" y="237744"/>
            <a:ext cx="10812517"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pic>
        <p:nvPicPr>
          <p:cNvPr id="8" name="Picture 7" descr="A black background with orange and pink text&#10;&#10;Description automatically generated">
            <a:extLst>
              <a:ext uri="{FF2B5EF4-FFF2-40B4-BE49-F238E27FC236}">
                <a16:creationId xmlns:a16="http://schemas.microsoft.com/office/drawing/2014/main" id="{00F594E6-64BF-1E93-2C2C-D3FBF7459F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B497636E-AF6E-955B-1817-D23F0FB6E432}"/>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Early Elementary  |     </a:t>
            </a:r>
            <a:fld id="{8B512919-B088-4E12-9038-722E97F79378}" type="slidenum">
              <a:rPr lang="en-US" smtClean="0">
                <a:solidFill>
                  <a:schemeClr val="accent4"/>
                </a:solidFill>
              </a:rPr>
              <a:pPr/>
              <a:t>‹#›</a:t>
            </a:fld>
            <a:endParaRPr lang="en-US" dirty="0">
              <a:solidFill>
                <a:schemeClr val="accent4"/>
              </a:solidFill>
            </a:endParaRPr>
          </a:p>
        </p:txBody>
      </p:sp>
      <p:sp>
        <p:nvSpPr>
          <p:cNvPr id="11" name="Text Placeholder 10">
            <a:extLst>
              <a:ext uri="{FF2B5EF4-FFF2-40B4-BE49-F238E27FC236}">
                <a16:creationId xmlns:a16="http://schemas.microsoft.com/office/drawing/2014/main" id="{AE84DE7B-3387-A8F9-38DC-B4F1EE9E696F}"/>
              </a:ext>
            </a:extLst>
          </p:cNvPr>
          <p:cNvSpPr>
            <a:spLocks noGrp="1"/>
          </p:cNvSpPr>
          <p:nvPr>
            <p:ph type="body" sz="quarter" idx="10"/>
          </p:nvPr>
        </p:nvSpPr>
        <p:spPr>
          <a:xfrm>
            <a:off x="496888" y="5895975"/>
            <a:ext cx="11506200" cy="430213"/>
          </a:xfrm>
        </p:spPr>
        <p:txBody>
          <a:bodyPr>
            <a:noAutofit/>
          </a:bodyPr>
          <a:lstStyle>
            <a:lvl1pPr marL="0" indent="0">
              <a:buFontTx/>
              <a:buNone/>
              <a:defRPr sz="1800">
                <a:solidFill>
                  <a:srgbClr val="767676"/>
                </a:solidFill>
              </a:defRPr>
            </a:lvl1pPr>
            <a:lvl2pPr marL="457200" indent="0">
              <a:buFontTx/>
              <a:buNone/>
              <a:defRPr sz="1800">
                <a:solidFill>
                  <a:srgbClr val="767676"/>
                </a:solidFill>
              </a:defRPr>
            </a:lvl2pPr>
            <a:lvl3pPr marL="914400" indent="0">
              <a:buFontTx/>
              <a:buNone/>
              <a:defRPr sz="1800">
                <a:solidFill>
                  <a:srgbClr val="767676"/>
                </a:solidFill>
              </a:defRPr>
            </a:lvl3pPr>
            <a:lvl4pPr marL="1371600" indent="0">
              <a:buFontTx/>
              <a:buNone/>
              <a:defRPr sz="1800">
                <a:solidFill>
                  <a:srgbClr val="767676"/>
                </a:solidFill>
              </a:defRPr>
            </a:lvl4pPr>
            <a:lvl5pPr marL="1828800" indent="0">
              <a:buFontTx/>
              <a:buNone/>
              <a:defRPr sz="1800">
                <a:solidFill>
                  <a:srgbClr val="76767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a:extLst>
              <a:ext uri="{FF2B5EF4-FFF2-40B4-BE49-F238E27FC236}">
                <a16:creationId xmlns:a16="http://schemas.microsoft.com/office/drawing/2014/main" id="{CF7AF077-C00D-7A2F-38D3-B453FBF1D1E9}"/>
              </a:ext>
            </a:extLst>
          </p:cNvPr>
          <p:cNvSpPr>
            <a:spLocks noGrp="1"/>
          </p:cNvSpPr>
          <p:nvPr>
            <p:ph type="body" sz="quarter" idx="11"/>
          </p:nvPr>
        </p:nvSpPr>
        <p:spPr>
          <a:xfrm>
            <a:off x="6172200" y="3097213"/>
            <a:ext cx="5181600" cy="2574925"/>
          </a:xfrm>
        </p:spPr>
        <p:txBody>
          <a:bodyPr numCol="2"/>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43018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724F931-A9E5-BA55-03DC-13CFBC0FBC9A}"/>
              </a:ext>
            </a:extLst>
          </p:cNvPr>
          <p:cNvSpPr/>
          <p:nvPr userDrawn="1"/>
        </p:nvSpPr>
        <p:spPr>
          <a:xfrm>
            <a:off x="0" y="-1"/>
            <a:ext cx="12192000" cy="969264"/>
          </a:xfrm>
          <a:prstGeom prst="rect">
            <a:avLst/>
          </a:prstGeom>
          <a:solidFill>
            <a:srgbClr val="4C8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latin typeface="Montserrat" pitchFamily="2" charset="77"/>
            </a:endParaRPr>
          </a:p>
        </p:txBody>
      </p:sp>
      <p:sp>
        <p:nvSpPr>
          <p:cNvPr id="3" name="Content Placeholder 2">
            <a:extLst>
              <a:ext uri="{FF2B5EF4-FFF2-40B4-BE49-F238E27FC236}">
                <a16:creationId xmlns:a16="http://schemas.microsoft.com/office/drawing/2014/main" id="{9FAE4AF1-6EAD-64C4-F42D-DC36190BEC61}"/>
              </a:ext>
            </a:extLst>
          </p:cNvPr>
          <p:cNvSpPr>
            <a:spLocks noGrp="1"/>
          </p:cNvSpPr>
          <p:nvPr>
            <p:ph sz="half" idx="1"/>
          </p:nvPr>
        </p:nvSpPr>
        <p:spPr>
          <a:xfrm>
            <a:off x="838200" y="1923394"/>
            <a:ext cx="5181600" cy="3910478"/>
          </a:xfrm>
        </p:spPr>
        <p:txBody>
          <a:bodyPr/>
          <a:lstStyle>
            <a:lvl1pPr>
              <a:buClr>
                <a:srgbClr val="4C8503"/>
              </a:buClr>
              <a:defRPr>
                <a:latin typeface="Montserrat" pitchFamily="2" charset="77"/>
              </a:defRPr>
            </a:lvl1pPr>
            <a:lvl2pPr>
              <a:buClr>
                <a:srgbClr val="4C8503"/>
              </a:buClr>
              <a:defRPr>
                <a:latin typeface="Montserrat" pitchFamily="2" charset="77"/>
              </a:defRPr>
            </a:lvl2pPr>
            <a:lvl3pPr>
              <a:buClr>
                <a:srgbClr val="4C8503"/>
              </a:buClr>
              <a:defRPr>
                <a:latin typeface="Montserrat" pitchFamily="2" charset="77"/>
              </a:defRPr>
            </a:lvl3pPr>
            <a:lvl4pPr>
              <a:buClr>
                <a:srgbClr val="4C8503"/>
              </a:buClr>
              <a:defRPr>
                <a:latin typeface="Montserrat" pitchFamily="2" charset="77"/>
              </a:defRPr>
            </a:lvl4pPr>
            <a:lvl5pPr>
              <a:buClr>
                <a:srgbClr val="4C8503"/>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B61BBA8-0A2B-8AE5-81F4-FA2F0A66FA8D}"/>
              </a:ext>
            </a:extLst>
          </p:cNvPr>
          <p:cNvSpPr>
            <a:spLocks noGrp="1"/>
          </p:cNvSpPr>
          <p:nvPr>
            <p:ph sz="half" idx="2"/>
          </p:nvPr>
        </p:nvSpPr>
        <p:spPr>
          <a:xfrm>
            <a:off x="6172200" y="1923393"/>
            <a:ext cx="5181600" cy="3910479"/>
          </a:xfrm>
        </p:spPr>
        <p:txBody>
          <a:bodyPr/>
          <a:lstStyle>
            <a:lvl1pPr>
              <a:buClr>
                <a:srgbClr val="4C8503"/>
              </a:buClr>
              <a:defRPr>
                <a:latin typeface="Montserrat" pitchFamily="2" charset="77"/>
              </a:defRPr>
            </a:lvl1pPr>
            <a:lvl2pPr>
              <a:buClr>
                <a:srgbClr val="4C8503"/>
              </a:buClr>
              <a:defRPr>
                <a:latin typeface="Montserrat" pitchFamily="2" charset="77"/>
              </a:defRPr>
            </a:lvl2pPr>
            <a:lvl3pPr>
              <a:buClr>
                <a:srgbClr val="4C8503"/>
              </a:buClr>
              <a:defRPr>
                <a:latin typeface="Montserrat" pitchFamily="2" charset="77"/>
              </a:defRPr>
            </a:lvl3pPr>
            <a:lvl4pPr>
              <a:buClr>
                <a:srgbClr val="4C8503"/>
              </a:buClr>
              <a:defRPr>
                <a:latin typeface="Montserrat" pitchFamily="2" charset="77"/>
              </a:defRPr>
            </a:lvl4pPr>
            <a:lvl5pPr>
              <a:buClr>
                <a:srgbClr val="4C8503"/>
              </a:buCl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a:extLst>
              <a:ext uri="{FF2B5EF4-FFF2-40B4-BE49-F238E27FC236}">
                <a16:creationId xmlns:a16="http://schemas.microsoft.com/office/drawing/2014/main" id="{0EB9DD08-DE4B-3F61-5503-09F4531B37D9}"/>
              </a:ext>
            </a:extLst>
          </p:cNvPr>
          <p:cNvSpPr>
            <a:spLocks noGrp="1"/>
          </p:cNvSpPr>
          <p:nvPr>
            <p:ph type="title"/>
          </p:nvPr>
        </p:nvSpPr>
        <p:spPr>
          <a:xfrm>
            <a:off x="838200" y="237744"/>
            <a:ext cx="10515600"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sp>
        <p:nvSpPr>
          <p:cNvPr id="2" name="Subtitle 2">
            <a:extLst>
              <a:ext uri="{FF2B5EF4-FFF2-40B4-BE49-F238E27FC236}">
                <a16:creationId xmlns:a16="http://schemas.microsoft.com/office/drawing/2014/main" id="{CE871B53-9DBA-10F1-A915-F8BEAC880898}"/>
              </a:ext>
            </a:extLst>
          </p:cNvPr>
          <p:cNvSpPr>
            <a:spLocks noGrp="1"/>
          </p:cNvSpPr>
          <p:nvPr>
            <p:ph type="subTitle" idx="14" hasCustomPrompt="1"/>
          </p:nvPr>
        </p:nvSpPr>
        <p:spPr>
          <a:xfrm>
            <a:off x="838198" y="1024128"/>
            <a:ext cx="10165605" cy="687429"/>
          </a:xfrm>
        </p:spPr>
        <p:txBody>
          <a:bodyPr anchor="ctr">
            <a:normAutofit/>
          </a:bodyPr>
          <a:lstStyle>
            <a:lvl1pPr marL="0" indent="0" algn="l">
              <a:buNone/>
              <a:defRPr sz="3200" b="0" i="0">
                <a:solidFill>
                  <a:schemeClr val="accent4"/>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subtitle here</a:t>
            </a:r>
          </a:p>
        </p:txBody>
      </p:sp>
      <p:pic>
        <p:nvPicPr>
          <p:cNvPr id="8" name="Picture 7" descr="A black background with orange and pink text&#10;&#10;Description automatically generated">
            <a:extLst>
              <a:ext uri="{FF2B5EF4-FFF2-40B4-BE49-F238E27FC236}">
                <a16:creationId xmlns:a16="http://schemas.microsoft.com/office/drawing/2014/main" id="{ABFA3DFB-1DE5-BCB4-55D3-65D0A859F4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75AFC0C1-EC5A-03F4-1CCA-B392523ABBCD}"/>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Early Elementary  |     </a:t>
            </a:r>
            <a:fld id="{8B512919-B088-4E12-9038-722E97F79378}" type="slidenum">
              <a:rPr lang="en-US" smtClean="0">
                <a:solidFill>
                  <a:schemeClr val="accent4"/>
                </a:solidFill>
              </a:rPr>
              <a:pPr/>
              <a:t>‹#›</a:t>
            </a:fld>
            <a:endParaRPr lang="en-US" dirty="0">
              <a:solidFill>
                <a:schemeClr val="accent4"/>
              </a:solidFill>
            </a:endParaRPr>
          </a:p>
        </p:txBody>
      </p:sp>
      <p:sp>
        <p:nvSpPr>
          <p:cNvPr id="6" name="Text Placeholder 10">
            <a:extLst>
              <a:ext uri="{FF2B5EF4-FFF2-40B4-BE49-F238E27FC236}">
                <a16:creationId xmlns:a16="http://schemas.microsoft.com/office/drawing/2014/main" id="{24FADB12-873B-E7AD-F445-DDEEF272F945}"/>
              </a:ext>
            </a:extLst>
          </p:cNvPr>
          <p:cNvSpPr>
            <a:spLocks noGrp="1"/>
          </p:cNvSpPr>
          <p:nvPr>
            <p:ph type="body" sz="quarter" idx="10"/>
          </p:nvPr>
        </p:nvSpPr>
        <p:spPr>
          <a:xfrm>
            <a:off x="496888" y="5895975"/>
            <a:ext cx="11506200" cy="430213"/>
          </a:xfrm>
        </p:spPr>
        <p:txBody>
          <a:bodyPr>
            <a:noAutofit/>
          </a:bodyPr>
          <a:lstStyle>
            <a:lvl1pPr marL="0" indent="0">
              <a:buFontTx/>
              <a:buNone/>
              <a:defRPr sz="1800">
                <a:solidFill>
                  <a:srgbClr val="767676"/>
                </a:solidFill>
              </a:defRPr>
            </a:lvl1pPr>
            <a:lvl2pPr marL="457200" indent="0">
              <a:buFontTx/>
              <a:buNone/>
              <a:defRPr sz="1800">
                <a:solidFill>
                  <a:srgbClr val="767676"/>
                </a:solidFill>
              </a:defRPr>
            </a:lvl2pPr>
            <a:lvl3pPr marL="914400" indent="0">
              <a:buFontTx/>
              <a:buNone/>
              <a:defRPr sz="1800">
                <a:solidFill>
                  <a:srgbClr val="767676"/>
                </a:solidFill>
              </a:defRPr>
            </a:lvl3pPr>
            <a:lvl4pPr marL="1371600" indent="0">
              <a:buFontTx/>
              <a:buNone/>
              <a:defRPr sz="1800">
                <a:solidFill>
                  <a:srgbClr val="767676"/>
                </a:solidFill>
              </a:defRPr>
            </a:lvl4pPr>
            <a:lvl5pPr marL="1828800" indent="0">
              <a:buFontTx/>
              <a:buNone/>
              <a:defRPr sz="1800">
                <a:solidFill>
                  <a:srgbClr val="76767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146896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C065B1A-284E-4DA4-073F-279F353483DE}"/>
              </a:ext>
            </a:extLst>
          </p:cNvPr>
          <p:cNvSpPr/>
          <p:nvPr userDrawn="1"/>
        </p:nvSpPr>
        <p:spPr>
          <a:xfrm>
            <a:off x="0" y="-1"/>
            <a:ext cx="12192000" cy="969264"/>
          </a:xfrm>
          <a:prstGeom prst="rect">
            <a:avLst/>
          </a:prstGeom>
          <a:solidFill>
            <a:srgbClr val="4C8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2" name="Title 1">
            <a:extLst>
              <a:ext uri="{FF2B5EF4-FFF2-40B4-BE49-F238E27FC236}">
                <a16:creationId xmlns:a16="http://schemas.microsoft.com/office/drawing/2014/main" id="{6F07DABB-E10E-EB75-AF1A-0D85E50420C5}"/>
              </a:ext>
            </a:extLst>
          </p:cNvPr>
          <p:cNvSpPr>
            <a:spLocks noGrp="1"/>
          </p:cNvSpPr>
          <p:nvPr>
            <p:ph type="title"/>
          </p:nvPr>
        </p:nvSpPr>
        <p:spPr>
          <a:xfrm>
            <a:off x="839788" y="237744"/>
            <a:ext cx="10515600"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A7BE126-C168-0CA5-8A24-E6D07F2710F7}"/>
              </a:ext>
            </a:extLst>
          </p:cNvPr>
          <p:cNvSpPr>
            <a:spLocks noGrp="1"/>
          </p:cNvSpPr>
          <p:nvPr>
            <p:ph type="body" idx="1"/>
          </p:nvPr>
        </p:nvSpPr>
        <p:spPr>
          <a:xfrm>
            <a:off x="839788" y="1106424"/>
            <a:ext cx="5157787" cy="823912"/>
          </a:xfrm>
        </p:spPr>
        <p:txBody>
          <a:bodyPr anchor="b"/>
          <a:lstStyle>
            <a:lvl1pPr marL="0" indent="0">
              <a:buNone/>
              <a:defRPr sz="2400" b="1">
                <a:solidFill>
                  <a:srgbClr val="0F173D"/>
                </a:solidFill>
                <a:latin typeface="Montserrat"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74B2156-5D79-5FA6-B285-764B4A03A036}"/>
              </a:ext>
            </a:extLst>
          </p:cNvPr>
          <p:cNvSpPr>
            <a:spLocks noGrp="1"/>
          </p:cNvSpPr>
          <p:nvPr>
            <p:ph sz="half" idx="2"/>
          </p:nvPr>
        </p:nvSpPr>
        <p:spPr>
          <a:xfrm>
            <a:off x="839788" y="2058353"/>
            <a:ext cx="5157787" cy="3693224"/>
          </a:xfrm>
        </p:spPr>
        <p:txBody>
          <a:bodyPr/>
          <a:lstStyle>
            <a:lvl1pPr>
              <a:buClr>
                <a:srgbClr val="4C8503"/>
              </a:buClr>
              <a:defRPr>
                <a:latin typeface="Montserrat" pitchFamily="2" charset="77"/>
              </a:defRPr>
            </a:lvl1pPr>
            <a:lvl2pPr>
              <a:buClr>
                <a:srgbClr val="4C8503"/>
              </a:buClr>
              <a:defRPr>
                <a:latin typeface="Montserrat" pitchFamily="2" charset="77"/>
              </a:defRPr>
            </a:lvl2pPr>
            <a:lvl3pPr>
              <a:buClr>
                <a:srgbClr val="4C8503"/>
              </a:buClr>
              <a:defRPr>
                <a:latin typeface="Montserrat" pitchFamily="2" charset="77"/>
              </a:defRPr>
            </a:lvl3pPr>
            <a:lvl4pPr>
              <a:buClr>
                <a:srgbClr val="4C8503"/>
              </a:buClr>
              <a:defRPr>
                <a:latin typeface="Montserrat" pitchFamily="2" charset="77"/>
              </a:defRPr>
            </a:lvl4pPr>
            <a:lvl5pPr>
              <a:buClr>
                <a:srgbClr val="4C8503"/>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B196CF8A-BFA6-6268-01D7-FE72AC9FF389}"/>
              </a:ext>
            </a:extLst>
          </p:cNvPr>
          <p:cNvSpPr>
            <a:spLocks noGrp="1"/>
          </p:cNvSpPr>
          <p:nvPr>
            <p:ph type="body" sz="quarter" idx="3"/>
          </p:nvPr>
        </p:nvSpPr>
        <p:spPr>
          <a:xfrm>
            <a:off x="6172200" y="1106424"/>
            <a:ext cx="5183188" cy="823912"/>
          </a:xfrm>
        </p:spPr>
        <p:txBody>
          <a:bodyPr anchor="b"/>
          <a:lstStyle>
            <a:lvl1pPr marL="0" indent="0">
              <a:buNone/>
              <a:defRPr sz="2400" b="1">
                <a:solidFill>
                  <a:srgbClr val="0F173D"/>
                </a:solidFill>
                <a:latin typeface="Montserrat"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DBD6D31-CF21-9AF9-44EC-B8DBC730368E}"/>
              </a:ext>
            </a:extLst>
          </p:cNvPr>
          <p:cNvSpPr>
            <a:spLocks noGrp="1"/>
          </p:cNvSpPr>
          <p:nvPr>
            <p:ph sz="quarter" idx="4"/>
          </p:nvPr>
        </p:nvSpPr>
        <p:spPr>
          <a:xfrm>
            <a:off x="6172200" y="2058353"/>
            <a:ext cx="5183188" cy="3693224"/>
          </a:xfrm>
        </p:spPr>
        <p:txBody>
          <a:bodyPr/>
          <a:lstStyle>
            <a:lvl1pPr>
              <a:buClr>
                <a:srgbClr val="4C8503"/>
              </a:buClr>
              <a:defRPr>
                <a:latin typeface="Montserrat" pitchFamily="2" charset="77"/>
              </a:defRPr>
            </a:lvl1pPr>
            <a:lvl2pPr>
              <a:buClr>
                <a:srgbClr val="4C8503"/>
              </a:buClr>
              <a:defRPr>
                <a:latin typeface="Montserrat" pitchFamily="2" charset="77"/>
              </a:defRPr>
            </a:lvl2pPr>
            <a:lvl3pPr>
              <a:buClr>
                <a:srgbClr val="4C8503"/>
              </a:buClr>
              <a:defRPr>
                <a:latin typeface="Montserrat" pitchFamily="2" charset="77"/>
              </a:defRPr>
            </a:lvl3pPr>
            <a:lvl4pPr>
              <a:buClr>
                <a:srgbClr val="4C8503"/>
              </a:buClr>
              <a:defRPr>
                <a:latin typeface="Montserrat" pitchFamily="2" charset="77"/>
              </a:defRPr>
            </a:lvl4pPr>
            <a:lvl5pPr>
              <a:buClr>
                <a:srgbClr val="4C8503"/>
              </a:buCl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1" name="Picture 10" descr="A black background with orange and pink text&#10;&#10;Description automatically generated">
            <a:extLst>
              <a:ext uri="{FF2B5EF4-FFF2-40B4-BE49-F238E27FC236}">
                <a16:creationId xmlns:a16="http://schemas.microsoft.com/office/drawing/2014/main" id="{2D58A50B-A91B-72AB-2B5C-386E76B9B2F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7" name="Slide Number Placeholder 3">
            <a:extLst>
              <a:ext uri="{FF2B5EF4-FFF2-40B4-BE49-F238E27FC236}">
                <a16:creationId xmlns:a16="http://schemas.microsoft.com/office/drawing/2014/main" id="{6C1FAE5A-9F2B-3DAD-8471-0CF455DBF432}"/>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Early Elementary  |     </a:t>
            </a:r>
            <a:fld id="{8B512919-B088-4E12-9038-722E97F79378}" type="slidenum">
              <a:rPr lang="en-US" smtClean="0">
                <a:solidFill>
                  <a:schemeClr val="accent4"/>
                </a:solidFill>
              </a:rPr>
              <a:pPr/>
              <a:t>‹#›</a:t>
            </a:fld>
            <a:endParaRPr lang="en-US" dirty="0">
              <a:solidFill>
                <a:schemeClr val="accent4"/>
              </a:solidFill>
            </a:endParaRPr>
          </a:p>
        </p:txBody>
      </p:sp>
      <p:sp>
        <p:nvSpPr>
          <p:cNvPr id="8" name="Text Placeholder 10">
            <a:extLst>
              <a:ext uri="{FF2B5EF4-FFF2-40B4-BE49-F238E27FC236}">
                <a16:creationId xmlns:a16="http://schemas.microsoft.com/office/drawing/2014/main" id="{0D7B730C-EF27-FD77-E512-F3179FD1E173}"/>
              </a:ext>
            </a:extLst>
          </p:cNvPr>
          <p:cNvSpPr>
            <a:spLocks noGrp="1"/>
          </p:cNvSpPr>
          <p:nvPr>
            <p:ph type="body" sz="quarter" idx="10"/>
          </p:nvPr>
        </p:nvSpPr>
        <p:spPr>
          <a:xfrm>
            <a:off x="496888" y="5895975"/>
            <a:ext cx="11506200" cy="430213"/>
          </a:xfrm>
        </p:spPr>
        <p:txBody>
          <a:bodyPr>
            <a:noAutofit/>
          </a:bodyPr>
          <a:lstStyle>
            <a:lvl1pPr marL="0" indent="0">
              <a:buFontTx/>
              <a:buNone/>
              <a:defRPr sz="1800">
                <a:solidFill>
                  <a:srgbClr val="767676"/>
                </a:solidFill>
              </a:defRPr>
            </a:lvl1pPr>
            <a:lvl2pPr marL="457200" indent="0">
              <a:buFontTx/>
              <a:buNone/>
              <a:defRPr sz="1800">
                <a:solidFill>
                  <a:srgbClr val="767676"/>
                </a:solidFill>
              </a:defRPr>
            </a:lvl2pPr>
            <a:lvl3pPr marL="914400" indent="0">
              <a:buFontTx/>
              <a:buNone/>
              <a:defRPr sz="1800">
                <a:solidFill>
                  <a:srgbClr val="767676"/>
                </a:solidFill>
              </a:defRPr>
            </a:lvl3pPr>
            <a:lvl4pPr marL="1371600" indent="0">
              <a:buFontTx/>
              <a:buNone/>
              <a:defRPr sz="1800">
                <a:solidFill>
                  <a:srgbClr val="767676"/>
                </a:solidFill>
              </a:defRPr>
            </a:lvl4pPr>
            <a:lvl5pPr marL="1828800" indent="0">
              <a:buFontTx/>
              <a:buNone/>
              <a:defRPr sz="1800">
                <a:solidFill>
                  <a:srgbClr val="76767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3008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B0855-026B-A1A2-EDFD-FABC6107F019}"/>
              </a:ext>
            </a:extLst>
          </p:cNvPr>
          <p:cNvSpPr>
            <a:spLocks noGrp="1"/>
          </p:cNvSpPr>
          <p:nvPr>
            <p:ph type="title"/>
          </p:nvPr>
        </p:nvSpPr>
        <p:spPr>
          <a:xfrm>
            <a:off x="700548" y="237744"/>
            <a:ext cx="11326136" cy="507831"/>
          </a:xfrm>
        </p:spPr>
        <p:txBody>
          <a:bodyPr wrap="square">
            <a:spAutoFit/>
          </a:bodyPr>
          <a:lstStyle>
            <a:lvl1pPr>
              <a:defRPr>
                <a:solidFill>
                  <a:schemeClr val="accent4"/>
                </a:solidFill>
                <a:latin typeface="Montserrat" pitchFamily="2" charset="77"/>
              </a:defRPr>
            </a:lvl1pPr>
          </a:lstStyle>
          <a:p>
            <a:r>
              <a:rPr lang="en-US" dirty="0"/>
              <a:t>Click to edit Master title style</a:t>
            </a:r>
          </a:p>
        </p:txBody>
      </p:sp>
      <p:pic>
        <p:nvPicPr>
          <p:cNvPr id="6" name="Picture 5" descr="A black background with orange and pink text&#10;&#10;Description automatically generated">
            <a:extLst>
              <a:ext uri="{FF2B5EF4-FFF2-40B4-BE49-F238E27FC236}">
                <a16:creationId xmlns:a16="http://schemas.microsoft.com/office/drawing/2014/main" id="{2897E82C-9D8E-15E2-E424-24885393ACE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3" name="Slide Number Placeholder 3">
            <a:extLst>
              <a:ext uri="{FF2B5EF4-FFF2-40B4-BE49-F238E27FC236}">
                <a16:creationId xmlns:a16="http://schemas.microsoft.com/office/drawing/2014/main" id="{5F03F21B-26E9-E189-DB67-825562B7C43D}"/>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Early Elementary  |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1866703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0563DBB-4D26-ADF3-B848-BF7567D645DB}"/>
              </a:ext>
            </a:extLst>
          </p:cNvPr>
          <p:cNvSpPr/>
          <p:nvPr userDrawn="1"/>
        </p:nvSpPr>
        <p:spPr>
          <a:xfrm>
            <a:off x="0" y="-1"/>
            <a:ext cx="12192000" cy="969264"/>
          </a:xfrm>
          <a:prstGeom prst="rect">
            <a:avLst/>
          </a:prstGeom>
          <a:solidFill>
            <a:srgbClr val="4C8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2" name="Title 1">
            <a:extLst>
              <a:ext uri="{FF2B5EF4-FFF2-40B4-BE49-F238E27FC236}">
                <a16:creationId xmlns:a16="http://schemas.microsoft.com/office/drawing/2014/main" id="{4E8B0855-026B-A1A2-EDFD-FABC6107F019}"/>
              </a:ext>
            </a:extLst>
          </p:cNvPr>
          <p:cNvSpPr>
            <a:spLocks noGrp="1"/>
          </p:cNvSpPr>
          <p:nvPr>
            <p:ph type="title"/>
          </p:nvPr>
        </p:nvSpPr>
        <p:spPr>
          <a:xfrm>
            <a:off x="835572" y="237744"/>
            <a:ext cx="11192256"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pic>
        <p:nvPicPr>
          <p:cNvPr id="7" name="Picture 6" descr="A black background with orange and pink text&#10;&#10;Description automatically generated">
            <a:extLst>
              <a:ext uri="{FF2B5EF4-FFF2-40B4-BE49-F238E27FC236}">
                <a16:creationId xmlns:a16="http://schemas.microsoft.com/office/drawing/2014/main" id="{34D83D3C-AD86-FA74-4646-65424A3D1DA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4" name="Slide Number Placeholder 3">
            <a:extLst>
              <a:ext uri="{FF2B5EF4-FFF2-40B4-BE49-F238E27FC236}">
                <a16:creationId xmlns:a16="http://schemas.microsoft.com/office/drawing/2014/main" id="{F163DA2F-D770-9A9E-5BC4-205E1D0D8174}"/>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Early Elementary  |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19681507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A black background with orange and pink text&#10;&#10;Description automatically generated">
            <a:extLst>
              <a:ext uri="{FF2B5EF4-FFF2-40B4-BE49-F238E27FC236}">
                <a16:creationId xmlns:a16="http://schemas.microsoft.com/office/drawing/2014/main" id="{D1743FD9-B7A5-29D3-08A1-B23A0595F9B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2" name="Slide Number Placeholder 3">
            <a:extLst>
              <a:ext uri="{FF2B5EF4-FFF2-40B4-BE49-F238E27FC236}">
                <a16:creationId xmlns:a16="http://schemas.microsoft.com/office/drawing/2014/main" id="{097103A3-F574-F8EF-5503-102DC288DAD1}"/>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Early Elementary  |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21187612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1_Acks Slide 2">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097103A3-F574-F8EF-5503-102DC288DAD1}"/>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Early Elementary  |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9249532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07190-965A-EBDD-07AF-719E03061A59}"/>
              </a:ext>
            </a:extLst>
          </p:cNvPr>
          <p:cNvSpPr>
            <a:spLocks noGrp="1"/>
          </p:cNvSpPr>
          <p:nvPr>
            <p:ph type="title"/>
          </p:nvPr>
        </p:nvSpPr>
        <p:spPr>
          <a:xfrm>
            <a:off x="839788" y="457200"/>
            <a:ext cx="3932237" cy="1600200"/>
          </a:xfrm>
        </p:spPr>
        <p:txBody>
          <a:bodyPr anchor="b"/>
          <a:lstStyle>
            <a:lvl1pPr>
              <a:defRPr sz="3200">
                <a:solidFill>
                  <a:schemeClr val="accent4"/>
                </a:solidFill>
                <a:latin typeface="Montserrat" pitchFamily="2" charset="77"/>
              </a:defRPr>
            </a:lvl1pPr>
          </a:lstStyle>
          <a:p>
            <a:r>
              <a:rPr lang="en-US" dirty="0"/>
              <a:t>Click to edit Master title style</a:t>
            </a:r>
          </a:p>
        </p:txBody>
      </p:sp>
      <p:sp>
        <p:nvSpPr>
          <p:cNvPr id="3" name="Content Placeholder 2">
            <a:extLst>
              <a:ext uri="{FF2B5EF4-FFF2-40B4-BE49-F238E27FC236}">
                <a16:creationId xmlns:a16="http://schemas.microsoft.com/office/drawing/2014/main" id="{59A6202B-C2B4-A588-9E1F-4A8BF1B3838C}"/>
              </a:ext>
            </a:extLst>
          </p:cNvPr>
          <p:cNvSpPr>
            <a:spLocks noGrp="1"/>
          </p:cNvSpPr>
          <p:nvPr>
            <p:ph idx="1"/>
          </p:nvPr>
        </p:nvSpPr>
        <p:spPr>
          <a:xfrm>
            <a:off x="5183188" y="987425"/>
            <a:ext cx="6172200" cy="4873625"/>
          </a:xfrm>
        </p:spPr>
        <p:txBody>
          <a:bodyPr/>
          <a:lstStyle>
            <a:lvl1pPr>
              <a:buClr>
                <a:srgbClr val="4C8503"/>
              </a:buClr>
              <a:defRPr sz="3200">
                <a:latin typeface="Montserrat" pitchFamily="2" charset="77"/>
              </a:defRPr>
            </a:lvl1pPr>
            <a:lvl2pPr>
              <a:buClr>
                <a:srgbClr val="4C8503"/>
              </a:buClr>
              <a:defRPr sz="2800">
                <a:latin typeface="Montserrat" pitchFamily="2" charset="77"/>
              </a:defRPr>
            </a:lvl2pPr>
            <a:lvl3pPr>
              <a:buClr>
                <a:srgbClr val="4C8503"/>
              </a:buClr>
              <a:defRPr sz="2400">
                <a:latin typeface="Montserrat" pitchFamily="2" charset="77"/>
              </a:defRPr>
            </a:lvl3pPr>
            <a:lvl4pPr>
              <a:buClr>
                <a:srgbClr val="4C8503"/>
              </a:buClr>
              <a:defRPr sz="2000">
                <a:latin typeface="Montserrat" pitchFamily="2" charset="77"/>
              </a:defRPr>
            </a:lvl4pPr>
            <a:lvl5pPr>
              <a:buClr>
                <a:srgbClr val="4C8503"/>
              </a:buClr>
              <a:defRPr sz="2000">
                <a:latin typeface="Montserrat" pitchFamily="2" charset="77"/>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CDAF49E5-F935-17B2-5630-C8C2EFA9AA41}"/>
              </a:ext>
            </a:extLst>
          </p:cNvPr>
          <p:cNvSpPr>
            <a:spLocks noGrp="1"/>
          </p:cNvSpPr>
          <p:nvPr>
            <p:ph type="body" sz="half" idx="2"/>
          </p:nvPr>
        </p:nvSpPr>
        <p:spPr>
          <a:xfrm>
            <a:off x="839788" y="2057400"/>
            <a:ext cx="3932237" cy="3811588"/>
          </a:xfrm>
        </p:spPr>
        <p:txBody>
          <a:bodyPr/>
          <a:lstStyle>
            <a:lvl1pPr marL="0" indent="0">
              <a:buNone/>
              <a:defRPr sz="1600">
                <a:latin typeface="Montserra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descr="A black background with orange and pink text&#10;&#10;Description automatically generated">
            <a:extLst>
              <a:ext uri="{FF2B5EF4-FFF2-40B4-BE49-F238E27FC236}">
                <a16:creationId xmlns:a16="http://schemas.microsoft.com/office/drawing/2014/main" id="{ACD6269A-5A3A-5252-08AE-0FC483A9D4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6D084669-E976-DB7D-D239-0088D2F7C9F0}"/>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Early Elementary  |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974976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24FBB-FF83-C9B1-CD65-E03D4F5AAB30}"/>
              </a:ext>
            </a:extLst>
          </p:cNvPr>
          <p:cNvSpPr>
            <a:spLocks noGrp="1"/>
          </p:cNvSpPr>
          <p:nvPr>
            <p:ph type="title"/>
          </p:nvPr>
        </p:nvSpPr>
        <p:spPr>
          <a:xfrm>
            <a:off x="839788" y="457200"/>
            <a:ext cx="3932237" cy="1600200"/>
          </a:xfrm>
        </p:spPr>
        <p:txBody>
          <a:bodyPr anchor="b"/>
          <a:lstStyle>
            <a:lvl1pPr>
              <a:defRPr sz="3200">
                <a:solidFill>
                  <a:schemeClr val="accent4"/>
                </a:solidFill>
                <a:latin typeface="Montserrat" pitchFamily="2" charset="77"/>
              </a:defRPr>
            </a:lvl1pPr>
          </a:lstStyle>
          <a:p>
            <a:r>
              <a:rPr lang="en-US" dirty="0"/>
              <a:t>Click to edit Master title style</a:t>
            </a:r>
          </a:p>
        </p:txBody>
      </p:sp>
      <p:sp>
        <p:nvSpPr>
          <p:cNvPr id="3" name="Picture Placeholder 2">
            <a:extLst>
              <a:ext uri="{FF2B5EF4-FFF2-40B4-BE49-F238E27FC236}">
                <a16:creationId xmlns:a16="http://schemas.microsoft.com/office/drawing/2014/main" id="{C70FD461-79AE-06AC-4A8A-8F97F9810776}"/>
              </a:ext>
            </a:extLst>
          </p:cNvPr>
          <p:cNvSpPr>
            <a:spLocks noGrp="1"/>
          </p:cNvSpPr>
          <p:nvPr>
            <p:ph type="pic" idx="1"/>
          </p:nvPr>
        </p:nvSpPr>
        <p:spPr>
          <a:xfrm>
            <a:off x="5183188" y="987425"/>
            <a:ext cx="6172200" cy="4873625"/>
          </a:xfrm>
        </p:spPr>
        <p:txBody>
          <a:bodyPr/>
          <a:lstStyle>
            <a:lvl1pPr marL="0" indent="0">
              <a:buNone/>
              <a:defRPr sz="3200">
                <a:latin typeface="Montserrat"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A6B2D769-9BCC-0D85-A22A-B0EC226B0045}"/>
              </a:ext>
            </a:extLst>
          </p:cNvPr>
          <p:cNvSpPr>
            <a:spLocks noGrp="1"/>
          </p:cNvSpPr>
          <p:nvPr>
            <p:ph type="body" sz="half" idx="2"/>
          </p:nvPr>
        </p:nvSpPr>
        <p:spPr>
          <a:xfrm>
            <a:off x="839788" y="2057400"/>
            <a:ext cx="3932237" cy="3811588"/>
          </a:xfrm>
        </p:spPr>
        <p:txBody>
          <a:bodyPr/>
          <a:lstStyle>
            <a:lvl1pPr marL="0" indent="0">
              <a:buNone/>
              <a:defRPr sz="1600">
                <a:latin typeface="Montserra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descr="A black background with orange and pink text&#10;&#10;Description automatically generated">
            <a:extLst>
              <a:ext uri="{FF2B5EF4-FFF2-40B4-BE49-F238E27FC236}">
                <a16:creationId xmlns:a16="http://schemas.microsoft.com/office/drawing/2014/main" id="{483C6C8F-93E5-E9DF-BF6A-621E155EE0D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EE3CD8D9-1E12-9CBD-90C3-2C7F7FDA877B}"/>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Early Elementary  |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10018251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2_Acks Slide 2">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7214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1">
    <p:spTree>
      <p:nvGrpSpPr>
        <p:cNvPr id="1" name=""/>
        <p:cNvGrpSpPr/>
        <p:nvPr/>
      </p:nvGrpSpPr>
      <p:grpSpPr>
        <a:xfrm>
          <a:off x="0" y="0"/>
          <a:ext cx="0" cy="0"/>
          <a:chOff x="0" y="0"/>
          <a:chExt cx="0" cy="0"/>
        </a:xfrm>
      </p:grpSpPr>
      <p:sp>
        <p:nvSpPr>
          <p:cNvPr id="16" name="Slide Number Placeholder 3">
            <a:extLst>
              <a:ext uri="{FF2B5EF4-FFF2-40B4-BE49-F238E27FC236}">
                <a16:creationId xmlns:a16="http://schemas.microsoft.com/office/drawing/2014/main" id="{47D6916A-A13E-E2BE-E1BF-854E0C5B83B7}"/>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Early Elementary  |     </a:t>
            </a:r>
            <a:fld id="{8B512919-B088-4E12-9038-722E97F79378}" type="slidenum">
              <a:rPr lang="en-US" smtClean="0">
                <a:solidFill>
                  <a:schemeClr val="accent4"/>
                </a:solidFill>
              </a:rPr>
              <a:pPr/>
              <a:t>‹#›</a:t>
            </a:fld>
            <a:endParaRPr lang="en-US" dirty="0">
              <a:solidFill>
                <a:schemeClr val="accent4"/>
              </a:solidFill>
            </a:endParaRPr>
          </a:p>
        </p:txBody>
      </p:sp>
      <p:sp>
        <p:nvSpPr>
          <p:cNvPr id="7" name="Rectangle 6">
            <a:extLst>
              <a:ext uri="{FF2B5EF4-FFF2-40B4-BE49-F238E27FC236}">
                <a16:creationId xmlns:a16="http://schemas.microsoft.com/office/drawing/2014/main" id="{ABC7B992-835B-9CA9-2753-5510D5C0CACA}"/>
              </a:ext>
            </a:extLst>
          </p:cNvPr>
          <p:cNvSpPr/>
          <p:nvPr userDrawn="1"/>
        </p:nvSpPr>
        <p:spPr>
          <a:xfrm>
            <a:off x="0" y="-1"/>
            <a:ext cx="12192000" cy="969264"/>
          </a:xfrm>
          <a:prstGeom prst="rect">
            <a:avLst/>
          </a:prstGeom>
          <a:solidFill>
            <a:srgbClr val="4C8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2" name="Title 1">
            <a:extLst>
              <a:ext uri="{FF2B5EF4-FFF2-40B4-BE49-F238E27FC236}">
                <a16:creationId xmlns:a16="http://schemas.microsoft.com/office/drawing/2014/main" id="{33CD1C2F-ADBE-D7AB-25C7-1F4C327A51C9}"/>
              </a:ext>
            </a:extLst>
          </p:cNvPr>
          <p:cNvSpPr>
            <a:spLocks noGrp="1"/>
          </p:cNvSpPr>
          <p:nvPr>
            <p:ph type="title"/>
          </p:nvPr>
        </p:nvSpPr>
        <p:spPr>
          <a:xfrm>
            <a:off x="851646" y="237744"/>
            <a:ext cx="10834075" cy="507831"/>
          </a:xfrm>
        </p:spPr>
        <p:txBody>
          <a:bodyPr anchor="t" anchorCtr="0">
            <a:spAutoFit/>
          </a:bodyPr>
          <a:lstStyle>
            <a:lvl1pPr>
              <a:defRPr>
                <a:solidFill>
                  <a:schemeClr val="bg1"/>
                </a:solidFill>
                <a:latin typeface="Montserrat" pitchFamily="2" charset="77"/>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B33346D-541E-3A94-728C-8339318FF420}"/>
              </a:ext>
            </a:extLst>
          </p:cNvPr>
          <p:cNvSpPr>
            <a:spLocks noGrp="1"/>
          </p:cNvSpPr>
          <p:nvPr>
            <p:ph idx="1"/>
          </p:nvPr>
        </p:nvSpPr>
        <p:spPr>
          <a:xfrm>
            <a:off x="851646" y="1253331"/>
            <a:ext cx="10834075" cy="4351338"/>
          </a:xfrm>
        </p:spPr>
        <p:txBody>
          <a:bodyPr/>
          <a:lstStyle>
            <a:lvl1pPr>
              <a:buClr>
                <a:srgbClr val="4C8503"/>
              </a:buClr>
              <a:defRPr>
                <a:latin typeface="Montserrat" pitchFamily="2" charset="77"/>
              </a:defRPr>
            </a:lvl1pPr>
            <a:lvl2pPr>
              <a:buClr>
                <a:srgbClr val="4C8503"/>
              </a:buClr>
              <a:defRPr>
                <a:latin typeface="Montserrat" pitchFamily="2" charset="77"/>
              </a:defRPr>
            </a:lvl2pPr>
            <a:lvl3pPr>
              <a:buClr>
                <a:srgbClr val="4C8503"/>
              </a:buClr>
              <a:defRPr>
                <a:latin typeface="Montserrat" pitchFamily="2" charset="77"/>
              </a:defRPr>
            </a:lvl3pPr>
            <a:lvl4pPr>
              <a:buClr>
                <a:srgbClr val="4C8503"/>
              </a:buClr>
              <a:defRPr>
                <a:latin typeface="Montserrat" pitchFamily="2" charset="77"/>
              </a:defRPr>
            </a:lvl4pPr>
            <a:lvl5pPr>
              <a:buClr>
                <a:srgbClr val="4C8503"/>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A black background with orange and pink text&#10;&#10;Description automatically generated">
            <a:extLst>
              <a:ext uri="{FF2B5EF4-FFF2-40B4-BE49-F238E27FC236}">
                <a16:creationId xmlns:a16="http://schemas.microsoft.com/office/drawing/2014/main" id="{86A8E1E5-FD0E-1573-A51F-20C4C9B9BF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Tree>
    <p:extLst>
      <p:ext uri="{BB962C8B-B14F-4D97-AF65-F5344CB8AC3E}">
        <p14:creationId xmlns:p14="http://schemas.microsoft.com/office/powerpoint/2010/main" val="1037503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 OPERATIONS animated">
    <p:spTree>
      <p:nvGrpSpPr>
        <p:cNvPr id="1" name=""/>
        <p:cNvGrpSpPr/>
        <p:nvPr/>
      </p:nvGrpSpPr>
      <p:grpSpPr>
        <a:xfrm>
          <a:off x="0" y="0"/>
          <a:ext cx="0" cy="0"/>
          <a:chOff x="0" y="0"/>
          <a:chExt cx="0" cy="0"/>
        </a:xfrm>
      </p:grpSpPr>
      <p:sp>
        <p:nvSpPr>
          <p:cNvPr id="16" name="Slide Number Placeholder 3">
            <a:extLst>
              <a:ext uri="{FF2B5EF4-FFF2-40B4-BE49-F238E27FC236}">
                <a16:creationId xmlns:a16="http://schemas.microsoft.com/office/drawing/2014/main" id="{47D6916A-A13E-E2BE-E1BF-854E0C5B83B7}"/>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Early Elementary  |     </a:t>
            </a:r>
            <a:fld id="{8B512919-B088-4E12-9038-722E97F79378}" type="slidenum">
              <a:rPr lang="en-US" smtClean="0">
                <a:solidFill>
                  <a:schemeClr val="accent4"/>
                </a:solidFill>
              </a:rPr>
              <a:pPr/>
              <a:t>‹#›</a:t>
            </a:fld>
            <a:endParaRPr lang="en-US" dirty="0">
              <a:solidFill>
                <a:schemeClr val="accent4"/>
              </a:solidFill>
            </a:endParaRPr>
          </a:p>
        </p:txBody>
      </p:sp>
      <p:sp>
        <p:nvSpPr>
          <p:cNvPr id="7" name="Rectangle 6">
            <a:extLst>
              <a:ext uri="{FF2B5EF4-FFF2-40B4-BE49-F238E27FC236}">
                <a16:creationId xmlns:a16="http://schemas.microsoft.com/office/drawing/2014/main" id="{ABC7B992-835B-9CA9-2753-5510D5C0CACA}"/>
              </a:ext>
            </a:extLst>
          </p:cNvPr>
          <p:cNvSpPr/>
          <p:nvPr userDrawn="1"/>
        </p:nvSpPr>
        <p:spPr>
          <a:xfrm>
            <a:off x="0" y="-1"/>
            <a:ext cx="12192000" cy="969264"/>
          </a:xfrm>
          <a:prstGeom prst="rect">
            <a:avLst/>
          </a:prstGeom>
          <a:solidFill>
            <a:srgbClr val="4C8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2" name="Title 1">
            <a:extLst>
              <a:ext uri="{FF2B5EF4-FFF2-40B4-BE49-F238E27FC236}">
                <a16:creationId xmlns:a16="http://schemas.microsoft.com/office/drawing/2014/main" id="{33CD1C2F-ADBE-D7AB-25C7-1F4C327A51C9}"/>
              </a:ext>
            </a:extLst>
          </p:cNvPr>
          <p:cNvSpPr>
            <a:spLocks noGrp="1"/>
          </p:cNvSpPr>
          <p:nvPr>
            <p:ph type="title"/>
          </p:nvPr>
        </p:nvSpPr>
        <p:spPr>
          <a:xfrm>
            <a:off x="851646" y="237744"/>
            <a:ext cx="10834075" cy="507831"/>
          </a:xfrm>
        </p:spPr>
        <p:txBody>
          <a:bodyPr anchor="t" anchorCtr="0">
            <a:spAutoFit/>
          </a:bodyPr>
          <a:lstStyle>
            <a:lvl1pPr>
              <a:defRPr>
                <a:solidFill>
                  <a:schemeClr val="bg1"/>
                </a:solidFill>
                <a:latin typeface="Montserrat" pitchFamily="2" charset="77"/>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B33346D-541E-3A94-728C-8339318FF420}"/>
              </a:ext>
            </a:extLst>
          </p:cNvPr>
          <p:cNvSpPr>
            <a:spLocks noGrp="1"/>
          </p:cNvSpPr>
          <p:nvPr>
            <p:ph idx="1"/>
          </p:nvPr>
        </p:nvSpPr>
        <p:spPr>
          <a:xfrm>
            <a:off x="851646" y="1253331"/>
            <a:ext cx="10834075" cy="4351338"/>
          </a:xfrm>
        </p:spPr>
        <p:txBody>
          <a:bodyPr anchor="ctr" anchorCtr="1">
            <a:normAutofit/>
          </a:bodyPr>
          <a:lstStyle>
            <a:lvl1pPr marL="0" indent="0" algn="ctr">
              <a:buClr>
                <a:srgbClr val="4C8503"/>
              </a:buClr>
              <a:buFontTx/>
              <a:buNone/>
              <a:defRPr sz="5400" b="1">
                <a:solidFill>
                  <a:srgbClr val="0F173D"/>
                </a:solidFill>
                <a:latin typeface="Montserrat" pitchFamily="2" charset="77"/>
              </a:defRPr>
            </a:lvl1pPr>
            <a:lvl2pPr marL="457200" indent="0" algn="ctr">
              <a:buClr>
                <a:srgbClr val="4C8503"/>
              </a:buClr>
              <a:buFontTx/>
              <a:buNone/>
              <a:defRPr sz="5400" b="1">
                <a:solidFill>
                  <a:srgbClr val="0F173D"/>
                </a:solidFill>
                <a:latin typeface="Montserrat" pitchFamily="2" charset="77"/>
              </a:defRPr>
            </a:lvl2pPr>
            <a:lvl3pPr marL="914400" indent="0" algn="ctr">
              <a:buClr>
                <a:srgbClr val="4C8503"/>
              </a:buClr>
              <a:buFontTx/>
              <a:buNone/>
              <a:defRPr sz="5400" b="1">
                <a:solidFill>
                  <a:srgbClr val="0F173D"/>
                </a:solidFill>
                <a:latin typeface="Montserrat" pitchFamily="2" charset="77"/>
              </a:defRPr>
            </a:lvl3pPr>
            <a:lvl4pPr marL="1371600" indent="0" algn="ctr">
              <a:buClr>
                <a:srgbClr val="4C8503"/>
              </a:buClr>
              <a:buFontTx/>
              <a:buNone/>
              <a:defRPr sz="5400" b="1">
                <a:solidFill>
                  <a:srgbClr val="0F173D"/>
                </a:solidFill>
                <a:latin typeface="Montserrat" pitchFamily="2" charset="77"/>
              </a:defRPr>
            </a:lvl4pPr>
            <a:lvl5pPr marL="1828800" indent="0" algn="ctr">
              <a:buClr>
                <a:srgbClr val="4C8503"/>
              </a:buClr>
              <a:buFontTx/>
              <a:buNone/>
              <a:defRPr sz="5400" b="1">
                <a:solidFill>
                  <a:srgbClr val="0F173D"/>
                </a:solidFill>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A black background with orange and pink text&#10;&#10;Description automatically generated">
            <a:extLst>
              <a:ext uri="{FF2B5EF4-FFF2-40B4-BE49-F238E27FC236}">
                <a16:creationId xmlns:a16="http://schemas.microsoft.com/office/drawing/2014/main" id="{86A8E1E5-FD0E-1573-A51F-20C4C9B9BF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Tree>
    <p:extLst>
      <p:ext uri="{BB962C8B-B14F-4D97-AF65-F5344CB8AC3E}">
        <p14:creationId xmlns:p14="http://schemas.microsoft.com/office/powerpoint/2010/main" val="31907554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1">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6840E743-A71A-784C-5516-83DADD71F76B}"/>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1508005" y="165229"/>
            <a:ext cx="490473" cy="490473"/>
          </a:xfrm>
          <a:prstGeom prst="rect">
            <a:avLst/>
          </a:prstGeom>
        </p:spPr>
      </p:pic>
      <p:sp>
        <p:nvSpPr>
          <p:cNvPr id="2" name="Parallelogram 4">
            <a:extLst>
              <a:ext uri="{FF2B5EF4-FFF2-40B4-BE49-F238E27FC236}">
                <a16:creationId xmlns:a16="http://schemas.microsoft.com/office/drawing/2014/main" id="{99106158-56B9-2217-E443-573F19EDC6AE}"/>
              </a:ext>
            </a:extLst>
          </p:cNvPr>
          <p:cNvSpPr/>
          <p:nvPr userDrawn="1"/>
        </p:nvSpPr>
        <p:spPr>
          <a:xfrm>
            <a:off x="0" y="0"/>
            <a:ext cx="8629073" cy="6228966"/>
          </a:xfrm>
          <a:custGeom>
            <a:avLst/>
            <a:gdLst>
              <a:gd name="connsiteX0" fmla="*/ 0 w 10778837"/>
              <a:gd name="connsiteY0" fmla="*/ 6858000 h 6858000"/>
              <a:gd name="connsiteX1" fmla="*/ 1714500 w 10778837"/>
              <a:gd name="connsiteY1" fmla="*/ 0 h 6858000"/>
              <a:gd name="connsiteX2" fmla="*/ 10778837 w 10778837"/>
              <a:gd name="connsiteY2" fmla="*/ 0 h 6858000"/>
              <a:gd name="connsiteX3" fmla="*/ 9064337 w 10778837"/>
              <a:gd name="connsiteY3" fmla="*/ 6858000 h 6858000"/>
              <a:gd name="connsiteX4" fmla="*/ 0 w 10778837"/>
              <a:gd name="connsiteY4" fmla="*/ 6858000 h 6858000"/>
              <a:gd name="connsiteX0" fmla="*/ 387350 w 9064337"/>
              <a:gd name="connsiteY0" fmla="*/ 6870700 h 6870700"/>
              <a:gd name="connsiteX1" fmla="*/ 0 w 9064337"/>
              <a:gd name="connsiteY1" fmla="*/ 0 h 6870700"/>
              <a:gd name="connsiteX2" fmla="*/ 9064337 w 9064337"/>
              <a:gd name="connsiteY2" fmla="*/ 0 h 6870700"/>
              <a:gd name="connsiteX3" fmla="*/ 7349837 w 9064337"/>
              <a:gd name="connsiteY3" fmla="*/ 6858000 h 6870700"/>
              <a:gd name="connsiteX4" fmla="*/ 387350 w 9064337"/>
              <a:gd name="connsiteY4" fmla="*/ 6870700 h 6870700"/>
              <a:gd name="connsiteX0" fmla="*/ 12700 w 9064337"/>
              <a:gd name="connsiteY0" fmla="*/ 6870700 h 6870700"/>
              <a:gd name="connsiteX1" fmla="*/ 0 w 9064337"/>
              <a:gd name="connsiteY1" fmla="*/ 0 h 6870700"/>
              <a:gd name="connsiteX2" fmla="*/ 9064337 w 9064337"/>
              <a:gd name="connsiteY2" fmla="*/ 0 h 6870700"/>
              <a:gd name="connsiteX3" fmla="*/ 7349837 w 9064337"/>
              <a:gd name="connsiteY3" fmla="*/ 6858000 h 6870700"/>
              <a:gd name="connsiteX4" fmla="*/ 12700 w 9064337"/>
              <a:gd name="connsiteY4" fmla="*/ 6870700 h 6870700"/>
              <a:gd name="connsiteX0" fmla="*/ 12700 w 9064337"/>
              <a:gd name="connsiteY0" fmla="*/ 6870700 h 6870700"/>
              <a:gd name="connsiteX1" fmla="*/ 0 w 9064337"/>
              <a:gd name="connsiteY1" fmla="*/ 0 h 6870700"/>
              <a:gd name="connsiteX2" fmla="*/ 9064337 w 9064337"/>
              <a:gd name="connsiteY2" fmla="*/ 0 h 6870700"/>
              <a:gd name="connsiteX3" fmla="*/ 9026237 w 9064337"/>
              <a:gd name="connsiteY3" fmla="*/ 6858000 h 6870700"/>
              <a:gd name="connsiteX4" fmla="*/ 12700 w 9064337"/>
              <a:gd name="connsiteY4" fmla="*/ 687070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4337" h="6870700">
                <a:moveTo>
                  <a:pt x="12700" y="6870700"/>
                </a:moveTo>
                <a:cubicBezTo>
                  <a:pt x="8467" y="4580467"/>
                  <a:pt x="4233" y="2290233"/>
                  <a:pt x="0" y="0"/>
                </a:cubicBezTo>
                <a:lnTo>
                  <a:pt x="9064337" y="0"/>
                </a:lnTo>
                <a:lnTo>
                  <a:pt x="9026237" y="6858000"/>
                </a:lnTo>
                <a:lnTo>
                  <a:pt x="12700" y="6870700"/>
                </a:lnTo>
                <a:close/>
              </a:path>
            </a:pathLst>
          </a:custGeom>
          <a:solidFill>
            <a:srgbClr val="4C8503"/>
          </a:solidFill>
          <a:ln>
            <a:noFill/>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50" charset="0"/>
            </a:endParaRPr>
          </a:p>
        </p:txBody>
      </p:sp>
      <p:sp>
        <p:nvSpPr>
          <p:cNvPr id="3" name="Title 1">
            <a:extLst>
              <a:ext uri="{FF2B5EF4-FFF2-40B4-BE49-F238E27FC236}">
                <a16:creationId xmlns:a16="http://schemas.microsoft.com/office/drawing/2014/main" id="{270D5323-9D08-1BF1-2026-E29C8844B730}"/>
              </a:ext>
            </a:extLst>
          </p:cNvPr>
          <p:cNvSpPr>
            <a:spLocks noGrp="1"/>
          </p:cNvSpPr>
          <p:nvPr>
            <p:ph type="title"/>
          </p:nvPr>
        </p:nvSpPr>
        <p:spPr>
          <a:xfrm>
            <a:off x="1022350" y="2603734"/>
            <a:ext cx="5720195" cy="1421928"/>
          </a:xfrm>
        </p:spPr>
        <p:txBody>
          <a:bodyPr wrap="square" anchor="t" anchorCtr="0">
            <a:spAutoFit/>
          </a:bodyPr>
          <a:lstStyle>
            <a:lvl1pPr algn="ctr">
              <a:defRPr sz="4800">
                <a:solidFill>
                  <a:schemeClr val="bg1"/>
                </a:solidFill>
                <a:latin typeface="Montserrat" pitchFamily="2" charset="77"/>
              </a:defRPr>
            </a:lvl1pPr>
          </a:lstStyle>
          <a:p>
            <a:r>
              <a:rPr lang="en-US" dirty="0"/>
              <a:t>Click to edit Master title style</a:t>
            </a:r>
          </a:p>
        </p:txBody>
      </p:sp>
      <p:pic>
        <p:nvPicPr>
          <p:cNvPr id="6" name="Picture 5" descr="A black background with orange and pink text&#10;&#10;Description automatically generated">
            <a:extLst>
              <a:ext uri="{FF2B5EF4-FFF2-40B4-BE49-F238E27FC236}">
                <a16:creationId xmlns:a16="http://schemas.microsoft.com/office/drawing/2014/main" id="{1571766E-8583-9C86-EF80-26FFE67515A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8" name="Slide Number Placeholder 3">
            <a:extLst>
              <a:ext uri="{FF2B5EF4-FFF2-40B4-BE49-F238E27FC236}">
                <a16:creationId xmlns:a16="http://schemas.microsoft.com/office/drawing/2014/main" id="{695AC86B-6E13-9B91-6807-7142E885F9E9}"/>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Early Elementary  |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11566486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C53F61F-4211-FC0C-0F79-348FCF10FDF1}"/>
              </a:ext>
            </a:extLst>
          </p:cNvPr>
          <p:cNvSpPr/>
          <p:nvPr userDrawn="1"/>
        </p:nvSpPr>
        <p:spPr>
          <a:xfrm>
            <a:off x="4047358" y="-1"/>
            <a:ext cx="8144641" cy="6176964"/>
          </a:xfrm>
          <a:prstGeom prst="rect">
            <a:avLst/>
          </a:prstGeom>
          <a:solidFill>
            <a:srgbClr val="4C8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7" name="Title 1">
            <a:extLst>
              <a:ext uri="{FF2B5EF4-FFF2-40B4-BE49-F238E27FC236}">
                <a16:creationId xmlns:a16="http://schemas.microsoft.com/office/drawing/2014/main" id="{277E722D-964F-6926-6941-B07C59F26A69}"/>
              </a:ext>
            </a:extLst>
          </p:cNvPr>
          <p:cNvSpPr>
            <a:spLocks noGrp="1"/>
          </p:cNvSpPr>
          <p:nvPr>
            <p:ph type="title"/>
          </p:nvPr>
        </p:nvSpPr>
        <p:spPr>
          <a:xfrm>
            <a:off x="4303419" y="237744"/>
            <a:ext cx="7705701" cy="535531"/>
          </a:xfrm>
        </p:spPr>
        <p:txBody>
          <a:bodyPr>
            <a:spAutoFit/>
          </a:bodyPr>
          <a:lstStyle>
            <a:lvl1pPr>
              <a:defRPr sz="3200" b="1">
                <a:solidFill>
                  <a:schemeClr val="bg1"/>
                </a:solidFill>
                <a:latin typeface="Montserrat" pitchFamily="2" charset="77"/>
              </a:defRPr>
            </a:lvl1pPr>
          </a:lstStyle>
          <a:p>
            <a:r>
              <a:rPr lang="en-US"/>
              <a:t>Click to edit Master title style</a:t>
            </a:r>
            <a:endParaRPr lang="en-US" dirty="0"/>
          </a:p>
        </p:txBody>
      </p:sp>
      <p:sp>
        <p:nvSpPr>
          <p:cNvPr id="8" name="Content Placeholder 2">
            <a:extLst>
              <a:ext uri="{FF2B5EF4-FFF2-40B4-BE49-F238E27FC236}">
                <a16:creationId xmlns:a16="http://schemas.microsoft.com/office/drawing/2014/main" id="{CC35C7D8-2045-FB6C-413B-E2DB364759B2}"/>
              </a:ext>
            </a:extLst>
          </p:cNvPr>
          <p:cNvSpPr>
            <a:spLocks noGrp="1"/>
          </p:cNvSpPr>
          <p:nvPr>
            <p:ph idx="1"/>
          </p:nvPr>
        </p:nvSpPr>
        <p:spPr>
          <a:xfrm>
            <a:off x="4348480" y="1876097"/>
            <a:ext cx="7487919" cy="4300866"/>
          </a:xfrm>
        </p:spPr>
        <p:txBody>
          <a:bodyPr/>
          <a:lstStyle>
            <a:lvl1pPr>
              <a:buClr>
                <a:schemeClr val="bg1"/>
              </a:buClr>
              <a:defRPr>
                <a:solidFill>
                  <a:schemeClr val="bg1"/>
                </a:solidFill>
                <a:latin typeface="Montserrat" pitchFamily="2" charset="77"/>
              </a:defRPr>
            </a:lvl1pPr>
            <a:lvl2pPr>
              <a:buClr>
                <a:schemeClr val="bg1"/>
              </a:buClr>
              <a:defRPr>
                <a:solidFill>
                  <a:schemeClr val="bg1"/>
                </a:solidFill>
                <a:latin typeface="Montserrat" pitchFamily="2" charset="77"/>
              </a:defRPr>
            </a:lvl2pPr>
            <a:lvl3pPr>
              <a:buClr>
                <a:schemeClr val="bg1"/>
              </a:buClr>
              <a:defRPr>
                <a:solidFill>
                  <a:schemeClr val="bg1"/>
                </a:solidFill>
                <a:latin typeface="Montserrat" pitchFamily="2" charset="77"/>
              </a:defRPr>
            </a:lvl3pPr>
            <a:lvl4pPr>
              <a:buClr>
                <a:schemeClr val="bg1"/>
              </a:buClr>
              <a:defRPr>
                <a:solidFill>
                  <a:schemeClr val="bg1"/>
                </a:solidFill>
                <a:latin typeface="Montserrat" pitchFamily="2" charset="77"/>
              </a:defRPr>
            </a:lvl4pPr>
            <a:lvl5pPr>
              <a:buClr>
                <a:schemeClr val="bg1"/>
              </a:buClr>
              <a:defRPr>
                <a:solidFill>
                  <a:schemeClr val="bg1"/>
                </a:solidFill>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Picture Placeholder 2">
            <a:extLst>
              <a:ext uri="{FF2B5EF4-FFF2-40B4-BE49-F238E27FC236}">
                <a16:creationId xmlns:a16="http://schemas.microsoft.com/office/drawing/2014/main" id="{76513295-8E09-244A-2049-48F81DF08D12}"/>
              </a:ext>
            </a:extLst>
          </p:cNvPr>
          <p:cNvSpPr>
            <a:spLocks noGrp="1"/>
          </p:cNvSpPr>
          <p:nvPr>
            <p:ph type="pic" idx="13"/>
          </p:nvPr>
        </p:nvSpPr>
        <p:spPr>
          <a:xfrm>
            <a:off x="0" y="0"/>
            <a:ext cx="4038599" cy="6176963"/>
          </a:xfrm>
        </p:spPr>
        <p:txBody>
          <a:bodyPr/>
          <a:lstStyle>
            <a:lvl1pPr marL="0" indent="0">
              <a:buNone/>
              <a:defRPr sz="3200">
                <a:latin typeface="Montserrat"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2" name="Subtitle 2">
            <a:extLst>
              <a:ext uri="{FF2B5EF4-FFF2-40B4-BE49-F238E27FC236}">
                <a16:creationId xmlns:a16="http://schemas.microsoft.com/office/drawing/2014/main" id="{4D7A4D84-B73D-5B55-A89F-415F0A515566}"/>
              </a:ext>
            </a:extLst>
          </p:cNvPr>
          <p:cNvSpPr>
            <a:spLocks noGrp="1"/>
          </p:cNvSpPr>
          <p:nvPr>
            <p:ph type="subTitle" idx="14" hasCustomPrompt="1"/>
          </p:nvPr>
        </p:nvSpPr>
        <p:spPr>
          <a:xfrm>
            <a:off x="4364335" y="1027595"/>
            <a:ext cx="7254326" cy="580486"/>
          </a:xfrm>
        </p:spPr>
        <p:txBody>
          <a:bodyPr anchor="ctr">
            <a:normAutofit/>
          </a:bodyPr>
          <a:lstStyle>
            <a:lvl1pPr marL="0" indent="0" algn="l">
              <a:buNone/>
              <a:defRPr sz="3200" b="0" i="0">
                <a:solidFill>
                  <a:schemeClr val="bg1"/>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subtitle here</a:t>
            </a:r>
          </a:p>
        </p:txBody>
      </p:sp>
      <p:pic>
        <p:nvPicPr>
          <p:cNvPr id="5" name="Picture 4" descr="A black background with orange and pink text&#10;&#10;Description automatically generated">
            <a:extLst>
              <a:ext uri="{FF2B5EF4-FFF2-40B4-BE49-F238E27FC236}">
                <a16:creationId xmlns:a16="http://schemas.microsoft.com/office/drawing/2014/main" id="{54BCEE84-BDB0-0458-D934-AD1A8FF8928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9" name="Slide Number Placeholder 3">
            <a:extLst>
              <a:ext uri="{FF2B5EF4-FFF2-40B4-BE49-F238E27FC236}">
                <a16:creationId xmlns:a16="http://schemas.microsoft.com/office/drawing/2014/main" id="{E1ADEEBB-FE22-8F50-5135-7529606EA5B5}"/>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Early Elementary  |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11596063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5">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8E627EE-0A7F-0078-3527-846179D3A03E}"/>
              </a:ext>
            </a:extLst>
          </p:cNvPr>
          <p:cNvSpPr/>
          <p:nvPr userDrawn="1"/>
        </p:nvSpPr>
        <p:spPr>
          <a:xfrm>
            <a:off x="618565" y="685800"/>
            <a:ext cx="5155453" cy="5491163"/>
          </a:xfrm>
          <a:prstGeom prst="rect">
            <a:avLst/>
          </a:prstGeom>
          <a:solidFill>
            <a:srgbClr val="4C8503"/>
          </a:solidFill>
          <a:ln w="25400">
            <a:noFill/>
            <a:prstDash val="solid"/>
            <a:round/>
          </a:ln>
          <a:effectLst>
            <a:outerShdw blurRad="76200" dist="635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17" name="Title 1">
            <a:extLst>
              <a:ext uri="{FF2B5EF4-FFF2-40B4-BE49-F238E27FC236}">
                <a16:creationId xmlns:a16="http://schemas.microsoft.com/office/drawing/2014/main" id="{D9BE3C12-23AE-5E72-09F2-AAB9B150A468}"/>
              </a:ext>
            </a:extLst>
          </p:cNvPr>
          <p:cNvSpPr>
            <a:spLocks noGrp="1"/>
          </p:cNvSpPr>
          <p:nvPr>
            <p:ph type="title"/>
          </p:nvPr>
        </p:nvSpPr>
        <p:spPr>
          <a:xfrm>
            <a:off x="1237130" y="905669"/>
            <a:ext cx="4034118" cy="5041900"/>
          </a:xfrm>
        </p:spPr>
        <p:txBody>
          <a:bodyPr>
            <a:normAutofit/>
          </a:bodyPr>
          <a:lstStyle>
            <a:lvl1pPr algn="ctr">
              <a:defRPr sz="4800">
                <a:solidFill>
                  <a:schemeClr val="bg1"/>
                </a:solidFill>
                <a:latin typeface="Montserrat" pitchFamily="2" charset="77"/>
              </a:defRPr>
            </a:lvl1pPr>
          </a:lstStyle>
          <a:p>
            <a:r>
              <a:rPr lang="en-US"/>
              <a:t>Click to edit Master title style</a:t>
            </a:r>
            <a:endParaRPr lang="en-US" dirty="0"/>
          </a:p>
        </p:txBody>
      </p:sp>
      <p:sp>
        <p:nvSpPr>
          <p:cNvPr id="18" name="Content Placeholder 2">
            <a:extLst>
              <a:ext uri="{FF2B5EF4-FFF2-40B4-BE49-F238E27FC236}">
                <a16:creationId xmlns:a16="http://schemas.microsoft.com/office/drawing/2014/main" id="{955EC6AE-21B1-EBC3-1269-54B3B8D45118}"/>
              </a:ext>
            </a:extLst>
          </p:cNvPr>
          <p:cNvSpPr>
            <a:spLocks noGrp="1"/>
          </p:cNvSpPr>
          <p:nvPr>
            <p:ph idx="1"/>
          </p:nvPr>
        </p:nvSpPr>
        <p:spPr>
          <a:xfrm>
            <a:off x="6096000" y="685800"/>
            <a:ext cx="5257800" cy="5491163"/>
          </a:xfrm>
        </p:spPr>
        <p:txBody>
          <a:bodyPr anchor="ctr"/>
          <a:lstStyle>
            <a:lvl1pPr>
              <a:buClr>
                <a:srgbClr val="4C8503"/>
              </a:buClr>
              <a:defRPr>
                <a:latin typeface="Montserrat" pitchFamily="2" charset="77"/>
              </a:defRPr>
            </a:lvl1pPr>
            <a:lvl2pPr>
              <a:buClr>
                <a:srgbClr val="4C8503"/>
              </a:buClr>
              <a:defRPr>
                <a:latin typeface="Montserrat" pitchFamily="2" charset="77"/>
              </a:defRPr>
            </a:lvl2pPr>
            <a:lvl3pPr>
              <a:buClr>
                <a:srgbClr val="4C8503"/>
              </a:buClr>
              <a:defRPr>
                <a:latin typeface="Montserrat" pitchFamily="2" charset="77"/>
              </a:defRPr>
            </a:lvl3pPr>
            <a:lvl4pPr>
              <a:buClr>
                <a:srgbClr val="4C8503"/>
              </a:buClr>
              <a:defRPr>
                <a:latin typeface="Montserrat" pitchFamily="2" charset="77"/>
              </a:defRPr>
            </a:lvl4pPr>
            <a:lvl5pPr>
              <a:buClr>
                <a:srgbClr val="4C8503"/>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A black background with orange and pink text&#10;&#10;Description automatically generated">
            <a:extLst>
              <a:ext uri="{FF2B5EF4-FFF2-40B4-BE49-F238E27FC236}">
                <a16:creationId xmlns:a16="http://schemas.microsoft.com/office/drawing/2014/main" id="{14CFB3AB-378B-437C-AF63-1F122EC5D32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2" name="Slide Number Placeholder 3">
            <a:extLst>
              <a:ext uri="{FF2B5EF4-FFF2-40B4-BE49-F238E27FC236}">
                <a16:creationId xmlns:a16="http://schemas.microsoft.com/office/drawing/2014/main" id="{DFA49843-550C-F779-0176-E068BF2626EC}"/>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Early Elementary  |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21312988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Sub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8E627EE-0A7F-0078-3527-846179D3A03E}"/>
              </a:ext>
            </a:extLst>
          </p:cNvPr>
          <p:cNvSpPr/>
          <p:nvPr userDrawn="1"/>
        </p:nvSpPr>
        <p:spPr>
          <a:xfrm>
            <a:off x="618565" y="685800"/>
            <a:ext cx="5155453" cy="5491163"/>
          </a:xfrm>
          <a:prstGeom prst="rect">
            <a:avLst/>
          </a:prstGeom>
          <a:solidFill>
            <a:srgbClr val="4C8503"/>
          </a:solidFill>
          <a:ln w="19050">
            <a:noFill/>
            <a:prstDash val="solid"/>
            <a:round/>
          </a:ln>
          <a:effectLst>
            <a:outerShdw blurRad="76200" dist="635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17" name="Title 1">
            <a:extLst>
              <a:ext uri="{FF2B5EF4-FFF2-40B4-BE49-F238E27FC236}">
                <a16:creationId xmlns:a16="http://schemas.microsoft.com/office/drawing/2014/main" id="{D9BE3C12-23AE-5E72-09F2-AAB9B150A468}"/>
              </a:ext>
            </a:extLst>
          </p:cNvPr>
          <p:cNvSpPr>
            <a:spLocks noGrp="1"/>
          </p:cNvSpPr>
          <p:nvPr>
            <p:ph type="title"/>
          </p:nvPr>
        </p:nvSpPr>
        <p:spPr>
          <a:xfrm>
            <a:off x="1237130" y="905669"/>
            <a:ext cx="4034118" cy="3288644"/>
          </a:xfrm>
        </p:spPr>
        <p:txBody>
          <a:bodyPr anchor="b">
            <a:normAutofit/>
          </a:bodyPr>
          <a:lstStyle>
            <a:lvl1pPr algn="ctr">
              <a:defRPr sz="4800" i="0">
                <a:solidFill>
                  <a:schemeClr val="bg1"/>
                </a:solidFill>
                <a:latin typeface="Montserrat" pitchFamily="2" charset="77"/>
              </a:defRPr>
            </a:lvl1pPr>
          </a:lstStyle>
          <a:p>
            <a:r>
              <a:rPr lang="en-US" dirty="0"/>
              <a:t>Click to edit Master title style</a:t>
            </a:r>
          </a:p>
        </p:txBody>
      </p:sp>
      <p:sp>
        <p:nvSpPr>
          <p:cNvPr id="18" name="Content Placeholder 2">
            <a:extLst>
              <a:ext uri="{FF2B5EF4-FFF2-40B4-BE49-F238E27FC236}">
                <a16:creationId xmlns:a16="http://schemas.microsoft.com/office/drawing/2014/main" id="{955EC6AE-21B1-EBC3-1269-54B3B8D45118}"/>
              </a:ext>
            </a:extLst>
          </p:cNvPr>
          <p:cNvSpPr>
            <a:spLocks noGrp="1"/>
          </p:cNvSpPr>
          <p:nvPr>
            <p:ph idx="1"/>
          </p:nvPr>
        </p:nvSpPr>
        <p:spPr>
          <a:xfrm>
            <a:off x="6096000" y="685800"/>
            <a:ext cx="5257800" cy="5491163"/>
          </a:xfrm>
        </p:spPr>
        <p:txBody>
          <a:bodyPr anchor="ctr"/>
          <a:lstStyle>
            <a:lvl1pPr>
              <a:buClr>
                <a:srgbClr val="4C8503"/>
              </a:buClr>
              <a:defRPr>
                <a:latin typeface="Montserrat" pitchFamily="2" charset="77"/>
              </a:defRPr>
            </a:lvl1pPr>
            <a:lvl2pPr>
              <a:buClr>
                <a:srgbClr val="4C8503"/>
              </a:buClr>
              <a:defRPr>
                <a:latin typeface="Montserrat" pitchFamily="2" charset="77"/>
              </a:defRPr>
            </a:lvl2pPr>
            <a:lvl3pPr>
              <a:buClr>
                <a:srgbClr val="4C8503"/>
              </a:buClr>
              <a:defRPr>
                <a:latin typeface="Montserrat" pitchFamily="2" charset="77"/>
              </a:defRPr>
            </a:lvl3pPr>
            <a:lvl4pPr>
              <a:buClr>
                <a:srgbClr val="4C8503"/>
              </a:buClr>
              <a:defRPr>
                <a:latin typeface="Montserrat" pitchFamily="2" charset="77"/>
              </a:defRPr>
            </a:lvl4pPr>
            <a:lvl5pPr>
              <a:buClr>
                <a:srgbClr val="4C8503"/>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ubtitle 2">
            <a:extLst>
              <a:ext uri="{FF2B5EF4-FFF2-40B4-BE49-F238E27FC236}">
                <a16:creationId xmlns:a16="http://schemas.microsoft.com/office/drawing/2014/main" id="{4838C7E2-6BA9-D11B-CA74-660EA8553C64}"/>
              </a:ext>
            </a:extLst>
          </p:cNvPr>
          <p:cNvSpPr>
            <a:spLocks noGrp="1"/>
          </p:cNvSpPr>
          <p:nvPr>
            <p:ph type="subTitle" idx="13" hasCustomPrompt="1"/>
          </p:nvPr>
        </p:nvSpPr>
        <p:spPr>
          <a:xfrm>
            <a:off x="1237130" y="4485862"/>
            <a:ext cx="4034118" cy="1466470"/>
          </a:xfrm>
        </p:spPr>
        <p:txBody>
          <a:bodyPr anchor="t">
            <a:normAutofit/>
          </a:bodyPr>
          <a:lstStyle>
            <a:lvl1pPr marL="0" indent="0" algn="ctr">
              <a:buNone/>
              <a:defRPr sz="3200" b="0" i="0">
                <a:solidFill>
                  <a:schemeClr val="bg1"/>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6" name="Picture 5" descr="A black background with orange and pink text&#10;&#10;Description automatically generated">
            <a:extLst>
              <a:ext uri="{FF2B5EF4-FFF2-40B4-BE49-F238E27FC236}">
                <a16:creationId xmlns:a16="http://schemas.microsoft.com/office/drawing/2014/main" id="{D22DFA49-7492-8141-2C3E-0F81CAAD41B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3" name="Slide Number Placeholder 3">
            <a:extLst>
              <a:ext uri="{FF2B5EF4-FFF2-40B4-BE49-F238E27FC236}">
                <a16:creationId xmlns:a16="http://schemas.microsoft.com/office/drawing/2014/main" id="{2D06AFA7-5B30-1E9A-7689-273DE0960F6C}"/>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4"/>
                </a:solidFill>
              </a:rPr>
              <a:t>Early Elementary  |     </a:t>
            </a:r>
            <a:fld id="{8B512919-B088-4E12-9038-722E97F79378}" type="slidenum">
              <a:rPr lang="en-US" smtClean="0">
                <a:solidFill>
                  <a:schemeClr val="accent4"/>
                </a:solidFill>
              </a:rPr>
              <a:pPr/>
              <a:t>‹#›</a:t>
            </a:fld>
            <a:endParaRPr lang="en-US" dirty="0">
              <a:solidFill>
                <a:schemeClr val="accent4"/>
              </a:solidFill>
            </a:endParaRPr>
          </a:p>
        </p:txBody>
      </p:sp>
    </p:spTree>
    <p:extLst>
      <p:ext uri="{BB962C8B-B14F-4D97-AF65-F5344CB8AC3E}">
        <p14:creationId xmlns:p14="http://schemas.microsoft.com/office/powerpoint/2010/main" val="1752425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58F496-FA92-9058-EA6C-7E4B80805B20}"/>
              </a:ext>
            </a:extLst>
          </p:cNvPr>
          <p:cNvSpPr>
            <a:spLocks noGrp="1"/>
          </p:cNvSpPr>
          <p:nvPr>
            <p:ph type="title"/>
          </p:nvPr>
        </p:nvSpPr>
        <p:spPr>
          <a:xfrm>
            <a:off x="187271" y="199156"/>
            <a:ext cx="11839413" cy="808872"/>
          </a:xfrm>
          <a:prstGeom prst="rect">
            <a:avLst/>
          </a:prstGeom>
        </p:spPr>
        <p:txBody>
          <a:bodyPr vert="horz" lIns="91440" tIns="45720" rIns="91440" bIns="45720" rtlCol="0" anchor="t" anchorCtr="0">
            <a:normAutofit/>
          </a:bodyPr>
          <a:lstStyle/>
          <a:p>
            <a:r>
              <a:rPr lang="en-US" dirty="0"/>
              <a:t>Click to edit Master title style</a:t>
            </a:r>
          </a:p>
        </p:txBody>
      </p:sp>
      <p:sp>
        <p:nvSpPr>
          <p:cNvPr id="3" name="Text Placeholder 2">
            <a:extLst>
              <a:ext uri="{FF2B5EF4-FFF2-40B4-BE49-F238E27FC236}">
                <a16:creationId xmlns:a16="http://schemas.microsoft.com/office/drawing/2014/main" id="{04CB3DFC-8703-37CA-7721-AEEDA04DB6C3}"/>
              </a:ext>
            </a:extLst>
          </p:cNvPr>
          <p:cNvSpPr>
            <a:spLocks noGrp="1"/>
          </p:cNvSpPr>
          <p:nvPr>
            <p:ph type="body" idx="1"/>
          </p:nvPr>
        </p:nvSpPr>
        <p:spPr>
          <a:xfrm>
            <a:off x="590226" y="1253331"/>
            <a:ext cx="11095495"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a:extLst>
              <a:ext uri="{FF2B5EF4-FFF2-40B4-BE49-F238E27FC236}">
                <a16:creationId xmlns:a16="http://schemas.microsoft.com/office/drawing/2014/main" id="{E313DF2A-6B63-F66A-B382-265CE0FDC93F}"/>
              </a:ext>
            </a:extLst>
          </p:cNvPr>
          <p:cNvSpPr>
            <a:spLocks noGrp="1"/>
          </p:cNvSpPr>
          <p:nvPr>
            <p:ph type="sldNum" sz="quarter" idx="4"/>
          </p:nvPr>
        </p:nvSpPr>
        <p:spPr>
          <a:xfrm>
            <a:off x="9410700" y="6451600"/>
            <a:ext cx="2743200" cy="365125"/>
          </a:xfrm>
          <a:prstGeom prst="rect">
            <a:avLst/>
          </a:prstGeom>
        </p:spPr>
        <p:txBody>
          <a:bodyPr vert="horz" lIns="91440" tIns="45720" rIns="91440" bIns="45720" rtlCol="0" anchor="ctr"/>
          <a:lstStyle>
            <a:lvl1pPr algn="r">
              <a:defRPr sz="1200" b="1">
                <a:solidFill>
                  <a:schemeClr val="tx2"/>
                </a:solidFill>
                <a:latin typeface="Montserrat" panose="00000500000000000000" pitchFamily="50" charset="0"/>
              </a:defRPr>
            </a:lvl1pPr>
          </a:lstStyle>
          <a:p>
            <a:fld id="{8B512919-B088-4E12-9038-722E97F79378}" type="slidenum">
              <a:rPr lang="en-US" smtClean="0"/>
              <a:pPr/>
              <a:t>‹#›</a:t>
            </a:fld>
            <a:endParaRPr lang="en-US" dirty="0"/>
          </a:p>
        </p:txBody>
      </p:sp>
    </p:spTree>
    <p:extLst>
      <p:ext uri="{BB962C8B-B14F-4D97-AF65-F5344CB8AC3E}">
        <p14:creationId xmlns:p14="http://schemas.microsoft.com/office/powerpoint/2010/main" val="2490919570"/>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50" r:id="rId4"/>
    <p:sldLayoutId id="2147483675" r:id="rId5"/>
    <p:sldLayoutId id="2147483669" r:id="rId6"/>
    <p:sldLayoutId id="2147483667" r:id="rId7"/>
    <p:sldLayoutId id="2147483660" r:id="rId8"/>
    <p:sldLayoutId id="2147483664" r:id="rId9"/>
    <p:sldLayoutId id="2147483676" r:id="rId10"/>
    <p:sldLayoutId id="2147483652" r:id="rId11"/>
    <p:sldLayoutId id="2147483678" r:id="rId12"/>
    <p:sldLayoutId id="2147483677" r:id="rId13"/>
    <p:sldLayoutId id="2147483674" r:id="rId14"/>
    <p:sldLayoutId id="2147483665" r:id="rId15"/>
    <p:sldLayoutId id="2147483653" r:id="rId16"/>
    <p:sldLayoutId id="2147483654" r:id="rId17"/>
    <p:sldLayoutId id="2147483666" r:id="rId18"/>
    <p:sldLayoutId id="2147483655" r:id="rId19"/>
    <p:sldLayoutId id="2147483656" r:id="rId20"/>
    <p:sldLayoutId id="2147483657" r:id="rId21"/>
  </p:sldLayoutIdLst>
  <p:hf hdr="0" ftr="0" dt="0"/>
  <p:txStyles>
    <p:titleStyle>
      <a:lvl1pPr algn="l" defTabSz="914400" rtl="0" eaLnBrk="1" latinLnBrk="0" hangingPunct="1">
        <a:lnSpc>
          <a:spcPct val="90000"/>
        </a:lnSpc>
        <a:spcBef>
          <a:spcPct val="0"/>
        </a:spcBef>
        <a:buNone/>
        <a:defRPr sz="3000" b="1" kern="1200">
          <a:solidFill>
            <a:schemeClr val="accent4"/>
          </a:solidFill>
          <a:latin typeface="Montserrat" panose="00000500000000000000" pitchFamily="50" charset="0"/>
          <a:ea typeface="+mj-ea"/>
          <a:cs typeface="+mj-cs"/>
        </a:defRPr>
      </a:lvl1pPr>
    </p:titleStyle>
    <p:bodyStyle>
      <a:lvl1pPr marL="228600" indent="-228600" algn="l" defTabSz="914400" rtl="0" eaLnBrk="1" latinLnBrk="0" hangingPunct="1">
        <a:lnSpc>
          <a:spcPct val="120000"/>
        </a:lnSpc>
        <a:spcBef>
          <a:spcPts val="1000"/>
        </a:spcBef>
        <a:buClr>
          <a:schemeClr val="accent4"/>
        </a:buClr>
        <a:buFont typeface="Arial" panose="020B0604020202020204" pitchFamily="34" charset="0"/>
        <a:buChar char="•"/>
        <a:defRPr sz="2800" kern="1200">
          <a:solidFill>
            <a:srgbClr val="0F173D"/>
          </a:solidFill>
          <a:latin typeface="Montserrat" panose="00000500000000000000" pitchFamily="50" charset="0"/>
          <a:ea typeface="+mn-ea"/>
          <a:cs typeface="+mn-cs"/>
        </a:defRPr>
      </a:lvl1pPr>
      <a:lvl2pPr marL="685800" indent="-228600" algn="l" defTabSz="914400" rtl="0" eaLnBrk="1" latinLnBrk="0" hangingPunct="1">
        <a:lnSpc>
          <a:spcPct val="120000"/>
        </a:lnSpc>
        <a:spcBef>
          <a:spcPts val="500"/>
        </a:spcBef>
        <a:buClr>
          <a:schemeClr val="accent4"/>
        </a:buClr>
        <a:buFont typeface="Arial" panose="020B0604020202020204" pitchFamily="34" charset="0"/>
        <a:buChar char="•"/>
        <a:defRPr sz="2400" kern="1200">
          <a:solidFill>
            <a:srgbClr val="0F173D"/>
          </a:solidFill>
          <a:latin typeface="Montserrat" panose="00000500000000000000" pitchFamily="50" charset="0"/>
          <a:ea typeface="+mn-ea"/>
          <a:cs typeface="+mn-cs"/>
        </a:defRPr>
      </a:lvl2pPr>
      <a:lvl3pPr marL="1143000" indent="-228600" algn="l" defTabSz="914400" rtl="0" eaLnBrk="1" latinLnBrk="0" hangingPunct="1">
        <a:lnSpc>
          <a:spcPct val="120000"/>
        </a:lnSpc>
        <a:spcBef>
          <a:spcPts val="500"/>
        </a:spcBef>
        <a:buClr>
          <a:schemeClr val="accent4"/>
        </a:buClr>
        <a:buFont typeface="Arial" panose="020B0604020202020204" pitchFamily="34" charset="0"/>
        <a:buChar char="•"/>
        <a:defRPr sz="2000" kern="1200">
          <a:solidFill>
            <a:srgbClr val="0F173D"/>
          </a:solidFill>
          <a:latin typeface="Montserrat" panose="00000500000000000000" pitchFamily="50" charset="0"/>
          <a:ea typeface="+mn-ea"/>
          <a:cs typeface="+mn-cs"/>
        </a:defRPr>
      </a:lvl3pPr>
      <a:lvl4pPr marL="1600200" indent="-228600" algn="l" defTabSz="914400" rtl="0" eaLnBrk="1" latinLnBrk="0" hangingPunct="1">
        <a:lnSpc>
          <a:spcPct val="120000"/>
        </a:lnSpc>
        <a:spcBef>
          <a:spcPts val="500"/>
        </a:spcBef>
        <a:buClr>
          <a:schemeClr val="accent4"/>
        </a:buClr>
        <a:buFont typeface="Arial" panose="020B0604020202020204" pitchFamily="34" charset="0"/>
        <a:buChar char="•"/>
        <a:defRPr sz="1800" kern="1200">
          <a:solidFill>
            <a:srgbClr val="0F173D"/>
          </a:solidFill>
          <a:latin typeface="Montserrat" panose="00000500000000000000" pitchFamily="50" charset="0"/>
          <a:ea typeface="+mn-ea"/>
          <a:cs typeface="+mn-cs"/>
        </a:defRPr>
      </a:lvl4pPr>
      <a:lvl5pPr marL="2057400" indent="-228600" algn="l" defTabSz="914400" rtl="0" eaLnBrk="1" latinLnBrk="0" hangingPunct="1">
        <a:lnSpc>
          <a:spcPct val="120000"/>
        </a:lnSpc>
        <a:spcBef>
          <a:spcPts val="500"/>
        </a:spcBef>
        <a:buClr>
          <a:schemeClr val="accent4"/>
        </a:buClr>
        <a:buFont typeface="Arial" panose="020B0604020202020204" pitchFamily="34" charset="0"/>
        <a:buChar char="•"/>
        <a:defRPr sz="1800" kern="1200">
          <a:solidFill>
            <a:srgbClr val="0F173D"/>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microsoft.com/office/2007/relationships/hdphoto" Target="../media/hdphoto4.wdp"/></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microsoft.com/office/2007/relationships/hdphoto" Target="../media/hdphoto5.wdp"/></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10.xml"/><Relationship Id="rId6" Type="http://schemas.openxmlformats.org/officeDocument/2006/relationships/hyperlink" Target="https://youtu.be/E5W_fby-Mb8" TargetMode="External"/><Relationship Id="rId5" Type="http://schemas.openxmlformats.org/officeDocument/2006/relationships/hyperlink" Target="https://youtu.be/p80gE3dkMxM" TargetMode="External"/><Relationship Id="rId4" Type="http://schemas.microsoft.com/office/2007/relationships/hdphoto" Target="../media/hdphoto6.wdp"/></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3.xml"/><Relationship Id="rId1" Type="http://schemas.openxmlformats.org/officeDocument/2006/relationships/slideLayout" Target="../slideLayouts/slideLayout11.xml"/><Relationship Id="rId4" Type="http://schemas.openxmlformats.org/officeDocument/2006/relationships/image" Target="../media/image18.jpeg"/></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11.xml"/><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11.xml"/><Relationship Id="rId6" Type="http://schemas.openxmlformats.org/officeDocument/2006/relationships/image" Target="../media/image24.png"/><Relationship Id="rId5" Type="http://schemas.openxmlformats.org/officeDocument/2006/relationships/image" Target="../media/image23.png"/><Relationship Id="rId4" Type="http://schemas.microsoft.com/office/2007/relationships/hdphoto" Target="../media/hdphoto7.wdp"/></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0.xml"/><Relationship Id="rId1" Type="http://schemas.openxmlformats.org/officeDocument/2006/relationships/slideLayout" Target="../slideLayouts/slideLayout13.xml"/><Relationship Id="rId5" Type="http://schemas.openxmlformats.org/officeDocument/2006/relationships/image" Target="../media/image28.jpeg"/><Relationship Id="rId4" Type="http://schemas.openxmlformats.org/officeDocument/2006/relationships/image" Target="../media/image27.jpeg"/></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1.xml"/><Relationship Id="rId1" Type="http://schemas.openxmlformats.org/officeDocument/2006/relationships/slideLayout" Target="../slideLayouts/slideLayout11.xml"/><Relationship Id="rId4" Type="http://schemas.openxmlformats.org/officeDocument/2006/relationships/image" Target="../media/image30.jpeg"/></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7.xml"/><Relationship Id="rId1" Type="http://schemas.openxmlformats.org/officeDocument/2006/relationships/slideLayout" Target="../slideLayouts/slideLayout10.xml"/><Relationship Id="rId5" Type="http://schemas.openxmlformats.org/officeDocument/2006/relationships/hyperlink" Target="https://youtu.be/E5W_fby-Mb8" TargetMode="External"/><Relationship Id="rId4" Type="http://schemas.openxmlformats.org/officeDocument/2006/relationships/hyperlink" Target="https://youtu.be/p80gE3dkMxM"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9.xml"/><Relationship Id="rId1" Type="http://schemas.openxmlformats.org/officeDocument/2006/relationships/slideLayout" Target="../slideLayouts/slideLayout11.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C3222D5-6FE3-BC6F-608E-57B8261DE85E}"/>
              </a:ext>
            </a:extLst>
          </p:cNvPr>
          <p:cNvSpPr>
            <a:spLocks noGrp="1"/>
          </p:cNvSpPr>
          <p:nvPr>
            <p:ph type="ctrTitle"/>
          </p:nvPr>
        </p:nvSpPr>
        <p:spPr>
          <a:xfrm>
            <a:off x="609243" y="2068139"/>
            <a:ext cx="5486757" cy="2252924"/>
          </a:xfrm>
        </p:spPr>
        <p:txBody>
          <a:bodyPr wrap="square" anchor="b">
            <a:spAutoFit/>
          </a:bodyPr>
          <a:lstStyle/>
          <a:p>
            <a:pPr algn="l"/>
            <a:r>
              <a:rPr lang="en-US" sz="5600" b="1" dirty="0">
                <a:solidFill>
                  <a:srgbClr val="4C8503"/>
                </a:solidFill>
                <a:latin typeface="Montserrat" pitchFamily="2" charset="77"/>
              </a:rPr>
              <a:t>Addition and Subtraction:</a:t>
            </a:r>
            <a:br>
              <a:rPr lang="en-US" sz="5600" b="1" dirty="0">
                <a:solidFill>
                  <a:srgbClr val="4C8503"/>
                </a:solidFill>
                <a:latin typeface="Montserrat" pitchFamily="2" charset="77"/>
              </a:rPr>
            </a:br>
            <a:r>
              <a:rPr lang="en-US" sz="4400" b="0" dirty="0">
                <a:solidFill>
                  <a:srgbClr val="4C8503"/>
                </a:solidFill>
                <a:latin typeface="Montserrat Medium" panose="00000600000000000000" pitchFamily="2" charset="0"/>
              </a:rPr>
              <a:t>Early Elementary</a:t>
            </a:r>
          </a:p>
        </p:txBody>
      </p:sp>
    </p:spTree>
    <p:extLst>
      <p:ext uri="{BB962C8B-B14F-4D97-AF65-F5344CB8AC3E}">
        <p14:creationId xmlns:p14="http://schemas.microsoft.com/office/powerpoint/2010/main" val="12371216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DF06911-9994-35E0-65A2-8F6E813F005E}"/>
              </a:ext>
            </a:extLst>
          </p:cNvPr>
          <p:cNvSpPr>
            <a:spLocks noGrp="1"/>
          </p:cNvSpPr>
          <p:nvPr>
            <p:ph type="title"/>
          </p:nvPr>
        </p:nvSpPr>
        <p:spPr>
          <a:xfrm>
            <a:off x="838199" y="46016"/>
            <a:ext cx="10812517" cy="923330"/>
          </a:xfrm>
        </p:spPr>
        <p:txBody>
          <a:bodyPr/>
          <a:lstStyle/>
          <a:p>
            <a:r>
              <a:rPr lang="en-US" dirty="0"/>
              <a:t>Composing and Decomposing Numbers Supports Understanding Place Value</a:t>
            </a:r>
          </a:p>
        </p:txBody>
      </p:sp>
      <p:sp>
        <p:nvSpPr>
          <p:cNvPr id="2" name="Content Placeholder 1">
            <a:extLst>
              <a:ext uri="{FF2B5EF4-FFF2-40B4-BE49-F238E27FC236}">
                <a16:creationId xmlns:a16="http://schemas.microsoft.com/office/drawing/2014/main" id="{BE535D2F-B092-8C8A-9537-F4CB9ADD97BD}"/>
              </a:ext>
            </a:extLst>
          </p:cNvPr>
          <p:cNvSpPr>
            <a:spLocks noGrp="1"/>
          </p:cNvSpPr>
          <p:nvPr>
            <p:ph sz="half" idx="1"/>
          </p:nvPr>
        </p:nvSpPr>
        <p:spPr/>
        <p:txBody>
          <a:bodyPr>
            <a:normAutofit/>
          </a:bodyPr>
          <a:lstStyle/>
          <a:p>
            <a:pPr marL="0" indent="0">
              <a:buNone/>
            </a:pPr>
            <a:r>
              <a:rPr lang="en-US" dirty="0"/>
              <a:t>Two-digit numbers:</a:t>
            </a:r>
          </a:p>
          <a:p>
            <a:r>
              <a:rPr lang="en-US" dirty="0"/>
              <a:t>18 = 10 + 8</a:t>
            </a:r>
          </a:p>
          <a:p>
            <a:r>
              <a:rPr lang="en-US" dirty="0"/>
              <a:t>16 = 10 + 6</a:t>
            </a:r>
          </a:p>
          <a:p>
            <a:pPr marL="0" indent="0">
              <a:spcBef>
                <a:spcPts val="2200"/>
              </a:spcBef>
              <a:buNone/>
            </a:pPr>
            <a:r>
              <a:rPr lang="en-US" dirty="0"/>
              <a:t>Three-digit numbers:</a:t>
            </a:r>
          </a:p>
          <a:p>
            <a:r>
              <a:rPr lang="en-US" dirty="0"/>
              <a:t>185 = 100 + 80 + 5</a:t>
            </a:r>
          </a:p>
        </p:txBody>
      </p:sp>
      <p:pic>
        <p:nvPicPr>
          <p:cNvPr id="7" name="Content Placeholder 6">
            <a:extLst>
              <a:ext uri="{FF2B5EF4-FFF2-40B4-BE49-F238E27FC236}">
                <a16:creationId xmlns:a16="http://schemas.microsoft.com/office/drawing/2014/main" id="{215C2253-7F38-93ED-6F9B-E60ED781A029}"/>
              </a:ext>
              <a:ext uri="{C183D7F6-B498-43B3-948B-1728B52AA6E4}">
                <adec:decorative xmlns:adec="http://schemas.microsoft.com/office/drawing/2017/decorative" val="1"/>
              </a:ext>
            </a:extLst>
          </p:cNvPr>
          <p:cNvPicPr>
            <a:picLocks noGrp="1" noChangeAspect="1"/>
          </p:cNvPicPr>
          <p:nvPr>
            <p:ph sz="half" idx="2"/>
          </p:nvPr>
        </p:nvPicPr>
        <p:blipFill>
          <a:blip r:embed="rId3" cstate="screen">
            <a:extLst>
              <a:ext uri="{BEBA8EAE-BF5A-486C-A8C5-ECC9F3942E4B}">
                <a14:imgProps xmlns:a14="http://schemas.microsoft.com/office/drawing/2010/main">
                  <a14:imgLayer r:embed="rId4">
                    <a14:imgEffect>
                      <a14:colorTemperature colorTemp="5500"/>
                    </a14:imgEffect>
                  </a14:imgLayer>
                </a14:imgProps>
              </a:ext>
              <a:ext uri="{28A0092B-C50C-407E-A947-70E740481C1C}">
                <a14:useLocalDpi xmlns:a14="http://schemas.microsoft.com/office/drawing/2010/main"/>
              </a:ext>
            </a:extLst>
          </a:blip>
          <a:srcRect/>
          <a:stretch/>
        </p:blipFill>
        <p:spPr>
          <a:xfrm>
            <a:off x="6155054" y="1596501"/>
            <a:ext cx="5198746" cy="4018687"/>
          </a:xfrm>
          <a:ln>
            <a:solidFill>
              <a:srgbClr val="4C8503"/>
            </a:solidFill>
          </a:ln>
        </p:spPr>
      </p:pic>
      <p:sp>
        <p:nvSpPr>
          <p:cNvPr id="5" name="Text Placeholder 4">
            <a:extLst>
              <a:ext uri="{FF2B5EF4-FFF2-40B4-BE49-F238E27FC236}">
                <a16:creationId xmlns:a16="http://schemas.microsoft.com/office/drawing/2014/main" id="{7071643D-CA89-70E6-DC71-A853828DA794}"/>
              </a:ext>
            </a:extLst>
          </p:cNvPr>
          <p:cNvSpPr>
            <a:spLocks noGrp="1"/>
          </p:cNvSpPr>
          <p:nvPr>
            <p:ph type="body" sz="quarter" idx="10"/>
          </p:nvPr>
        </p:nvSpPr>
        <p:spPr/>
        <p:txBody>
          <a:bodyPr/>
          <a:lstStyle/>
          <a:p>
            <a:r>
              <a:rPr lang="en-US" dirty="0"/>
              <a:t>Laski et al. (2016)</a:t>
            </a:r>
          </a:p>
        </p:txBody>
      </p:sp>
    </p:spTree>
    <p:extLst>
      <p:ext uri="{BB962C8B-B14F-4D97-AF65-F5344CB8AC3E}">
        <p14:creationId xmlns:p14="http://schemas.microsoft.com/office/powerpoint/2010/main" val="3196595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B9CF191-7984-2EB0-D15D-59E16716964C}"/>
              </a:ext>
            </a:extLst>
          </p:cNvPr>
          <p:cNvSpPr>
            <a:spLocks noGrp="1"/>
          </p:cNvSpPr>
          <p:nvPr>
            <p:ph type="title"/>
          </p:nvPr>
        </p:nvSpPr>
        <p:spPr/>
        <p:txBody>
          <a:bodyPr/>
          <a:lstStyle/>
          <a:p>
            <a:r>
              <a:rPr lang="en-US" dirty="0"/>
              <a:t>Properties of Addition and Subtraction</a:t>
            </a:r>
          </a:p>
        </p:txBody>
      </p:sp>
      <p:sp>
        <p:nvSpPr>
          <p:cNvPr id="2" name="Content Placeholder 1">
            <a:extLst>
              <a:ext uri="{FF2B5EF4-FFF2-40B4-BE49-F238E27FC236}">
                <a16:creationId xmlns:a16="http://schemas.microsoft.com/office/drawing/2014/main" id="{D8D41F35-8DAC-EA4B-2E86-6689D176B130}"/>
              </a:ext>
            </a:extLst>
          </p:cNvPr>
          <p:cNvSpPr>
            <a:spLocks noGrp="1"/>
          </p:cNvSpPr>
          <p:nvPr>
            <p:ph sz="half" idx="1"/>
          </p:nvPr>
        </p:nvSpPr>
        <p:spPr/>
        <p:txBody>
          <a:bodyPr/>
          <a:lstStyle/>
          <a:p>
            <a:r>
              <a:rPr lang="en-US" dirty="0"/>
              <a:t>Commutative property</a:t>
            </a:r>
          </a:p>
          <a:p>
            <a:r>
              <a:rPr lang="en-US" dirty="0"/>
              <a:t>Associative property</a:t>
            </a:r>
          </a:p>
          <a:p>
            <a:r>
              <a:rPr lang="en-US" dirty="0"/>
              <a:t>Inverse property</a:t>
            </a:r>
          </a:p>
        </p:txBody>
      </p:sp>
      <p:pic>
        <p:nvPicPr>
          <p:cNvPr id="7" name="Content Placeholder 6">
            <a:extLst>
              <a:ext uri="{FF2B5EF4-FFF2-40B4-BE49-F238E27FC236}">
                <a16:creationId xmlns:a16="http://schemas.microsoft.com/office/drawing/2014/main" id="{54C34A7E-C5E3-7501-606A-840CC4DE7428}"/>
              </a:ext>
              <a:ext uri="{C183D7F6-B498-43B3-948B-1728B52AA6E4}">
                <adec:decorative xmlns:adec="http://schemas.microsoft.com/office/drawing/2017/decorative" val="1"/>
              </a:ext>
            </a:extLst>
          </p:cNvPr>
          <p:cNvPicPr>
            <a:picLocks noGrp="1" noChangeAspect="1"/>
          </p:cNvPicPr>
          <p:nvPr>
            <p:ph sz="half" idx="2"/>
          </p:nvPr>
        </p:nvPicPr>
        <p:blipFill rotWithShape="1">
          <a:blip r:embed="rId3" cstate="screen">
            <a:extLst>
              <a:ext uri="{BEBA8EAE-BF5A-486C-A8C5-ECC9F3942E4B}">
                <a14:imgProps xmlns:a14="http://schemas.microsoft.com/office/drawing/2010/main">
                  <a14:imgLayer r:embed="rId4">
                    <a14:imgEffect>
                      <a14:colorTemperature colorTemp="5500"/>
                    </a14:imgEffect>
                    <a14:imgEffect>
                      <a14:brightnessContrast bright="6000"/>
                    </a14:imgEffect>
                  </a14:imgLayer>
                </a14:imgProps>
              </a:ext>
              <a:ext uri="{28A0092B-C50C-407E-A947-70E740481C1C}">
                <a14:useLocalDpi xmlns:a14="http://schemas.microsoft.com/office/drawing/2010/main"/>
              </a:ext>
            </a:extLst>
          </a:blip>
          <a:srcRect/>
          <a:stretch/>
        </p:blipFill>
        <p:spPr>
          <a:xfrm>
            <a:off x="6637284" y="966682"/>
            <a:ext cx="5554716" cy="4775045"/>
          </a:xfrm>
        </p:spPr>
      </p:pic>
      <p:sp>
        <p:nvSpPr>
          <p:cNvPr id="5" name="Text Placeholder 4">
            <a:extLst>
              <a:ext uri="{FF2B5EF4-FFF2-40B4-BE49-F238E27FC236}">
                <a16:creationId xmlns:a16="http://schemas.microsoft.com/office/drawing/2014/main" id="{DF3D5D9B-766F-5B64-0555-36A22DE8B9C2}"/>
              </a:ext>
            </a:extLst>
          </p:cNvPr>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31652307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1CF21-15EF-D353-7705-3C64B6D5F482}"/>
              </a:ext>
            </a:extLst>
          </p:cNvPr>
          <p:cNvSpPr>
            <a:spLocks noGrp="1"/>
          </p:cNvSpPr>
          <p:nvPr>
            <p:ph type="title"/>
          </p:nvPr>
        </p:nvSpPr>
        <p:spPr/>
        <p:txBody>
          <a:bodyPr/>
          <a:lstStyle/>
          <a:p>
            <a:r>
              <a:rPr lang="en-US" dirty="0"/>
              <a:t>Let’s Add!</a:t>
            </a:r>
          </a:p>
        </p:txBody>
      </p:sp>
      <p:sp>
        <p:nvSpPr>
          <p:cNvPr id="6" name="Content Placeholder 4">
            <a:extLst>
              <a:ext uri="{FF2B5EF4-FFF2-40B4-BE49-F238E27FC236}">
                <a16:creationId xmlns:a16="http://schemas.microsoft.com/office/drawing/2014/main" id="{8F0C9AF9-CE0D-306E-FF0C-761675962FAA}"/>
              </a:ext>
            </a:extLst>
          </p:cNvPr>
          <p:cNvSpPr txBox="1">
            <a:spLocks/>
          </p:cNvSpPr>
          <p:nvPr/>
        </p:nvSpPr>
        <p:spPr>
          <a:xfrm>
            <a:off x="1593273" y="1253331"/>
            <a:ext cx="10092448" cy="4351338"/>
          </a:xfrm>
          <a:prstGeom prst="rect">
            <a:avLst/>
          </a:prstGeom>
          <a:no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Clr>
                <a:srgbClr val="4C8503"/>
              </a:buClr>
              <a:buFontTx/>
              <a:buNone/>
              <a:defRPr sz="5400" b="1" kern="1200">
                <a:solidFill>
                  <a:srgbClr val="0F173D"/>
                </a:solidFill>
                <a:latin typeface="Montserrat" pitchFamily="2" charset="77"/>
                <a:ea typeface="+mn-ea"/>
                <a:cs typeface="+mn-cs"/>
              </a:defRPr>
            </a:lvl1pPr>
            <a:lvl2pPr marL="457200" indent="0" algn="ctr" defTabSz="914400" rtl="0" eaLnBrk="1" latinLnBrk="0" hangingPunct="1">
              <a:lnSpc>
                <a:spcPct val="90000"/>
              </a:lnSpc>
              <a:spcBef>
                <a:spcPts val="500"/>
              </a:spcBef>
              <a:buClr>
                <a:srgbClr val="4C8503"/>
              </a:buClr>
              <a:buFontTx/>
              <a:buNone/>
              <a:defRPr sz="5400" b="1" kern="1200">
                <a:solidFill>
                  <a:srgbClr val="0F173D"/>
                </a:solidFill>
                <a:latin typeface="Montserrat" pitchFamily="2" charset="77"/>
                <a:ea typeface="+mn-ea"/>
                <a:cs typeface="+mn-cs"/>
              </a:defRPr>
            </a:lvl2pPr>
            <a:lvl3pPr marL="914400" indent="0" algn="ctr" defTabSz="914400" rtl="0" eaLnBrk="1" latinLnBrk="0" hangingPunct="1">
              <a:lnSpc>
                <a:spcPct val="90000"/>
              </a:lnSpc>
              <a:spcBef>
                <a:spcPts val="500"/>
              </a:spcBef>
              <a:buClr>
                <a:srgbClr val="4C8503"/>
              </a:buClr>
              <a:buFontTx/>
              <a:buNone/>
              <a:defRPr sz="5400" b="1" kern="1200">
                <a:solidFill>
                  <a:srgbClr val="0F173D"/>
                </a:solidFill>
                <a:latin typeface="Montserrat" pitchFamily="2" charset="77"/>
                <a:ea typeface="+mn-ea"/>
                <a:cs typeface="+mn-cs"/>
              </a:defRPr>
            </a:lvl3pPr>
            <a:lvl4pPr marL="1371600" indent="0" algn="ctr" defTabSz="914400" rtl="0" eaLnBrk="1" latinLnBrk="0" hangingPunct="1">
              <a:lnSpc>
                <a:spcPct val="90000"/>
              </a:lnSpc>
              <a:spcBef>
                <a:spcPts val="500"/>
              </a:spcBef>
              <a:buClr>
                <a:srgbClr val="4C8503"/>
              </a:buClr>
              <a:buFontTx/>
              <a:buNone/>
              <a:defRPr sz="5400" b="1" kern="1200">
                <a:solidFill>
                  <a:srgbClr val="0F173D"/>
                </a:solidFill>
                <a:latin typeface="Montserrat" pitchFamily="2" charset="77"/>
                <a:ea typeface="+mn-ea"/>
                <a:cs typeface="+mn-cs"/>
              </a:defRPr>
            </a:lvl4pPr>
            <a:lvl5pPr marL="1828800" indent="0" algn="ctr" defTabSz="914400" rtl="0" eaLnBrk="1" latinLnBrk="0" hangingPunct="1">
              <a:lnSpc>
                <a:spcPct val="90000"/>
              </a:lnSpc>
              <a:spcBef>
                <a:spcPts val="500"/>
              </a:spcBef>
              <a:buClr>
                <a:srgbClr val="4C8503"/>
              </a:buClr>
              <a:buFontTx/>
              <a:buNone/>
              <a:defRPr sz="5400" b="1" kern="1200">
                <a:solidFill>
                  <a:srgbClr val="0F173D"/>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57 + 48 = 105</a:t>
            </a:r>
          </a:p>
        </p:txBody>
      </p:sp>
      <p:sp>
        <p:nvSpPr>
          <p:cNvPr id="5" name="Content Placeholder 4">
            <a:extLst>
              <a:ext uri="{FF2B5EF4-FFF2-40B4-BE49-F238E27FC236}">
                <a16:creationId xmlns:a16="http://schemas.microsoft.com/office/drawing/2014/main" id="{7DBC5021-FB7E-3F43-8AC8-D68BECD625C0}"/>
              </a:ext>
            </a:extLst>
          </p:cNvPr>
          <p:cNvSpPr>
            <a:spLocks noGrp="1"/>
          </p:cNvSpPr>
          <p:nvPr>
            <p:ph idx="1"/>
          </p:nvPr>
        </p:nvSpPr>
        <p:spPr>
          <a:solidFill>
            <a:schemeClr val="bg1"/>
          </a:solidFill>
        </p:spPr>
        <p:txBody>
          <a:bodyPr/>
          <a:lstStyle/>
          <a:p>
            <a:r>
              <a:rPr lang="en-US" dirty="0"/>
              <a:t>57 + 48 = ?</a:t>
            </a:r>
          </a:p>
        </p:txBody>
      </p:sp>
    </p:spTree>
    <p:extLst>
      <p:ext uri="{BB962C8B-B14F-4D97-AF65-F5344CB8AC3E}">
        <p14:creationId xmlns:p14="http://schemas.microsoft.com/office/powerpoint/2010/main" val="390642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5">
                                            <p:bg/>
                                          </p:spTgt>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uiExpand="1"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AEE35C-75A6-6C1C-CBB8-F9C2EE06F8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C9F408-2598-656F-7CB6-0B8FB068AAF0}"/>
              </a:ext>
            </a:extLst>
          </p:cNvPr>
          <p:cNvSpPr>
            <a:spLocks noGrp="1"/>
          </p:cNvSpPr>
          <p:nvPr>
            <p:ph type="title"/>
          </p:nvPr>
        </p:nvSpPr>
        <p:spPr/>
        <p:txBody>
          <a:bodyPr/>
          <a:lstStyle/>
          <a:p>
            <a:r>
              <a:rPr lang="en-US" dirty="0"/>
              <a:t>Let’s Add! (continued)</a:t>
            </a:r>
          </a:p>
        </p:txBody>
      </p:sp>
      <p:sp>
        <p:nvSpPr>
          <p:cNvPr id="13" name="TextBox 12">
            <a:extLst>
              <a:ext uri="{FF2B5EF4-FFF2-40B4-BE49-F238E27FC236}">
                <a16:creationId xmlns:a16="http://schemas.microsoft.com/office/drawing/2014/main" id="{80DF7FBB-E8B9-2D4B-8371-8E08D900FDDC}"/>
              </a:ext>
            </a:extLst>
          </p:cNvPr>
          <p:cNvSpPr txBox="1"/>
          <p:nvPr/>
        </p:nvSpPr>
        <p:spPr>
          <a:xfrm>
            <a:off x="3782291" y="2740447"/>
            <a:ext cx="6096000" cy="1754326"/>
          </a:xfrm>
          <a:prstGeom prst="rect">
            <a:avLst/>
          </a:prstGeom>
          <a:noFill/>
        </p:spPr>
        <p:txBody>
          <a:bodyPr wrap="square">
            <a:spAutoFit/>
          </a:bodyPr>
          <a:lstStyle/>
          <a:p>
            <a:r>
              <a:rPr lang="en-US" sz="5400" b="1" dirty="0">
                <a:solidFill>
                  <a:srgbClr val="140A14"/>
                </a:solidFill>
                <a:latin typeface="Montserrat" pitchFamily="2" charset="77"/>
              </a:rPr>
              <a:t>57 + 48 = 105</a:t>
            </a:r>
          </a:p>
          <a:p>
            <a:r>
              <a:rPr lang="en-US" sz="5400" b="1" dirty="0">
                <a:solidFill>
                  <a:srgbClr val="4C8503"/>
                </a:solidFill>
                <a:latin typeface="Montserrat" pitchFamily="2" charset="77"/>
              </a:rPr>
              <a:t>48 + 57 = 105</a:t>
            </a:r>
          </a:p>
        </p:txBody>
      </p:sp>
      <p:sp>
        <p:nvSpPr>
          <p:cNvPr id="7" name="Content Placeholder 2">
            <a:extLst>
              <a:ext uri="{FF2B5EF4-FFF2-40B4-BE49-F238E27FC236}">
                <a16:creationId xmlns:a16="http://schemas.microsoft.com/office/drawing/2014/main" id="{4EF8CDBE-C6C4-7284-08EE-DCA12703F598}"/>
              </a:ext>
              <a:ext uri="{C183D7F6-B498-43B3-948B-1728B52AA6E4}">
                <adec:decorative xmlns:adec="http://schemas.microsoft.com/office/drawing/2017/decorative" val="1"/>
              </a:ext>
            </a:extLst>
          </p:cNvPr>
          <p:cNvSpPr txBox="1">
            <a:spLocks/>
          </p:cNvSpPr>
          <p:nvPr/>
        </p:nvSpPr>
        <p:spPr>
          <a:xfrm>
            <a:off x="3782291" y="3429000"/>
            <a:ext cx="6982691" cy="1448304"/>
          </a:xfrm>
          <a:prstGeom prst="rect">
            <a:avLst/>
          </a:prstGeom>
          <a:noFill/>
        </p:spPr>
        <p:txBody>
          <a:bodyPr vert="horz" lIns="91440" tIns="45720" rIns="91440" bIns="45720" rtlCol="0" anchor="ctr" anchorCtr="0">
            <a:normAutofit/>
          </a:bodyPr>
          <a:lstStyle>
            <a:lvl1pPr marL="228600" indent="-228600" algn="l" defTabSz="914400" rtl="0" eaLnBrk="1" latinLnBrk="0" hangingPunct="1">
              <a:lnSpc>
                <a:spcPct val="90000"/>
              </a:lnSpc>
              <a:spcBef>
                <a:spcPts val="1000"/>
              </a:spcBef>
              <a:buClr>
                <a:srgbClr val="4C8503"/>
              </a:buClr>
              <a:buFont typeface="Arial" panose="020B0604020202020204" pitchFamily="34" charset="0"/>
              <a:buChar char="•"/>
              <a:defRPr sz="2800" kern="1200">
                <a:solidFill>
                  <a:srgbClr val="0F173D"/>
                </a:solidFill>
                <a:latin typeface="Montserrat" pitchFamily="2" charset="77"/>
                <a:ea typeface="+mn-ea"/>
                <a:cs typeface="+mn-cs"/>
              </a:defRPr>
            </a:lvl1pPr>
            <a:lvl2pPr marL="685800" indent="-228600" algn="l" defTabSz="914400" rtl="0" eaLnBrk="1" latinLnBrk="0" hangingPunct="1">
              <a:lnSpc>
                <a:spcPct val="90000"/>
              </a:lnSpc>
              <a:spcBef>
                <a:spcPts val="500"/>
              </a:spcBef>
              <a:buClr>
                <a:srgbClr val="4C8503"/>
              </a:buClr>
              <a:buFont typeface="Arial" panose="020B0604020202020204" pitchFamily="34" charset="0"/>
              <a:buChar char="•"/>
              <a:defRPr sz="2400" kern="1200">
                <a:solidFill>
                  <a:srgbClr val="0F173D"/>
                </a:solidFill>
                <a:latin typeface="Montserrat" pitchFamily="2" charset="77"/>
                <a:ea typeface="+mn-ea"/>
                <a:cs typeface="+mn-cs"/>
              </a:defRPr>
            </a:lvl2pPr>
            <a:lvl3pPr marL="1143000" indent="-228600" algn="l" defTabSz="914400" rtl="0" eaLnBrk="1" latinLnBrk="0" hangingPunct="1">
              <a:lnSpc>
                <a:spcPct val="90000"/>
              </a:lnSpc>
              <a:spcBef>
                <a:spcPts val="500"/>
              </a:spcBef>
              <a:buClr>
                <a:srgbClr val="4C8503"/>
              </a:buClr>
              <a:buFont typeface="Arial" panose="020B0604020202020204" pitchFamily="34" charset="0"/>
              <a:buChar char="•"/>
              <a:defRPr sz="2000" kern="1200">
                <a:solidFill>
                  <a:srgbClr val="0F173D"/>
                </a:solidFill>
                <a:latin typeface="Montserrat" pitchFamily="2" charset="77"/>
                <a:ea typeface="+mn-ea"/>
                <a:cs typeface="+mn-cs"/>
              </a:defRPr>
            </a:lvl3pPr>
            <a:lvl4pPr marL="1600200" indent="-228600" algn="l" defTabSz="914400" rtl="0" eaLnBrk="1" latinLnBrk="0" hangingPunct="1">
              <a:lnSpc>
                <a:spcPct val="90000"/>
              </a:lnSpc>
              <a:spcBef>
                <a:spcPts val="500"/>
              </a:spcBef>
              <a:buClr>
                <a:srgbClr val="4C8503"/>
              </a:buClr>
              <a:buFont typeface="Arial" panose="020B0604020202020204" pitchFamily="34" charset="0"/>
              <a:buChar char="•"/>
              <a:defRPr sz="1800" kern="1200">
                <a:solidFill>
                  <a:srgbClr val="0F173D"/>
                </a:solidFill>
                <a:latin typeface="Montserrat" pitchFamily="2" charset="77"/>
                <a:ea typeface="+mn-ea"/>
                <a:cs typeface="+mn-cs"/>
              </a:defRPr>
            </a:lvl4pPr>
            <a:lvl5pPr marL="2057400" indent="-228600" algn="l" defTabSz="914400" rtl="0" eaLnBrk="1" latinLnBrk="0" hangingPunct="1">
              <a:lnSpc>
                <a:spcPct val="90000"/>
              </a:lnSpc>
              <a:spcBef>
                <a:spcPts val="500"/>
              </a:spcBef>
              <a:buClr>
                <a:srgbClr val="4C8503"/>
              </a:buClr>
              <a:buFont typeface="Arial" panose="020B0604020202020204" pitchFamily="34" charset="0"/>
              <a:buChar char="•"/>
              <a:defRPr sz="1800" kern="1200">
                <a:solidFill>
                  <a:srgbClr val="0F173D"/>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5400" b="1" dirty="0"/>
          </a:p>
        </p:txBody>
      </p:sp>
      <p:sp>
        <p:nvSpPr>
          <p:cNvPr id="15" name="TextBox 14">
            <a:extLst>
              <a:ext uri="{FF2B5EF4-FFF2-40B4-BE49-F238E27FC236}">
                <a16:creationId xmlns:a16="http://schemas.microsoft.com/office/drawing/2014/main" id="{216E85BE-AA9A-982C-1A71-17489E9FCB34}"/>
              </a:ext>
            </a:extLst>
          </p:cNvPr>
          <p:cNvSpPr txBox="1"/>
          <p:nvPr/>
        </p:nvSpPr>
        <p:spPr>
          <a:xfrm>
            <a:off x="3782291" y="2740447"/>
            <a:ext cx="6096000" cy="1754326"/>
          </a:xfrm>
          <a:prstGeom prst="rect">
            <a:avLst/>
          </a:prstGeom>
          <a:solidFill>
            <a:schemeClr val="bg1"/>
          </a:solidFill>
        </p:spPr>
        <p:txBody>
          <a:bodyPr wrap="square">
            <a:spAutoFit/>
          </a:bodyPr>
          <a:lstStyle/>
          <a:p>
            <a:pPr marL="0" indent="0">
              <a:buNone/>
            </a:pPr>
            <a:r>
              <a:rPr lang="en-US" sz="5400" b="1" dirty="0">
                <a:latin typeface="Montserrat" pitchFamily="2" charset="77"/>
                <a:cs typeface="Poppins" pitchFamily="2" charset="77"/>
              </a:rPr>
              <a:t>57 + 48 = 105</a:t>
            </a:r>
          </a:p>
          <a:p>
            <a:r>
              <a:rPr lang="en-US" sz="5400" b="1" dirty="0">
                <a:solidFill>
                  <a:srgbClr val="4C8503"/>
                </a:solidFill>
                <a:latin typeface="Montserrat" pitchFamily="2" charset="77"/>
                <a:cs typeface="Poppins" pitchFamily="2" charset="77"/>
              </a:rPr>
              <a:t>48 + 57 = ?</a:t>
            </a:r>
          </a:p>
        </p:txBody>
      </p:sp>
    </p:spTree>
    <p:extLst>
      <p:ext uri="{BB962C8B-B14F-4D97-AF65-F5344CB8AC3E}">
        <p14:creationId xmlns:p14="http://schemas.microsoft.com/office/powerpoint/2010/main" val="1603156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2A8C0B-E83F-2732-BBF9-FE8EE2FF49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F1892E-D428-D9ED-21E9-5C1440D90C9A}"/>
              </a:ext>
            </a:extLst>
          </p:cNvPr>
          <p:cNvSpPr>
            <a:spLocks noGrp="1"/>
          </p:cNvSpPr>
          <p:nvPr>
            <p:ph type="title"/>
          </p:nvPr>
        </p:nvSpPr>
        <p:spPr/>
        <p:txBody>
          <a:bodyPr/>
          <a:lstStyle/>
          <a:p>
            <a:r>
              <a:rPr lang="en-US" dirty="0"/>
              <a:t>Commutative Property of Addition</a:t>
            </a:r>
          </a:p>
        </p:txBody>
      </p:sp>
      <p:sp>
        <p:nvSpPr>
          <p:cNvPr id="4" name="TextBox 3">
            <a:extLst>
              <a:ext uri="{FF2B5EF4-FFF2-40B4-BE49-F238E27FC236}">
                <a16:creationId xmlns:a16="http://schemas.microsoft.com/office/drawing/2014/main" id="{BC83E09F-1344-C017-2792-7BD690382739}"/>
              </a:ext>
            </a:extLst>
          </p:cNvPr>
          <p:cNvSpPr txBox="1"/>
          <p:nvPr/>
        </p:nvSpPr>
        <p:spPr>
          <a:xfrm>
            <a:off x="851646" y="1260764"/>
            <a:ext cx="10065737" cy="1384995"/>
          </a:xfrm>
          <a:prstGeom prst="rect">
            <a:avLst/>
          </a:prstGeom>
          <a:noFill/>
        </p:spPr>
        <p:txBody>
          <a:bodyPr wrap="square" rtlCol="0">
            <a:spAutoFit/>
          </a:bodyPr>
          <a:lstStyle/>
          <a:p>
            <a:pPr marL="0" indent="0">
              <a:buNone/>
            </a:pPr>
            <a:r>
              <a:rPr lang="en-US" sz="2800" b="1" dirty="0">
                <a:latin typeface="Montserrat" panose="00000500000000000000" pitchFamily="2" charset="0"/>
                <a:ea typeface="Calibri" panose="020F0502020204030204" pitchFamily="34" charset="0"/>
                <a:cs typeface="Times New Roman" panose="02020603050405020304" pitchFamily="18" charset="0"/>
              </a:rPr>
              <a:t>C</a:t>
            </a:r>
            <a:r>
              <a:rPr lang="en-US" sz="2800" b="1" dirty="0">
                <a:effectLst/>
                <a:latin typeface="Montserrat" panose="00000500000000000000" pitchFamily="2" charset="0"/>
                <a:ea typeface="Calibri" panose="020F0502020204030204" pitchFamily="34" charset="0"/>
                <a:cs typeface="Times New Roman" panose="02020603050405020304" pitchFamily="18" charset="0"/>
              </a:rPr>
              <a:t>ommutative property of addition:</a:t>
            </a:r>
          </a:p>
          <a:p>
            <a:pPr marL="0" indent="0">
              <a:buNone/>
            </a:pPr>
            <a:r>
              <a:rPr lang="en-US" sz="2800" dirty="0">
                <a:effectLst/>
                <a:latin typeface="Montserrat" panose="00000500000000000000" pitchFamily="2" charset="0"/>
                <a:ea typeface="Calibri" panose="020F0502020204030204" pitchFamily="34" charset="0"/>
                <a:cs typeface="Times New Roman" panose="02020603050405020304" pitchFamily="18" charset="0"/>
              </a:rPr>
              <a:t>Understanding that the order in which numbers are added does</a:t>
            </a:r>
            <a:r>
              <a:rPr lang="en-US" sz="2800" dirty="0">
                <a:solidFill>
                  <a:srgbClr val="FF0000"/>
                </a:solidFill>
                <a:latin typeface="Montserrat" panose="00000500000000000000" pitchFamily="2" charset="0"/>
                <a:ea typeface="Calibri" panose="020F0502020204030204" pitchFamily="34" charset="0"/>
                <a:cs typeface="Times New Roman" panose="02020603050405020304" pitchFamily="18" charset="0"/>
              </a:rPr>
              <a:t> </a:t>
            </a:r>
            <a:r>
              <a:rPr lang="en-US" sz="2800" dirty="0">
                <a:effectLst/>
                <a:latin typeface="Montserrat" panose="00000500000000000000" pitchFamily="2" charset="0"/>
                <a:ea typeface="Calibri" panose="020F0502020204030204" pitchFamily="34" charset="0"/>
                <a:cs typeface="Times New Roman" panose="02020603050405020304" pitchFamily="18" charset="0"/>
              </a:rPr>
              <a:t>not matter.</a:t>
            </a:r>
            <a:endParaRPr lang="en-US" sz="2800" dirty="0">
              <a:latin typeface="Montserrat" panose="00000500000000000000" pitchFamily="2" charset="0"/>
            </a:endParaRPr>
          </a:p>
        </p:txBody>
      </p:sp>
      <p:sp>
        <p:nvSpPr>
          <p:cNvPr id="3" name="Content Placeholder 2">
            <a:extLst>
              <a:ext uri="{FF2B5EF4-FFF2-40B4-BE49-F238E27FC236}">
                <a16:creationId xmlns:a16="http://schemas.microsoft.com/office/drawing/2014/main" id="{898476D5-D003-97C5-61F4-E8EF2A33BD29}"/>
              </a:ext>
            </a:extLst>
          </p:cNvPr>
          <p:cNvSpPr>
            <a:spLocks noGrp="1"/>
          </p:cNvSpPr>
          <p:nvPr>
            <p:ph idx="1"/>
          </p:nvPr>
        </p:nvSpPr>
        <p:spPr>
          <a:xfrm>
            <a:off x="2930236" y="2812470"/>
            <a:ext cx="6331527" cy="1753105"/>
          </a:xfrm>
        </p:spPr>
        <p:txBody>
          <a:bodyPr anchor="ctr" anchorCtr="0">
            <a:normAutofit/>
          </a:bodyPr>
          <a:lstStyle/>
          <a:p>
            <a:pPr marL="0" indent="0" algn="ctr">
              <a:buFont typeface="Arial" panose="020B0604020202020204" pitchFamily="34" charset="0"/>
              <a:buNone/>
            </a:pPr>
            <a:r>
              <a:rPr lang="en-US" sz="5400" b="1" dirty="0">
                <a:solidFill>
                  <a:srgbClr val="4C8503"/>
                </a:solidFill>
              </a:rPr>
              <a:t>57</a:t>
            </a:r>
            <a:r>
              <a:rPr lang="en-US" sz="5400" b="1" dirty="0">
                <a:solidFill>
                  <a:schemeClr val="accent2"/>
                </a:solidFill>
              </a:rPr>
              <a:t> </a:t>
            </a:r>
            <a:r>
              <a:rPr lang="en-US" sz="5400" b="1" dirty="0"/>
              <a:t>+</a:t>
            </a:r>
            <a:r>
              <a:rPr lang="en-US" sz="5400" b="1" dirty="0">
                <a:solidFill>
                  <a:schemeClr val="accent2"/>
                </a:solidFill>
              </a:rPr>
              <a:t> </a:t>
            </a:r>
            <a:r>
              <a:rPr lang="en-US" sz="5400" b="1" dirty="0">
                <a:solidFill>
                  <a:srgbClr val="8948A3"/>
                </a:solidFill>
              </a:rPr>
              <a:t>48</a:t>
            </a:r>
            <a:r>
              <a:rPr lang="en-US" sz="5400" b="1" dirty="0">
                <a:solidFill>
                  <a:schemeClr val="accent2"/>
                </a:solidFill>
              </a:rPr>
              <a:t> </a:t>
            </a:r>
            <a:r>
              <a:rPr lang="en-US" sz="5400" b="1" dirty="0"/>
              <a:t>= 105</a:t>
            </a:r>
          </a:p>
        </p:txBody>
      </p:sp>
      <p:sp>
        <p:nvSpPr>
          <p:cNvPr id="5" name="Content Placeholder 2">
            <a:extLst>
              <a:ext uri="{FF2B5EF4-FFF2-40B4-BE49-F238E27FC236}">
                <a16:creationId xmlns:a16="http://schemas.microsoft.com/office/drawing/2014/main" id="{D969FC27-9420-1AF4-CA2F-823FEE8A71EA}"/>
              </a:ext>
            </a:extLst>
          </p:cNvPr>
          <p:cNvSpPr txBox="1">
            <a:spLocks/>
          </p:cNvSpPr>
          <p:nvPr/>
        </p:nvSpPr>
        <p:spPr>
          <a:xfrm>
            <a:off x="2930235" y="3844131"/>
            <a:ext cx="6331527" cy="1753105"/>
          </a:xfrm>
          <a:prstGeom prst="rect">
            <a:avLst/>
          </a:prstGeom>
        </p:spPr>
        <p:txBody>
          <a:bodyPr vert="horz" lIns="91440" tIns="45720" rIns="91440" bIns="45720" rtlCol="0" anchor="ctr" anchorCtr="0">
            <a:normAutofit/>
          </a:bodyPr>
          <a:lstStyle>
            <a:lvl1pPr marL="0" indent="0" algn="ctr" defTabSz="914400" rtl="0" eaLnBrk="1" latinLnBrk="0" hangingPunct="1">
              <a:lnSpc>
                <a:spcPct val="90000"/>
              </a:lnSpc>
              <a:spcBef>
                <a:spcPts val="1000"/>
              </a:spcBef>
              <a:buClr>
                <a:srgbClr val="4C8503"/>
              </a:buClr>
              <a:buFontTx/>
              <a:buNone/>
              <a:defRPr sz="5400" b="1" kern="1200">
                <a:solidFill>
                  <a:srgbClr val="0F173D"/>
                </a:solidFill>
                <a:latin typeface="Montserrat" pitchFamily="2" charset="77"/>
                <a:ea typeface="+mn-ea"/>
                <a:cs typeface="+mn-cs"/>
              </a:defRPr>
            </a:lvl1pPr>
            <a:lvl2pPr marL="457200" indent="0" algn="ctr" defTabSz="914400" rtl="0" eaLnBrk="1" latinLnBrk="0" hangingPunct="1">
              <a:lnSpc>
                <a:spcPct val="90000"/>
              </a:lnSpc>
              <a:spcBef>
                <a:spcPts val="500"/>
              </a:spcBef>
              <a:buClr>
                <a:srgbClr val="4C8503"/>
              </a:buClr>
              <a:buFontTx/>
              <a:buNone/>
              <a:defRPr sz="5400" b="1" kern="1200">
                <a:solidFill>
                  <a:srgbClr val="0F173D"/>
                </a:solidFill>
                <a:latin typeface="Montserrat" pitchFamily="2" charset="77"/>
                <a:ea typeface="+mn-ea"/>
                <a:cs typeface="+mn-cs"/>
              </a:defRPr>
            </a:lvl2pPr>
            <a:lvl3pPr marL="914400" indent="0" algn="ctr" defTabSz="914400" rtl="0" eaLnBrk="1" latinLnBrk="0" hangingPunct="1">
              <a:lnSpc>
                <a:spcPct val="90000"/>
              </a:lnSpc>
              <a:spcBef>
                <a:spcPts val="500"/>
              </a:spcBef>
              <a:buClr>
                <a:srgbClr val="4C8503"/>
              </a:buClr>
              <a:buFontTx/>
              <a:buNone/>
              <a:defRPr sz="5400" b="1" kern="1200">
                <a:solidFill>
                  <a:srgbClr val="0F173D"/>
                </a:solidFill>
                <a:latin typeface="Montserrat" pitchFamily="2" charset="77"/>
                <a:ea typeface="+mn-ea"/>
                <a:cs typeface="+mn-cs"/>
              </a:defRPr>
            </a:lvl3pPr>
            <a:lvl4pPr marL="1371600" indent="0" algn="ctr" defTabSz="914400" rtl="0" eaLnBrk="1" latinLnBrk="0" hangingPunct="1">
              <a:lnSpc>
                <a:spcPct val="90000"/>
              </a:lnSpc>
              <a:spcBef>
                <a:spcPts val="500"/>
              </a:spcBef>
              <a:buClr>
                <a:srgbClr val="4C8503"/>
              </a:buClr>
              <a:buFontTx/>
              <a:buNone/>
              <a:defRPr sz="5400" b="1" kern="1200">
                <a:solidFill>
                  <a:srgbClr val="0F173D"/>
                </a:solidFill>
                <a:latin typeface="Montserrat" pitchFamily="2" charset="77"/>
                <a:ea typeface="+mn-ea"/>
                <a:cs typeface="+mn-cs"/>
              </a:defRPr>
            </a:lvl4pPr>
            <a:lvl5pPr marL="1828800" indent="0" algn="ctr" defTabSz="914400" rtl="0" eaLnBrk="1" latinLnBrk="0" hangingPunct="1">
              <a:lnSpc>
                <a:spcPct val="90000"/>
              </a:lnSpc>
              <a:spcBef>
                <a:spcPts val="500"/>
              </a:spcBef>
              <a:buClr>
                <a:srgbClr val="4C8503"/>
              </a:buClr>
              <a:buFontTx/>
              <a:buNone/>
              <a:defRPr sz="5400" b="1" kern="1200">
                <a:solidFill>
                  <a:srgbClr val="0F173D"/>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None/>
            </a:pPr>
            <a:r>
              <a:rPr lang="en-US" dirty="0">
                <a:solidFill>
                  <a:srgbClr val="8948A3"/>
                </a:solidFill>
              </a:rPr>
              <a:t>48 </a:t>
            </a:r>
            <a:r>
              <a:rPr lang="en-US" dirty="0"/>
              <a:t>+</a:t>
            </a:r>
            <a:r>
              <a:rPr lang="en-US" dirty="0">
                <a:solidFill>
                  <a:schemeClr val="accent2"/>
                </a:solidFill>
              </a:rPr>
              <a:t> </a:t>
            </a:r>
            <a:r>
              <a:rPr lang="en-US" dirty="0">
                <a:solidFill>
                  <a:srgbClr val="4C8503"/>
                </a:solidFill>
              </a:rPr>
              <a:t>57</a:t>
            </a:r>
            <a:r>
              <a:rPr lang="en-US" dirty="0">
                <a:solidFill>
                  <a:schemeClr val="accent2"/>
                </a:solidFill>
              </a:rPr>
              <a:t> </a:t>
            </a:r>
            <a:r>
              <a:rPr lang="en-US" dirty="0"/>
              <a:t>= 105</a:t>
            </a:r>
          </a:p>
        </p:txBody>
      </p:sp>
    </p:spTree>
    <p:extLst>
      <p:ext uri="{BB962C8B-B14F-4D97-AF65-F5344CB8AC3E}">
        <p14:creationId xmlns:p14="http://schemas.microsoft.com/office/powerpoint/2010/main" val="3060838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B3E15-870F-D972-2078-A2BE255714A4}"/>
              </a:ext>
            </a:extLst>
          </p:cNvPr>
          <p:cNvSpPr>
            <a:spLocks noGrp="1"/>
          </p:cNvSpPr>
          <p:nvPr>
            <p:ph type="title"/>
          </p:nvPr>
        </p:nvSpPr>
        <p:spPr/>
        <p:txBody>
          <a:bodyPr/>
          <a:lstStyle/>
          <a:p>
            <a:r>
              <a:rPr lang="en-US" dirty="0"/>
              <a:t>Adding More Numbers</a:t>
            </a:r>
          </a:p>
        </p:txBody>
      </p:sp>
      <p:sp>
        <p:nvSpPr>
          <p:cNvPr id="4" name="Content Placeholder 2">
            <a:extLst>
              <a:ext uri="{FF2B5EF4-FFF2-40B4-BE49-F238E27FC236}">
                <a16:creationId xmlns:a16="http://schemas.microsoft.com/office/drawing/2014/main" id="{B5C3808E-5B1C-9B6B-9E05-5AA21941B36B}"/>
              </a:ext>
            </a:extLst>
          </p:cNvPr>
          <p:cNvSpPr txBox="1">
            <a:spLocks/>
          </p:cNvSpPr>
          <p:nvPr/>
        </p:nvSpPr>
        <p:spPr>
          <a:xfrm>
            <a:off x="1593273" y="1253328"/>
            <a:ext cx="10092444" cy="4351338"/>
          </a:xfrm>
          <a:prstGeom prst="rect">
            <a:avLst/>
          </a:prstGeom>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Clr>
                <a:srgbClr val="4C8503"/>
              </a:buClr>
              <a:buFontTx/>
              <a:buNone/>
              <a:defRPr sz="5400" b="1" kern="1200">
                <a:solidFill>
                  <a:srgbClr val="0F173D"/>
                </a:solidFill>
                <a:latin typeface="Montserrat" pitchFamily="2" charset="77"/>
                <a:ea typeface="+mn-ea"/>
                <a:cs typeface="+mn-cs"/>
              </a:defRPr>
            </a:lvl1pPr>
            <a:lvl2pPr marL="457200" indent="0" algn="ctr" defTabSz="914400" rtl="0" eaLnBrk="1" latinLnBrk="0" hangingPunct="1">
              <a:lnSpc>
                <a:spcPct val="90000"/>
              </a:lnSpc>
              <a:spcBef>
                <a:spcPts val="500"/>
              </a:spcBef>
              <a:buClr>
                <a:srgbClr val="4C8503"/>
              </a:buClr>
              <a:buFontTx/>
              <a:buNone/>
              <a:defRPr sz="5400" b="1" kern="1200">
                <a:solidFill>
                  <a:srgbClr val="0F173D"/>
                </a:solidFill>
                <a:latin typeface="Montserrat" pitchFamily="2" charset="77"/>
                <a:ea typeface="+mn-ea"/>
                <a:cs typeface="+mn-cs"/>
              </a:defRPr>
            </a:lvl2pPr>
            <a:lvl3pPr marL="914400" indent="0" algn="ctr" defTabSz="914400" rtl="0" eaLnBrk="1" latinLnBrk="0" hangingPunct="1">
              <a:lnSpc>
                <a:spcPct val="90000"/>
              </a:lnSpc>
              <a:spcBef>
                <a:spcPts val="500"/>
              </a:spcBef>
              <a:buClr>
                <a:srgbClr val="4C8503"/>
              </a:buClr>
              <a:buFontTx/>
              <a:buNone/>
              <a:defRPr sz="5400" b="1" kern="1200">
                <a:solidFill>
                  <a:srgbClr val="0F173D"/>
                </a:solidFill>
                <a:latin typeface="Montserrat" pitchFamily="2" charset="77"/>
                <a:ea typeface="+mn-ea"/>
                <a:cs typeface="+mn-cs"/>
              </a:defRPr>
            </a:lvl3pPr>
            <a:lvl4pPr marL="1371600" indent="0" algn="ctr" defTabSz="914400" rtl="0" eaLnBrk="1" latinLnBrk="0" hangingPunct="1">
              <a:lnSpc>
                <a:spcPct val="90000"/>
              </a:lnSpc>
              <a:spcBef>
                <a:spcPts val="500"/>
              </a:spcBef>
              <a:buClr>
                <a:srgbClr val="4C8503"/>
              </a:buClr>
              <a:buFontTx/>
              <a:buNone/>
              <a:defRPr sz="5400" b="1" kern="1200">
                <a:solidFill>
                  <a:srgbClr val="0F173D"/>
                </a:solidFill>
                <a:latin typeface="Montserrat" pitchFamily="2" charset="77"/>
                <a:ea typeface="+mn-ea"/>
                <a:cs typeface="+mn-cs"/>
              </a:defRPr>
            </a:lvl4pPr>
            <a:lvl5pPr marL="1828800" indent="0" algn="ctr" defTabSz="914400" rtl="0" eaLnBrk="1" latinLnBrk="0" hangingPunct="1">
              <a:lnSpc>
                <a:spcPct val="90000"/>
              </a:lnSpc>
              <a:spcBef>
                <a:spcPts val="500"/>
              </a:spcBef>
              <a:buClr>
                <a:srgbClr val="4C8503"/>
              </a:buClr>
              <a:buFontTx/>
              <a:buNone/>
              <a:defRPr sz="5400" b="1" kern="1200">
                <a:solidFill>
                  <a:srgbClr val="0F173D"/>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dirty="0"/>
              <a:t>50 + 7 + 43 + 5 = </a:t>
            </a:r>
            <a:r>
              <a:rPr lang="pt-BR" dirty="0">
                <a:solidFill>
                  <a:srgbClr val="4C8503"/>
                </a:solidFill>
              </a:rPr>
              <a:t>105</a:t>
            </a:r>
            <a:endParaRPr lang="en-US" dirty="0">
              <a:solidFill>
                <a:srgbClr val="4C8503"/>
              </a:solidFill>
            </a:endParaRPr>
          </a:p>
        </p:txBody>
      </p:sp>
      <p:sp>
        <p:nvSpPr>
          <p:cNvPr id="3" name="Content Placeholder 2">
            <a:extLst>
              <a:ext uri="{FF2B5EF4-FFF2-40B4-BE49-F238E27FC236}">
                <a16:creationId xmlns:a16="http://schemas.microsoft.com/office/drawing/2014/main" id="{2C263C11-A24B-46D7-07E6-E1220423A79C}"/>
              </a:ext>
            </a:extLst>
          </p:cNvPr>
          <p:cNvSpPr>
            <a:spLocks noGrp="1"/>
          </p:cNvSpPr>
          <p:nvPr>
            <p:ph idx="1"/>
          </p:nvPr>
        </p:nvSpPr>
        <p:spPr>
          <a:xfrm>
            <a:off x="851646" y="1253328"/>
            <a:ext cx="10834075" cy="4351338"/>
          </a:xfrm>
          <a:solidFill>
            <a:schemeClr val="bg1"/>
          </a:solidFill>
        </p:spPr>
        <p:txBody>
          <a:bodyPr/>
          <a:lstStyle/>
          <a:p>
            <a:r>
              <a:rPr lang="pt-BR" sz="5400" b="1" dirty="0"/>
              <a:t>50 + 7 + 43 + 5 = ?</a:t>
            </a:r>
            <a:endParaRPr lang="en-US" sz="5400" b="1" dirty="0"/>
          </a:p>
        </p:txBody>
      </p:sp>
    </p:spTree>
    <p:extLst>
      <p:ext uri="{BB962C8B-B14F-4D97-AF65-F5344CB8AC3E}">
        <p14:creationId xmlns:p14="http://schemas.microsoft.com/office/powerpoint/2010/main" val="3079109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1" nodeType="clickEffect">
                                  <p:stCondLst>
                                    <p:cond delay="0"/>
                                  </p:stCondLst>
                                  <p:childTnLst>
                                    <p:set>
                                      <p:cBhvr>
                                        <p:cTn id="6" dur="1" fill="hold">
                                          <p:stCondLst>
                                            <p:cond delay="0"/>
                                          </p:stCondLst>
                                        </p:cTn>
                                        <p:tgtEl>
                                          <p:spTgt spid="3">
                                            <p:bg/>
                                          </p:spTgt>
                                        </p:tgtEl>
                                        <p:attrNameLst>
                                          <p:attrName>style.visibility</p:attrName>
                                        </p:attrNameLst>
                                      </p:cBhvr>
                                      <p:to>
                                        <p:strVal val="hidden"/>
                                      </p:to>
                                    </p:set>
                                  </p:childTnLst>
                                </p:cTn>
                              </p:par>
                              <p:par>
                                <p:cTn id="7" presetID="1" presetClass="exit" presetSubtype="0" fill="hold" grpId="1"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uiExpand="1"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77EAD3-6C58-04DF-8A40-F9324F314C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0FB7CD-06FD-FC4D-1FA1-C2ECAFAEBD16}"/>
              </a:ext>
            </a:extLst>
          </p:cNvPr>
          <p:cNvSpPr>
            <a:spLocks noGrp="1"/>
          </p:cNvSpPr>
          <p:nvPr>
            <p:ph type="title"/>
          </p:nvPr>
        </p:nvSpPr>
        <p:spPr/>
        <p:txBody>
          <a:bodyPr/>
          <a:lstStyle/>
          <a:p>
            <a:r>
              <a:rPr lang="en-US" dirty="0"/>
              <a:t>Associative Property of Addition</a:t>
            </a:r>
          </a:p>
        </p:txBody>
      </p:sp>
      <p:sp>
        <p:nvSpPr>
          <p:cNvPr id="4" name="Content Placeholder 5">
            <a:extLst>
              <a:ext uri="{FF2B5EF4-FFF2-40B4-BE49-F238E27FC236}">
                <a16:creationId xmlns:a16="http://schemas.microsoft.com/office/drawing/2014/main" id="{0F0B297F-E1AF-90AB-C1FD-89F0D6DB487F}"/>
              </a:ext>
            </a:extLst>
          </p:cNvPr>
          <p:cNvSpPr txBox="1">
            <a:spLocks/>
          </p:cNvSpPr>
          <p:nvPr/>
        </p:nvSpPr>
        <p:spPr>
          <a:xfrm>
            <a:off x="851646" y="1253331"/>
            <a:ext cx="10439809" cy="26675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4C8503"/>
              </a:buClr>
              <a:buFont typeface="Arial" panose="020B0604020202020204" pitchFamily="34" charset="0"/>
              <a:buChar char="•"/>
              <a:defRPr sz="2800" kern="1200">
                <a:solidFill>
                  <a:srgbClr val="0F173D"/>
                </a:solidFill>
                <a:latin typeface="Montserrat" pitchFamily="2" charset="77"/>
                <a:ea typeface="+mn-ea"/>
                <a:cs typeface="+mn-cs"/>
              </a:defRPr>
            </a:lvl1pPr>
            <a:lvl2pPr marL="685800" indent="-228600" algn="l" defTabSz="914400" rtl="0" eaLnBrk="1" latinLnBrk="0" hangingPunct="1">
              <a:lnSpc>
                <a:spcPct val="90000"/>
              </a:lnSpc>
              <a:spcBef>
                <a:spcPts val="500"/>
              </a:spcBef>
              <a:buClr>
                <a:srgbClr val="4C8503"/>
              </a:buClr>
              <a:buFont typeface="Arial" panose="020B0604020202020204" pitchFamily="34" charset="0"/>
              <a:buChar char="•"/>
              <a:defRPr sz="2400" kern="1200">
                <a:solidFill>
                  <a:srgbClr val="0F173D"/>
                </a:solidFill>
                <a:latin typeface="Montserrat" pitchFamily="2" charset="77"/>
                <a:ea typeface="+mn-ea"/>
                <a:cs typeface="+mn-cs"/>
              </a:defRPr>
            </a:lvl2pPr>
            <a:lvl3pPr marL="1143000" indent="-228600" algn="l" defTabSz="914400" rtl="0" eaLnBrk="1" latinLnBrk="0" hangingPunct="1">
              <a:lnSpc>
                <a:spcPct val="90000"/>
              </a:lnSpc>
              <a:spcBef>
                <a:spcPts val="500"/>
              </a:spcBef>
              <a:buClr>
                <a:srgbClr val="4C8503"/>
              </a:buClr>
              <a:buFont typeface="Arial" panose="020B0604020202020204" pitchFamily="34" charset="0"/>
              <a:buChar char="•"/>
              <a:defRPr sz="2000" kern="1200">
                <a:solidFill>
                  <a:srgbClr val="0F173D"/>
                </a:solidFill>
                <a:latin typeface="Montserrat" pitchFamily="2" charset="77"/>
                <a:ea typeface="+mn-ea"/>
                <a:cs typeface="+mn-cs"/>
              </a:defRPr>
            </a:lvl3pPr>
            <a:lvl4pPr marL="1600200" indent="-228600" algn="l" defTabSz="914400" rtl="0" eaLnBrk="1" latinLnBrk="0" hangingPunct="1">
              <a:lnSpc>
                <a:spcPct val="90000"/>
              </a:lnSpc>
              <a:spcBef>
                <a:spcPts val="500"/>
              </a:spcBef>
              <a:buClr>
                <a:srgbClr val="4C8503"/>
              </a:buClr>
              <a:buFont typeface="Arial" panose="020B0604020202020204" pitchFamily="34" charset="0"/>
              <a:buChar char="•"/>
              <a:defRPr sz="1800" kern="1200">
                <a:solidFill>
                  <a:srgbClr val="0F173D"/>
                </a:solidFill>
                <a:latin typeface="Montserrat" pitchFamily="2" charset="77"/>
                <a:ea typeface="+mn-ea"/>
                <a:cs typeface="+mn-cs"/>
              </a:defRPr>
            </a:lvl4pPr>
            <a:lvl5pPr marL="2057400" indent="-228600" algn="l" defTabSz="914400" rtl="0" eaLnBrk="1" latinLnBrk="0" hangingPunct="1">
              <a:lnSpc>
                <a:spcPct val="90000"/>
              </a:lnSpc>
              <a:spcBef>
                <a:spcPts val="500"/>
              </a:spcBef>
              <a:buClr>
                <a:srgbClr val="4C8503"/>
              </a:buClr>
              <a:buFont typeface="Arial" panose="020B0604020202020204" pitchFamily="34" charset="0"/>
              <a:buChar char="•"/>
              <a:defRPr sz="1800" kern="1200">
                <a:solidFill>
                  <a:srgbClr val="0F173D"/>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dirty="0">
                <a:latin typeface="Montserrat" panose="00000500000000000000" pitchFamily="2" charset="0"/>
                <a:ea typeface="Calibri" panose="020F0502020204030204" pitchFamily="34" charset="0"/>
                <a:cs typeface="Times New Roman" panose="02020603050405020304" pitchFamily="18" charset="0"/>
              </a:rPr>
              <a:t>Associative property of addition:</a:t>
            </a:r>
          </a:p>
          <a:p>
            <a:pPr marL="0" indent="0">
              <a:buFont typeface="Arial" panose="020B0604020202020204" pitchFamily="34" charset="0"/>
              <a:buNone/>
            </a:pPr>
            <a:r>
              <a:rPr lang="en-US" sz="2400" dirty="0">
                <a:latin typeface="Montserrat" panose="00000500000000000000" pitchFamily="2" charset="0"/>
                <a:ea typeface="Calibri" panose="020F0502020204030204" pitchFamily="34" charset="0"/>
                <a:cs typeface="Times New Roman" panose="02020603050405020304" pitchFamily="18" charset="0"/>
              </a:rPr>
              <a:t>Understanding that the grouping of the numbers in a problem does not matter.</a:t>
            </a:r>
          </a:p>
          <a:p>
            <a:pPr marL="0" indent="0">
              <a:buFont typeface="Arial" panose="020B0604020202020204" pitchFamily="34" charset="0"/>
              <a:buNone/>
            </a:pPr>
            <a:endParaRPr lang="en-US" sz="2400" b="1" dirty="0">
              <a:latin typeface="Montserrat" panose="00000500000000000000" pitchFamily="2" charset="0"/>
              <a:ea typeface="Calibri" panose="020F0502020204030204" pitchFamily="34" charset="0"/>
              <a:cs typeface="Times New Roman" panose="02020603050405020304" pitchFamily="18" charset="0"/>
            </a:endParaRPr>
          </a:p>
          <a:p>
            <a:pPr marL="0" indent="0" algn="ctr">
              <a:spcBef>
                <a:spcPts val="400"/>
              </a:spcBef>
              <a:buNone/>
            </a:pPr>
            <a:r>
              <a:rPr lang="en-US" sz="5400" b="1" dirty="0"/>
              <a:t>50 + 7 + 43 + 5 = 105</a:t>
            </a:r>
          </a:p>
        </p:txBody>
      </p:sp>
      <p:sp>
        <p:nvSpPr>
          <p:cNvPr id="5" name="Content Placeholder 2">
            <a:extLst>
              <a:ext uri="{FF2B5EF4-FFF2-40B4-BE49-F238E27FC236}">
                <a16:creationId xmlns:a16="http://schemas.microsoft.com/office/drawing/2014/main" id="{DF37684E-EE81-95BD-F9E3-5B2C7569E0FE}"/>
              </a:ext>
            </a:extLst>
          </p:cNvPr>
          <p:cNvSpPr txBox="1">
            <a:spLocks/>
          </p:cNvSpPr>
          <p:nvPr/>
        </p:nvSpPr>
        <p:spPr>
          <a:xfrm>
            <a:off x="3518808" y="4073236"/>
            <a:ext cx="4821628" cy="1413467"/>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kern="1200">
                <a:solidFill>
                  <a:schemeClr val="tx1"/>
                </a:solidFill>
                <a:latin typeface="Montserrat" panose="00000800000000000000" pitchFamily="50" charset="0"/>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ontserrat" panose="00000800000000000000" pitchFamily="50" charset="0"/>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kern="1200">
                <a:solidFill>
                  <a:schemeClr val="tx1"/>
                </a:solidFill>
                <a:latin typeface="Montserrat" panose="00000800000000000000" pitchFamily="50" charset="0"/>
                <a:ea typeface="+mn-ea"/>
                <a:cs typeface="+mn-cs"/>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ontserrat" panose="00000800000000000000" pitchFamily="50" charset="0"/>
                <a:ea typeface="+mn-ea"/>
                <a:cs typeface="+mn-cs"/>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ontserrat" panose="000008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pt-BR" sz="4400" b="1" dirty="0">
                <a:solidFill>
                  <a:srgbClr val="4C8503"/>
                </a:solidFill>
              </a:rPr>
              <a:t>(43 + 7) + 50 + 5</a:t>
            </a:r>
          </a:p>
          <a:p>
            <a:pPr marL="0" indent="0" algn="r">
              <a:buFont typeface="Arial" panose="020B0604020202020204" pitchFamily="34" charset="0"/>
              <a:buNone/>
            </a:pPr>
            <a:r>
              <a:rPr lang="en-US" sz="4400" b="1" dirty="0">
                <a:solidFill>
                  <a:srgbClr val="4C8503"/>
                </a:solidFill>
              </a:rPr>
              <a:t>      50 + 50 + 5    </a:t>
            </a:r>
          </a:p>
        </p:txBody>
      </p:sp>
    </p:spTree>
    <p:extLst>
      <p:ext uri="{BB962C8B-B14F-4D97-AF65-F5344CB8AC3E}">
        <p14:creationId xmlns:p14="http://schemas.microsoft.com/office/powerpoint/2010/main" val="3726987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A486E-139B-E4AE-033F-BCC74B2DBE75}"/>
              </a:ext>
            </a:extLst>
          </p:cNvPr>
          <p:cNvSpPr>
            <a:spLocks noGrp="1"/>
          </p:cNvSpPr>
          <p:nvPr>
            <p:ph type="title"/>
          </p:nvPr>
        </p:nvSpPr>
        <p:spPr/>
        <p:txBody>
          <a:bodyPr/>
          <a:lstStyle/>
          <a:p>
            <a:r>
              <a:rPr lang="en-US" dirty="0"/>
              <a:t>Let’s Subtract!</a:t>
            </a:r>
          </a:p>
        </p:txBody>
      </p:sp>
      <p:sp>
        <p:nvSpPr>
          <p:cNvPr id="3" name="Content Placeholder 2">
            <a:extLst>
              <a:ext uri="{FF2B5EF4-FFF2-40B4-BE49-F238E27FC236}">
                <a16:creationId xmlns:a16="http://schemas.microsoft.com/office/drawing/2014/main" id="{F07C587B-8C40-AF76-E026-F13EFA6BB37B}"/>
              </a:ext>
            </a:extLst>
          </p:cNvPr>
          <p:cNvSpPr>
            <a:spLocks noGrp="1"/>
          </p:cNvSpPr>
          <p:nvPr>
            <p:ph idx="1"/>
          </p:nvPr>
        </p:nvSpPr>
        <p:spPr/>
        <p:txBody>
          <a:bodyPr/>
          <a:lstStyle/>
          <a:p>
            <a:r>
              <a:rPr lang="en-US" dirty="0"/>
              <a:t>57 + 48 = 105</a:t>
            </a:r>
          </a:p>
        </p:txBody>
      </p:sp>
      <p:sp>
        <p:nvSpPr>
          <p:cNvPr id="4" name="Content Placeholder 2">
            <a:extLst>
              <a:ext uri="{FF2B5EF4-FFF2-40B4-BE49-F238E27FC236}">
                <a16:creationId xmlns:a16="http://schemas.microsoft.com/office/drawing/2014/main" id="{9E5122B3-9D11-ED9F-D176-309B59D94E8F}"/>
              </a:ext>
            </a:extLst>
          </p:cNvPr>
          <p:cNvSpPr txBox="1">
            <a:spLocks/>
          </p:cNvSpPr>
          <p:nvPr/>
        </p:nvSpPr>
        <p:spPr>
          <a:xfrm>
            <a:off x="1956987" y="4026778"/>
            <a:ext cx="8073704" cy="1799492"/>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kern="1200">
                <a:solidFill>
                  <a:schemeClr val="tx1"/>
                </a:solidFill>
                <a:latin typeface="Montserrat" panose="00000800000000000000" pitchFamily="50" charset="0"/>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ontserrat" panose="00000800000000000000" pitchFamily="50" charset="0"/>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kern="1200">
                <a:solidFill>
                  <a:schemeClr val="tx1"/>
                </a:solidFill>
                <a:latin typeface="Montserrat" panose="00000800000000000000" pitchFamily="50" charset="0"/>
                <a:ea typeface="+mn-ea"/>
                <a:cs typeface="+mn-cs"/>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ontserrat" panose="00000800000000000000" pitchFamily="50" charset="0"/>
                <a:ea typeface="+mn-ea"/>
                <a:cs typeface="+mn-cs"/>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ontserrat" panose="000008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5400" b="1" dirty="0">
                <a:solidFill>
                  <a:srgbClr val="4C8503"/>
                </a:solidFill>
              </a:rPr>
              <a:t>105 – 57 = ?</a:t>
            </a:r>
          </a:p>
          <a:p>
            <a:pPr marL="0" indent="0" algn="ctr">
              <a:buFont typeface="Arial" panose="020B0604020202020204" pitchFamily="34" charset="0"/>
              <a:buNone/>
            </a:pPr>
            <a:endParaRPr lang="en-US" sz="6000" b="1" dirty="0">
              <a:solidFill>
                <a:schemeClr val="tx2"/>
              </a:solidFill>
            </a:endParaRPr>
          </a:p>
        </p:txBody>
      </p:sp>
    </p:spTree>
    <p:extLst>
      <p:ext uri="{BB962C8B-B14F-4D97-AF65-F5344CB8AC3E}">
        <p14:creationId xmlns:p14="http://schemas.microsoft.com/office/powerpoint/2010/main" val="3832047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EDEF3-C784-E774-DA3F-254E6396C650}"/>
              </a:ext>
            </a:extLst>
          </p:cNvPr>
          <p:cNvSpPr>
            <a:spLocks noGrp="1"/>
          </p:cNvSpPr>
          <p:nvPr>
            <p:ph type="title"/>
          </p:nvPr>
        </p:nvSpPr>
        <p:spPr/>
        <p:txBody>
          <a:bodyPr/>
          <a:lstStyle/>
          <a:p>
            <a:r>
              <a:rPr lang="en-US" dirty="0"/>
              <a:t>Inverse Property of Addition and Subtraction</a:t>
            </a:r>
          </a:p>
        </p:txBody>
      </p:sp>
      <p:sp>
        <p:nvSpPr>
          <p:cNvPr id="4" name="Content Placeholder 5">
            <a:extLst>
              <a:ext uri="{FF2B5EF4-FFF2-40B4-BE49-F238E27FC236}">
                <a16:creationId xmlns:a16="http://schemas.microsoft.com/office/drawing/2014/main" id="{E6927309-4148-F2B5-2BCB-404472584F0F}"/>
              </a:ext>
            </a:extLst>
          </p:cNvPr>
          <p:cNvSpPr txBox="1">
            <a:spLocks/>
          </p:cNvSpPr>
          <p:nvPr/>
        </p:nvSpPr>
        <p:spPr>
          <a:xfrm>
            <a:off x="851646" y="1253332"/>
            <a:ext cx="10439809" cy="13651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4C8503"/>
              </a:buClr>
              <a:buFont typeface="Arial" panose="020B0604020202020204" pitchFamily="34" charset="0"/>
              <a:buChar char="•"/>
              <a:defRPr sz="2800" kern="1200">
                <a:solidFill>
                  <a:srgbClr val="0F173D"/>
                </a:solidFill>
                <a:latin typeface="Montserrat" pitchFamily="2" charset="77"/>
                <a:ea typeface="+mn-ea"/>
                <a:cs typeface="+mn-cs"/>
              </a:defRPr>
            </a:lvl1pPr>
            <a:lvl2pPr marL="685800" indent="-228600" algn="l" defTabSz="914400" rtl="0" eaLnBrk="1" latinLnBrk="0" hangingPunct="1">
              <a:lnSpc>
                <a:spcPct val="90000"/>
              </a:lnSpc>
              <a:spcBef>
                <a:spcPts val="500"/>
              </a:spcBef>
              <a:buClr>
                <a:srgbClr val="4C8503"/>
              </a:buClr>
              <a:buFont typeface="Arial" panose="020B0604020202020204" pitchFamily="34" charset="0"/>
              <a:buChar char="•"/>
              <a:defRPr sz="2400" kern="1200">
                <a:solidFill>
                  <a:srgbClr val="0F173D"/>
                </a:solidFill>
                <a:latin typeface="Montserrat" pitchFamily="2" charset="77"/>
                <a:ea typeface="+mn-ea"/>
                <a:cs typeface="+mn-cs"/>
              </a:defRPr>
            </a:lvl2pPr>
            <a:lvl3pPr marL="1143000" indent="-228600" algn="l" defTabSz="914400" rtl="0" eaLnBrk="1" latinLnBrk="0" hangingPunct="1">
              <a:lnSpc>
                <a:spcPct val="90000"/>
              </a:lnSpc>
              <a:spcBef>
                <a:spcPts val="500"/>
              </a:spcBef>
              <a:buClr>
                <a:srgbClr val="4C8503"/>
              </a:buClr>
              <a:buFont typeface="Arial" panose="020B0604020202020204" pitchFamily="34" charset="0"/>
              <a:buChar char="•"/>
              <a:defRPr sz="2000" kern="1200">
                <a:solidFill>
                  <a:srgbClr val="0F173D"/>
                </a:solidFill>
                <a:latin typeface="Montserrat" pitchFamily="2" charset="77"/>
                <a:ea typeface="+mn-ea"/>
                <a:cs typeface="+mn-cs"/>
              </a:defRPr>
            </a:lvl3pPr>
            <a:lvl4pPr marL="1600200" indent="-228600" algn="l" defTabSz="914400" rtl="0" eaLnBrk="1" latinLnBrk="0" hangingPunct="1">
              <a:lnSpc>
                <a:spcPct val="90000"/>
              </a:lnSpc>
              <a:spcBef>
                <a:spcPts val="500"/>
              </a:spcBef>
              <a:buClr>
                <a:srgbClr val="4C8503"/>
              </a:buClr>
              <a:buFont typeface="Arial" panose="020B0604020202020204" pitchFamily="34" charset="0"/>
              <a:buChar char="•"/>
              <a:defRPr sz="1800" kern="1200">
                <a:solidFill>
                  <a:srgbClr val="0F173D"/>
                </a:solidFill>
                <a:latin typeface="Montserrat" pitchFamily="2" charset="77"/>
                <a:ea typeface="+mn-ea"/>
                <a:cs typeface="+mn-cs"/>
              </a:defRPr>
            </a:lvl4pPr>
            <a:lvl5pPr marL="2057400" indent="-228600" algn="l" defTabSz="914400" rtl="0" eaLnBrk="1" latinLnBrk="0" hangingPunct="1">
              <a:lnSpc>
                <a:spcPct val="90000"/>
              </a:lnSpc>
              <a:spcBef>
                <a:spcPts val="500"/>
              </a:spcBef>
              <a:buClr>
                <a:srgbClr val="4C8503"/>
              </a:buClr>
              <a:buFont typeface="Arial" panose="020B0604020202020204" pitchFamily="34" charset="0"/>
              <a:buChar char="•"/>
              <a:defRPr sz="1800" kern="1200">
                <a:solidFill>
                  <a:srgbClr val="0F173D"/>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dirty="0">
                <a:latin typeface="Montserrat" panose="00000500000000000000" pitchFamily="2" charset="0"/>
                <a:ea typeface="Calibri" panose="020F0502020204030204" pitchFamily="34" charset="0"/>
                <a:cs typeface="Times New Roman" panose="02020603050405020304" pitchFamily="18" charset="0"/>
              </a:rPr>
              <a:t>Inverse property of addition and subtraction:</a:t>
            </a:r>
          </a:p>
          <a:p>
            <a:pPr marL="0" indent="0">
              <a:buFont typeface="Arial" panose="020B0604020202020204" pitchFamily="34" charset="0"/>
              <a:buNone/>
            </a:pPr>
            <a:r>
              <a:rPr lang="en-US" sz="2400" dirty="0">
                <a:latin typeface="Montserrat" panose="00000500000000000000" pitchFamily="2" charset="0"/>
                <a:ea typeface="Calibri" panose="020F0502020204030204" pitchFamily="34" charset="0"/>
                <a:cs typeface="Times New Roman" panose="02020603050405020304" pitchFamily="18" charset="0"/>
              </a:rPr>
              <a:t>Understanding that addition and subtraction are opposites.</a:t>
            </a:r>
          </a:p>
          <a:p>
            <a:pPr marL="0" indent="0">
              <a:buFont typeface="Arial" panose="020B0604020202020204" pitchFamily="34" charset="0"/>
              <a:buNone/>
            </a:pPr>
            <a:endParaRPr lang="en-US" sz="2400" b="1" dirty="0">
              <a:latin typeface="Montserrat" panose="00000500000000000000" pitchFamily="2" charset="0"/>
              <a:ea typeface="Calibri" panose="020F0502020204030204"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1973719F-951B-1C3F-407E-AA82C0790335}"/>
              </a:ext>
            </a:extLst>
          </p:cNvPr>
          <p:cNvSpPr>
            <a:spLocks noGrp="1"/>
          </p:cNvSpPr>
          <p:nvPr>
            <p:ph idx="1"/>
          </p:nvPr>
        </p:nvSpPr>
        <p:spPr>
          <a:xfrm>
            <a:off x="851646" y="2230581"/>
            <a:ext cx="10834075" cy="3374087"/>
          </a:xfrm>
        </p:spPr>
        <p:txBody>
          <a:bodyPr/>
          <a:lstStyle/>
          <a:p>
            <a:pPr marL="0" indent="0" algn="ctr">
              <a:buFont typeface="Arial" panose="020B0604020202020204" pitchFamily="34" charset="0"/>
              <a:buNone/>
            </a:pPr>
            <a:r>
              <a:rPr lang="pt-BR" sz="5400" b="1" dirty="0">
                <a:solidFill>
                  <a:srgbClr val="4C8503"/>
                </a:solidFill>
              </a:rPr>
              <a:t>57</a:t>
            </a:r>
            <a:r>
              <a:rPr lang="pt-BR" sz="5400" b="1" dirty="0">
                <a:solidFill>
                  <a:schemeClr val="accent2"/>
                </a:solidFill>
              </a:rPr>
              <a:t> </a:t>
            </a:r>
            <a:r>
              <a:rPr lang="pt-BR" sz="5400" b="1" dirty="0"/>
              <a:t>+</a:t>
            </a:r>
            <a:r>
              <a:rPr lang="pt-BR" sz="5400" b="1" dirty="0">
                <a:solidFill>
                  <a:schemeClr val="accent2"/>
                </a:solidFill>
              </a:rPr>
              <a:t> </a:t>
            </a:r>
            <a:r>
              <a:rPr lang="pt-BR" sz="5400" b="1" dirty="0">
                <a:solidFill>
                  <a:schemeClr val="tx1">
                    <a:lumMod val="50000"/>
                    <a:lumOff val="50000"/>
                  </a:schemeClr>
                </a:solidFill>
              </a:rPr>
              <a:t>48</a:t>
            </a:r>
            <a:r>
              <a:rPr lang="pt-BR" sz="5400" b="1" dirty="0">
                <a:solidFill>
                  <a:schemeClr val="accent2"/>
                </a:solidFill>
              </a:rPr>
              <a:t> </a:t>
            </a:r>
            <a:r>
              <a:rPr lang="pt-BR" sz="5400" b="1" dirty="0"/>
              <a:t>=</a:t>
            </a:r>
            <a:r>
              <a:rPr lang="pt-BR" sz="5400" b="1" dirty="0">
                <a:solidFill>
                  <a:schemeClr val="accent2"/>
                </a:solidFill>
              </a:rPr>
              <a:t> </a:t>
            </a:r>
            <a:r>
              <a:rPr lang="pt-BR" sz="5400" b="1" dirty="0">
                <a:solidFill>
                  <a:srgbClr val="42509F"/>
                </a:solidFill>
              </a:rPr>
              <a:t>105</a:t>
            </a:r>
          </a:p>
          <a:p>
            <a:pPr marL="0" indent="0" algn="ctr">
              <a:buFont typeface="Arial" panose="020B0604020202020204" pitchFamily="34" charset="0"/>
              <a:buNone/>
            </a:pPr>
            <a:r>
              <a:rPr lang="pt-BR" sz="5400" b="1" dirty="0">
                <a:solidFill>
                  <a:srgbClr val="42509F"/>
                </a:solidFill>
              </a:rPr>
              <a:t>105</a:t>
            </a:r>
            <a:r>
              <a:rPr lang="pt-BR" sz="5400" b="1" dirty="0">
                <a:solidFill>
                  <a:schemeClr val="accent2"/>
                </a:solidFill>
              </a:rPr>
              <a:t> </a:t>
            </a:r>
            <a:r>
              <a:rPr lang="pt-BR" sz="5400" b="1" dirty="0"/>
              <a:t>–</a:t>
            </a:r>
            <a:r>
              <a:rPr lang="pt-BR" sz="5400" b="1" dirty="0">
                <a:solidFill>
                  <a:schemeClr val="accent2"/>
                </a:solidFill>
              </a:rPr>
              <a:t> </a:t>
            </a:r>
            <a:r>
              <a:rPr lang="pt-BR" sz="5400" b="1" dirty="0">
                <a:solidFill>
                  <a:srgbClr val="4C8503"/>
                </a:solidFill>
              </a:rPr>
              <a:t>57</a:t>
            </a:r>
            <a:r>
              <a:rPr lang="pt-BR" sz="5400" b="1" dirty="0">
                <a:solidFill>
                  <a:schemeClr val="accent2"/>
                </a:solidFill>
              </a:rPr>
              <a:t> </a:t>
            </a:r>
            <a:r>
              <a:rPr lang="pt-BR" sz="5400" b="1" dirty="0"/>
              <a:t>=</a:t>
            </a:r>
            <a:r>
              <a:rPr lang="pt-BR" sz="5400" b="1" dirty="0">
                <a:solidFill>
                  <a:schemeClr val="accent2"/>
                </a:solidFill>
              </a:rPr>
              <a:t> </a:t>
            </a:r>
            <a:r>
              <a:rPr lang="pt-BR" sz="5400" b="1" dirty="0">
                <a:solidFill>
                  <a:schemeClr val="tx1">
                    <a:lumMod val="50000"/>
                    <a:lumOff val="50000"/>
                  </a:schemeClr>
                </a:solidFill>
              </a:rPr>
              <a:t>48</a:t>
            </a:r>
            <a:endParaRPr lang="en-US" sz="5400" b="1" dirty="0">
              <a:solidFill>
                <a:schemeClr val="tx1">
                  <a:lumMod val="50000"/>
                  <a:lumOff val="50000"/>
                </a:schemeClr>
              </a:solidFill>
            </a:endParaRPr>
          </a:p>
        </p:txBody>
      </p:sp>
    </p:spTree>
    <p:extLst>
      <p:ext uri="{BB962C8B-B14F-4D97-AF65-F5344CB8AC3E}">
        <p14:creationId xmlns:p14="http://schemas.microsoft.com/office/powerpoint/2010/main" val="23307180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102BB26-F114-0B1B-5120-DE9D2DEE9D9B}"/>
              </a:ext>
            </a:extLst>
          </p:cNvPr>
          <p:cNvSpPr>
            <a:spLocks noGrp="1"/>
          </p:cNvSpPr>
          <p:nvPr>
            <p:ph type="title"/>
          </p:nvPr>
        </p:nvSpPr>
        <p:spPr>
          <a:xfrm>
            <a:off x="838199" y="47244"/>
            <a:ext cx="10812517" cy="923330"/>
          </a:xfrm>
        </p:spPr>
        <p:txBody>
          <a:bodyPr/>
          <a:lstStyle/>
          <a:p>
            <a:r>
              <a:rPr lang="en-US" dirty="0"/>
              <a:t>How Children Come to Understand the Properties of Addition and Subtraction</a:t>
            </a:r>
          </a:p>
        </p:txBody>
      </p:sp>
      <p:sp>
        <p:nvSpPr>
          <p:cNvPr id="5" name="Content Placeholder 4">
            <a:extLst>
              <a:ext uri="{FF2B5EF4-FFF2-40B4-BE49-F238E27FC236}">
                <a16:creationId xmlns:a16="http://schemas.microsoft.com/office/drawing/2014/main" id="{30285E3D-ECDC-4830-590E-FB97F31BBB07}"/>
              </a:ext>
            </a:extLst>
          </p:cNvPr>
          <p:cNvSpPr>
            <a:spLocks noGrp="1"/>
          </p:cNvSpPr>
          <p:nvPr>
            <p:ph sz="half" idx="1"/>
          </p:nvPr>
        </p:nvSpPr>
        <p:spPr/>
        <p:txBody>
          <a:bodyPr>
            <a:normAutofit fontScale="85000" lnSpcReduction="10000"/>
          </a:bodyPr>
          <a:lstStyle/>
          <a:p>
            <a:pPr marL="0" indent="0">
              <a:buNone/>
            </a:pPr>
            <a:r>
              <a:rPr lang="en-US" dirty="0"/>
              <a:t>Children learn about the properties of addition and subtraction through: </a:t>
            </a:r>
          </a:p>
          <a:p>
            <a:r>
              <a:rPr lang="en-US" dirty="0"/>
              <a:t>experimentation with concrete objects</a:t>
            </a:r>
          </a:p>
          <a:p>
            <a:r>
              <a:rPr lang="en-US" dirty="0"/>
              <a:t>composing and decomposing numbers in different ways</a:t>
            </a:r>
          </a:p>
          <a:p>
            <a:r>
              <a:rPr lang="en-US" dirty="0"/>
              <a:t>using number bonds or fact families</a:t>
            </a:r>
          </a:p>
        </p:txBody>
      </p:sp>
      <p:pic>
        <p:nvPicPr>
          <p:cNvPr id="9" name="Content Placeholder 8">
            <a:extLst>
              <a:ext uri="{FF2B5EF4-FFF2-40B4-BE49-F238E27FC236}">
                <a16:creationId xmlns:a16="http://schemas.microsoft.com/office/drawing/2014/main" id="{0AAB2A8D-4378-F572-1363-C1B42B5A8B8B}"/>
              </a:ext>
              <a:ext uri="{C183D7F6-B498-43B3-948B-1728B52AA6E4}">
                <adec:decorative xmlns:adec="http://schemas.microsoft.com/office/drawing/2017/decorative" val="1"/>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rcRect/>
          <a:stretch/>
        </p:blipFill>
        <p:spPr>
          <a:xfrm>
            <a:off x="8191500" y="1170184"/>
            <a:ext cx="2952751" cy="4629565"/>
          </a:xfrm>
        </p:spPr>
      </p:pic>
      <p:sp>
        <p:nvSpPr>
          <p:cNvPr id="6" name="Text Placeholder 6">
            <a:extLst>
              <a:ext uri="{FF2B5EF4-FFF2-40B4-BE49-F238E27FC236}">
                <a16:creationId xmlns:a16="http://schemas.microsoft.com/office/drawing/2014/main" id="{AADFFA22-F1CF-4C40-D2B5-804C730A2E7F}"/>
              </a:ext>
            </a:extLst>
          </p:cNvPr>
          <p:cNvSpPr>
            <a:spLocks noGrp="1"/>
          </p:cNvSpPr>
          <p:nvPr>
            <p:ph type="body" sz="quarter" idx="10"/>
          </p:nvPr>
        </p:nvSpPr>
        <p:spPr>
          <a:xfrm>
            <a:off x="496888" y="5895975"/>
            <a:ext cx="11506200" cy="430213"/>
          </a:xfrm>
        </p:spPr>
        <p:txBody>
          <a:bodyPr/>
          <a:lstStyle/>
          <a:p>
            <a:r>
              <a:rPr lang="en-US" dirty="0"/>
              <a:t>Baroody &amp; Gannon (1984); Bryant et al. (1999); Clements &amp; Sarama (2020); Zur &amp; Gelman (2004)</a:t>
            </a:r>
          </a:p>
        </p:txBody>
      </p:sp>
    </p:spTree>
    <p:extLst>
      <p:ext uri="{BB962C8B-B14F-4D97-AF65-F5344CB8AC3E}">
        <p14:creationId xmlns:p14="http://schemas.microsoft.com/office/powerpoint/2010/main" val="3930701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CC637DB3-3AC1-C5F2-541A-91FB1482E269}"/>
              </a:ext>
            </a:extLst>
          </p:cNvPr>
          <p:cNvSpPr txBox="1">
            <a:spLocks noGrp="1"/>
          </p:cNvSpPr>
          <p:nvPr>
            <p:ph type="title" idx="4294967295"/>
          </p:nvPr>
        </p:nvSpPr>
        <p:spPr>
          <a:xfrm>
            <a:off x="176293" y="-602705"/>
            <a:ext cx="11839413" cy="52533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3000" b="1" kern="1200">
                <a:solidFill>
                  <a:schemeClr val="accent4"/>
                </a:solidFill>
                <a:latin typeface="Montserrat" panose="00000500000000000000"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0" normalizeH="0" baseline="0" noProof="0" dirty="0">
                <a:ln>
                  <a:noFill/>
                </a:ln>
                <a:solidFill>
                  <a:schemeClr val="accent4"/>
                </a:solidFill>
                <a:effectLst/>
                <a:uLnTx/>
                <a:uFillTx/>
                <a:latin typeface="Montserrat" panose="00000500000000000000" pitchFamily="50" charset="0"/>
                <a:ea typeface="+mj-ea"/>
                <a:cs typeface="+mj-cs"/>
              </a:rPr>
              <a:t>Acknowledgments</a:t>
            </a:r>
          </a:p>
        </p:txBody>
      </p:sp>
      <p:pic>
        <p:nvPicPr>
          <p:cNvPr id="5" name="Picture 4" descr="Logos for Fresno County Superintendent of Schools and Count Play Explore.">
            <a:extLst>
              <a:ext uri="{FF2B5EF4-FFF2-40B4-BE49-F238E27FC236}">
                <a16:creationId xmlns:a16="http://schemas.microsoft.com/office/drawing/2014/main" id="{E6188540-20AD-7EE0-3203-6C1EB4CC835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519278" y="1315109"/>
            <a:ext cx="5326941" cy="2004063"/>
          </a:xfrm>
          <a:prstGeom prst="rect">
            <a:avLst/>
          </a:prstGeom>
        </p:spPr>
      </p:pic>
      <p:sp>
        <p:nvSpPr>
          <p:cNvPr id="2" name="Rectangle 1">
            <a:extLst>
              <a:ext uri="{FF2B5EF4-FFF2-40B4-BE49-F238E27FC236}">
                <a16:creationId xmlns:a16="http://schemas.microsoft.com/office/drawing/2014/main" id="{E9563FD6-FEDA-87C7-707A-0CFB86F1C0EE}"/>
              </a:ext>
              <a:ext uri="{C183D7F6-B498-43B3-948B-1728B52AA6E4}">
                <adec:decorative xmlns:adec="http://schemas.microsoft.com/office/drawing/2017/decorative" val="1"/>
              </a:ext>
            </a:extLst>
          </p:cNvPr>
          <p:cNvSpPr/>
          <p:nvPr/>
        </p:nvSpPr>
        <p:spPr>
          <a:xfrm>
            <a:off x="1981202" y="3429001"/>
            <a:ext cx="8520330" cy="2191042"/>
          </a:xfrm>
          <a:prstGeom prst="rect">
            <a:avLst/>
          </a:prstGeom>
          <a:solidFill>
            <a:srgbClr val="4C8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81CABAD6-EC21-471F-0425-8A1668D51311}"/>
              </a:ext>
            </a:extLst>
          </p:cNvPr>
          <p:cNvSpPr txBox="1"/>
          <p:nvPr/>
        </p:nvSpPr>
        <p:spPr>
          <a:xfrm>
            <a:off x="2210972" y="3623235"/>
            <a:ext cx="8060789" cy="1733167"/>
          </a:xfrm>
          <a:prstGeom prst="rect">
            <a:avLst/>
          </a:prstGeom>
          <a:noFill/>
        </p:spPr>
        <p:txBody>
          <a:bodyPr wrap="square" rtlCol="0">
            <a:spAutoFit/>
          </a:bodyPr>
          <a:lstStyle/>
          <a:p>
            <a:pPr>
              <a:lnSpc>
                <a:spcPts val="2600"/>
              </a:lnSpc>
            </a:pPr>
            <a:r>
              <a:rPr lang="en-US" sz="1800" dirty="0">
                <a:solidFill>
                  <a:schemeClr val="bg1"/>
                </a:solidFill>
                <a:effectLst/>
                <a:latin typeface="Montserrat Medium" panose="00000600000000000000" pitchFamily="2" charset="0"/>
                <a:ea typeface="Arial" panose="020B0604020202020204" pitchFamily="34" charset="0"/>
                <a:cs typeface="Times New Roman" panose="02020603050405020304" pitchFamily="18" charset="0"/>
              </a:rPr>
              <a:t>Count Play Explore Professional Learning Resources is a product of the Fresno County Superintendent of Schools developed in collaboration with WestEd and partners. They are not intended for commercial redistribution, unauthorized modification, or use outside the scope of professional education.</a:t>
            </a:r>
            <a:endParaRPr lang="en-US" sz="1800" dirty="0">
              <a:solidFill>
                <a:schemeClr val="bg1"/>
              </a:solidFill>
              <a:effectLst/>
              <a:latin typeface="Montserrat Medium" panose="00000600000000000000"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079745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B714FB-44C1-647A-BFAC-34947E6A00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3CF738-3328-0DE0-EAF9-45A1DDDFD96C}"/>
              </a:ext>
            </a:extLst>
          </p:cNvPr>
          <p:cNvSpPr>
            <a:spLocks noGrp="1"/>
          </p:cNvSpPr>
          <p:nvPr>
            <p:ph type="title"/>
          </p:nvPr>
        </p:nvSpPr>
        <p:spPr>
          <a:xfrm>
            <a:off x="4303419" y="237744"/>
            <a:ext cx="7705701" cy="978729"/>
          </a:xfrm>
        </p:spPr>
        <p:txBody>
          <a:bodyPr/>
          <a:lstStyle/>
          <a:p>
            <a:r>
              <a:rPr lang="en-US" dirty="0"/>
              <a:t>Solving Addition and Subtraction Problems</a:t>
            </a:r>
          </a:p>
        </p:txBody>
      </p:sp>
      <p:sp>
        <p:nvSpPr>
          <p:cNvPr id="6" name="Subtitle 5">
            <a:extLst>
              <a:ext uri="{FF2B5EF4-FFF2-40B4-BE49-F238E27FC236}">
                <a16:creationId xmlns:a16="http://schemas.microsoft.com/office/drawing/2014/main" id="{B1096913-1418-4D8B-20F2-CDA313DF419F}"/>
              </a:ext>
            </a:extLst>
          </p:cNvPr>
          <p:cNvSpPr>
            <a:spLocks noGrp="1"/>
          </p:cNvSpPr>
          <p:nvPr>
            <p:ph type="subTitle" idx="14"/>
          </p:nvPr>
        </p:nvSpPr>
        <p:spPr/>
        <p:txBody>
          <a:bodyPr>
            <a:noAutofit/>
          </a:bodyPr>
          <a:lstStyle/>
          <a:p>
            <a:pPr>
              <a:lnSpc>
                <a:spcPct val="100000"/>
              </a:lnSpc>
            </a:pPr>
            <a:r>
              <a:rPr lang="en-US" sz="2000" dirty="0">
                <a:solidFill>
                  <a:srgbClr val="4C8503"/>
                </a:solidFill>
              </a:rPr>
              <a:t>Operations and Algebraic Thinking </a:t>
            </a:r>
            <a:r>
              <a:rPr lang="en-US" sz="2000" b="0" i="1" dirty="0">
                <a:solidFill>
                  <a:srgbClr val="4C8503"/>
                </a:solidFill>
              </a:rPr>
              <a:t>(1.OA.1–1.OA.8, 2.OA.1–2.OA.4)</a:t>
            </a:r>
          </a:p>
        </p:txBody>
      </p:sp>
      <p:graphicFrame>
        <p:nvGraphicFramePr>
          <p:cNvPr id="12" name="Content Placeholder 8" descr="Counting.&#10;Composing, decomposing, and using the properties of addition and subtraction.&#10;Building on known facts.">
            <a:extLst>
              <a:ext uri="{FF2B5EF4-FFF2-40B4-BE49-F238E27FC236}">
                <a16:creationId xmlns:a16="http://schemas.microsoft.com/office/drawing/2014/main" id="{9373CD42-7292-F7E1-3CF9-A0B2614A16AC}"/>
              </a:ext>
            </a:extLst>
          </p:cNvPr>
          <p:cNvGraphicFramePr>
            <a:graphicFrameLocks noGrp="1"/>
          </p:cNvGraphicFramePr>
          <p:nvPr>
            <p:ph idx="1"/>
            <p:extLst>
              <p:ext uri="{D42A27DB-BD31-4B8C-83A1-F6EECF244321}">
                <p14:modId xmlns:p14="http://schemas.microsoft.com/office/powerpoint/2010/main" val="3858834374"/>
              </p:ext>
            </p:extLst>
          </p:nvPr>
        </p:nvGraphicFramePr>
        <p:xfrm>
          <a:off x="4348163" y="1455313"/>
          <a:ext cx="7488237" cy="43750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Picture Placeholder 10">
            <a:extLst>
              <a:ext uri="{FF2B5EF4-FFF2-40B4-BE49-F238E27FC236}">
                <a16:creationId xmlns:a16="http://schemas.microsoft.com/office/drawing/2014/main" id="{7451E62A-794C-B752-CA1B-9C5B999D007F}"/>
              </a:ext>
              <a:ext uri="{C183D7F6-B498-43B3-948B-1728B52AA6E4}">
                <adec:decorative xmlns:adec="http://schemas.microsoft.com/office/drawing/2017/decorative" val="1"/>
              </a:ext>
            </a:extLst>
          </p:cNvPr>
          <p:cNvPicPr>
            <a:picLocks noGrp="1" noChangeAspect="1"/>
          </p:cNvPicPr>
          <p:nvPr>
            <p:ph type="pic" idx="13"/>
          </p:nvPr>
        </p:nvPicPr>
        <p:blipFill>
          <a:blip r:embed="rId8" cstate="screen">
            <a:extLst>
              <a:ext uri="{BEBA8EAE-BF5A-486C-A8C5-ECC9F3942E4B}">
                <a14:imgProps xmlns:a14="http://schemas.microsoft.com/office/drawing/2010/main">
                  <a14:imgLayer r:embed="rId9">
                    <a14:imgEffect>
                      <a14:colorTemperature colorTemp="5000"/>
                    </a14:imgEffect>
                    <a14:imgEffect>
                      <a14:brightnessContrast bright="5000" contrast="5000"/>
                    </a14:imgEffect>
                  </a14:imgLayer>
                </a14:imgProps>
              </a:ext>
              <a:ext uri="{28A0092B-C50C-407E-A947-70E740481C1C}">
                <a14:useLocalDpi xmlns:a14="http://schemas.microsoft.com/office/drawing/2010/main"/>
              </a:ext>
            </a:extLst>
          </a:blip>
          <a:srcRect/>
          <a:stretch/>
        </p:blipFill>
        <p:spPr>
          <a:xfrm>
            <a:off x="0" y="0"/>
            <a:ext cx="4051477" cy="6176963"/>
          </a:xfrm>
        </p:spPr>
      </p:pic>
    </p:spTree>
    <p:extLst>
      <p:ext uri="{BB962C8B-B14F-4D97-AF65-F5344CB8AC3E}">
        <p14:creationId xmlns:p14="http://schemas.microsoft.com/office/powerpoint/2010/main" val="15181630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E5A2F3-0113-148D-2FC2-365FFE6EEDDE}"/>
              </a:ext>
            </a:extLst>
          </p:cNvPr>
          <p:cNvSpPr>
            <a:spLocks noGrp="1"/>
          </p:cNvSpPr>
          <p:nvPr>
            <p:ph type="title"/>
          </p:nvPr>
        </p:nvSpPr>
        <p:spPr>
          <a:xfrm>
            <a:off x="1166296" y="1857294"/>
            <a:ext cx="4034118" cy="2872955"/>
          </a:xfrm>
        </p:spPr>
        <p:txBody>
          <a:bodyPr/>
          <a:lstStyle/>
          <a:p>
            <a:r>
              <a:rPr lang="en-US" dirty="0"/>
              <a:t>Observe:</a:t>
            </a:r>
            <a:br>
              <a:rPr lang="en-US" dirty="0"/>
            </a:br>
            <a:r>
              <a:rPr lang="en-US" b="0" dirty="0">
                <a:latin typeface="Montserrat Medium" panose="00000600000000000000" pitchFamily="2" charset="0"/>
              </a:rPr>
              <a:t>Children Adding</a:t>
            </a:r>
          </a:p>
        </p:txBody>
      </p:sp>
      <p:pic>
        <p:nvPicPr>
          <p:cNvPr id="6" name="Content Placeholder 5">
            <a:extLst>
              <a:ext uri="{FF2B5EF4-FFF2-40B4-BE49-F238E27FC236}">
                <a16:creationId xmlns:a16="http://schemas.microsoft.com/office/drawing/2014/main" id="{1F041724-84B9-0828-B626-CDE7B5D8C015}"/>
              </a:ext>
              <a:ext uri="{C183D7F6-B498-43B3-948B-1728B52AA6E4}">
                <adec:decorative xmlns:adec="http://schemas.microsoft.com/office/drawing/2017/decorative" val="1"/>
              </a:ext>
            </a:extLst>
          </p:cNvPr>
          <p:cNvPicPr>
            <a:picLocks noGrp="1" noChangeAspect="1"/>
          </p:cNvPicPr>
          <p:nvPr>
            <p:ph idx="1"/>
          </p:nvPr>
        </p:nvPicPr>
        <p:blipFill rotWithShape="1">
          <a:blip r:embed="rId3" cstate="screen">
            <a:extLst>
              <a:ext uri="{BEBA8EAE-BF5A-486C-A8C5-ECC9F3942E4B}">
                <a14:imgProps xmlns:a14="http://schemas.microsoft.com/office/drawing/2010/main">
                  <a14:imgLayer r:embed="rId4">
                    <a14:imgEffect>
                      <a14:colorTemperature colorTemp="5500"/>
                    </a14:imgEffect>
                    <a14:imgEffect>
                      <a14:brightnessContrast bright="-8000"/>
                    </a14:imgEffect>
                  </a14:imgLayer>
                </a14:imgProps>
              </a:ext>
              <a:ext uri="{28A0092B-C50C-407E-A947-70E740481C1C}">
                <a14:useLocalDpi xmlns:a14="http://schemas.microsoft.com/office/drawing/2010/main"/>
              </a:ext>
            </a:extLst>
          </a:blip>
          <a:srcRect/>
          <a:stretch/>
        </p:blipFill>
        <p:spPr>
          <a:xfrm>
            <a:off x="6096000" y="681037"/>
            <a:ext cx="5257800" cy="4186798"/>
          </a:xfrm>
        </p:spPr>
      </p:pic>
      <p:sp>
        <p:nvSpPr>
          <p:cNvPr id="7" name="Content Placeholder 6">
            <a:extLst>
              <a:ext uri="{FF2B5EF4-FFF2-40B4-BE49-F238E27FC236}">
                <a16:creationId xmlns:a16="http://schemas.microsoft.com/office/drawing/2014/main" id="{D234E8F3-AC62-2C71-C769-01196140E8EB}"/>
              </a:ext>
            </a:extLst>
          </p:cNvPr>
          <p:cNvSpPr>
            <a:spLocks noGrp="1"/>
          </p:cNvSpPr>
          <p:nvPr>
            <p:ph sz="quarter" idx="14"/>
          </p:nvPr>
        </p:nvSpPr>
        <p:spPr>
          <a:xfrm>
            <a:off x="6096000" y="5084618"/>
            <a:ext cx="5683624" cy="1036057"/>
          </a:xfrm>
        </p:spPr>
        <p:txBody>
          <a:bodyPr vert="horz" lIns="91440" tIns="45720" rIns="91440" bIns="45720" rtlCol="0" anchor="t">
            <a:noAutofit/>
          </a:bodyPr>
          <a:lstStyle/>
          <a:p>
            <a:pPr>
              <a:spcBef>
                <a:spcPts val="0"/>
              </a:spcBef>
              <a:spcAft>
                <a:spcPts val="600"/>
              </a:spcAft>
            </a:pPr>
            <a:r>
              <a:rPr lang="en-US" sz="1600" kern="100" dirty="0">
                <a:latin typeface="Montserrat"/>
                <a:ea typeface="Calibri"/>
                <a:cs typeface="Times New Roman"/>
                <a:hlinkClick r:id="rId5"/>
              </a:rPr>
              <a:t>Solving an Addition Problem (Second–Third Grade)</a:t>
            </a:r>
            <a:endParaRPr lang="en-US" sz="1600" kern="100" dirty="0">
              <a:latin typeface="Montserrat"/>
              <a:ea typeface="Calibri"/>
              <a:cs typeface="Times New Roman"/>
            </a:endParaRPr>
          </a:p>
          <a:p>
            <a:pPr>
              <a:spcBef>
                <a:spcPts val="0"/>
              </a:spcBef>
              <a:spcAft>
                <a:spcPts val="600"/>
              </a:spcAft>
            </a:pPr>
            <a:r>
              <a:rPr lang="en-US" sz="1600" kern="100" dirty="0">
                <a:latin typeface="Montserrat"/>
                <a:ea typeface="Calibri"/>
                <a:cs typeface="Times New Roman"/>
                <a:hlinkClick r:id="rId6"/>
              </a:rPr>
              <a:t>Solving an Addition Problem (Second–Third Grade)- Audio Descriptive Version</a:t>
            </a:r>
            <a:endParaRPr lang="en-US" sz="1600" dirty="0">
              <a:ea typeface="Calibri"/>
              <a:cs typeface="Times New Roman"/>
            </a:endParaRPr>
          </a:p>
        </p:txBody>
      </p:sp>
    </p:spTree>
    <p:extLst>
      <p:ext uri="{BB962C8B-B14F-4D97-AF65-F5344CB8AC3E}">
        <p14:creationId xmlns:p14="http://schemas.microsoft.com/office/powerpoint/2010/main" val="11420162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7EFE50D-5460-4241-A307-D3C47D35E76F}"/>
              </a:ext>
            </a:extLst>
          </p:cNvPr>
          <p:cNvSpPr>
            <a:spLocks noGrp="1"/>
          </p:cNvSpPr>
          <p:nvPr>
            <p:ph type="title"/>
          </p:nvPr>
        </p:nvSpPr>
        <p:spPr/>
        <p:txBody>
          <a:bodyPr/>
          <a:lstStyle/>
          <a:p>
            <a:r>
              <a:rPr lang="en-US" dirty="0"/>
              <a:t>Early Counting Strategies</a:t>
            </a:r>
          </a:p>
        </p:txBody>
      </p:sp>
      <p:sp>
        <p:nvSpPr>
          <p:cNvPr id="2" name="Content Placeholder 1">
            <a:extLst>
              <a:ext uri="{FF2B5EF4-FFF2-40B4-BE49-F238E27FC236}">
                <a16:creationId xmlns:a16="http://schemas.microsoft.com/office/drawing/2014/main" id="{F3B32E94-58E7-8730-CF33-76536DF9CBB3}"/>
              </a:ext>
            </a:extLst>
          </p:cNvPr>
          <p:cNvSpPr>
            <a:spLocks noGrp="1"/>
          </p:cNvSpPr>
          <p:nvPr>
            <p:ph sz="half" idx="1"/>
          </p:nvPr>
        </p:nvSpPr>
        <p:spPr/>
        <p:txBody>
          <a:bodyPr>
            <a:normAutofit fontScale="92500" lnSpcReduction="10000"/>
          </a:bodyPr>
          <a:lstStyle/>
          <a:p>
            <a:pPr marL="0" indent="0">
              <a:buNone/>
            </a:pPr>
            <a:r>
              <a:rPr lang="en-US" sz="2400" b="1" dirty="0"/>
              <a:t>Counting all: </a:t>
            </a:r>
          </a:p>
          <a:p>
            <a:pPr marL="0" indent="0">
              <a:spcAft>
                <a:spcPts val="7200"/>
              </a:spcAft>
              <a:buNone/>
            </a:pPr>
            <a:r>
              <a:rPr lang="en-US" sz="2400" dirty="0"/>
              <a:t>Children will count all the objects in a set to find a total number after adding to or taking away from the set. </a:t>
            </a:r>
          </a:p>
          <a:p>
            <a:pPr marL="0" indent="0">
              <a:buNone/>
            </a:pPr>
            <a:r>
              <a:rPr lang="en-US" sz="2400" dirty="0">
                <a:latin typeface="Montserrat" panose="00000500000000000000" pitchFamily="2" charset="0"/>
              </a:rPr>
              <a:t>“One, two, three, four, five, six, seven, eight, nine, ten, eleven, twelve—twelve!”</a:t>
            </a:r>
          </a:p>
        </p:txBody>
      </p:sp>
      <p:pic>
        <p:nvPicPr>
          <p:cNvPr id="7" name="Picture 6" descr="Twelve bars, eight are green and four are purple.">
            <a:extLst>
              <a:ext uri="{FF2B5EF4-FFF2-40B4-BE49-F238E27FC236}">
                <a16:creationId xmlns:a16="http://schemas.microsoft.com/office/drawing/2014/main" id="{7A0FCFA6-112A-9B35-F84E-7C9E5D06E65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90383" y="3469746"/>
            <a:ext cx="2971800" cy="685800"/>
          </a:xfrm>
          <a:prstGeom prst="rect">
            <a:avLst/>
          </a:prstGeom>
        </p:spPr>
      </p:pic>
      <p:sp>
        <p:nvSpPr>
          <p:cNvPr id="3" name="Content Placeholder 2">
            <a:extLst>
              <a:ext uri="{FF2B5EF4-FFF2-40B4-BE49-F238E27FC236}">
                <a16:creationId xmlns:a16="http://schemas.microsoft.com/office/drawing/2014/main" id="{801344EC-3BE1-A9CA-1040-29B05721833C}"/>
              </a:ext>
            </a:extLst>
          </p:cNvPr>
          <p:cNvSpPr>
            <a:spLocks noGrp="1"/>
          </p:cNvSpPr>
          <p:nvPr>
            <p:ph sz="half" idx="2"/>
          </p:nvPr>
        </p:nvSpPr>
        <p:spPr>
          <a:xfrm>
            <a:off x="6521822" y="1324303"/>
            <a:ext cx="5181600" cy="3946944"/>
          </a:xfrm>
        </p:spPr>
        <p:txBody>
          <a:bodyPr>
            <a:normAutofit/>
          </a:bodyPr>
          <a:lstStyle/>
          <a:p>
            <a:pPr marL="0" indent="0">
              <a:buNone/>
            </a:pPr>
            <a:r>
              <a:rPr lang="en-US" sz="2400" b="1" dirty="0"/>
              <a:t>Counting on:</a:t>
            </a:r>
          </a:p>
          <a:p>
            <a:pPr marL="0" indent="0">
              <a:spcAft>
                <a:spcPts val="8400"/>
              </a:spcAft>
              <a:buNone/>
            </a:pPr>
            <a:r>
              <a:rPr lang="en-US" sz="2400" dirty="0"/>
              <a:t>Children will start at one of the addends and count up. </a:t>
            </a:r>
          </a:p>
          <a:p>
            <a:pPr marL="0" indent="0">
              <a:buNone/>
            </a:pPr>
            <a:r>
              <a:rPr lang="en-US" sz="2400" dirty="0">
                <a:latin typeface="Montserrat" panose="00000500000000000000" pitchFamily="2" charset="0"/>
              </a:rPr>
              <a:t>“Eight … nine, ten, eleven, twelve—twelve!”</a:t>
            </a:r>
          </a:p>
        </p:txBody>
      </p:sp>
      <p:pic>
        <p:nvPicPr>
          <p:cNvPr id="8" name="Picture 7" descr="Twelve bars, eight are green and four are purple.">
            <a:extLst>
              <a:ext uri="{FF2B5EF4-FFF2-40B4-BE49-F238E27FC236}">
                <a16:creationId xmlns:a16="http://schemas.microsoft.com/office/drawing/2014/main" id="{3ECAF33F-F027-BF86-066D-687AF69C337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75393" y="3086100"/>
            <a:ext cx="2971800" cy="685800"/>
          </a:xfrm>
          <a:prstGeom prst="rect">
            <a:avLst/>
          </a:prstGeom>
        </p:spPr>
      </p:pic>
      <p:sp>
        <p:nvSpPr>
          <p:cNvPr id="5" name="Text Placeholder 4">
            <a:extLst>
              <a:ext uri="{FF2B5EF4-FFF2-40B4-BE49-F238E27FC236}">
                <a16:creationId xmlns:a16="http://schemas.microsoft.com/office/drawing/2014/main" id="{350CDD88-1130-E642-66E0-AC78F83124C1}"/>
              </a:ext>
            </a:extLst>
          </p:cNvPr>
          <p:cNvSpPr>
            <a:spLocks noGrp="1"/>
          </p:cNvSpPr>
          <p:nvPr>
            <p:ph type="body" sz="quarter" idx="10"/>
          </p:nvPr>
        </p:nvSpPr>
        <p:spPr/>
        <p:txBody>
          <a:bodyPr/>
          <a:lstStyle/>
          <a:p>
            <a:r>
              <a:rPr lang="en-US" dirty="0"/>
              <a:t>Carpenter &amp; Moser (1982); Clements &amp; Sarama (2020) </a:t>
            </a:r>
          </a:p>
        </p:txBody>
      </p:sp>
    </p:spTree>
    <p:extLst>
      <p:ext uri="{BB962C8B-B14F-4D97-AF65-F5344CB8AC3E}">
        <p14:creationId xmlns:p14="http://schemas.microsoft.com/office/powerpoint/2010/main" val="10948791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2C771C-9990-D2F6-34DA-E486C319609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D220DC9-D70B-AC90-713D-CF35BAACA1D2}"/>
              </a:ext>
            </a:extLst>
          </p:cNvPr>
          <p:cNvSpPr>
            <a:spLocks noGrp="1"/>
          </p:cNvSpPr>
          <p:nvPr>
            <p:ph type="title"/>
          </p:nvPr>
        </p:nvSpPr>
        <p:spPr/>
        <p:txBody>
          <a:bodyPr/>
          <a:lstStyle/>
          <a:p>
            <a:r>
              <a:rPr lang="en-US" dirty="0"/>
              <a:t>Advanced Counting Strategies</a:t>
            </a:r>
          </a:p>
        </p:txBody>
      </p:sp>
      <p:sp>
        <p:nvSpPr>
          <p:cNvPr id="2" name="Content Placeholder 1">
            <a:extLst>
              <a:ext uri="{FF2B5EF4-FFF2-40B4-BE49-F238E27FC236}">
                <a16:creationId xmlns:a16="http://schemas.microsoft.com/office/drawing/2014/main" id="{672F9239-9281-1DB2-989A-6986E8EFCE38}"/>
              </a:ext>
            </a:extLst>
          </p:cNvPr>
          <p:cNvSpPr>
            <a:spLocks noGrp="1"/>
          </p:cNvSpPr>
          <p:nvPr>
            <p:ph sz="half" idx="1"/>
          </p:nvPr>
        </p:nvSpPr>
        <p:spPr>
          <a:xfrm>
            <a:off x="838200" y="1324302"/>
            <a:ext cx="4970930" cy="4571671"/>
          </a:xfrm>
        </p:spPr>
        <p:txBody>
          <a:bodyPr>
            <a:normAutofit fontScale="92500" lnSpcReduction="20000"/>
          </a:bodyPr>
          <a:lstStyle/>
          <a:p>
            <a:pPr marL="0" indent="0">
              <a:buNone/>
            </a:pPr>
            <a:r>
              <a:rPr lang="en-US" sz="2400" b="1" dirty="0">
                <a:latin typeface="Montserrat" panose="00000500000000000000" pitchFamily="2" charset="0"/>
              </a:rPr>
              <a:t>Counting all—Skip counting: </a:t>
            </a:r>
          </a:p>
          <a:p>
            <a:pPr marL="0" indent="0">
              <a:buNone/>
            </a:pPr>
            <a:r>
              <a:rPr lang="en-US" sz="2400" dirty="0">
                <a:latin typeface="Montserrat" panose="00000500000000000000" pitchFamily="2" charset="0"/>
              </a:rPr>
              <a:t>Children might use skip counting to help them count all more quickly. </a:t>
            </a:r>
          </a:p>
          <a:p>
            <a:pPr marL="0" indent="0" algn="ctr">
              <a:spcAft>
                <a:spcPts val="13200"/>
              </a:spcAft>
              <a:buNone/>
            </a:pPr>
            <a:r>
              <a:rPr lang="en-US" sz="2400" b="1" dirty="0">
                <a:solidFill>
                  <a:srgbClr val="4C8503"/>
                </a:solidFill>
                <a:latin typeface="Montserrat" panose="00000500000000000000" pitchFamily="2" charset="0"/>
              </a:rPr>
              <a:t>30 + 55</a:t>
            </a:r>
          </a:p>
          <a:p>
            <a:pPr marL="0" indent="0" algn="ctr">
              <a:buNone/>
            </a:pPr>
            <a:r>
              <a:rPr lang="en-US" sz="2000" kern="100" dirty="0">
                <a:effectLst/>
                <a:latin typeface="Montserrat" panose="00000500000000000000" pitchFamily="2" charset="0"/>
                <a:ea typeface="Calibri" panose="020F0502020204030204" pitchFamily="34" charset="0"/>
                <a:cs typeface="Times New Roman" panose="02020603050405020304" pitchFamily="18" charset="0"/>
              </a:rPr>
              <a:t>“Ten, twenty, thirty, forty, fifty, sixty, seventy, eighty, eighty-five.”</a:t>
            </a:r>
          </a:p>
        </p:txBody>
      </p:sp>
      <p:pic>
        <p:nvPicPr>
          <p:cNvPr id="7" name="Picture 6">
            <a:extLst>
              <a:ext uri="{FF2B5EF4-FFF2-40B4-BE49-F238E27FC236}">
                <a16:creationId xmlns:a16="http://schemas.microsoft.com/office/drawing/2014/main" id="{C3065A61-6E32-68C6-95C8-489CC2590406}"/>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099983" y="3429000"/>
            <a:ext cx="2447364" cy="1494181"/>
          </a:xfrm>
          <a:prstGeom prst="rect">
            <a:avLst/>
          </a:prstGeom>
          <a:ln w="12700">
            <a:solidFill>
              <a:srgbClr val="4C8503"/>
            </a:solidFill>
          </a:ln>
        </p:spPr>
      </p:pic>
      <p:sp>
        <p:nvSpPr>
          <p:cNvPr id="3" name="Content Placeholder 2">
            <a:extLst>
              <a:ext uri="{FF2B5EF4-FFF2-40B4-BE49-F238E27FC236}">
                <a16:creationId xmlns:a16="http://schemas.microsoft.com/office/drawing/2014/main" id="{5819CE92-5D1C-F52F-F689-A46CE214BFB0}"/>
              </a:ext>
            </a:extLst>
          </p:cNvPr>
          <p:cNvSpPr>
            <a:spLocks noGrp="1"/>
          </p:cNvSpPr>
          <p:nvPr>
            <p:ph sz="half" idx="2"/>
          </p:nvPr>
        </p:nvSpPr>
        <p:spPr>
          <a:xfrm>
            <a:off x="6669739" y="1324302"/>
            <a:ext cx="5181600" cy="5001885"/>
          </a:xfrm>
        </p:spPr>
        <p:txBody>
          <a:bodyPr>
            <a:normAutofit lnSpcReduction="10000"/>
          </a:bodyPr>
          <a:lstStyle/>
          <a:p>
            <a:pPr marL="0" indent="0">
              <a:buNone/>
            </a:pPr>
            <a:r>
              <a:rPr lang="en-US" sz="2400" b="1" dirty="0">
                <a:latin typeface="Montserrat" panose="00000500000000000000" pitchFamily="2" charset="0"/>
              </a:rPr>
              <a:t>Counting on from larger:</a:t>
            </a:r>
          </a:p>
          <a:p>
            <a:pPr marL="0" indent="0">
              <a:buNone/>
            </a:pPr>
            <a:r>
              <a:rPr lang="en-US" sz="2400" dirty="0">
                <a:latin typeface="Montserrat" panose="00000500000000000000" pitchFamily="2" charset="0"/>
              </a:rPr>
              <a:t>Children will start at the larger addend and count up by the second addend to find the total.</a:t>
            </a:r>
          </a:p>
          <a:p>
            <a:pPr marL="0" indent="0" algn="ctr">
              <a:spcAft>
                <a:spcPts val="13200"/>
              </a:spcAft>
              <a:buNone/>
            </a:pPr>
            <a:r>
              <a:rPr lang="en-US" sz="2400" b="1" dirty="0">
                <a:solidFill>
                  <a:srgbClr val="4C8503"/>
                </a:solidFill>
                <a:latin typeface="Montserrat" panose="00000500000000000000" pitchFamily="2" charset="0"/>
              </a:rPr>
              <a:t>30 + 55</a:t>
            </a:r>
            <a:endParaRPr lang="en-US" sz="2800" b="1" dirty="0">
              <a:solidFill>
                <a:srgbClr val="4C8503"/>
              </a:solidFill>
              <a:latin typeface="Montserrat" panose="00000500000000000000" pitchFamily="2" charset="0"/>
            </a:endParaRPr>
          </a:p>
          <a:p>
            <a:pPr marL="0" indent="0" algn="ctr">
              <a:buNone/>
            </a:pPr>
            <a:r>
              <a:rPr lang="en-US" sz="2000" kern="100" dirty="0">
                <a:effectLst/>
                <a:latin typeface="Montserrat" panose="00000500000000000000" pitchFamily="2" charset="0"/>
                <a:ea typeface="Calibri" panose="020F0502020204030204" pitchFamily="34" charset="0"/>
                <a:cs typeface="Times New Roman" panose="02020603050405020304" pitchFamily="18" charset="0"/>
              </a:rPr>
              <a:t>“Fifty-five, sixty-five, seventy-five, eighty-five.”</a:t>
            </a:r>
          </a:p>
        </p:txBody>
      </p:sp>
      <p:pic>
        <p:nvPicPr>
          <p:cNvPr id="8" name="Picture 7">
            <a:extLst>
              <a:ext uri="{FF2B5EF4-FFF2-40B4-BE49-F238E27FC236}">
                <a16:creationId xmlns:a16="http://schemas.microsoft.com/office/drawing/2014/main" id="{599D73DA-0A30-1895-AEAF-DF463ABC9571}"/>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517293" y="3778063"/>
            <a:ext cx="3486492" cy="1411941"/>
          </a:xfrm>
          <a:prstGeom prst="rect">
            <a:avLst/>
          </a:prstGeom>
          <a:ln w="12700">
            <a:solidFill>
              <a:srgbClr val="4C8503"/>
            </a:solidFill>
          </a:ln>
        </p:spPr>
      </p:pic>
      <p:sp>
        <p:nvSpPr>
          <p:cNvPr id="5" name="Text Placeholder 4">
            <a:extLst>
              <a:ext uri="{FF2B5EF4-FFF2-40B4-BE49-F238E27FC236}">
                <a16:creationId xmlns:a16="http://schemas.microsoft.com/office/drawing/2014/main" id="{AC618338-5820-DC76-C4F8-6D5D83792A22}"/>
              </a:ext>
            </a:extLst>
          </p:cNvPr>
          <p:cNvSpPr>
            <a:spLocks noGrp="1"/>
          </p:cNvSpPr>
          <p:nvPr>
            <p:ph type="body" sz="quarter" idx="10"/>
          </p:nvPr>
        </p:nvSpPr>
        <p:spPr/>
        <p:txBody>
          <a:bodyPr/>
          <a:lstStyle/>
          <a:p>
            <a:r>
              <a:rPr lang="en-US" dirty="0"/>
              <a:t>Clements &amp; Sarama (2020) </a:t>
            </a:r>
          </a:p>
        </p:txBody>
      </p:sp>
    </p:spTree>
    <p:extLst>
      <p:ext uri="{BB962C8B-B14F-4D97-AF65-F5344CB8AC3E}">
        <p14:creationId xmlns:p14="http://schemas.microsoft.com/office/powerpoint/2010/main" val="42888446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01F1C0-0DB0-9D1C-1ED2-C8DBAC69F00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4F9C09F-FF5D-467C-F7C1-E45F07686DFE}"/>
              </a:ext>
            </a:extLst>
          </p:cNvPr>
          <p:cNvSpPr>
            <a:spLocks noGrp="1"/>
          </p:cNvSpPr>
          <p:nvPr>
            <p:ph type="title"/>
          </p:nvPr>
        </p:nvSpPr>
        <p:spPr/>
        <p:txBody>
          <a:bodyPr/>
          <a:lstStyle/>
          <a:p>
            <a:r>
              <a:rPr lang="en-US" dirty="0"/>
              <a:t>Counting Strategies: Subtracting</a:t>
            </a:r>
          </a:p>
        </p:txBody>
      </p:sp>
      <p:sp>
        <p:nvSpPr>
          <p:cNvPr id="2" name="Content Placeholder 1">
            <a:extLst>
              <a:ext uri="{FF2B5EF4-FFF2-40B4-BE49-F238E27FC236}">
                <a16:creationId xmlns:a16="http://schemas.microsoft.com/office/drawing/2014/main" id="{AD4177E2-0C85-8D8E-08AB-952B95FD0B2D}"/>
              </a:ext>
            </a:extLst>
          </p:cNvPr>
          <p:cNvSpPr>
            <a:spLocks noGrp="1"/>
          </p:cNvSpPr>
          <p:nvPr>
            <p:ph sz="half" idx="1"/>
          </p:nvPr>
        </p:nvSpPr>
        <p:spPr>
          <a:xfrm>
            <a:off x="838200" y="1324302"/>
            <a:ext cx="4970930" cy="4571671"/>
          </a:xfrm>
        </p:spPr>
        <p:txBody>
          <a:bodyPr>
            <a:normAutofit fontScale="92500" lnSpcReduction="10000"/>
          </a:bodyPr>
          <a:lstStyle/>
          <a:p>
            <a:pPr marL="0" indent="0">
              <a:buNone/>
            </a:pPr>
            <a:r>
              <a:rPr lang="en-US" sz="2400" b="1" dirty="0">
                <a:latin typeface="Montserrat" panose="00000500000000000000" pitchFamily="2" charset="0"/>
              </a:rPr>
              <a:t>Counting down:</a:t>
            </a:r>
          </a:p>
          <a:p>
            <a:pPr marL="0" indent="0">
              <a:spcAft>
                <a:spcPts val="1800"/>
              </a:spcAft>
              <a:buNone/>
            </a:pPr>
            <a:r>
              <a:rPr lang="en-US" sz="2400" dirty="0">
                <a:latin typeface="Montserrat" panose="00000500000000000000" pitchFamily="2" charset="0"/>
              </a:rPr>
              <a:t>Children will start at the total and count backward by the number being taken away. </a:t>
            </a:r>
          </a:p>
          <a:p>
            <a:pPr marL="0" indent="0" algn="ctr">
              <a:spcAft>
                <a:spcPts val="13200"/>
              </a:spcAft>
              <a:buNone/>
            </a:pPr>
            <a:r>
              <a:rPr lang="en-US" sz="2400" b="1" dirty="0">
                <a:solidFill>
                  <a:srgbClr val="4C8503"/>
                </a:solidFill>
                <a:latin typeface="Montserrat" panose="00000500000000000000" pitchFamily="2" charset="0"/>
              </a:rPr>
              <a:t>8 – 3 = 5</a:t>
            </a:r>
          </a:p>
          <a:p>
            <a:pPr marL="0" lvl="1" indent="0" algn="ctr">
              <a:buNone/>
            </a:pPr>
            <a:r>
              <a:rPr lang="en-US" sz="2000" dirty="0">
                <a:latin typeface="Montserrat" panose="00000500000000000000" pitchFamily="2" charset="0"/>
              </a:rPr>
              <a:t>“Eight … seven, six, five—five!”</a:t>
            </a:r>
          </a:p>
        </p:txBody>
      </p:sp>
      <p:pic>
        <p:nvPicPr>
          <p:cNvPr id="7" name="Picture 6" descr="Eight bars. The last three are light green and labeled 6, 7, 8, with an arrow pointing toward the first five bars.">
            <a:extLst>
              <a:ext uri="{FF2B5EF4-FFF2-40B4-BE49-F238E27FC236}">
                <a16:creationId xmlns:a16="http://schemas.microsoft.com/office/drawing/2014/main" id="{A8E30287-A433-D278-0852-AA79031B5071}"/>
              </a:ext>
            </a:extLst>
          </p:cNvPr>
          <p:cNvPicPr>
            <a:picLocks noChangeAspect="1"/>
          </p:cNvPicPr>
          <p:nvPr/>
        </p:nvPicPr>
        <p:blipFill>
          <a:blip r:embed="rId3" cstate="screen">
            <a:extLst>
              <a:ext uri="{28A0092B-C50C-407E-A947-70E740481C1C}">
                <a14:useLocalDpi xmlns:a14="http://schemas.microsoft.com/office/drawing/2010/main"/>
              </a:ext>
            </a:extLst>
          </a:blip>
          <a:srcRect l="-3087" r="-3394"/>
          <a:stretch/>
        </p:blipFill>
        <p:spPr>
          <a:xfrm>
            <a:off x="1775013" y="3733802"/>
            <a:ext cx="2796988" cy="1345410"/>
          </a:xfrm>
          <a:prstGeom prst="rect">
            <a:avLst/>
          </a:prstGeom>
          <a:ln w="12700">
            <a:noFill/>
          </a:ln>
        </p:spPr>
      </p:pic>
      <p:sp>
        <p:nvSpPr>
          <p:cNvPr id="3" name="Content Placeholder 2">
            <a:extLst>
              <a:ext uri="{FF2B5EF4-FFF2-40B4-BE49-F238E27FC236}">
                <a16:creationId xmlns:a16="http://schemas.microsoft.com/office/drawing/2014/main" id="{BD53E56C-A916-904A-8B5E-39BF0E34F0E5}"/>
              </a:ext>
            </a:extLst>
          </p:cNvPr>
          <p:cNvSpPr>
            <a:spLocks noGrp="1"/>
          </p:cNvSpPr>
          <p:nvPr>
            <p:ph sz="half" idx="2"/>
          </p:nvPr>
        </p:nvSpPr>
        <p:spPr>
          <a:xfrm>
            <a:off x="6669739" y="1324302"/>
            <a:ext cx="5181600" cy="5001885"/>
          </a:xfrm>
        </p:spPr>
        <p:txBody>
          <a:bodyPr>
            <a:normAutofit fontScale="92500" lnSpcReduction="20000"/>
          </a:bodyPr>
          <a:lstStyle/>
          <a:p>
            <a:pPr marL="0" indent="0">
              <a:buNone/>
            </a:pPr>
            <a:r>
              <a:rPr lang="en-US" sz="2400" b="1" dirty="0">
                <a:latin typeface="Montserrat" panose="00000500000000000000" pitchFamily="2" charset="0"/>
              </a:rPr>
              <a:t>Counting up to the total:</a:t>
            </a:r>
          </a:p>
          <a:p>
            <a:pPr marL="0" indent="0">
              <a:spcAft>
                <a:spcPts val="1800"/>
              </a:spcAft>
              <a:buNone/>
            </a:pPr>
            <a:r>
              <a:rPr lang="en-US" sz="2400" dirty="0">
                <a:latin typeface="Montserrat" panose="00000500000000000000" pitchFamily="2" charset="0"/>
              </a:rPr>
              <a:t>Children will start at one of the parts and count up to the total. </a:t>
            </a:r>
          </a:p>
          <a:p>
            <a:pPr marL="0" indent="0" algn="ctr">
              <a:spcAft>
                <a:spcPts val="18000"/>
              </a:spcAft>
              <a:buNone/>
            </a:pPr>
            <a:r>
              <a:rPr lang="en-US" sz="2400" b="1" dirty="0">
                <a:solidFill>
                  <a:srgbClr val="4C8503"/>
                </a:solidFill>
                <a:latin typeface="Montserrat" panose="00000500000000000000" pitchFamily="2" charset="0"/>
              </a:rPr>
              <a:t>8 – 3 = 5</a:t>
            </a:r>
          </a:p>
          <a:p>
            <a:pPr marL="457200" lvl="1" indent="0" algn="ctr">
              <a:buNone/>
            </a:pPr>
            <a:r>
              <a:rPr lang="en-US" sz="2000" dirty="0">
                <a:latin typeface="Montserrat" panose="00000500000000000000" pitchFamily="2" charset="0"/>
              </a:rPr>
              <a:t>“Three … four, five, six, seven, eight—five!”</a:t>
            </a:r>
            <a:r>
              <a:rPr lang="en-US" sz="2400" dirty="0">
                <a:latin typeface="Montserrat" panose="00000500000000000000" pitchFamily="2" charset="0"/>
              </a:rPr>
              <a:t>  </a:t>
            </a:r>
          </a:p>
        </p:txBody>
      </p:sp>
      <p:pic>
        <p:nvPicPr>
          <p:cNvPr id="8" name="Picture 7" descr="Eight bars. The first three are green and labeled as 3. The next five are purple and labeled as 5.">
            <a:extLst>
              <a:ext uri="{FF2B5EF4-FFF2-40B4-BE49-F238E27FC236}">
                <a16:creationId xmlns:a16="http://schemas.microsoft.com/office/drawing/2014/main" id="{B1A24D35-CF25-2258-0743-D01CFDF5A16A}"/>
              </a:ext>
            </a:extLst>
          </p:cNvPr>
          <p:cNvPicPr>
            <a:picLocks noChangeAspect="1"/>
          </p:cNvPicPr>
          <p:nvPr/>
        </p:nvPicPr>
        <p:blipFill>
          <a:blip r:embed="rId4" cstate="screen">
            <a:extLst>
              <a:ext uri="{28A0092B-C50C-407E-A947-70E740481C1C}">
                <a14:useLocalDpi xmlns:a14="http://schemas.microsoft.com/office/drawing/2010/main"/>
              </a:ext>
            </a:extLst>
          </a:blip>
          <a:srcRect t="-1378"/>
          <a:stretch/>
        </p:blipFill>
        <p:spPr>
          <a:xfrm>
            <a:off x="8079079" y="3227294"/>
            <a:ext cx="2337908" cy="2200169"/>
          </a:xfrm>
          <a:prstGeom prst="rect">
            <a:avLst/>
          </a:prstGeom>
          <a:ln w="12700">
            <a:noFill/>
          </a:ln>
        </p:spPr>
      </p:pic>
      <p:sp>
        <p:nvSpPr>
          <p:cNvPr id="5" name="Text Placeholder 4">
            <a:extLst>
              <a:ext uri="{FF2B5EF4-FFF2-40B4-BE49-F238E27FC236}">
                <a16:creationId xmlns:a16="http://schemas.microsoft.com/office/drawing/2014/main" id="{A5459A1D-CE68-CBC1-7D1B-C5D7DD59E407}"/>
              </a:ext>
            </a:extLst>
          </p:cNvPr>
          <p:cNvSpPr>
            <a:spLocks noGrp="1"/>
          </p:cNvSpPr>
          <p:nvPr>
            <p:ph type="body" sz="quarter" idx="10"/>
          </p:nvPr>
        </p:nvSpPr>
        <p:spPr/>
        <p:txBody>
          <a:bodyPr/>
          <a:lstStyle/>
          <a:p>
            <a:r>
              <a:rPr lang="en-US" dirty="0"/>
              <a:t>Clements &amp; Sarama (2020) </a:t>
            </a:r>
          </a:p>
        </p:txBody>
      </p:sp>
    </p:spTree>
    <p:extLst>
      <p:ext uri="{BB962C8B-B14F-4D97-AF65-F5344CB8AC3E}">
        <p14:creationId xmlns:p14="http://schemas.microsoft.com/office/powerpoint/2010/main" val="6081199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D2D55-DF37-8120-1250-6F1BC3D3CB23}"/>
              </a:ext>
            </a:extLst>
          </p:cNvPr>
          <p:cNvSpPr>
            <a:spLocks noGrp="1"/>
          </p:cNvSpPr>
          <p:nvPr>
            <p:ph type="title"/>
          </p:nvPr>
        </p:nvSpPr>
        <p:spPr>
          <a:xfrm>
            <a:off x="851646" y="49486"/>
            <a:ext cx="10834075" cy="923330"/>
          </a:xfrm>
        </p:spPr>
        <p:txBody>
          <a:bodyPr/>
          <a:lstStyle/>
          <a:p>
            <a:r>
              <a:rPr lang="en-US" dirty="0"/>
              <a:t>Composing and Decomposing to Solve Addition or Subtraction Problems</a:t>
            </a:r>
          </a:p>
        </p:txBody>
      </p:sp>
      <p:pic>
        <p:nvPicPr>
          <p:cNvPr id="5" name="Content Placeholder 4" descr="A diagram demonstrating how to break down 17 + 8 in to 17 + 3 + 5 and then 20 + 5 and then 25.">
            <a:extLst>
              <a:ext uri="{FF2B5EF4-FFF2-40B4-BE49-F238E27FC236}">
                <a16:creationId xmlns:a16="http://schemas.microsoft.com/office/drawing/2014/main" id="{149E7ECE-0C19-71B2-0C41-B5D3A585D3E3}"/>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5290783" y="2476127"/>
            <a:ext cx="1955800" cy="2578100"/>
          </a:xfrm>
        </p:spPr>
      </p:pic>
    </p:spTree>
    <p:extLst>
      <p:ext uri="{BB962C8B-B14F-4D97-AF65-F5344CB8AC3E}">
        <p14:creationId xmlns:p14="http://schemas.microsoft.com/office/powerpoint/2010/main" val="41862277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97BCBC56-C115-1884-A16E-4C805B823BF0}"/>
              </a:ext>
              <a:ext uri="{C183D7F6-B498-43B3-948B-1728B52AA6E4}">
                <adec:decorative xmlns:adec="http://schemas.microsoft.com/office/drawing/2017/decorative" val="1"/>
              </a:ext>
            </a:extLst>
          </p:cNvPr>
          <p:cNvPicPr>
            <a:picLocks noGrp="1" noChangeAspect="1"/>
          </p:cNvPicPr>
          <p:nvPr>
            <p:ph sz="half" idx="2"/>
          </p:nvPr>
        </p:nvPicPr>
        <p:blipFill>
          <a:blip r:embed="rId3" cstate="screen">
            <a:extLst>
              <a:ext uri="{BEBA8EAE-BF5A-486C-A8C5-ECC9F3942E4B}">
                <a14:imgProps xmlns:a14="http://schemas.microsoft.com/office/drawing/2010/main">
                  <a14:imgLayer r:embed="rId4">
                    <a14:imgEffect>
                      <a14:colorTemperature colorTemp="5500"/>
                    </a14:imgEffect>
                  </a14:imgLayer>
                </a14:imgProps>
              </a:ext>
              <a:ext uri="{28A0092B-C50C-407E-A947-70E740481C1C}">
                <a14:useLocalDpi xmlns:a14="http://schemas.microsoft.com/office/drawing/2010/main"/>
              </a:ext>
            </a:extLst>
          </a:blip>
          <a:stretch>
            <a:fillRect/>
          </a:stretch>
        </p:blipFill>
        <p:spPr>
          <a:xfrm>
            <a:off x="6096000" y="2301182"/>
            <a:ext cx="5181600" cy="3454400"/>
          </a:xfrm>
        </p:spPr>
      </p:pic>
      <p:sp>
        <p:nvSpPr>
          <p:cNvPr id="4" name="Title 3">
            <a:extLst>
              <a:ext uri="{FF2B5EF4-FFF2-40B4-BE49-F238E27FC236}">
                <a16:creationId xmlns:a16="http://schemas.microsoft.com/office/drawing/2014/main" id="{549F6E0B-2910-BB38-F369-45F6934845D7}"/>
              </a:ext>
            </a:extLst>
          </p:cNvPr>
          <p:cNvSpPr>
            <a:spLocks noGrp="1"/>
          </p:cNvSpPr>
          <p:nvPr>
            <p:ph type="title"/>
          </p:nvPr>
        </p:nvSpPr>
        <p:spPr/>
        <p:txBody>
          <a:bodyPr/>
          <a:lstStyle/>
          <a:p>
            <a:r>
              <a:rPr lang="en-US" dirty="0"/>
              <a:t>Building on Known Facts</a:t>
            </a:r>
          </a:p>
        </p:txBody>
      </p:sp>
      <p:sp>
        <p:nvSpPr>
          <p:cNvPr id="2" name="Content Placeholder 1">
            <a:extLst>
              <a:ext uri="{FF2B5EF4-FFF2-40B4-BE49-F238E27FC236}">
                <a16:creationId xmlns:a16="http://schemas.microsoft.com/office/drawing/2014/main" id="{0F29A3E4-85CA-A78E-2AEA-20F9F6103D18}"/>
              </a:ext>
            </a:extLst>
          </p:cNvPr>
          <p:cNvSpPr>
            <a:spLocks noGrp="1"/>
          </p:cNvSpPr>
          <p:nvPr>
            <p:ph sz="half" idx="1"/>
          </p:nvPr>
        </p:nvSpPr>
        <p:spPr>
          <a:xfrm>
            <a:off x="838200" y="1324303"/>
            <a:ext cx="4634753" cy="4290886"/>
          </a:xfrm>
        </p:spPr>
        <p:txBody>
          <a:bodyPr>
            <a:normAutofit fontScale="92500" lnSpcReduction="10000"/>
          </a:bodyPr>
          <a:lstStyle/>
          <a:p>
            <a:r>
              <a:rPr lang="en-US" sz="2400" dirty="0"/>
              <a:t>Known facts: Answers to addition or subtraction problems that children have constructed from previous experiences. For example,</a:t>
            </a:r>
          </a:p>
          <a:p>
            <a:pPr lvl="1"/>
            <a:r>
              <a:rPr lang="en-US" dirty="0"/>
              <a:t>ways to make a 10</a:t>
            </a:r>
          </a:p>
          <a:p>
            <a:pPr lvl="1"/>
            <a:r>
              <a:rPr lang="en-US" dirty="0"/>
              <a:t>doubles (6 + 7 = 6 + 6 + 1)</a:t>
            </a:r>
          </a:p>
          <a:p>
            <a:r>
              <a:rPr lang="en-US" sz="2400" dirty="0"/>
              <a:t>Meaningful and diverse experiences support children to remember facts.</a:t>
            </a:r>
          </a:p>
        </p:txBody>
      </p:sp>
      <p:pic>
        <p:nvPicPr>
          <p:cNvPr id="9" name="Picture 8">
            <a:extLst>
              <a:ext uri="{FF2B5EF4-FFF2-40B4-BE49-F238E27FC236}">
                <a16:creationId xmlns:a16="http://schemas.microsoft.com/office/drawing/2014/main" id="{0C59AA5F-180E-BBED-6B7B-C3DCFCC4153F}"/>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5168153" y="1015486"/>
            <a:ext cx="3299948" cy="2715582"/>
          </a:xfrm>
          <a:prstGeom prst="rect">
            <a:avLst/>
          </a:prstGeom>
        </p:spPr>
      </p:pic>
      <p:pic>
        <p:nvPicPr>
          <p:cNvPr id="11" name="Picture 10">
            <a:extLst>
              <a:ext uri="{FF2B5EF4-FFF2-40B4-BE49-F238E27FC236}">
                <a16:creationId xmlns:a16="http://schemas.microsoft.com/office/drawing/2014/main" id="{F0A4D491-230B-05B3-EFCE-75D1B2F68DE3}"/>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367713" y="702419"/>
            <a:ext cx="2635375" cy="2795789"/>
          </a:xfrm>
          <a:prstGeom prst="rect">
            <a:avLst/>
          </a:prstGeom>
        </p:spPr>
      </p:pic>
      <p:sp>
        <p:nvSpPr>
          <p:cNvPr id="5" name="Text Placeholder 4">
            <a:extLst>
              <a:ext uri="{FF2B5EF4-FFF2-40B4-BE49-F238E27FC236}">
                <a16:creationId xmlns:a16="http://schemas.microsoft.com/office/drawing/2014/main" id="{7ABE47F8-F274-A169-89C1-4F9945131F0B}"/>
              </a:ext>
            </a:extLst>
          </p:cNvPr>
          <p:cNvSpPr>
            <a:spLocks noGrp="1"/>
          </p:cNvSpPr>
          <p:nvPr>
            <p:ph type="body" sz="quarter" idx="10"/>
          </p:nvPr>
        </p:nvSpPr>
        <p:spPr/>
        <p:txBody>
          <a:bodyPr/>
          <a:lstStyle/>
          <a:p>
            <a:r>
              <a:rPr lang="en-US" dirty="0"/>
              <a:t>Boaler (2014); Clements &amp; Sarama (2020)</a:t>
            </a:r>
          </a:p>
        </p:txBody>
      </p:sp>
    </p:spTree>
    <p:extLst>
      <p:ext uri="{BB962C8B-B14F-4D97-AF65-F5344CB8AC3E}">
        <p14:creationId xmlns:p14="http://schemas.microsoft.com/office/powerpoint/2010/main" val="42478684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199B2C9-1505-813B-6054-68CE4F307776}"/>
              </a:ext>
            </a:extLst>
          </p:cNvPr>
          <p:cNvSpPr>
            <a:spLocks noGrp="1"/>
          </p:cNvSpPr>
          <p:nvPr>
            <p:ph type="title"/>
          </p:nvPr>
        </p:nvSpPr>
        <p:spPr/>
        <p:txBody>
          <a:bodyPr/>
          <a:lstStyle/>
          <a:p>
            <a:r>
              <a:rPr lang="en-US" dirty="0"/>
              <a:t>Problem Types</a:t>
            </a:r>
          </a:p>
        </p:txBody>
      </p:sp>
      <p:sp>
        <p:nvSpPr>
          <p:cNvPr id="2" name="Content Placeholder 1">
            <a:extLst>
              <a:ext uri="{FF2B5EF4-FFF2-40B4-BE49-F238E27FC236}">
                <a16:creationId xmlns:a16="http://schemas.microsoft.com/office/drawing/2014/main" id="{B7B2529D-854D-F64E-33ED-8B186AA51634}"/>
              </a:ext>
            </a:extLst>
          </p:cNvPr>
          <p:cNvSpPr>
            <a:spLocks noGrp="1"/>
          </p:cNvSpPr>
          <p:nvPr>
            <p:ph sz="half" idx="1"/>
          </p:nvPr>
        </p:nvSpPr>
        <p:spPr>
          <a:xfrm>
            <a:off x="838200" y="1324303"/>
            <a:ext cx="3222812" cy="4713426"/>
          </a:xfrm>
        </p:spPr>
        <p:txBody>
          <a:bodyPr>
            <a:normAutofit/>
          </a:bodyPr>
          <a:lstStyle/>
          <a:p>
            <a:pPr marL="0" indent="0">
              <a:buNone/>
            </a:pPr>
            <a:r>
              <a:rPr lang="en-US" sz="2000" b="1" dirty="0"/>
              <a:t>End unknown:</a:t>
            </a:r>
          </a:p>
          <a:p>
            <a:pPr marL="0" indent="0">
              <a:spcAft>
                <a:spcPts val="1200"/>
              </a:spcAft>
              <a:buNone/>
            </a:pPr>
            <a:r>
              <a:rPr lang="en-US" sz="2000" b="1" dirty="0">
                <a:solidFill>
                  <a:srgbClr val="4C8503"/>
                </a:solidFill>
              </a:rPr>
              <a:t>Kimberly has 46 stickers, and Gael has 39. How many stickers do they have all together?</a:t>
            </a:r>
          </a:p>
          <a:p>
            <a:pPr marL="0" indent="0">
              <a:spcAft>
                <a:spcPts val="1200"/>
              </a:spcAft>
              <a:buNone/>
            </a:pPr>
            <a:r>
              <a:rPr lang="en-US" sz="2000" dirty="0"/>
              <a:t>“How many they have all together” is unknown.</a:t>
            </a:r>
          </a:p>
          <a:p>
            <a:pPr marL="0" indent="0" algn="ctr">
              <a:buNone/>
            </a:pPr>
            <a:r>
              <a:rPr lang="en-US" sz="2000" b="1" dirty="0"/>
              <a:t>(46 + 39 = ?)</a:t>
            </a:r>
          </a:p>
        </p:txBody>
      </p:sp>
      <p:sp>
        <p:nvSpPr>
          <p:cNvPr id="3" name="Content Placeholder 2">
            <a:extLst>
              <a:ext uri="{FF2B5EF4-FFF2-40B4-BE49-F238E27FC236}">
                <a16:creationId xmlns:a16="http://schemas.microsoft.com/office/drawing/2014/main" id="{64BC26E1-E635-17DD-155B-5A3388B06416}"/>
              </a:ext>
            </a:extLst>
          </p:cNvPr>
          <p:cNvSpPr>
            <a:spLocks noGrp="1"/>
          </p:cNvSpPr>
          <p:nvPr>
            <p:ph sz="half" idx="2"/>
          </p:nvPr>
        </p:nvSpPr>
        <p:spPr>
          <a:xfrm>
            <a:off x="4402324" y="1324303"/>
            <a:ext cx="3612123" cy="4290886"/>
          </a:xfrm>
        </p:spPr>
        <p:txBody>
          <a:bodyPr>
            <a:noAutofit/>
          </a:bodyPr>
          <a:lstStyle/>
          <a:p>
            <a:pPr marL="0" indent="0">
              <a:buNone/>
            </a:pPr>
            <a:r>
              <a:rPr lang="en-US" sz="2000" b="1" dirty="0">
                <a:latin typeface="Montserrat" panose="00000500000000000000" pitchFamily="2" charset="0"/>
                <a:cs typeface="Times New Roman" panose="02020603050405020304" pitchFamily="18" charset="0"/>
              </a:rPr>
              <a:t>Change unknown: </a:t>
            </a:r>
          </a:p>
          <a:p>
            <a:pPr marL="0" indent="0">
              <a:buNone/>
            </a:pPr>
            <a:r>
              <a:rPr lang="en-US" sz="2000" b="1" dirty="0">
                <a:solidFill>
                  <a:srgbClr val="4C8503"/>
                </a:solidFill>
                <a:latin typeface="Montserrat" panose="00000500000000000000" pitchFamily="2" charset="0"/>
                <a:cs typeface="Times New Roman" panose="02020603050405020304" pitchFamily="18" charset="0"/>
              </a:rPr>
              <a:t>Kimberly has 46 stickers. Gael also has </a:t>
            </a:r>
            <a:r>
              <a:rPr lang="en-US" sz="2000" b="1" u="sng" dirty="0">
                <a:solidFill>
                  <a:srgbClr val="4C8503"/>
                </a:solidFill>
                <a:latin typeface="Montserrat" panose="00000500000000000000" pitchFamily="2" charset="0"/>
                <a:cs typeface="Times New Roman" panose="02020603050405020304" pitchFamily="18" charset="0"/>
              </a:rPr>
              <a:t>some</a:t>
            </a:r>
            <a:r>
              <a:rPr lang="en-US" sz="2000" b="1" dirty="0">
                <a:solidFill>
                  <a:srgbClr val="4C8503"/>
                </a:solidFill>
                <a:latin typeface="Montserrat" panose="00000500000000000000" pitchFamily="2" charset="0"/>
                <a:cs typeface="Times New Roman" panose="02020603050405020304" pitchFamily="18" charset="0"/>
              </a:rPr>
              <a:t> stickers. </a:t>
            </a:r>
            <a:br>
              <a:rPr lang="en-US" sz="2000" b="1" dirty="0">
                <a:solidFill>
                  <a:srgbClr val="4C8503"/>
                </a:solidFill>
                <a:latin typeface="Montserrat" panose="00000500000000000000" pitchFamily="2" charset="0"/>
                <a:cs typeface="Times New Roman" panose="02020603050405020304" pitchFamily="18" charset="0"/>
              </a:rPr>
            </a:br>
            <a:r>
              <a:rPr lang="en-US" sz="2000" b="1" dirty="0">
                <a:solidFill>
                  <a:srgbClr val="4C8503"/>
                </a:solidFill>
                <a:latin typeface="Montserrat" panose="00000500000000000000" pitchFamily="2" charset="0"/>
                <a:cs typeface="Times New Roman" panose="02020603050405020304" pitchFamily="18" charset="0"/>
              </a:rPr>
              <a:t>All together, they have 85 stickers. How many stickers does Gael have?</a:t>
            </a:r>
          </a:p>
          <a:p>
            <a:pPr marL="0" indent="0">
              <a:buNone/>
            </a:pPr>
            <a:r>
              <a:rPr lang="en-US" sz="2000" dirty="0">
                <a:latin typeface="Montserrat" panose="00000500000000000000" pitchFamily="2" charset="0"/>
                <a:cs typeface="Times New Roman" panose="02020603050405020304" pitchFamily="18" charset="0"/>
              </a:rPr>
              <a:t>“How many stickers Gael has,” one of the addends, is unknown.</a:t>
            </a:r>
          </a:p>
          <a:p>
            <a:pPr marL="0" indent="0" algn="ctr">
              <a:buNone/>
            </a:pPr>
            <a:r>
              <a:rPr lang="en-US" sz="2000" b="1" dirty="0">
                <a:latin typeface="Montserrat" panose="00000500000000000000" pitchFamily="2" charset="0"/>
                <a:cs typeface="Times New Roman" panose="02020603050405020304" pitchFamily="18" charset="0"/>
              </a:rPr>
              <a:t> (46 + ? = 85) </a:t>
            </a:r>
          </a:p>
        </p:txBody>
      </p:sp>
      <p:sp>
        <p:nvSpPr>
          <p:cNvPr id="6" name="Content Placeholder 5">
            <a:extLst>
              <a:ext uri="{FF2B5EF4-FFF2-40B4-BE49-F238E27FC236}">
                <a16:creationId xmlns:a16="http://schemas.microsoft.com/office/drawing/2014/main" id="{2C27CD3C-F7A4-C895-06F1-2D131B3BA21D}"/>
              </a:ext>
            </a:extLst>
          </p:cNvPr>
          <p:cNvSpPr>
            <a:spLocks noGrp="1"/>
          </p:cNvSpPr>
          <p:nvPr>
            <p:ph sz="quarter" idx="11"/>
          </p:nvPr>
        </p:nvSpPr>
        <p:spPr>
          <a:xfrm>
            <a:off x="8292355" y="1323975"/>
            <a:ext cx="3222813" cy="4291013"/>
          </a:xfrm>
        </p:spPr>
        <p:txBody>
          <a:bodyPr>
            <a:noAutofit/>
          </a:bodyPr>
          <a:lstStyle/>
          <a:p>
            <a:pPr marL="0" indent="0">
              <a:buNone/>
            </a:pPr>
            <a:r>
              <a:rPr lang="en-US" sz="2000" b="1" dirty="0">
                <a:latin typeface="Montserrat" panose="00000500000000000000" pitchFamily="2" charset="0"/>
                <a:cs typeface="Times New Roman" panose="02020603050405020304" pitchFamily="18" charset="0"/>
              </a:rPr>
              <a:t>Start unknown:</a:t>
            </a:r>
          </a:p>
          <a:p>
            <a:pPr marL="0" indent="0">
              <a:spcAft>
                <a:spcPts val="600"/>
              </a:spcAft>
              <a:buNone/>
            </a:pPr>
            <a:r>
              <a:rPr lang="en-US" sz="2000" b="1" dirty="0">
                <a:solidFill>
                  <a:srgbClr val="4C8503"/>
                </a:solidFill>
                <a:latin typeface="Montserrat" panose="00000500000000000000" pitchFamily="2" charset="0"/>
                <a:cs typeface="Times New Roman" panose="02020603050405020304" pitchFamily="18" charset="0"/>
              </a:rPr>
              <a:t>Kimberly has some stickers. She gave 39 stickers to Gael. Now she has 46 stickers.</a:t>
            </a:r>
          </a:p>
          <a:p>
            <a:pPr marL="0" indent="0">
              <a:spcAft>
                <a:spcPts val="600"/>
              </a:spcAft>
              <a:buNone/>
            </a:pPr>
            <a:r>
              <a:rPr lang="en-US" sz="2000" dirty="0">
                <a:latin typeface="Montserrat" panose="00000500000000000000" pitchFamily="2" charset="0"/>
                <a:cs typeface="Times New Roman" panose="02020603050405020304" pitchFamily="18" charset="0"/>
              </a:rPr>
              <a:t>Children solve to find out how many stickers Kimberly started with before she gave 39 to Gael. </a:t>
            </a:r>
          </a:p>
          <a:p>
            <a:pPr marL="0" indent="0" algn="ctr">
              <a:buNone/>
            </a:pPr>
            <a:r>
              <a:rPr lang="en-US" sz="2000" b="1" dirty="0">
                <a:latin typeface="Montserrat" panose="00000500000000000000" pitchFamily="2" charset="0"/>
                <a:cs typeface="Times New Roman" panose="02020603050405020304" pitchFamily="18" charset="0"/>
              </a:rPr>
              <a:t>(? – 39 = 46)</a:t>
            </a:r>
          </a:p>
        </p:txBody>
      </p:sp>
      <p:sp>
        <p:nvSpPr>
          <p:cNvPr id="5" name="Text Placeholder 4">
            <a:extLst>
              <a:ext uri="{FF2B5EF4-FFF2-40B4-BE49-F238E27FC236}">
                <a16:creationId xmlns:a16="http://schemas.microsoft.com/office/drawing/2014/main" id="{B8F5DC83-2CB2-3F65-16F8-A02A88222719}"/>
              </a:ext>
            </a:extLst>
          </p:cNvPr>
          <p:cNvSpPr>
            <a:spLocks noGrp="1"/>
          </p:cNvSpPr>
          <p:nvPr>
            <p:ph type="body" sz="quarter" idx="10"/>
          </p:nvPr>
        </p:nvSpPr>
        <p:spPr/>
        <p:txBody>
          <a:bodyPr/>
          <a:lstStyle/>
          <a:p>
            <a:r>
              <a:rPr lang="en-US" dirty="0"/>
              <a:t>Clements &amp; Sarama (2020) </a:t>
            </a:r>
          </a:p>
        </p:txBody>
      </p:sp>
    </p:spTree>
    <p:extLst>
      <p:ext uri="{BB962C8B-B14F-4D97-AF65-F5344CB8AC3E}">
        <p14:creationId xmlns:p14="http://schemas.microsoft.com/office/powerpoint/2010/main" val="36843500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11132-F2A2-B822-92E3-FF60F4D21188}"/>
              </a:ext>
            </a:extLst>
          </p:cNvPr>
          <p:cNvSpPr>
            <a:spLocks noGrp="1"/>
          </p:cNvSpPr>
          <p:nvPr>
            <p:ph type="title"/>
          </p:nvPr>
        </p:nvSpPr>
        <p:spPr>
          <a:xfrm>
            <a:off x="1345080" y="2025511"/>
            <a:ext cx="5720195" cy="2086725"/>
          </a:xfrm>
        </p:spPr>
        <p:txBody>
          <a:bodyPr/>
          <a:lstStyle/>
          <a:p>
            <a:r>
              <a:rPr lang="en-US" dirty="0"/>
              <a:t>Supporting Children to Add and Subtract</a:t>
            </a:r>
          </a:p>
        </p:txBody>
      </p:sp>
    </p:spTree>
    <p:extLst>
      <p:ext uri="{BB962C8B-B14F-4D97-AF65-F5344CB8AC3E}">
        <p14:creationId xmlns:p14="http://schemas.microsoft.com/office/powerpoint/2010/main" val="33931599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14F599B-0649-BA3C-2E06-8A9D25D92D95}"/>
              </a:ext>
            </a:extLst>
          </p:cNvPr>
          <p:cNvSpPr>
            <a:spLocks noGrp="1"/>
          </p:cNvSpPr>
          <p:nvPr>
            <p:ph type="title"/>
          </p:nvPr>
        </p:nvSpPr>
        <p:spPr/>
        <p:txBody>
          <a:bodyPr/>
          <a:lstStyle/>
          <a:p>
            <a:r>
              <a:rPr lang="en-US" dirty="0"/>
              <a:t>Explore: </a:t>
            </a:r>
            <a:r>
              <a:rPr lang="en-US" b="0" dirty="0">
                <a:latin typeface="Montserrat Medium" panose="00000600000000000000" pitchFamily="2" charset="0"/>
              </a:rPr>
              <a:t>M</a:t>
            </a:r>
            <a:r>
              <a:rPr lang="en-US" b="0" baseline="30000" dirty="0">
                <a:latin typeface="Montserrat Medium" panose="00000600000000000000" pitchFamily="2" charset="0"/>
              </a:rPr>
              <a:t>5</a:t>
            </a:r>
            <a:r>
              <a:rPr lang="en-US" b="0" dirty="0">
                <a:latin typeface="Montserrat Medium" panose="00000600000000000000" pitchFamily="2" charset="0"/>
              </a:rPr>
              <a:t> Early Math Approach</a:t>
            </a:r>
          </a:p>
        </p:txBody>
      </p:sp>
      <p:sp>
        <p:nvSpPr>
          <p:cNvPr id="2" name="Content Placeholder 1">
            <a:extLst>
              <a:ext uri="{FF2B5EF4-FFF2-40B4-BE49-F238E27FC236}">
                <a16:creationId xmlns:a16="http://schemas.microsoft.com/office/drawing/2014/main" id="{4A2C8736-A7E3-A1AA-BA69-01B5279651FA}"/>
              </a:ext>
            </a:extLst>
          </p:cNvPr>
          <p:cNvSpPr>
            <a:spLocks noGrp="1"/>
          </p:cNvSpPr>
          <p:nvPr>
            <p:ph sz="half" idx="1"/>
          </p:nvPr>
        </p:nvSpPr>
        <p:spPr/>
        <p:txBody>
          <a:bodyPr>
            <a:normAutofit/>
          </a:bodyPr>
          <a:lstStyle/>
          <a:p>
            <a:r>
              <a:rPr lang="en-US" dirty="0"/>
              <a:t>Mutual Learning</a:t>
            </a:r>
          </a:p>
          <a:p>
            <a:r>
              <a:rPr lang="en-US" dirty="0"/>
              <a:t>Meaningful Investigations </a:t>
            </a:r>
          </a:p>
          <a:p>
            <a:r>
              <a:rPr lang="en-US" dirty="0"/>
              <a:t>Materials and Learning Environment</a:t>
            </a:r>
          </a:p>
          <a:p>
            <a:r>
              <a:rPr lang="en-US" dirty="0"/>
              <a:t>Math Vocabulary and Discourse</a:t>
            </a:r>
          </a:p>
          <a:p>
            <a:r>
              <a:rPr lang="en-US" dirty="0"/>
              <a:t>Multiple Representations</a:t>
            </a:r>
          </a:p>
        </p:txBody>
      </p:sp>
      <p:pic>
        <p:nvPicPr>
          <p:cNvPr id="7" name="Content Placeholder 6">
            <a:extLst>
              <a:ext uri="{FF2B5EF4-FFF2-40B4-BE49-F238E27FC236}">
                <a16:creationId xmlns:a16="http://schemas.microsoft.com/office/drawing/2014/main" id="{D5F903DD-7331-BE1C-7001-70BCE07B36DD}"/>
              </a:ext>
              <a:ext uri="{C183D7F6-B498-43B3-948B-1728B52AA6E4}">
                <adec:decorative xmlns:adec="http://schemas.microsoft.com/office/drawing/2017/decorative" val="1"/>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6617493" y="1323975"/>
            <a:ext cx="4736307" cy="4736307"/>
          </a:xfrm>
        </p:spPr>
      </p:pic>
    </p:spTree>
    <p:extLst>
      <p:ext uri="{BB962C8B-B14F-4D97-AF65-F5344CB8AC3E}">
        <p14:creationId xmlns:p14="http://schemas.microsoft.com/office/powerpoint/2010/main" val="25328408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n-US" dirty="0"/>
              <a:t>Session Goals</a:t>
            </a:r>
            <a:endParaRPr lang="en-US" b="1" dirty="0">
              <a:solidFill>
                <a:schemeClr val="bg1"/>
              </a:solidFill>
              <a:latin typeface="Montserrat" pitchFamily="2" charset="77"/>
            </a:endParaRPr>
          </a:p>
        </p:txBody>
      </p:sp>
      <p:sp>
        <p:nvSpPr>
          <p:cNvPr id="3" name="Content Placeholder 2">
            <a:extLst>
              <a:ext uri="{FF2B5EF4-FFF2-40B4-BE49-F238E27FC236}">
                <a16:creationId xmlns:a16="http://schemas.microsoft.com/office/drawing/2014/main" id="{E1718584-69B8-5F62-20C4-A6C61F18891C}"/>
              </a:ext>
            </a:extLst>
          </p:cNvPr>
          <p:cNvSpPr>
            <a:spLocks noGrp="1"/>
          </p:cNvSpPr>
          <p:nvPr>
            <p:ph idx="1"/>
          </p:nvPr>
        </p:nvSpPr>
        <p:spPr/>
        <p:txBody>
          <a:bodyPr>
            <a:normAutofit/>
          </a:bodyPr>
          <a:lstStyle/>
          <a:p>
            <a:pPr>
              <a:spcAft>
                <a:spcPts val="1200"/>
              </a:spcAft>
            </a:pPr>
            <a:r>
              <a:rPr lang="en-US" dirty="0">
                <a:latin typeface="Montserrat" pitchFamily="2" charset="77"/>
              </a:rPr>
              <a:t>Discuss what children in early elementary grades understand about addition and subtraction.</a:t>
            </a:r>
          </a:p>
          <a:p>
            <a:pPr>
              <a:spcAft>
                <a:spcPts val="1200"/>
              </a:spcAft>
            </a:pPr>
            <a:r>
              <a:rPr lang="en-US" dirty="0">
                <a:latin typeface="Montserrat" pitchFamily="2" charset="77"/>
              </a:rPr>
              <a:t>Learn about ways children in early elementary grades solve addition and subtraction problems.</a:t>
            </a:r>
          </a:p>
          <a:p>
            <a:pPr>
              <a:spcAft>
                <a:spcPts val="1200"/>
              </a:spcAft>
            </a:pPr>
            <a:r>
              <a:rPr lang="en-US" dirty="0">
                <a:latin typeface="Montserrat" pitchFamily="2" charset="77"/>
              </a:rPr>
              <a:t>Explore ways that educators can support children’s deeper understanding and use of addition and subtraction.</a:t>
            </a:r>
          </a:p>
        </p:txBody>
      </p:sp>
    </p:spTree>
    <p:extLst>
      <p:ext uri="{BB962C8B-B14F-4D97-AF65-F5344CB8AC3E}">
        <p14:creationId xmlns:p14="http://schemas.microsoft.com/office/powerpoint/2010/main" val="26870539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6534661-3EAB-64D9-3DE8-15A407115FAF}"/>
              </a:ext>
            </a:extLst>
          </p:cNvPr>
          <p:cNvSpPr>
            <a:spLocks noGrp="1"/>
          </p:cNvSpPr>
          <p:nvPr>
            <p:ph type="title"/>
          </p:nvPr>
        </p:nvSpPr>
        <p:spPr/>
        <p:txBody>
          <a:bodyPr/>
          <a:lstStyle/>
          <a:p>
            <a:r>
              <a:rPr lang="en-US" dirty="0"/>
              <a:t>Materials</a:t>
            </a:r>
          </a:p>
        </p:txBody>
      </p:sp>
      <p:pic>
        <p:nvPicPr>
          <p:cNvPr id="12" name="Picture 11">
            <a:extLst>
              <a:ext uri="{FF2B5EF4-FFF2-40B4-BE49-F238E27FC236}">
                <a16:creationId xmlns:a16="http://schemas.microsoft.com/office/drawing/2014/main" id="{7DE8081F-277D-CDBB-9A29-6565B21B98CC}"/>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01466" y="2122896"/>
            <a:ext cx="3259546" cy="2049047"/>
          </a:xfrm>
          <a:prstGeom prst="rect">
            <a:avLst/>
          </a:prstGeom>
          <a:ln w="12700">
            <a:solidFill>
              <a:srgbClr val="4C8503"/>
            </a:solidFill>
          </a:ln>
        </p:spPr>
      </p:pic>
      <p:sp>
        <p:nvSpPr>
          <p:cNvPr id="7" name="Content Placeholder 6">
            <a:extLst>
              <a:ext uri="{FF2B5EF4-FFF2-40B4-BE49-F238E27FC236}">
                <a16:creationId xmlns:a16="http://schemas.microsoft.com/office/drawing/2014/main" id="{74A6C18C-FD3F-F195-6C94-100E99C642F1}"/>
              </a:ext>
            </a:extLst>
          </p:cNvPr>
          <p:cNvSpPr>
            <a:spLocks noGrp="1"/>
          </p:cNvSpPr>
          <p:nvPr>
            <p:ph sz="half" idx="1"/>
          </p:nvPr>
        </p:nvSpPr>
        <p:spPr>
          <a:xfrm>
            <a:off x="838200" y="4452730"/>
            <a:ext cx="3222812" cy="1162458"/>
          </a:xfrm>
        </p:spPr>
        <p:txBody>
          <a:bodyPr/>
          <a:lstStyle/>
          <a:p>
            <a:pPr marL="0" indent="0">
              <a:buNone/>
            </a:pPr>
            <a:r>
              <a:rPr lang="en-US" b="1" noProof="0" dirty="0">
                <a:solidFill>
                  <a:srgbClr val="4C8503"/>
                </a:solidFill>
              </a:rPr>
              <a:t>Base ten blocks</a:t>
            </a:r>
          </a:p>
        </p:txBody>
      </p:sp>
      <p:pic>
        <p:nvPicPr>
          <p:cNvPr id="15" name="Picture 14">
            <a:extLst>
              <a:ext uri="{FF2B5EF4-FFF2-40B4-BE49-F238E27FC236}">
                <a16:creationId xmlns:a16="http://schemas.microsoft.com/office/drawing/2014/main" id="{AF6C48CF-F5F4-6764-416D-023459890918}"/>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381601" y="2122896"/>
            <a:ext cx="3259546" cy="2049047"/>
          </a:xfrm>
          <a:prstGeom prst="rect">
            <a:avLst/>
          </a:prstGeom>
          <a:ln w="12700">
            <a:solidFill>
              <a:srgbClr val="4C8503"/>
            </a:solidFill>
          </a:ln>
        </p:spPr>
      </p:pic>
      <p:sp>
        <p:nvSpPr>
          <p:cNvPr id="8" name="Content Placeholder 7">
            <a:extLst>
              <a:ext uri="{FF2B5EF4-FFF2-40B4-BE49-F238E27FC236}">
                <a16:creationId xmlns:a16="http://schemas.microsoft.com/office/drawing/2014/main" id="{C9DFFE25-FD0B-37EC-1C25-0FE6C4E2ECD3}"/>
              </a:ext>
            </a:extLst>
          </p:cNvPr>
          <p:cNvSpPr>
            <a:spLocks noGrp="1"/>
          </p:cNvSpPr>
          <p:nvPr>
            <p:ph sz="half" idx="2"/>
          </p:nvPr>
        </p:nvSpPr>
        <p:spPr>
          <a:xfrm>
            <a:off x="4484595" y="4452730"/>
            <a:ext cx="3222812" cy="1162458"/>
          </a:xfrm>
        </p:spPr>
        <p:txBody>
          <a:bodyPr/>
          <a:lstStyle/>
          <a:p>
            <a:pPr marL="0" indent="0" algn="ctr">
              <a:buNone/>
            </a:pPr>
            <a:r>
              <a:rPr lang="en-US" b="1" noProof="0" dirty="0">
                <a:solidFill>
                  <a:srgbClr val="4C8503"/>
                </a:solidFill>
              </a:rPr>
              <a:t>Ten frames</a:t>
            </a:r>
          </a:p>
        </p:txBody>
      </p:sp>
      <p:pic>
        <p:nvPicPr>
          <p:cNvPr id="16" name="Picture 15">
            <a:extLst>
              <a:ext uri="{FF2B5EF4-FFF2-40B4-BE49-F238E27FC236}">
                <a16:creationId xmlns:a16="http://schemas.microsoft.com/office/drawing/2014/main" id="{96F2BB74-0930-6459-8416-C2FC6C236857}"/>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7937673" y="2122459"/>
            <a:ext cx="3259546" cy="2049047"/>
          </a:xfrm>
          <a:prstGeom prst="rect">
            <a:avLst/>
          </a:prstGeom>
          <a:ln w="12700">
            <a:solidFill>
              <a:srgbClr val="4C8503"/>
            </a:solidFill>
          </a:ln>
        </p:spPr>
      </p:pic>
      <p:sp>
        <p:nvSpPr>
          <p:cNvPr id="10" name="Content Placeholder 9">
            <a:extLst>
              <a:ext uri="{FF2B5EF4-FFF2-40B4-BE49-F238E27FC236}">
                <a16:creationId xmlns:a16="http://schemas.microsoft.com/office/drawing/2014/main" id="{19C76A73-4C61-6502-768E-87AAEDB00B15}"/>
              </a:ext>
            </a:extLst>
          </p:cNvPr>
          <p:cNvSpPr>
            <a:spLocks noGrp="1"/>
          </p:cNvSpPr>
          <p:nvPr>
            <p:ph sz="quarter" idx="11"/>
          </p:nvPr>
        </p:nvSpPr>
        <p:spPr>
          <a:xfrm>
            <a:off x="8130990" y="4452494"/>
            <a:ext cx="3222813" cy="1162493"/>
          </a:xfrm>
        </p:spPr>
        <p:txBody>
          <a:bodyPr/>
          <a:lstStyle/>
          <a:p>
            <a:pPr marL="0" indent="0" algn="ctr">
              <a:buNone/>
            </a:pPr>
            <a:r>
              <a:rPr lang="en-US" b="1" noProof="0" dirty="0">
                <a:solidFill>
                  <a:srgbClr val="4C8503"/>
                </a:solidFill>
              </a:rPr>
              <a:t>Number lines</a:t>
            </a:r>
          </a:p>
        </p:txBody>
      </p:sp>
      <p:sp>
        <p:nvSpPr>
          <p:cNvPr id="9" name="Text Placeholder 8">
            <a:extLst>
              <a:ext uri="{FF2B5EF4-FFF2-40B4-BE49-F238E27FC236}">
                <a16:creationId xmlns:a16="http://schemas.microsoft.com/office/drawing/2014/main" id="{AA111D76-C26B-9C40-FFC5-BB7CAA6C5CD7}"/>
              </a:ext>
            </a:extLst>
          </p:cNvPr>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36556559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BE6241-FDAA-AD8B-5A6D-C358A2EA0ACB}"/>
              </a:ext>
            </a:extLst>
          </p:cNvPr>
          <p:cNvSpPr>
            <a:spLocks noGrp="1"/>
          </p:cNvSpPr>
          <p:nvPr>
            <p:ph type="title"/>
          </p:nvPr>
        </p:nvSpPr>
        <p:spPr/>
        <p:txBody>
          <a:bodyPr/>
          <a:lstStyle/>
          <a:p>
            <a:r>
              <a:rPr lang="en-US" dirty="0"/>
              <a:t>Base Ten Blocks and Ten Frames</a:t>
            </a:r>
          </a:p>
        </p:txBody>
      </p:sp>
      <p:sp>
        <p:nvSpPr>
          <p:cNvPr id="2" name="Content Placeholder 1">
            <a:extLst>
              <a:ext uri="{FF2B5EF4-FFF2-40B4-BE49-F238E27FC236}">
                <a16:creationId xmlns:a16="http://schemas.microsoft.com/office/drawing/2014/main" id="{B5C61ADE-904F-3B97-003B-6CD3C2CFB2C9}"/>
              </a:ext>
            </a:extLst>
          </p:cNvPr>
          <p:cNvSpPr>
            <a:spLocks noGrp="1"/>
          </p:cNvSpPr>
          <p:nvPr>
            <p:ph sz="half" idx="1"/>
          </p:nvPr>
        </p:nvSpPr>
        <p:spPr>
          <a:xfrm>
            <a:off x="838200" y="1324303"/>
            <a:ext cx="4455695" cy="4726000"/>
          </a:xfrm>
        </p:spPr>
        <p:txBody>
          <a:bodyPr/>
          <a:lstStyle/>
          <a:p>
            <a:pPr marL="0" indent="0">
              <a:buNone/>
            </a:pPr>
            <a:r>
              <a:rPr lang="en-US" dirty="0"/>
              <a:t>Base ten blocks and ten frames help children compose and decompose numbers into units, tens, and hundreds. </a:t>
            </a:r>
          </a:p>
        </p:txBody>
      </p:sp>
      <p:pic>
        <p:nvPicPr>
          <p:cNvPr id="7" name="Content Placeholder 6">
            <a:extLst>
              <a:ext uri="{FF2B5EF4-FFF2-40B4-BE49-F238E27FC236}">
                <a16:creationId xmlns:a16="http://schemas.microsoft.com/office/drawing/2014/main" id="{0B11FD1F-46E2-6C78-7EDB-C6D1B801BDB7}"/>
              </a:ext>
              <a:ext uri="{C183D7F6-B498-43B3-948B-1728B52AA6E4}">
                <adec:decorative xmlns:adec="http://schemas.microsoft.com/office/drawing/2017/decorative" val="1"/>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rcRect b="-702"/>
          <a:stretch/>
        </p:blipFill>
        <p:spPr>
          <a:xfrm>
            <a:off x="5807243" y="1240716"/>
            <a:ext cx="3745832" cy="2497221"/>
          </a:xfrm>
          <a:ln w="12700">
            <a:solidFill>
              <a:srgbClr val="4C8503"/>
            </a:solidFill>
          </a:ln>
        </p:spPr>
      </p:pic>
      <p:pic>
        <p:nvPicPr>
          <p:cNvPr id="8" name="Content Placeholder 6">
            <a:extLst>
              <a:ext uri="{FF2B5EF4-FFF2-40B4-BE49-F238E27FC236}">
                <a16:creationId xmlns:a16="http://schemas.microsoft.com/office/drawing/2014/main" id="{B4B88138-F012-7ED6-9977-980DEC9140D0}"/>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904884" y="3553082"/>
            <a:ext cx="3745832" cy="2497221"/>
          </a:xfrm>
          <a:prstGeom prst="rect">
            <a:avLst/>
          </a:prstGeom>
          <a:ln w="12700">
            <a:solidFill>
              <a:srgbClr val="4C8503"/>
            </a:solidFill>
          </a:ln>
        </p:spPr>
      </p:pic>
    </p:spTree>
    <p:extLst>
      <p:ext uri="{BB962C8B-B14F-4D97-AF65-F5344CB8AC3E}">
        <p14:creationId xmlns:p14="http://schemas.microsoft.com/office/powerpoint/2010/main" val="14327391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B3027BE-8288-1F40-2DCF-626AC55087FE}"/>
              </a:ext>
            </a:extLst>
          </p:cNvPr>
          <p:cNvSpPr>
            <a:spLocks noGrp="1"/>
          </p:cNvSpPr>
          <p:nvPr>
            <p:ph type="title"/>
          </p:nvPr>
        </p:nvSpPr>
        <p:spPr/>
        <p:txBody>
          <a:bodyPr/>
          <a:lstStyle/>
          <a:p>
            <a:r>
              <a:rPr lang="en-US" dirty="0"/>
              <a:t>Number Lines</a:t>
            </a:r>
          </a:p>
        </p:txBody>
      </p:sp>
      <p:sp>
        <p:nvSpPr>
          <p:cNvPr id="2" name="Content Placeholder 1">
            <a:extLst>
              <a:ext uri="{FF2B5EF4-FFF2-40B4-BE49-F238E27FC236}">
                <a16:creationId xmlns:a16="http://schemas.microsoft.com/office/drawing/2014/main" id="{F9AB5FF8-80C5-27BC-56E5-213429420B4B}"/>
              </a:ext>
            </a:extLst>
          </p:cNvPr>
          <p:cNvSpPr>
            <a:spLocks noGrp="1"/>
          </p:cNvSpPr>
          <p:nvPr>
            <p:ph sz="half" idx="1"/>
          </p:nvPr>
        </p:nvSpPr>
        <p:spPr>
          <a:xfrm>
            <a:off x="838201" y="1324303"/>
            <a:ext cx="4527884" cy="4290886"/>
          </a:xfrm>
        </p:spPr>
        <p:txBody>
          <a:bodyPr/>
          <a:lstStyle/>
          <a:p>
            <a:pPr marL="0" indent="0">
              <a:buNone/>
            </a:pPr>
            <a:r>
              <a:rPr lang="en-US" dirty="0"/>
              <a:t>Number lines provide children with spatial cues to count and compare numbers.</a:t>
            </a:r>
          </a:p>
        </p:txBody>
      </p:sp>
      <p:pic>
        <p:nvPicPr>
          <p:cNvPr id="6" name="Content Placeholder 5">
            <a:extLst>
              <a:ext uri="{FF2B5EF4-FFF2-40B4-BE49-F238E27FC236}">
                <a16:creationId xmlns:a16="http://schemas.microsoft.com/office/drawing/2014/main" id="{8E9729B2-17F0-2C4E-5AAD-645B63AF3AE2}"/>
              </a:ext>
              <a:ext uri="{C183D7F6-B498-43B3-948B-1728B52AA6E4}">
                <adec:decorative xmlns:adec="http://schemas.microsoft.com/office/drawing/2017/decorative" val="1"/>
              </a:ext>
            </a:extLst>
          </p:cNvPr>
          <p:cNvPicPr>
            <a:picLocks noGrp="1" noChangeAspect="1"/>
          </p:cNvPicPr>
          <p:nvPr>
            <p:ph sz="half" idx="2"/>
          </p:nvPr>
        </p:nvPicPr>
        <p:blipFill rotWithShape="1">
          <a:blip r:embed="rId3" cstate="screen">
            <a:extLst>
              <a:ext uri="{28A0092B-C50C-407E-A947-70E740481C1C}">
                <a14:useLocalDpi xmlns:a14="http://schemas.microsoft.com/office/drawing/2010/main"/>
              </a:ext>
            </a:extLst>
          </a:blip>
          <a:srcRect/>
          <a:stretch/>
        </p:blipFill>
        <p:spPr>
          <a:xfrm>
            <a:off x="5126183" y="965077"/>
            <a:ext cx="7065818" cy="4674496"/>
          </a:xfrm>
          <a:prstGeom prst="rect">
            <a:avLst/>
          </a:prstGeom>
          <a:ln w="12700">
            <a:noFill/>
          </a:ln>
        </p:spPr>
      </p:pic>
    </p:spTree>
    <p:extLst>
      <p:ext uri="{BB962C8B-B14F-4D97-AF65-F5344CB8AC3E}">
        <p14:creationId xmlns:p14="http://schemas.microsoft.com/office/powerpoint/2010/main" val="8172801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759D3D8-0AF4-6964-A164-AC41440F448E}"/>
              </a:ext>
            </a:extLst>
          </p:cNvPr>
          <p:cNvSpPr>
            <a:spLocks noGrp="1"/>
          </p:cNvSpPr>
          <p:nvPr>
            <p:ph type="title"/>
          </p:nvPr>
        </p:nvSpPr>
        <p:spPr>
          <a:xfrm>
            <a:off x="838199" y="93366"/>
            <a:ext cx="10812517" cy="923330"/>
          </a:xfrm>
        </p:spPr>
        <p:txBody>
          <a:bodyPr/>
          <a:lstStyle/>
          <a:p>
            <a:r>
              <a:rPr lang="en-US" dirty="0"/>
              <a:t>Play: </a:t>
            </a:r>
            <a:r>
              <a:rPr lang="en-US" b="0" dirty="0">
                <a:latin typeface="Montserrat Medium" panose="00000600000000000000" pitchFamily="2" charset="0"/>
              </a:rPr>
              <a:t>Using Base Ten Blocks, Ten Frames, and Number Lines</a:t>
            </a:r>
          </a:p>
        </p:txBody>
      </p:sp>
      <p:sp>
        <p:nvSpPr>
          <p:cNvPr id="2" name="Content Placeholder 1">
            <a:extLst>
              <a:ext uri="{FF2B5EF4-FFF2-40B4-BE49-F238E27FC236}">
                <a16:creationId xmlns:a16="http://schemas.microsoft.com/office/drawing/2014/main" id="{C2036AC4-43C7-2E9E-D8B8-869898089F22}"/>
              </a:ext>
            </a:extLst>
          </p:cNvPr>
          <p:cNvSpPr>
            <a:spLocks noGrp="1"/>
          </p:cNvSpPr>
          <p:nvPr>
            <p:ph sz="half" idx="1"/>
          </p:nvPr>
        </p:nvSpPr>
        <p:spPr>
          <a:xfrm>
            <a:off x="838200" y="1324303"/>
            <a:ext cx="4936958" cy="4571672"/>
          </a:xfrm>
        </p:spPr>
        <p:style>
          <a:lnRef idx="2">
            <a:schemeClr val="accent4">
              <a:shade val="15000"/>
            </a:schemeClr>
          </a:lnRef>
          <a:fillRef idx="1">
            <a:schemeClr val="accent4"/>
          </a:fillRef>
          <a:effectRef idx="0">
            <a:schemeClr val="accent4"/>
          </a:effectRef>
          <a:fontRef idx="minor">
            <a:schemeClr val="lt1"/>
          </a:fontRef>
        </p:style>
        <p:txBody>
          <a:bodyPr lIns="274320" tIns="182880" rIns="365760">
            <a:normAutofit fontScale="85000" lnSpcReduction="10000"/>
          </a:bodyPr>
          <a:lstStyle/>
          <a:p>
            <a:pPr marL="0" indent="0">
              <a:lnSpc>
                <a:spcPct val="150000"/>
              </a:lnSpc>
              <a:buNone/>
            </a:pPr>
            <a:r>
              <a:rPr lang="en-US" b="1" kern="100" dirty="0">
                <a:effectLst/>
                <a:latin typeface="Montserrat" panose="00000500000000000000" pitchFamily="2" charset="0"/>
                <a:ea typeface="Calibri" panose="020F0502020204030204" pitchFamily="34" charset="0"/>
                <a:cs typeface="Times New Roman" panose="02020603050405020304" pitchFamily="18" charset="0"/>
              </a:rPr>
              <a:t>Thalia’s family has many mango trees at home with lots of mangos. Thalia gave 12 mangos to her friend. Now, she has 17. How many </a:t>
            </a:r>
            <a:r>
              <a:rPr lang="en-US" b="1" kern="100" dirty="0">
                <a:latin typeface="Montserrat" panose="00000500000000000000" pitchFamily="2" charset="0"/>
                <a:ea typeface="Calibri" panose="020F0502020204030204" pitchFamily="34" charset="0"/>
                <a:cs typeface="Times New Roman" panose="02020603050405020304" pitchFamily="18" charset="0"/>
              </a:rPr>
              <a:t>mangos</a:t>
            </a:r>
            <a:r>
              <a:rPr lang="en-US" b="1" kern="100" dirty="0">
                <a:effectLst/>
                <a:latin typeface="Montserrat" panose="00000500000000000000" pitchFamily="2" charset="0"/>
                <a:ea typeface="Calibri" panose="020F0502020204030204" pitchFamily="34" charset="0"/>
                <a:cs typeface="Times New Roman" panose="02020603050405020304" pitchFamily="18" charset="0"/>
              </a:rPr>
              <a:t> did Thalia have before she gave some to her friend?</a:t>
            </a:r>
          </a:p>
        </p:txBody>
      </p:sp>
      <p:sp>
        <p:nvSpPr>
          <p:cNvPr id="3" name="Content Placeholder 2">
            <a:extLst>
              <a:ext uri="{FF2B5EF4-FFF2-40B4-BE49-F238E27FC236}">
                <a16:creationId xmlns:a16="http://schemas.microsoft.com/office/drawing/2014/main" id="{580291F4-F86F-2622-C287-31C5042A4FA9}"/>
              </a:ext>
            </a:extLst>
          </p:cNvPr>
          <p:cNvSpPr>
            <a:spLocks noGrp="1"/>
          </p:cNvSpPr>
          <p:nvPr>
            <p:ph sz="half" idx="2"/>
          </p:nvPr>
        </p:nvSpPr>
        <p:spPr>
          <a:xfrm>
            <a:off x="6416842" y="1324303"/>
            <a:ext cx="4936958" cy="4571672"/>
          </a:xfrm>
        </p:spPr>
        <p:style>
          <a:lnRef idx="2">
            <a:schemeClr val="accent3">
              <a:shade val="15000"/>
            </a:schemeClr>
          </a:lnRef>
          <a:fillRef idx="1">
            <a:schemeClr val="accent3"/>
          </a:fillRef>
          <a:effectRef idx="0">
            <a:schemeClr val="accent3"/>
          </a:effectRef>
          <a:fontRef idx="minor">
            <a:schemeClr val="lt1"/>
          </a:fontRef>
        </p:style>
        <p:txBody>
          <a:bodyPr lIns="274320" tIns="182880" rIns="365760">
            <a:normAutofit/>
          </a:bodyPr>
          <a:lstStyle/>
          <a:p>
            <a:pPr marL="0" indent="0">
              <a:lnSpc>
                <a:spcPct val="150000"/>
              </a:lnSpc>
              <a:buNone/>
            </a:pPr>
            <a:r>
              <a:rPr lang="en-US" sz="2600" b="1" kern="100" dirty="0">
                <a:solidFill>
                  <a:schemeClr val="lt1"/>
                </a:solidFill>
                <a:latin typeface="Montserrat" panose="00000500000000000000" pitchFamily="2" charset="0"/>
                <a:cs typeface="Times New Roman" panose="02020603050405020304" pitchFamily="18" charset="0"/>
              </a:rPr>
              <a:t>Ernesto had 26 stickers. Phoebe gave him 18 more. How many stickers does he have in all?</a:t>
            </a:r>
          </a:p>
        </p:txBody>
      </p:sp>
    </p:spTree>
    <p:extLst>
      <p:ext uri="{BB962C8B-B14F-4D97-AF65-F5344CB8AC3E}">
        <p14:creationId xmlns:p14="http://schemas.microsoft.com/office/powerpoint/2010/main" val="6639401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59B9CC0-B4AA-61FD-D459-46344D9B30C8}"/>
              </a:ext>
            </a:extLst>
          </p:cNvPr>
          <p:cNvSpPr>
            <a:spLocks noGrp="1"/>
          </p:cNvSpPr>
          <p:nvPr>
            <p:ph type="title"/>
          </p:nvPr>
        </p:nvSpPr>
        <p:spPr>
          <a:xfrm>
            <a:off x="838200" y="65656"/>
            <a:ext cx="9942096" cy="923330"/>
          </a:xfrm>
        </p:spPr>
        <p:txBody>
          <a:bodyPr/>
          <a:lstStyle/>
          <a:p>
            <a:r>
              <a:rPr lang="en-US" dirty="0"/>
              <a:t>Explore: </a:t>
            </a:r>
            <a:r>
              <a:rPr lang="en-US" b="0" dirty="0">
                <a:latin typeface="Montserrat Medium" panose="00000600000000000000" pitchFamily="2" charset="0"/>
              </a:rPr>
              <a:t>Playful Activities to Support Addition and Subtraction</a:t>
            </a:r>
          </a:p>
        </p:txBody>
      </p:sp>
      <p:sp>
        <p:nvSpPr>
          <p:cNvPr id="2" name="Content Placeholder 1">
            <a:extLst>
              <a:ext uri="{FF2B5EF4-FFF2-40B4-BE49-F238E27FC236}">
                <a16:creationId xmlns:a16="http://schemas.microsoft.com/office/drawing/2014/main" id="{4BA92B9E-FE6F-BB17-4BF8-AEA225E7C984}"/>
              </a:ext>
            </a:extLst>
          </p:cNvPr>
          <p:cNvSpPr>
            <a:spLocks noGrp="1"/>
          </p:cNvSpPr>
          <p:nvPr>
            <p:ph sz="half" idx="1"/>
          </p:nvPr>
        </p:nvSpPr>
        <p:spPr/>
        <p:txBody>
          <a:bodyPr>
            <a:normAutofit lnSpcReduction="10000"/>
          </a:bodyPr>
          <a:lstStyle/>
          <a:p>
            <a:r>
              <a:rPr lang="en-US" sz="2500" dirty="0"/>
              <a:t>What are some ways you might use the M</a:t>
            </a:r>
            <a:r>
              <a:rPr lang="en-US" sz="2500" baseline="30000" dirty="0"/>
              <a:t>5</a:t>
            </a:r>
            <a:r>
              <a:rPr lang="en-US" sz="2500" dirty="0"/>
              <a:t> teaching practices to support children while they engage in the activity?</a:t>
            </a:r>
          </a:p>
          <a:p>
            <a:r>
              <a:rPr lang="en-US" sz="2500" dirty="0"/>
              <a:t>Consider ways to adjust the activity to be responsive to children’s interests, abilities, or languages.</a:t>
            </a:r>
          </a:p>
        </p:txBody>
      </p:sp>
      <p:pic>
        <p:nvPicPr>
          <p:cNvPr id="8" name="Content Placeholder 7">
            <a:extLst>
              <a:ext uri="{FF2B5EF4-FFF2-40B4-BE49-F238E27FC236}">
                <a16:creationId xmlns:a16="http://schemas.microsoft.com/office/drawing/2014/main" id="{A499A2FE-E474-586B-660A-0FC2DE577FED}"/>
              </a:ext>
              <a:ext uri="{C183D7F6-B498-43B3-948B-1728B52AA6E4}">
                <adec:decorative xmlns:adec="http://schemas.microsoft.com/office/drawing/2017/decorative" val="1"/>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7105108" y="1323975"/>
            <a:ext cx="3675188" cy="4756125"/>
          </a:xfrm>
          <a:ln>
            <a:solidFill>
              <a:schemeClr val="accent4"/>
            </a:solidFill>
          </a:ln>
        </p:spPr>
      </p:pic>
    </p:spTree>
    <p:extLst>
      <p:ext uri="{BB962C8B-B14F-4D97-AF65-F5344CB8AC3E}">
        <p14:creationId xmlns:p14="http://schemas.microsoft.com/office/powerpoint/2010/main" val="7664750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BA4A7D-BBC7-9573-2ECD-4DA7323EB62D}"/>
              </a:ext>
            </a:extLst>
          </p:cNvPr>
          <p:cNvSpPr>
            <a:spLocks noGrp="1"/>
          </p:cNvSpPr>
          <p:nvPr>
            <p:ph type="title"/>
          </p:nvPr>
        </p:nvSpPr>
        <p:spPr>
          <a:xfrm>
            <a:off x="1138518" y="2704165"/>
            <a:ext cx="4034118" cy="2775682"/>
          </a:xfrm>
        </p:spPr>
        <p:txBody>
          <a:bodyPr>
            <a:normAutofit fontScale="90000"/>
          </a:bodyPr>
          <a:lstStyle/>
          <a:p>
            <a:r>
              <a:rPr lang="en-US" sz="4800" dirty="0"/>
              <a:t>Explore:</a:t>
            </a:r>
            <a:br>
              <a:rPr lang="en-US" sz="4800" dirty="0"/>
            </a:br>
            <a:r>
              <a:rPr lang="en-US" b="0" dirty="0">
                <a:latin typeface="Montserrat Medium" panose="00000600000000000000" pitchFamily="2" charset="0"/>
              </a:rPr>
              <a:t>Using M</a:t>
            </a:r>
            <a:r>
              <a:rPr lang="en-US" b="0" baseline="30000" dirty="0">
                <a:latin typeface="Montserrat Medium" panose="00000600000000000000" pitchFamily="2" charset="0"/>
              </a:rPr>
              <a:t>5</a:t>
            </a:r>
            <a:r>
              <a:rPr lang="en-US" b="0" dirty="0">
                <a:latin typeface="Montserrat Medium" panose="00000600000000000000" pitchFamily="2" charset="0"/>
              </a:rPr>
              <a:t> to Support Learning About Addition and Subtraction</a:t>
            </a:r>
          </a:p>
        </p:txBody>
      </p:sp>
      <p:sp>
        <p:nvSpPr>
          <p:cNvPr id="7" name="Content Placeholder 6">
            <a:extLst>
              <a:ext uri="{FF2B5EF4-FFF2-40B4-BE49-F238E27FC236}">
                <a16:creationId xmlns:a16="http://schemas.microsoft.com/office/drawing/2014/main" id="{4F0CFF1C-60A4-0427-AC91-962483F0A77A}"/>
              </a:ext>
            </a:extLst>
          </p:cNvPr>
          <p:cNvSpPr>
            <a:spLocks noGrp="1"/>
          </p:cNvSpPr>
          <p:nvPr>
            <p:ph sz="quarter" idx="14"/>
          </p:nvPr>
        </p:nvSpPr>
        <p:spPr>
          <a:xfrm>
            <a:off x="6096000" y="4334496"/>
            <a:ext cx="5316538" cy="1842468"/>
          </a:xfrm>
        </p:spPr>
        <p:txBody>
          <a:bodyPr/>
          <a:lstStyle/>
          <a:p>
            <a:pPr>
              <a:lnSpc>
                <a:spcPct val="100000"/>
              </a:lnSpc>
            </a:pPr>
            <a:r>
              <a:rPr lang="en-US" sz="2000" dirty="0">
                <a:latin typeface="Montserrat" panose="00000500000000000000" pitchFamily="2" charset="0"/>
              </a:rPr>
              <a:t>Identify one practice you would like to focus on.</a:t>
            </a:r>
          </a:p>
          <a:p>
            <a:pPr>
              <a:lnSpc>
                <a:spcPct val="100000"/>
              </a:lnSpc>
            </a:pPr>
            <a:r>
              <a:rPr lang="en-US" sz="2000" dirty="0">
                <a:latin typeface="Montserrat" panose="00000500000000000000" pitchFamily="2" charset="0"/>
              </a:rPr>
              <a:t>How might you use this practice in a way that is responsive to individual children? </a:t>
            </a:r>
          </a:p>
        </p:txBody>
      </p:sp>
      <p:pic>
        <p:nvPicPr>
          <p:cNvPr id="8" name="Content Placeholder 7">
            <a:extLst>
              <a:ext uri="{FF2B5EF4-FFF2-40B4-BE49-F238E27FC236}">
                <a16:creationId xmlns:a16="http://schemas.microsoft.com/office/drawing/2014/main" id="{1EF666C4-943B-352F-DD2E-DB7300839B1D}"/>
              </a:ext>
              <a:ext uri="{C183D7F6-B498-43B3-948B-1728B52AA6E4}">
                <adec:decorative xmlns:adec="http://schemas.microsoft.com/office/drawing/2017/decorative" val="1"/>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7038794" y="685800"/>
            <a:ext cx="2750665" cy="3559684"/>
          </a:xfrm>
          <a:ln>
            <a:solidFill>
              <a:schemeClr val="accent4"/>
            </a:solidFill>
          </a:ln>
        </p:spPr>
      </p:pic>
    </p:spTree>
    <p:extLst>
      <p:ext uri="{BB962C8B-B14F-4D97-AF65-F5344CB8AC3E}">
        <p14:creationId xmlns:p14="http://schemas.microsoft.com/office/powerpoint/2010/main" val="31773104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D9FF98B-5EE7-0249-1B10-1D0D6810665F}"/>
              </a:ext>
            </a:extLst>
          </p:cNvPr>
          <p:cNvSpPr>
            <a:spLocks noGrp="1"/>
          </p:cNvSpPr>
          <p:nvPr>
            <p:ph type="title"/>
          </p:nvPr>
        </p:nvSpPr>
        <p:spPr>
          <a:xfrm>
            <a:off x="851646" y="91284"/>
            <a:ext cx="10834075" cy="923330"/>
          </a:xfrm>
        </p:spPr>
        <p:txBody>
          <a:bodyPr/>
          <a:lstStyle/>
          <a:p>
            <a:r>
              <a:rPr lang="en-US" dirty="0"/>
              <a:t>Discuss: </a:t>
            </a:r>
            <a:r>
              <a:rPr lang="en-US" b="0" dirty="0">
                <a:latin typeface="Montserrat Medium" panose="00000600000000000000" pitchFamily="2" charset="0"/>
              </a:rPr>
              <a:t>Using M</a:t>
            </a:r>
            <a:r>
              <a:rPr lang="en-US" b="0" baseline="30000" dirty="0">
                <a:latin typeface="Montserrat Medium" panose="00000600000000000000" pitchFamily="2" charset="0"/>
              </a:rPr>
              <a:t>5</a:t>
            </a:r>
            <a:r>
              <a:rPr lang="en-US" b="0" dirty="0">
                <a:latin typeface="Montserrat Medium" panose="00000600000000000000" pitchFamily="2" charset="0"/>
              </a:rPr>
              <a:t> to Support Learning About Addition and Subtraction</a:t>
            </a:r>
          </a:p>
        </p:txBody>
      </p:sp>
      <p:sp>
        <p:nvSpPr>
          <p:cNvPr id="5" name="Content Placeholder 4">
            <a:extLst>
              <a:ext uri="{FF2B5EF4-FFF2-40B4-BE49-F238E27FC236}">
                <a16:creationId xmlns:a16="http://schemas.microsoft.com/office/drawing/2014/main" id="{0D161EE6-FB81-DAAD-6A57-956316C62B61}"/>
              </a:ext>
            </a:extLst>
          </p:cNvPr>
          <p:cNvSpPr>
            <a:spLocks noGrp="1"/>
          </p:cNvSpPr>
          <p:nvPr>
            <p:ph idx="1"/>
          </p:nvPr>
        </p:nvSpPr>
        <p:spPr>
          <a:xfrm>
            <a:off x="851647" y="1253331"/>
            <a:ext cx="8909870" cy="4351338"/>
          </a:xfrm>
        </p:spPr>
        <p:txBody>
          <a:bodyPr>
            <a:normAutofit fontScale="92500" lnSpcReduction="10000"/>
          </a:bodyPr>
          <a:lstStyle/>
          <a:p>
            <a:pPr marL="0" indent="0">
              <a:buNone/>
            </a:pPr>
            <a:r>
              <a:rPr lang="en-US" dirty="0"/>
              <a:t>Discuss the practice you might try in your learning setting. How might you use that practice in a way that is responsive to children’s:</a:t>
            </a:r>
          </a:p>
          <a:p>
            <a:r>
              <a:rPr lang="en-US" dirty="0"/>
              <a:t>interests</a:t>
            </a:r>
          </a:p>
          <a:p>
            <a:r>
              <a:rPr lang="en-US" dirty="0"/>
              <a:t>cultures</a:t>
            </a:r>
          </a:p>
          <a:p>
            <a:r>
              <a:rPr lang="en-US" dirty="0"/>
              <a:t>lived experiences</a:t>
            </a:r>
          </a:p>
          <a:p>
            <a:r>
              <a:rPr lang="en-US" dirty="0"/>
              <a:t>abilities</a:t>
            </a:r>
          </a:p>
          <a:p>
            <a:r>
              <a:rPr lang="en-US" dirty="0"/>
              <a:t>languages </a:t>
            </a:r>
          </a:p>
        </p:txBody>
      </p:sp>
    </p:spTree>
    <p:extLst>
      <p:ext uri="{BB962C8B-B14F-4D97-AF65-F5344CB8AC3E}">
        <p14:creationId xmlns:p14="http://schemas.microsoft.com/office/powerpoint/2010/main" val="20661483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D6B941-1083-D05F-BC60-3C22C8A312D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F9B7A08-111A-499B-7901-F4B56C56860B}"/>
              </a:ext>
            </a:extLst>
          </p:cNvPr>
          <p:cNvSpPr>
            <a:spLocks noGrp="1"/>
          </p:cNvSpPr>
          <p:nvPr>
            <p:ph type="title"/>
          </p:nvPr>
        </p:nvSpPr>
        <p:spPr>
          <a:xfrm>
            <a:off x="1211372" y="1337958"/>
            <a:ext cx="4034118" cy="2872955"/>
          </a:xfrm>
        </p:spPr>
        <p:txBody>
          <a:bodyPr/>
          <a:lstStyle/>
          <a:p>
            <a:r>
              <a:rPr lang="en-US" dirty="0"/>
              <a:t>Observe:</a:t>
            </a:r>
            <a:br>
              <a:rPr lang="en-US" dirty="0"/>
            </a:br>
            <a:r>
              <a:rPr lang="en-US" b="0" dirty="0">
                <a:latin typeface="Montserrat Medium" panose="00000600000000000000" pitchFamily="2" charset="0"/>
              </a:rPr>
              <a:t>M</a:t>
            </a:r>
            <a:r>
              <a:rPr lang="en-US" b="0" baseline="30000" dirty="0">
                <a:latin typeface="Montserrat Medium" panose="00000600000000000000" pitchFamily="2" charset="0"/>
              </a:rPr>
              <a:t>5</a:t>
            </a:r>
            <a:r>
              <a:rPr lang="en-US" b="0" dirty="0">
                <a:latin typeface="Montserrat Medium" panose="00000600000000000000" pitchFamily="2" charset="0"/>
              </a:rPr>
              <a:t> in Action</a:t>
            </a:r>
          </a:p>
        </p:txBody>
      </p:sp>
      <p:pic>
        <p:nvPicPr>
          <p:cNvPr id="6" name="Content Placeholder 5">
            <a:extLst>
              <a:ext uri="{FF2B5EF4-FFF2-40B4-BE49-F238E27FC236}">
                <a16:creationId xmlns:a16="http://schemas.microsoft.com/office/drawing/2014/main" id="{D6F7AC0D-C585-5F90-25F0-DED4FEFACE22}"/>
              </a:ext>
              <a:ext uri="{C183D7F6-B498-43B3-948B-1728B52AA6E4}">
                <adec:decorative xmlns:adec="http://schemas.microsoft.com/office/drawing/2017/decorative" val="1"/>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6096000" y="681037"/>
            <a:ext cx="5257800" cy="4186798"/>
          </a:xfrm>
          <a:ln w="12700">
            <a:solidFill>
              <a:srgbClr val="4C8503"/>
            </a:solidFill>
          </a:ln>
        </p:spPr>
      </p:pic>
      <p:sp>
        <p:nvSpPr>
          <p:cNvPr id="7" name="Content Placeholder 6">
            <a:extLst>
              <a:ext uri="{FF2B5EF4-FFF2-40B4-BE49-F238E27FC236}">
                <a16:creationId xmlns:a16="http://schemas.microsoft.com/office/drawing/2014/main" id="{4AC78182-97BA-A24D-5F1A-C5EC972F076F}"/>
              </a:ext>
            </a:extLst>
          </p:cNvPr>
          <p:cNvSpPr>
            <a:spLocks noGrp="1"/>
          </p:cNvSpPr>
          <p:nvPr>
            <p:ph sz="quarter" idx="14"/>
          </p:nvPr>
        </p:nvSpPr>
        <p:spPr>
          <a:xfrm>
            <a:off x="6096000" y="5219097"/>
            <a:ext cx="5683624" cy="957866"/>
          </a:xfrm>
        </p:spPr>
        <p:txBody>
          <a:bodyPr vert="horz" lIns="91440" tIns="45720" rIns="91440" bIns="45720" rtlCol="0" anchor="t">
            <a:noAutofit/>
          </a:bodyPr>
          <a:lstStyle/>
          <a:p>
            <a:pPr>
              <a:spcBef>
                <a:spcPts val="0"/>
              </a:spcBef>
              <a:spcAft>
                <a:spcPts val="600"/>
              </a:spcAft>
            </a:pPr>
            <a:r>
              <a:rPr lang="en-US" sz="1600" kern="100" dirty="0">
                <a:solidFill>
                  <a:srgbClr val="140A14"/>
                </a:solidFill>
                <a:effectLst/>
                <a:latin typeface="Montserrat"/>
                <a:ea typeface="Calibri"/>
                <a:cs typeface="Times New Roman"/>
                <a:hlinkClick r:id="rId4"/>
              </a:rPr>
              <a:t>Solving an Addition Problem (Second</a:t>
            </a:r>
            <a:r>
              <a:rPr lang="en-US" sz="1600" kern="100" dirty="0">
                <a:solidFill>
                  <a:srgbClr val="140A14"/>
                </a:solidFill>
                <a:latin typeface="Montserrat"/>
                <a:ea typeface="Calibri"/>
                <a:cs typeface="Times New Roman"/>
                <a:hlinkClick r:id="rId4"/>
              </a:rPr>
              <a:t>–Third</a:t>
            </a:r>
            <a:r>
              <a:rPr lang="en-US" sz="1600" kern="100" dirty="0">
                <a:solidFill>
                  <a:srgbClr val="140A14"/>
                </a:solidFill>
                <a:effectLst/>
                <a:latin typeface="Montserrat"/>
                <a:ea typeface="Calibri"/>
                <a:cs typeface="Times New Roman"/>
                <a:hlinkClick r:id="rId4"/>
              </a:rPr>
              <a:t> Grade)</a:t>
            </a:r>
            <a:endParaRPr lang="en-US" sz="1600" kern="100">
              <a:solidFill>
                <a:srgbClr val="140A14"/>
              </a:solidFill>
              <a:latin typeface="Montserrat"/>
              <a:ea typeface="Calibri"/>
              <a:cs typeface="Times New Roman"/>
              <a:hlinkClick r:id="rId4"/>
            </a:endParaRPr>
          </a:p>
          <a:p>
            <a:pPr>
              <a:spcBef>
                <a:spcPts val="0"/>
              </a:spcBef>
              <a:spcAft>
                <a:spcPts val="600"/>
              </a:spcAft>
            </a:pPr>
            <a:r>
              <a:rPr lang="en-US" sz="1600" kern="100" dirty="0">
                <a:solidFill>
                  <a:srgbClr val="140A14"/>
                </a:solidFill>
                <a:latin typeface="Montserrat"/>
                <a:ea typeface="Calibri"/>
                <a:cs typeface="Times New Roman"/>
                <a:hlinkClick r:id="rId5"/>
              </a:rPr>
              <a:t>Solving an Addition Problem (Second–Third Grade)- Audio Descriptive Version</a:t>
            </a:r>
            <a:endParaRPr lang="en-US"/>
          </a:p>
        </p:txBody>
      </p:sp>
    </p:spTree>
    <p:extLst>
      <p:ext uri="{BB962C8B-B14F-4D97-AF65-F5344CB8AC3E}">
        <p14:creationId xmlns:p14="http://schemas.microsoft.com/office/powerpoint/2010/main" val="24723347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B7AFDFA-88AB-CE8B-0147-EF42E96FB859}"/>
              </a:ext>
            </a:extLst>
          </p:cNvPr>
          <p:cNvSpPr>
            <a:spLocks noGrp="1"/>
          </p:cNvSpPr>
          <p:nvPr>
            <p:ph type="title"/>
          </p:nvPr>
        </p:nvSpPr>
        <p:spPr/>
        <p:txBody>
          <a:bodyPr/>
          <a:lstStyle/>
          <a:p>
            <a:r>
              <a:rPr lang="en-US" dirty="0"/>
              <a:t>Discuss: </a:t>
            </a:r>
            <a:r>
              <a:rPr lang="en-US" b="0" dirty="0">
                <a:latin typeface="Montserrat Medium" panose="00000600000000000000" pitchFamily="2" charset="0"/>
              </a:rPr>
              <a:t>M</a:t>
            </a:r>
            <a:r>
              <a:rPr lang="en-US" b="0" baseline="30000" dirty="0">
                <a:latin typeface="Montserrat Medium" panose="00000600000000000000" pitchFamily="2" charset="0"/>
              </a:rPr>
              <a:t>5</a:t>
            </a:r>
            <a:r>
              <a:rPr lang="en-US" b="0" dirty="0">
                <a:latin typeface="Montserrat Medium" panose="00000600000000000000" pitchFamily="2" charset="0"/>
              </a:rPr>
              <a:t> in Action</a:t>
            </a:r>
          </a:p>
        </p:txBody>
      </p:sp>
      <p:sp>
        <p:nvSpPr>
          <p:cNvPr id="2" name="Content Placeholder 1">
            <a:extLst>
              <a:ext uri="{FF2B5EF4-FFF2-40B4-BE49-F238E27FC236}">
                <a16:creationId xmlns:a16="http://schemas.microsoft.com/office/drawing/2014/main" id="{42C4E628-56EF-DC0E-1D3A-8313C74F2D6D}"/>
              </a:ext>
            </a:extLst>
          </p:cNvPr>
          <p:cNvSpPr>
            <a:spLocks noGrp="1"/>
          </p:cNvSpPr>
          <p:nvPr>
            <p:ph sz="half" idx="1"/>
          </p:nvPr>
        </p:nvSpPr>
        <p:spPr/>
        <p:txBody>
          <a:bodyPr>
            <a:normAutofit/>
          </a:bodyPr>
          <a:lstStyle/>
          <a:p>
            <a:r>
              <a:rPr lang="en-US" dirty="0"/>
              <a:t>Mutual Learning</a:t>
            </a:r>
          </a:p>
          <a:p>
            <a:r>
              <a:rPr lang="en-US" dirty="0"/>
              <a:t>Meaningful Investigations </a:t>
            </a:r>
          </a:p>
          <a:p>
            <a:r>
              <a:rPr lang="en-US" dirty="0"/>
              <a:t>Materials and Learning Environment</a:t>
            </a:r>
          </a:p>
          <a:p>
            <a:r>
              <a:rPr lang="en-US" dirty="0"/>
              <a:t>Math Vocabulary and Discourse</a:t>
            </a:r>
          </a:p>
          <a:p>
            <a:r>
              <a:rPr lang="en-US" dirty="0"/>
              <a:t>Multiple Representations</a:t>
            </a:r>
          </a:p>
        </p:txBody>
      </p:sp>
      <p:pic>
        <p:nvPicPr>
          <p:cNvPr id="8" name="Content Placeholder 7" descr="A screenshot of a computer&#10;&#10;AI-generated content may be incorrect.">
            <a:extLst>
              <a:ext uri="{FF2B5EF4-FFF2-40B4-BE49-F238E27FC236}">
                <a16:creationId xmlns:a16="http://schemas.microsoft.com/office/drawing/2014/main" id="{82F96C90-F97F-CA8B-886C-2676127AD044}"/>
              </a:ext>
              <a:ext uri="{C183D7F6-B498-43B3-948B-1728B52AA6E4}">
                <adec:decorative xmlns:adec="http://schemas.microsoft.com/office/drawing/2017/decorative" val="1"/>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7105108" y="1323975"/>
            <a:ext cx="3544963" cy="4587599"/>
          </a:xfrm>
          <a:ln>
            <a:solidFill>
              <a:schemeClr val="accent4"/>
            </a:solidFill>
          </a:ln>
        </p:spPr>
      </p:pic>
    </p:spTree>
    <p:extLst>
      <p:ext uri="{BB962C8B-B14F-4D97-AF65-F5344CB8AC3E}">
        <p14:creationId xmlns:p14="http://schemas.microsoft.com/office/powerpoint/2010/main" val="28257565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9879FD-5684-78E0-1012-114081EB891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DC66938-E9BF-D9D6-9D3F-883C73BFC1FE}"/>
              </a:ext>
            </a:extLst>
          </p:cNvPr>
          <p:cNvSpPr>
            <a:spLocks noGrp="1"/>
          </p:cNvSpPr>
          <p:nvPr>
            <p:ph type="title"/>
          </p:nvPr>
        </p:nvSpPr>
        <p:spPr/>
        <p:txBody>
          <a:bodyPr/>
          <a:lstStyle/>
          <a:p>
            <a:r>
              <a:rPr lang="en-US" dirty="0"/>
              <a:t>Reflection and Planning</a:t>
            </a:r>
          </a:p>
        </p:txBody>
      </p:sp>
      <p:sp>
        <p:nvSpPr>
          <p:cNvPr id="2" name="Content Placeholder 1">
            <a:extLst>
              <a:ext uri="{FF2B5EF4-FFF2-40B4-BE49-F238E27FC236}">
                <a16:creationId xmlns:a16="http://schemas.microsoft.com/office/drawing/2014/main" id="{9EE49F05-0444-4460-A13E-2048520A1CFF}"/>
              </a:ext>
            </a:extLst>
          </p:cNvPr>
          <p:cNvSpPr>
            <a:spLocks noGrp="1"/>
          </p:cNvSpPr>
          <p:nvPr>
            <p:ph sz="half" idx="1"/>
          </p:nvPr>
        </p:nvSpPr>
        <p:spPr>
          <a:xfrm>
            <a:off x="2833254" y="1508165"/>
            <a:ext cx="7652657" cy="4107023"/>
          </a:xfrm>
        </p:spPr>
        <p:txBody>
          <a:bodyPr>
            <a:normAutofit/>
          </a:bodyPr>
          <a:lstStyle/>
          <a:p>
            <a:pPr marL="0" indent="0">
              <a:spcAft>
                <a:spcPts val="1200"/>
              </a:spcAft>
              <a:buNone/>
            </a:pPr>
            <a:r>
              <a:rPr lang="en-US" dirty="0"/>
              <a:t>What is something you already do to support children in adding and subtracting?</a:t>
            </a:r>
          </a:p>
          <a:p>
            <a:pPr marL="0" indent="0">
              <a:spcAft>
                <a:spcPts val="1200"/>
              </a:spcAft>
              <a:buNone/>
            </a:pPr>
            <a:r>
              <a:rPr lang="en-US" dirty="0"/>
              <a:t>What is something new you want to try to further support children in adding and subtracting?</a:t>
            </a:r>
          </a:p>
        </p:txBody>
      </p:sp>
      <p:pic>
        <p:nvPicPr>
          <p:cNvPr id="6" name="Graphic 5">
            <a:extLst>
              <a:ext uri="{FF2B5EF4-FFF2-40B4-BE49-F238E27FC236}">
                <a16:creationId xmlns:a16="http://schemas.microsoft.com/office/drawing/2014/main" id="{CEB3EC4C-BDB5-0D0F-1A15-CED4B78FB68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40466" y="1467425"/>
            <a:ext cx="558727" cy="915657"/>
          </a:xfrm>
          <a:prstGeom prst="rect">
            <a:avLst/>
          </a:prstGeom>
        </p:spPr>
      </p:pic>
      <p:pic>
        <p:nvPicPr>
          <p:cNvPr id="7" name="Graphic 6">
            <a:extLst>
              <a:ext uri="{FF2B5EF4-FFF2-40B4-BE49-F238E27FC236}">
                <a16:creationId xmlns:a16="http://schemas.microsoft.com/office/drawing/2014/main" id="{A528DBDC-E25A-8E9B-840E-0E24FFDAEFE1}"/>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841720" y="3235107"/>
            <a:ext cx="874504" cy="874504"/>
          </a:xfrm>
          <a:prstGeom prst="rect">
            <a:avLst/>
          </a:prstGeom>
        </p:spPr>
      </p:pic>
    </p:spTree>
    <p:extLst>
      <p:ext uri="{BB962C8B-B14F-4D97-AF65-F5344CB8AC3E}">
        <p14:creationId xmlns:p14="http://schemas.microsoft.com/office/powerpoint/2010/main" val="26188714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n-US" dirty="0"/>
              <a:t>Play: </a:t>
            </a:r>
            <a:r>
              <a:rPr lang="en-US" b="0" dirty="0">
                <a:latin typeface="Montserrat Medium" panose="00000600000000000000" pitchFamily="2" charset="0"/>
              </a:rPr>
              <a:t>Catch and Compute!</a:t>
            </a:r>
            <a:endParaRPr lang="en-US" b="0" dirty="0">
              <a:solidFill>
                <a:schemeClr val="bg1"/>
              </a:solidFill>
              <a:latin typeface="Montserrat Medium" panose="00000600000000000000" pitchFamily="2" charset="0"/>
            </a:endParaRP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sz="half" idx="1"/>
          </p:nvPr>
        </p:nvSpPr>
        <p:spPr/>
        <p:txBody>
          <a:bodyPr anchor="ctr" anchorCtr="0"/>
          <a:lstStyle/>
          <a:p>
            <a:pPr>
              <a:spcAft>
                <a:spcPts val="1200"/>
              </a:spcAft>
            </a:pPr>
            <a:r>
              <a:rPr lang="en-US" dirty="0"/>
              <a:t>Catch the ball with two hands. </a:t>
            </a:r>
          </a:p>
          <a:p>
            <a:pPr>
              <a:spcAft>
                <a:spcPts val="1200"/>
              </a:spcAft>
            </a:pPr>
            <a:r>
              <a:rPr lang="en-US" dirty="0"/>
              <a:t>Add or subtract the numbers closest to where your thumbs land on the ball. </a:t>
            </a:r>
          </a:p>
        </p:txBody>
      </p:sp>
      <p:pic>
        <p:nvPicPr>
          <p:cNvPr id="14" name="Content Placeholder 13">
            <a:extLst>
              <a:ext uri="{FF2B5EF4-FFF2-40B4-BE49-F238E27FC236}">
                <a16:creationId xmlns:a16="http://schemas.microsoft.com/office/drawing/2014/main" id="{273795FA-5A6A-8567-7625-1CC795892244}"/>
              </a:ext>
              <a:ext uri="{C183D7F6-B498-43B3-948B-1728B52AA6E4}">
                <adec:decorative xmlns:adec="http://schemas.microsoft.com/office/drawing/2017/decorative" val="1"/>
              </a:ext>
            </a:extLst>
          </p:cNvPr>
          <p:cNvPicPr>
            <a:picLocks noGrp="1" noChangeAspect="1"/>
          </p:cNvPicPr>
          <p:nvPr>
            <p:ph sz="half" idx="2"/>
          </p:nvPr>
        </p:nvPicPr>
        <p:blipFill rotWithShape="1">
          <a:blip r:embed="rId3" cstate="screen">
            <a:extLst>
              <a:ext uri="{28A0092B-C50C-407E-A947-70E740481C1C}">
                <a14:useLocalDpi xmlns:a14="http://schemas.microsoft.com/office/drawing/2010/main"/>
              </a:ext>
            </a:extLst>
          </a:blip>
          <a:srcRect/>
          <a:stretch/>
        </p:blipFill>
        <p:spPr>
          <a:xfrm>
            <a:off x="6172200" y="965198"/>
            <a:ext cx="6019800" cy="4734656"/>
          </a:xfrm>
        </p:spPr>
      </p:pic>
      <p:sp>
        <p:nvSpPr>
          <p:cNvPr id="5" name="Text Placeholder 4">
            <a:extLst>
              <a:ext uri="{FF2B5EF4-FFF2-40B4-BE49-F238E27FC236}">
                <a16:creationId xmlns:a16="http://schemas.microsoft.com/office/drawing/2014/main" id="{D1946906-2461-57C6-5196-695B1F37FD98}"/>
              </a:ext>
            </a:extLst>
          </p:cNvPr>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20193146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0FB1F7F-2EFD-F06F-88A6-19E5B307845D}"/>
              </a:ext>
            </a:extLst>
          </p:cNvPr>
          <p:cNvSpPr>
            <a:spLocks noGrp="1"/>
          </p:cNvSpPr>
          <p:nvPr>
            <p:ph type="title"/>
          </p:nvPr>
        </p:nvSpPr>
        <p:spPr>
          <a:xfrm>
            <a:off x="1022350" y="2073500"/>
            <a:ext cx="6563306" cy="2616960"/>
          </a:xfrm>
        </p:spPr>
        <p:txBody>
          <a:bodyPr/>
          <a:lstStyle/>
          <a:p>
            <a:r>
              <a:rPr lang="en-US" dirty="0"/>
              <a:t>Learning About Addition and Subtraction</a:t>
            </a:r>
          </a:p>
        </p:txBody>
      </p:sp>
    </p:spTree>
    <p:extLst>
      <p:ext uri="{BB962C8B-B14F-4D97-AF65-F5344CB8AC3E}">
        <p14:creationId xmlns:p14="http://schemas.microsoft.com/office/powerpoint/2010/main" val="8426687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0671D-DFE1-2516-FE20-42153AB8FA94}"/>
              </a:ext>
            </a:extLst>
          </p:cNvPr>
          <p:cNvSpPr>
            <a:spLocks noGrp="1"/>
          </p:cNvSpPr>
          <p:nvPr>
            <p:ph type="title"/>
          </p:nvPr>
        </p:nvSpPr>
        <p:spPr/>
        <p:txBody>
          <a:bodyPr/>
          <a:lstStyle/>
          <a:p>
            <a:r>
              <a:rPr lang="en-US" dirty="0"/>
              <a:t>California Common Core—First and Second Grade</a:t>
            </a:r>
          </a:p>
        </p:txBody>
      </p:sp>
      <p:sp>
        <p:nvSpPr>
          <p:cNvPr id="3" name="Text Placeholder 2">
            <a:extLst>
              <a:ext uri="{FF2B5EF4-FFF2-40B4-BE49-F238E27FC236}">
                <a16:creationId xmlns:a16="http://schemas.microsoft.com/office/drawing/2014/main" id="{33C5BCB6-32DC-E8AA-94E0-F0BBB30600AB}"/>
              </a:ext>
            </a:extLst>
          </p:cNvPr>
          <p:cNvSpPr>
            <a:spLocks noGrp="1"/>
          </p:cNvSpPr>
          <p:nvPr>
            <p:ph type="body" idx="1"/>
          </p:nvPr>
        </p:nvSpPr>
        <p:spPr>
          <a:xfrm>
            <a:off x="839788" y="907643"/>
            <a:ext cx="5157787" cy="1040363"/>
          </a:xfrm>
        </p:spPr>
        <p:txBody>
          <a:bodyPr>
            <a:normAutofit/>
          </a:bodyPr>
          <a:lstStyle/>
          <a:p>
            <a:pPr>
              <a:lnSpc>
                <a:spcPct val="110000"/>
              </a:lnSpc>
            </a:pPr>
            <a:r>
              <a:rPr lang="en-US" sz="2000" dirty="0"/>
              <a:t>Operations and Algebraic Thinking (1.OA.1–1.OA.8, 2.OA.1–2.OA.4)</a:t>
            </a:r>
          </a:p>
        </p:txBody>
      </p:sp>
      <p:sp>
        <p:nvSpPr>
          <p:cNvPr id="4" name="Content Placeholder 3">
            <a:extLst>
              <a:ext uri="{FF2B5EF4-FFF2-40B4-BE49-F238E27FC236}">
                <a16:creationId xmlns:a16="http://schemas.microsoft.com/office/drawing/2014/main" id="{C3B613B4-F252-DD75-EC38-59C5F7BE984C}"/>
              </a:ext>
            </a:extLst>
          </p:cNvPr>
          <p:cNvSpPr>
            <a:spLocks noGrp="1"/>
          </p:cNvSpPr>
          <p:nvPr>
            <p:ph sz="half" idx="2"/>
          </p:nvPr>
        </p:nvSpPr>
        <p:spPr>
          <a:xfrm>
            <a:off x="839788" y="2092405"/>
            <a:ext cx="5044177" cy="3803570"/>
          </a:xfrm>
        </p:spPr>
        <p:txBody>
          <a:bodyPr>
            <a:normAutofit fontScale="70000" lnSpcReduction="20000"/>
          </a:bodyPr>
          <a:lstStyle/>
          <a:p>
            <a:r>
              <a:rPr lang="en-US" dirty="0"/>
              <a:t>Solve word problems with unknowns in all positions, using a variety of strategies or materials. </a:t>
            </a:r>
          </a:p>
          <a:p>
            <a:r>
              <a:rPr lang="en-US" dirty="0"/>
              <a:t>Demonstrate greater fluency.</a:t>
            </a:r>
          </a:p>
          <a:p>
            <a:r>
              <a:rPr lang="en-US" dirty="0"/>
              <a:t>Understand and solve problems written as equations. </a:t>
            </a:r>
          </a:p>
          <a:p>
            <a:r>
              <a:rPr lang="en-US" dirty="0"/>
              <a:t>Apply the properties of addition and subtraction when solving problems.</a:t>
            </a:r>
          </a:p>
        </p:txBody>
      </p:sp>
      <p:sp>
        <p:nvSpPr>
          <p:cNvPr id="5" name="Text Placeholder 4">
            <a:extLst>
              <a:ext uri="{FF2B5EF4-FFF2-40B4-BE49-F238E27FC236}">
                <a16:creationId xmlns:a16="http://schemas.microsoft.com/office/drawing/2014/main" id="{0881B516-5D9B-E7BA-99CD-D5CC67C8C315}"/>
              </a:ext>
            </a:extLst>
          </p:cNvPr>
          <p:cNvSpPr>
            <a:spLocks noGrp="1"/>
          </p:cNvSpPr>
          <p:nvPr>
            <p:ph type="body" sz="quarter" idx="3"/>
          </p:nvPr>
        </p:nvSpPr>
        <p:spPr>
          <a:xfrm>
            <a:off x="6172200" y="907643"/>
            <a:ext cx="5183188" cy="1040363"/>
          </a:xfrm>
        </p:spPr>
        <p:txBody>
          <a:bodyPr>
            <a:normAutofit/>
          </a:bodyPr>
          <a:lstStyle/>
          <a:p>
            <a:pPr>
              <a:lnSpc>
                <a:spcPct val="110000"/>
              </a:lnSpc>
            </a:pPr>
            <a:r>
              <a:rPr lang="en-US" sz="2000" dirty="0"/>
              <a:t>Number and Operations in Base Ten (1.NBT.4–1.NBT.6, 2.NBT.5–2.NBT.9)</a:t>
            </a:r>
          </a:p>
        </p:txBody>
      </p:sp>
      <p:sp>
        <p:nvSpPr>
          <p:cNvPr id="6" name="Content Placeholder 5">
            <a:extLst>
              <a:ext uri="{FF2B5EF4-FFF2-40B4-BE49-F238E27FC236}">
                <a16:creationId xmlns:a16="http://schemas.microsoft.com/office/drawing/2014/main" id="{3E501D77-37AA-BE60-2BC9-21EE7E06C964}"/>
              </a:ext>
            </a:extLst>
          </p:cNvPr>
          <p:cNvSpPr>
            <a:spLocks noGrp="1"/>
          </p:cNvSpPr>
          <p:nvPr>
            <p:ph sz="quarter" idx="4"/>
          </p:nvPr>
        </p:nvSpPr>
        <p:spPr>
          <a:xfrm>
            <a:off x="6172200" y="2092405"/>
            <a:ext cx="5183188" cy="3460392"/>
          </a:xfrm>
        </p:spPr>
        <p:txBody>
          <a:bodyPr>
            <a:normAutofit/>
          </a:bodyPr>
          <a:lstStyle/>
          <a:p>
            <a:r>
              <a:rPr lang="en-US" sz="2400" dirty="0"/>
              <a:t>Understand place value by composing and decomposing two-digit numbers. </a:t>
            </a:r>
          </a:p>
        </p:txBody>
      </p:sp>
      <p:sp>
        <p:nvSpPr>
          <p:cNvPr id="7" name="Text Placeholder 6">
            <a:extLst>
              <a:ext uri="{FF2B5EF4-FFF2-40B4-BE49-F238E27FC236}">
                <a16:creationId xmlns:a16="http://schemas.microsoft.com/office/drawing/2014/main" id="{7A361BDB-2A34-3F2D-21A9-A3F63558C50F}"/>
              </a:ext>
            </a:extLst>
          </p:cNvPr>
          <p:cNvSpPr>
            <a:spLocks noGrp="1"/>
          </p:cNvSpPr>
          <p:nvPr>
            <p:ph type="body" sz="quarter" idx="10"/>
          </p:nvPr>
        </p:nvSpPr>
        <p:spPr/>
        <p:txBody>
          <a:bodyPr/>
          <a:lstStyle/>
          <a:p>
            <a:r>
              <a:rPr lang="en-US" dirty="0"/>
              <a:t>California Department of Education (2013)</a:t>
            </a:r>
          </a:p>
        </p:txBody>
      </p:sp>
    </p:spTree>
    <p:extLst>
      <p:ext uri="{BB962C8B-B14F-4D97-AF65-F5344CB8AC3E}">
        <p14:creationId xmlns:p14="http://schemas.microsoft.com/office/powerpoint/2010/main" val="7489450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29292-E133-AE8B-3CEB-DA7FCF5797B9}"/>
              </a:ext>
            </a:extLst>
          </p:cNvPr>
          <p:cNvSpPr>
            <a:spLocks noGrp="1"/>
          </p:cNvSpPr>
          <p:nvPr>
            <p:ph type="title"/>
          </p:nvPr>
        </p:nvSpPr>
        <p:spPr>
          <a:xfrm>
            <a:off x="4303419" y="237744"/>
            <a:ext cx="7705701" cy="978729"/>
          </a:xfrm>
        </p:spPr>
        <p:txBody>
          <a:bodyPr/>
          <a:lstStyle/>
          <a:p>
            <a:r>
              <a:rPr lang="en-US" dirty="0"/>
              <a:t>What Children Understand About Addition and Subtraction</a:t>
            </a:r>
          </a:p>
        </p:txBody>
      </p:sp>
      <p:sp>
        <p:nvSpPr>
          <p:cNvPr id="6" name="Subtitle 5">
            <a:extLst>
              <a:ext uri="{FF2B5EF4-FFF2-40B4-BE49-F238E27FC236}">
                <a16:creationId xmlns:a16="http://schemas.microsoft.com/office/drawing/2014/main" id="{A55E958E-96B4-28BF-A023-DC3261CED8B9}"/>
              </a:ext>
            </a:extLst>
          </p:cNvPr>
          <p:cNvSpPr>
            <a:spLocks noGrp="1"/>
          </p:cNvSpPr>
          <p:nvPr>
            <p:ph type="subTitle" idx="14"/>
          </p:nvPr>
        </p:nvSpPr>
        <p:spPr/>
        <p:txBody>
          <a:bodyPr>
            <a:noAutofit/>
          </a:bodyPr>
          <a:lstStyle/>
          <a:p>
            <a:pPr>
              <a:lnSpc>
                <a:spcPct val="100000"/>
              </a:lnSpc>
            </a:pPr>
            <a:r>
              <a:rPr lang="en-US" sz="2000" dirty="0">
                <a:solidFill>
                  <a:srgbClr val="4C8503"/>
                </a:solidFill>
              </a:rPr>
              <a:t>Operations and Algebraic Thinking </a:t>
            </a:r>
            <a:r>
              <a:rPr lang="en-US" sz="2000" b="0" i="1" dirty="0">
                <a:solidFill>
                  <a:srgbClr val="4C8503"/>
                </a:solidFill>
              </a:rPr>
              <a:t>(1.OA.1–1.OA.8, 2.OA.1–2.OA.4)</a:t>
            </a:r>
          </a:p>
        </p:txBody>
      </p:sp>
      <p:graphicFrame>
        <p:nvGraphicFramePr>
          <p:cNvPr id="12" name="Content Placeholder 8" descr="Adding makes more , and taking aways makes less.&#10;Numbers can be put together (composed) and taken apart (decomposed).&#10;Numbers can be added in any order (commutative).&#10;Addition and subtraction are opposites (inverse).">
            <a:extLst>
              <a:ext uri="{FF2B5EF4-FFF2-40B4-BE49-F238E27FC236}">
                <a16:creationId xmlns:a16="http://schemas.microsoft.com/office/drawing/2014/main" id="{CF76D65F-DFEB-11AA-266A-FC8FFB89F6CE}"/>
              </a:ext>
            </a:extLst>
          </p:cNvPr>
          <p:cNvGraphicFramePr>
            <a:graphicFrameLocks noGrp="1"/>
          </p:cNvGraphicFramePr>
          <p:nvPr>
            <p:ph idx="1"/>
            <p:extLst>
              <p:ext uri="{D42A27DB-BD31-4B8C-83A1-F6EECF244321}">
                <p14:modId xmlns:p14="http://schemas.microsoft.com/office/powerpoint/2010/main" val="3659303768"/>
              </p:ext>
            </p:extLst>
          </p:nvPr>
        </p:nvGraphicFramePr>
        <p:xfrm>
          <a:off x="4348163" y="1455313"/>
          <a:ext cx="7488237" cy="43750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Picture Placeholder 10">
            <a:extLst>
              <a:ext uri="{FF2B5EF4-FFF2-40B4-BE49-F238E27FC236}">
                <a16:creationId xmlns:a16="http://schemas.microsoft.com/office/drawing/2014/main" id="{644EE825-0530-2361-4707-F78142F8999B}"/>
              </a:ext>
              <a:ext uri="{C183D7F6-B498-43B3-948B-1728B52AA6E4}">
                <adec:decorative xmlns:adec="http://schemas.microsoft.com/office/drawing/2017/decorative" val="1"/>
              </a:ext>
            </a:extLst>
          </p:cNvPr>
          <p:cNvPicPr>
            <a:picLocks noGrp="1" noChangeAspect="1"/>
          </p:cNvPicPr>
          <p:nvPr>
            <p:ph type="pic" idx="13"/>
          </p:nvPr>
        </p:nvPicPr>
        <p:blipFill>
          <a:blip r:embed="rId8" cstate="screen">
            <a:extLst>
              <a:ext uri="{BEBA8EAE-BF5A-486C-A8C5-ECC9F3942E4B}">
                <a14:imgProps xmlns:a14="http://schemas.microsoft.com/office/drawing/2010/main">
                  <a14:imgLayer r:embed="rId9">
                    <a14:imgEffect>
                      <a14:colorTemperature colorTemp="5500"/>
                    </a14:imgEffect>
                    <a14:imgEffect>
                      <a14:brightnessContrast bright="8000" contrast="6000"/>
                    </a14:imgEffect>
                  </a14:imgLayer>
                </a14:imgProps>
              </a:ext>
              <a:ext uri="{28A0092B-C50C-407E-A947-70E740481C1C}">
                <a14:useLocalDpi xmlns:a14="http://schemas.microsoft.com/office/drawing/2010/main"/>
              </a:ext>
            </a:extLst>
          </a:blip>
          <a:srcRect/>
          <a:stretch/>
        </p:blipFill>
        <p:spPr>
          <a:xfrm>
            <a:off x="0" y="0"/>
            <a:ext cx="4051478" cy="6176963"/>
          </a:xfrm>
        </p:spPr>
      </p:pic>
    </p:spTree>
    <p:extLst>
      <p:ext uri="{BB962C8B-B14F-4D97-AF65-F5344CB8AC3E}">
        <p14:creationId xmlns:p14="http://schemas.microsoft.com/office/powerpoint/2010/main" val="24757348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52440-1482-8CCA-6F4F-397F5F0B7362}"/>
              </a:ext>
            </a:extLst>
          </p:cNvPr>
          <p:cNvSpPr>
            <a:spLocks noGrp="1"/>
          </p:cNvSpPr>
          <p:nvPr>
            <p:ph type="title"/>
          </p:nvPr>
        </p:nvSpPr>
        <p:spPr/>
        <p:txBody>
          <a:bodyPr/>
          <a:lstStyle/>
          <a:p>
            <a:r>
              <a:rPr lang="en-US" dirty="0"/>
              <a:t>Play: </a:t>
            </a:r>
            <a:r>
              <a:rPr lang="en-US" b="0" dirty="0">
                <a:latin typeface="Montserrat Medium" panose="00000600000000000000" pitchFamily="2" charset="0"/>
              </a:rPr>
              <a:t>Close the Grid</a:t>
            </a:r>
          </a:p>
        </p:txBody>
      </p:sp>
      <p:pic>
        <p:nvPicPr>
          <p:cNvPr id="6" name="Content Placeholder 5">
            <a:extLst>
              <a:ext uri="{FF2B5EF4-FFF2-40B4-BE49-F238E27FC236}">
                <a16:creationId xmlns:a16="http://schemas.microsoft.com/office/drawing/2014/main" id="{F7032FE1-C207-0316-990B-CDF1F4814387}"/>
              </a:ext>
              <a:ext uri="{C183D7F6-B498-43B3-948B-1728B52AA6E4}">
                <adec:decorative xmlns:adec="http://schemas.microsoft.com/office/drawing/2017/decorative" val="1"/>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rcRect/>
          <a:stretch/>
        </p:blipFill>
        <p:spPr>
          <a:xfrm>
            <a:off x="1943100" y="1308100"/>
            <a:ext cx="8305800" cy="4241800"/>
          </a:xfrm>
        </p:spPr>
      </p:pic>
    </p:spTree>
    <p:extLst>
      <p:ext uri="{BB962C8B-B14F-4D97-AF65-F5344CB8AC3E}">
        <p14:creationId xmlns:p14="http://schemas.microsoft.com/office/powerpoint/2010/main" val="9050484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14815-E305-FD08-B9EF-9021B398592B}"/>
              </a:ext>
            </a:extLst>
          </p:cNvPr>
          <p:cNvSpPr>
            <a:spLocks noGrp="1"/>
          </p:cNvSpPr>
          <p:nvPr>
            <p:ph type="title"/>
          </p:nvPr>
        </p:nvSpPr>
        <p:spPr/>
        <p:txBody>
          <a:bodyPr/>
          <a:lstStyle/>
          <a:p>
            <a:r>
              <a:rPr lang="en-US" dirty="0"/>
              <a:t>Number Composition and Decomposition</a:t>
            </a:r>
          </a:p>
        </p:txBody>
      </p:sp>
      <p:sp>
        <p:nvSpPr>
          <p:cNvPr id="8" name="Content Placeholder 7">
            <a:extLst>
              <a:ext uri="{FF2B5EF4-FFF2-40B4-BE49-F238E27FC236}">
                <a16:creationId xmlns:a16="http://schemas.microsoft.com/office/drawing/2014/main" id="{A93BA4E5-35EE-2E2A-6B03-3ABB704B2150}"/>
              </a:ext>
            </a:extLst>
          </p:cNvPr>
          <p:cNvSpPr>
            <a:spLocks noGrp="1"/>
          </p:cNvSpPr>
          <p:nvPr>
            <p:ph sz="half" idx="1"/>
          </p:nvPr>
        </p:nvSpPr>
        <p:spPr/>
        <p:txBody>
          <a:bodyPr/>
          <a:lstStyle/>
          <a:p>
            <a:pPr marL="0" indent="0">
              <a:spcBef>
                <a:spcPts val="0"/>
              </a:spcBef>
              <a:spcAft>
                <a:spcPts val="1800"/>
              </a:spcAft>
              <a:buNone/>
            </a:pPr>
            <a:r>
              <a:rPr lang="en-US" b="1" kern="100" dirty="0">
                <a:latin typeface="Montserrat" pitchFamily="2" charset="77"/>
                <a:ea typeface="Calibri" panose="020F0502020204030204" pitchFamily="34" charset="0"/>
                <a:cs typeface="Times New Roman" panose="02020603050405020304" pitchFamily="18" charset="0"/>
              </a:rPr>
              <a:t>Compose: </a:t>
            </a:r>
            <a:r>
              <a:rPr lang="en-US" kern="100" dirty="0">
                <a:latin typeface="Montserrat" pitchFamily="2" charset="77"/>
                <a:ea typeface="Calibri" panose="020F0502020204030204" pitchFamily="34" charset="0"/>
                <a:cs typeface="Times New Roman" panose="02020603050405020304" pitchFamily="18" charset="0"/>
              </a:rPr>
              <a:t>Combining smaller sets to make a larger set.</a:t>
            </a:r>
          </a:p>
          <a:p>
            <a:pPr marL="0" indent="0">
              <a:spcBef>
                <a:spcPts val="0"/>
              </a:spcBef>
              <a:buNone/>
            </a:pPr>
            <a:r>
              <a:rPr lang="en-US" sz="2000" kern="100" dirty="0">
                <a:latin typeface="Montserrat" pitchFamily="2" charset="77"/>
                <a:ea typeface="Calibri" panose="020F0502020204030204" pitchFamily="34" charset="0"/>
                <a:cs typeface="Times New Roman" panose="02020603050405020304" pitchFamily="18" charset="0"/>
              </a:rPr>
              <a:t>Different ways to compose 5</a:t>
            </a:r>
          </a:p>
        </p:txBody>
      </p:sp>
      <p:grpSp>
        <p:nvGrpSpPr>
          <p:cNvPr id="24" name="Group 23" descr="Two groups of circles. One group shows one black circle and four green circles. The other group shows two black circles and three green circles.">
            <a:extLst>
              <a:ext uri="{FF2B5EF4-FFF2-40B4-BE49-F238E27FC236}">
                <a16:creationId xmlns:a16="http://schemas.microsoft.com/office/drawing/2014/main" id="{1B614D03-4D4B-EC0B-5ACF-7D016BF94393}"/>
              </a:ext>
            </a:extLst>
          </p:cNvPr>
          <p:cNvGrpSpPr/>
          <p:nvPr/>
        </p:nvGrpSpPr>
        <p:grpSpPr>
          <a:xfrm>
            <a:off x="1426549" y="3812345"/>
            <a:ext cx="2785702" cy="2161037"/>
            <a:chOff x="1426549" y="4005329"/>
            <a:chExt cx="2785702" cy="1968053"/>
          </a:xfrm>
        </p:grpSpPr>
        <p:sp>
          <p:nvSpPr>
            <p:cNvPr id="11" name="Oval 10">
              <a:extLst>
                <a:ext uri="{FF2B5EF4-FFF2-40B4-BE49-F238E27FC236}">
                  <a16:creationId xmlns:a16="http://schemas.microsoft.com/office/drawing/2014/main" id="{BFB470F2-0417-B2D9-6A27-6FAA889FF5C1}"/>
                </a:ext>
              </a:extLst>
            </p:cNvPr>
            <p:cNvSpPr/>
            <p:nvPr/>
          </p:nvSpPr>
          <p:spPr>
            <a:xfrm>
              <a:off x="1426549" y="4005329"/>
              <a:ext cx="467503" cy="425003"/>
            </a:xfrm>
            <a:prstGeom prst="ellipse">
              <a:avLst/>
            </a:prstGeom>
            <a:solidFill>
              <a:srgbClr val="0F17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4C8503"/>
                </a:solidFill>
              </a:endParaRPr>
            </a:p>
          </p:txBody>
        </p:sp>
        <p:sp>
          <p:nvSpPr>
            <p:cNvPr id="12" name="Oval 11">
              <a:extLst>
                <a:ext uri="{FF2B5EF4-FFF2-40B4-BE49-F238E27FC236}">
                  <a16:creationId xmlns:a16="http://schemas.microsoft.com/office/drawing/2014/main" id="{4250889E-7EFC-A86C-C328-94924D7CDEA6}"/>
                </a:ext>
              </a:extLst>
            </p:cNvPr>
            <p:cNvSpPr/>
            <p:nvPr/>
          </p:nvSpPr>
          <p:spPr>
            <a:xfrm>
              <a:off x="2006099" y="4005329"/>
              <a:ext cx="467503" cy="425003"/>
            </a:xfrm>
            <a:prstGeom prst="ellipse">
              <a:avLst/>
            </a:prstGeom>
            <a:solidFill>
              <a:srgbClr val="4C8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70EEA381-C643-E062-72B5-34211DCD5F0E}"/>
                </a:ext>
              </a:extLst>
            </p:cNvPr>
            <p:cNvSpPr/>
            <p:nvPr/>
          </p:nvSpPr>
          <p:spPr>
            <a:xfrm>
              <a:off x="2585649" y="4005329"/>
              <a:ext cx="467503" cy="425003"/>
            </a:xfrm>
            <a:prstGeom prst="ellipse">
              <a:avLst/>
            </a:prstGeom>
            <a:solidFill>
              <a:srgbClr val="4C8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E7239C09-DEED-9147-B203-F0F14C833C63}"/>
                </a:ext>
              </a:extLst>
            </p:cNvPr>
            <p:cNvSpPr/>
            <p:nvPr/>
          </p:nvSpPr>
          <p:spPr>
            <a:xfrm>
              <a:off x="3165199" y="4005329"/>
              <a:ext cx="467503" cy="425003"/>
            </a:xfrm>
            <a:prstGeom prst="ellipse">
              <a:avLst/>
            </a:prstGeom>
            <a:solidFill>
              <a:srgbClr val="4C8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3DA485A2-3A30-44F7-0C66-FFB098F195C1}"/>
                </a:ext>
              </a:extLst>
            </p:cNvPr>
            <p:cNvSpPr/>
            <p:nvPr/>
          </p:nvSpPr>
          <p:spPr>
            <a:xfrm>
              <a:off x="3744748" y="4005329"/>
              <a:ext cx="467503" cy="425003"/>
            </a:xfrm>
            <a:prstGeom prst="ellipse">
              <a:avLst/>
            </a:prstGeom>
            <a:solidFill>
              <a:srgbClr val="4C8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B16FB49D-00BF-5420-E17E-6D9C3EC087E2}"/>
                </a:ext>
              </a:extLst>
            </p:cNvPr>
            <p:cNvSpPr/>
            <p:nvPr/>
          </p:nvSpPr>
          <p:spPr>
            <a:xfrm>
              <a:off x="1426550" y="5548379"/>
              <a:ext cx="467503" cy="425003"/>
            </a:xfrm>
            <a:prstGeom prst="ellipse">
              <a:avLst/>
            </a:prstGeom>
            <a:solidFill>
              <a:srgbClr val="4C8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A22B3D6C-F9FC-B499-29D3-A3A60567B914}"/>
                </a:ext>
              </a:extLst>
            </p:cNvPr>
            <p:cNvSpPr/>
            <p:nvPr/>
          </p:nvSpPr>
          <p:spPr>
            <a:xfrm>
              <a:off x="2006100" y="5548379"/>
              <a:ext cx="467503" cy="425003"/>
            </a:xfrm>
            <a:prstGeom prst="ellipse">
              <a:avLst/>
            </a:prstGeom>
            <a:solidFill>
              <a:srgbClr val="4C8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AB22CFF9-6688-F8CE-A550-EB16786F42F5}"/>
                </a:ext>
              </a:extLst>
            </p:cNvPr>
            <p:cNvSpPr/>
            <p:nvPr/>
          </p:nvSpPr>
          <p:spPr>
            <a:xfrm>
              <a:off x="2585649" y="5548379"/>
              <a:ext cx="467503" cy="425003"/>
            </a:xfrm>
            <a:prstGeom prst="ellipse">
              <a:avLst/>
            </a:prstGeom>
            <a:solidFill>
              <a:srgbClr val="4C8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3A164711-0F1E-BEF7-FCBC-DBBED2B85C76}"/>
                </a:ext>
              </a:extLst>
            </p:cNvPr>
            <p:cNvSpPr/>
            <p:nvPr/>
          </p:nvSpPr>
          <p:spPr>
            <a:xfrm>
              <a:off x="1426550" y="4957829"/>
              <a:ext cx="467503" cy="425003"/>
            </a:xfrm>
            <a:prstGeom prst="ellipse">
              <a:avLst/>
            </a:prstGeom>
            <a:solidFill>
              <a:srgbClr val="0F17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E287B6AA-30E6-02D3-36BC-3AA71A1CF7F2}"/>
                </a:ext>
              </a:extLst>
            </p:cNvPr>
            <p:cNvSpPr/>
            <p:nvPr/>
          </p:nvSpPr>
          <p:spPr>
            <a:xfrm>
              <a:off x="2006100" y="4957829"/>
              <a:ext cx="467503" cy="425003"/>
            </a:xfrm>
            <a:prstGeom prst="ellipse">
              <a:avLst/>
            </a:prstGeom>
            <a:solidFill>
              <a:srgbClr val="0F17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Content Placeholder 8">
            <a:extLst>
              <a:ext uri="{FF2B5EF4-FFF2-40B4-BE49-F238E27FC236}">
                <a16:creationId xmlns:a16="http://schemas.microsoft.com/office/drawing/2014/main" id="{1A4D9AED-4B65-286D-542D-BE5AABC1FCA3}"/>
              </a:ext>
            </a:extLst>
          </p:cNvPr>
          <p:cNvSpPr>
            <a:spLocks noGrp="1"/>
          </p:cNvSpPr>
          <p:nvPr>
            <p:ph sz="half" idx="2"/>
          </p:nvPr>
        </p:nvSpPr>
        <p:spPr>
          <a:xfrm>
            <a:off x="6172200" y="1324303"/>
            <a:ext cx="5181600" cy="1374652"/>
          </a:xfrm>
        </p:spPr>
        <p:txBody>
          <a:bodyPr>
            <a:noAutofit/>
          </a:bodyPr>
          <a:lstStyle/>
          <a:p>
            <a:pPr marL="0" indent="0">
              <a:spcAft>
                <a:spcPts val="1800"/>
              </a:spcAft>
              <a:buNone/>
            </a:pPr>
            <a:r>
              <a:rPr lang="en-US" b="1" kern="100" dirty="0">
                <a:latin typeface="Montserrat" pitchFamily="2" charset="77"/>
                <a:cs typeface="Times New Roman" panose="02020603050405020304" pitchFamily="18" charset="0"/>
              </a:rPr>
              <a:t>Decompose: </a:t>
            </a:r>
            <a:r>
              <a:rPr lang="en-US" kern="100" dirty="0">
                <a:latin typeface="Montserrat" pitchFamily="2" charset="77"/>
                <a:cs typeface="Times New Roman" panose="02020603050405020304" pitchFamily="18" charset="0"/>
              </a:rPr>
              <a:t>Breaking a larger set into smaller sets. </a:t>
            </a:r>
          </a:p>
          <a:p>
            <a:pPr marL="0" indent="0">
              <a:spcAft>
                <a:spcPts val="1800"/>
              </a:spcAft>
              <a:buNone/>
            </a:pPr>
            <a:r>
              <a:rPr lang="en-US" sz="2000" kern="100" dirty="0">
                <a:latin typeface="Montserrat" pitchFamily="2" charset="77"/>
                <a:ea typeface="Calibri" panose="020F0502020204030204" pitchFamily="34" charset="0"/>
                <a:cs typeface="Times New Roman" panose="02020603050405020304" pitchFamily="18" charset="0"/>
              </a:rPr>
              <a:t>Different ways to decompose 10</a:t>
            </a:r>
          </a:p>
        </p:txBody>
      </p:sp>
      <p:sp>
        <p:nvSpPr>
          <p:cNvPr id="23" name="Text Placeholder 22">
            <a:extLst>
              <a:ext uri="{FF2B5EF4-FFF2-40B4-BE49-F238E27FC236}">
                <a16:creationId xmlns:a16="http://schemas.microsoft.com/office/drawing/2014/main" id="{B2D27F6E-682E-10F3-2DC8-D177E4D5F4ED}"/>
              </a:ext>
            </a:extLst>
          </p:cNvPr>
          <p:cNvSpPr>
            <a:spLocks noGrp="1"/>
          </p:cNvSpPr>
          <p:nvPr>
            <p:ph type="body" sz="quarter" idx="11"/>
          </p:nvPr>
        </p:nvSpPr>
        <p:spPr>
          <a:xfrm>
            <a:off x="6244457" y="3670366"/>
            <a:ext cx="5181600" cy="2574925"/>
          </a:xfrm>
        </p:spPr>
        <p:txBody>
          <a:bodyPr>
            <a:normAutofit fontScale="85000" lnSpcReduction="20000"/>
          </a:bodyPr>
          <a:lstStyle/>
          <a:p>
            <a:pPr marL="0" indent="0">
              <a:buNone/>
            </a:pPr>
            <a:r>
              <a:rPr lang="en-US" sz="2800" kern="100" dirty="0">
                <a:latin typeface="Montserrat" pitchFamily="2" charset="77"/>
                <a:ea typeface="Calibri" panose="020F0502020204030204" pitchFamily="34" charset="0"/>
                <a:cs typeface="Times New Roman" panose="02020603050405020304" pitchFamily="18" charset="0"/>
              </a:rPr>
              <a:t>1 and 9</a:t>
            </a:r>
          </a:p>
          <a:p>
            <a:pPr marL="0" indent="0">
              <a:buNone/>
            </a:pPr>
            <a:r>
              <a:rPr lang="en-US" sz="2800" kern="100" dirty="0">
                <a:latin typeface="Montserrat" pitchFamily="2" charset="77"/>
                <a:ea typeface="Calibri" panose="020F0502020204030204" pitchFamily="34" charset="0"/>
                <a:cs typeface="Times New Roman" panose="02020603050405020304" pitchFamily="18" charset="0"/>
              </a:rPr>
              <a:t>2 and 8</a:t>
            </a:r>
          </a:p>
          <a:p>
            <a:pPr marL="0" indent="0">
              <a:buNone/>
            </a:pPr>
            <a:r>
              <a:rPr lang="en-US" sz="2800" kern="100" dirty="0">
                <a:latin typeface="Montserrat" pitchFamily="2" charset="77"/>
                <a:ea typeface="Calibri" panose="020F0502020204030204" pitchFamily="34" charset="0"/>
                <a:cs typeface="Times New Roman" panose="02020603050405020304" pitchFamily="18" charset="0"/>
              </a:rPr>
              <a:t>3 and 7</a:t>
            </a:r>
          </a:p>
          <a:p>
            <a:pPr marL="0" indent="0">
              <a:buNone/>
            </a:pPr>
            <a:r>
              <a:rPr lang="en-US" sz="2800" kern="100" dirty="0">
                <a:latin typeface="Montserrat" pitchFamily="2" charset="77"/>
                <a:ea typeface="Calibri" panose="020F0502020204030204" pitchFamily="34" charset="0"/>
                <a:cs typeface="Times New Roman" panose="02020603050405020304" pitchFamily="18" charset="0"/>
              </a:rPr>
              <a:t>4 and 6</a:t>
            </a:r>
          </a:p>
          <a:p>
            <a:pPr marL="0" indent="0">
              <a:buNone/>
            </a:pPr>
            <a:r>
              <a:rPr lang="en-US" sz="2800" kern="100" dirty="0">
                <a:latin typeface="Montserrat" pitchFamily="2" charset="77"/>
                <a:ea typeface="Calibri" panose="020F0502020204030204" pitchFamily="34" charset="0"/>
                <a:cs typeface="Times New Roman" panose="02020603050405020304" pitchFamily="18" charset="0"/>
              </a:rPr>
              <a:t>5 and 5</a:t>
            </a:r>
          </a:p>
          <a:p>
            <a:pPr marL="0" indent="0">
              <a:buNone/>
            </a:pPr>
            <a:r>
              <a:rPr lang="en-US" kern="100" dirty="0">
                <a:latin typeface="Montserrat" pitchFamily="2" charset="77"/>
                <a:ea typeface="Calibri" panose="020F0502020204030204" pitchFamily="34" charset="0"/>
                <a:cs typeface="Times New Roman" panose="02020603050405020304" pitchFamily="18" charset="0"/>
              </a:rPr>
              <a:t>6 and 4</a:t>
            </a:r>
          </a:p>
          <a:p>
            <a:pPr marL="0" indent="0">
              <a:buNone/>
            </a:pPr>
            <a:r>
              <a:rPr lang="en-US" kern="100" dirty="0">
                <a:latin typeface="Montserrat" pitchFamily="2" charset="77"/>
                <a:ea typeface="Calibri" panose="020F0502020204030204" pitchFamily="34" charset="0"/>
                <a:cs typeface="Times New Roman" panose="02020603050405020304" pitchFamily="18" charset="0"/>
              </a:rPr>
              <a:t>7 and 3</a:t>
            </a:r>
          </a:p>
          <a:p>
            <a:pPr marL="0" indent="0">
              <a:buNone/>
            </a:pPr>
            <a:r>
              <a:rPr lang="en-US" kern="100" dirty="0">
                <a:latin typeface="Montserrat" pitchFamily="2" charset="77"/>
                <a:ea typeface="Calibri" panose="020F0502020204030204" pitchFamily="34" charset="0"/>
                <a:cs typeface="Times New Roman" panose="02020603050405020304" pitchFamily="18" charset="0"/>
              </a:rPr>
              <a:t>8 and 2</a:t>
            </a:r>
          </a:p>
          <a:p>
            <a:pPr marL="0" indent="0">
              <a:buNone/>
            </a:pPr>
            <a:r>
              <a:rPr lang="en-US" kern="100" dirty="0">
                <a:latin typeface="Montserrat" pitchFamily="2" charset="77"/>
                <a:ea typeface="Calibri" panose="020F0502020204030204" pitchFamily="34" charset="0"/>
                <a:cs typeface="Times New Roman" panose="02020603050405020304" pitchFamily="18" charset="0"/>
              </a:rPr>
              <a:t>9 and 1 </a:t>
            </a:r>
          </a:p>
        </p:txBody>
      </p:sp>
    </p:spTree>
    <p:extLst>
      <p:ext uri="{BB962C8B-B14F-4D97-AF65-F5344CB8AC3E}">
        <p14:creationId xmlns:p14="http://schemas.microsoft.com/office/powerpoint/2010/main" val="4226432003"/>
      </p:ext>
    </p:extLst>
  </p:cSld>
  <p:clrMapOvr>
    <a:masterClrMapping/>
  </p:clrMapOvr>
</p:sld>
</file>

<file path=ppt/theme/theme1.xml><?xml version="1.0" encoding="utf-8"?>
<a:theme xmlns:a="http://schemas.openxmlformats.org/drawingml/2006/main" name="Office Theme">
  <a:themeElements>
    <a:clrScheme name="Custom 35">
      <a:dk1>
        <a:srgbClr val="140A14"/>
      </a:dk1>
      <a:lt1>
        <a:srgbClr val="FFFFFF"/>
      </a:lt1>
      <a:dk2>
        <a:srgbClr val="2078AE"/>
      </a:dk2>
      <a:lt2>
        <a:srgbClr val="E7E6E6"/>
      </a:lt2>
      <a:accent1>
        <a:srgbClr val="327F7C"/>
      </a:accent1>
      <a:accent2>
        <a:srgbClr val="CC4E0C"/>
      </a:accent2>
      <a:accent3>
        <a:srgbClr val="8948A3"/>
      </a:accent3>
      <a:accent4>
        <a:srgbClr val="4C8503"/>
      </a:accent4>
      <a:accent5>
        <a:srgbClr val="140A14"/>
      </a:accent5>
      <a:accent6>
        <a:srgbClr val="BB1654"/>
      </a:accent6>
      <a:hlink>
        <a:srgbClr val="0000FF"/>
      </a:hlink>
      <a:folHlink>
        <a:srgbClr val="444F9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pattFill prst="pct5">
          <a:fgClr>
            <a:schemeClr val="accent3"/>
          </a:fgClr>
          <a:bgClr>
            <a:schemeClr val="bg1"/>
          </a:bgClr>
        </a:patt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PE Early Math-OperationsandAlgebraic" id="{0E797648-2BAB-E344-B73A-A2B9CF254423}" vid="{5C838429-CCFF-2543-96A2-BFAFEAC2043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5397</TotalTime>
  <Words>10153</Words>
  <Application>Microsoft Office PowerPoint</Application>
  <PresentationFormat>Widescreen</PresentationFormat>
  <Paragraphs>626</Paragraphs>
  <Slides>39</Slides>
  <Notes>39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39</vt:i4>
      </vt:variant>
    </vt:vector>
  </HeadingPairs>
  <TitlesOfParts>
    <vt:vector size="48" baseType="lpstr">
      <vt:lpstr>Montserrat</vt:lpstr>
      <vt:lpstr>Poppins</vt:lpstr>
      <vt:lpstr>Montserrat Medium</vt:lpstr>
      <vt:lpstr>Courier New</vt:lpstr>
      <vt:lpstr>Wingdings</vt:lpstr>
      <vt:lpstr>Arial</vt:lpstr>
      <vt:lpstr>Symbol</vt:lpstr>
      <vt:lpstr>Calibri</vt:lpstr>
      <vt:lpstr>Office Theme</vt:lpstr>
      <vt:lpstr>Addition and Subtraction: Early Elementary</vt:lpstr>
      <vt:lpstr>Acknowledgments</vt:lpstr>
      <vt:lpstr>Session Goals</vt:lpstr>
      <vt:lpstr>Play: Catch and Compute!</vt:lpstr>
      <vt:lpstr>Learning About Addition and Subtraction</vt:lpstr>
      <vt:lpstr>California Common Core—First and Second Grade</vt:lpstr>
      <vt:lpstr>What Children Understand About Addition and Subtraction</vt:lpstr>
      <vt:lpstr>Play: Close the Grid</vt:lpstr>
      <vt:lpstr>Number Composition and Decomposition</vt:lpstr>
      <vt:lpstr>Composing and Decomposing Numbers Supports Understanding Place Value</vt:lpstr>
      <vt:lpstr>Properties of Addition and Subtraction</vt:lpstr>
      <vt:lpstr>Let’s Add!</vt:lpstr>
      <vt:lpstr>Let’s Add! (continued)</vt:lpstr>
      <vt:lpstr>Commutative Property of Addition</vt:lpstr>
      <vt:lpstr>Adding More Numbers</vt:lpstr>
      <vt:lpstr>Associative Property of Addition</vt:lpstr>
      <vt:lpstr>Let’s Subtract!</vt:lpstr>
      <vt:lpstr>Inverse Property of Addition and Subtraction</vt:lpstr>
      <vt:lpstr>How Children Come to Understand the Properties of Addition and Subtraction</vt:lpstr>
      <vt:lpstr>Solving Addition and Subtraction Problems</vt:lpstr>
      <vt:lpstr>Observe: Children Adding</vt:lpstr>
      <vt:lpstr>Early Counting Strategies</vt:lpstr>
      <vt:lpstr>Advanced Counting Strategies</vt:lpstr>
      <vt:lpstr>Counting Strategies: Subtracting</vt:lpstr>
      <vt:lpstr>Composing and Decomposing to Solve Addition or Subtraction Problems</vt:lpstr>
      <vt:lpstr>Building on Known Facts</vt:lpstr>
      <vt:lpstr>Problem Types</vt:lpstr>
      <vt:lpstr>Supporting Children to Add and Subtract</vt:lpstr>
      <vt:lpstr>Explore: M5 Early Math Approach</vt:lpstr>
      <vt:lpstr>Materials</vt:lpstr>
      <vt:lpstr>Base Ten Blocks and Ten Frames</vt:lpstr>
      <vt:lpstr>Number Lines</vt:lpstr>
      <vt:lpstr>Play: Using Base Ten Blocks, Ten Frames, and Number Lines</vt:lpstr>
      <vt:lpstr>Explore: Playful Activities to Support Addition and Subtraction</vt:lpstr>
      <vt:lpstr>Explore: Using M5 to Support Learning About Addition and Subtraction</vt:lpstr>
      <vt:lpstr>Discuss: Using M5 to Support Learning About Addition and Subtraction</vt:lpstr>
      <vt:lpstr>Observe: M5 in Action</vt:lpstr>
      <vt:lpstr>Discuss: M5 in Action</vt:lpstr>
      <vt:lpstr>Reflection and Planning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Addition and Subtraction: Early Elementary</dc:title>
  <dc:creator/>
  <cp:lastModifiedBy>Amy Reff</cp:lastModifiedBy>
  <cp:revision>240</cp:revision>
  <cp:lastPrinted>2023-08-03T16:24:27Z</cp:lastPrinted>
  <dcterms:created xsi:type="dcterms:W3CDTF">2024-09-24T13:13:29Z</dcterms:created>
  <dcterms:modified xsi:type="dcterms:W3CDTF">2025-10-06T11:54:07Z</dcterms:modified>
</cp:coreProperties>
</file>