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0"/>
  </p:notesMasterIdLst>
  <p:handoutMasterIdLst>
    <p:handoutMasterId r:id="rId31"/>
  </p:handoutMasterIdLst>
  <p:sldIdLst>
    <p:sldId id="271" r:id="rId5"/>
    <p:sldId id="402" r:id="rId6"/>
    <p:sldId id="391" r:id="rId7"/>
    <p:sldId id="393" r:id="rId8"/>
    <p:sldId id="403" r:id="rId9"/>
    <p:sldId id="396" r:id="rId10"/>
    <p:sldId id="404" r:id="rId11"/>
    <p:sldId id="392" r:id="rId12"/>
    <p:sldId id="405" r:id="rId13"/>
    <p:sldId id="328" r:id="rId14"/>
    <p:sldId id="394"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334" r:id="rId28"/>
    <p:sldId id="418" r:id="rId29"/>
  </p:sldIdLst>
  <p:sldSz cx="12192000" cy="6858000"/>
  <p:notesSz cx="6858000" cy="9144000"/>
  <p:embeddedFontLst>
    <p:embeddedFont>
      <p:font typeface="Cambria" panose="02040503050406030204" pitchFamily="18" charset="0"/>
      <p:regular r:id="rId32"/>
      <p:bold r:id="rId33"/>
      <p:italic r:id="rId34"/>
      <p:boldItalic r:id="rId35"/>
    </p:embeddedFont>
    <p:embeddedFont>
      <p:font typeface="Montserrat" pitchFamily="2" charset="77"/>
      <p:regular r:id="rId36"/>
      <p:bold r:id="rId37"/>
      <p:italic r:id="rId38"/>
      <p:boldItalic r:id="rId39"/>
    </p:embeddedFont>
    <p:embeddedFont>
      <p:font typeface="Montserrat Medium" pitchFamily="2" charset="77"/>
      <p:regular r:id="rId40"/>
      <p:italic r:id="rId41"/>
    </p:embeddedFont>
    <p:embeddedFont>
      <p:font typeface="Poppins" pitchFamily="2" charset="77"/>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99B"/>
    <a:srgbClr val="87C668"/>
    <a:srgbClr val="D3EAC8"/>
    <a:srgbClr val="BBDFA9"/>
    <a:srgbClr val="9ACF7F"/>
    <a:srgbClr val="6DBA46"/>
    <a:srgbClr val="5ECF31"/>
    <a:srgbClr val="91FA06"/>
    <a:srgbClr val="EDFED6"/>
    <a:srgbClr val="DCF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8" autoAdjust="0"/>
    <p:restoredTop sz="87603" autoAdjust="0"/>
  </p:normalViewPr>
  <p:slideViewPr>
    <p:cSldViewPr snapToGrid="0">
      <p:cViewPr varScale="1">
        <p:scale>
          <a:sx n="106" d="100"/>
          <a:sy n="106" d="100"/>
        </p:scale>
        <p:origin x="760"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8/7/25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8/7/25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rek-math-te.stanford.edu/counting/counting-collections-over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ountplayexplore.org/video/california-dad-snack-tim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countplayexplore.org/es/video/amplio-mundo-de-las-matematicas-busqueda-del-tesoro" TargetMode="External"/><Relationship Id="rId5" Type="http://schemas.openxmlformats.org/officeDocument/2006/relationships/hyperlink" Target="https://www.countplayexplore.org/video/wide-world-of-math-treasure-hunt" TargetMode="External"/><Relationship Id="rId4" Type="http://schemas.openxmlformats.org/officeDocument/2006/relationships/hyperlink" Target="https://www.countplayexplore.org/es/video/un-papa-tipico-de-california-la-hora-del-bocadill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Welcome, everyone. Today, we will explore how children develop an understanding of number and counting. </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talking points to include relevant introductions, “housekeeping,” and other important information for your participants. </a:t>
            </a:r>
          </a:p>
          <a:p>
            <a:pPr marL="342900" marR="0" lvl="0" indent="-342900">
              <a:buFont typeface="Symbol" pitchFamily="2" charset="2"/>
              <a:buChar char=""/>
            </a:pPr>
            <a:b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b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recommend providing collections of small objects (for example, paper clips, shells, cotton balls, counting chips) that participants can use to engage in counting experiences throughout this session. If your agency implements Counting Collections (Franke et al., 2018), you might provide some of these collections or invite educators to bring their own counting manipulatives from their learning setting. Consider providing enough manipulatives so each table group has their own set of small objects.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Share with participants that, in this session, we use “TK” to refer to transitional kindergarten and “K” for kindergarten.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you plan your professional learning session, consider the content in each of the PPTs in this suite: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PPT 1 “Introduction to Number and Counting” describes how children develop an understanding of number and counting from birth to age eight.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PPT 2a “Number and Counting: Infants and Toddlers” and PPT 2b “Number and Counting: Preschool, Transitional Kindergarten, and Kindergarten” describe in greater depth how children at different age levels develop an understanding of number and counting. These age-specific PPTs also include guidance on how to support children in specific age ranges to develop number and counting 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Note, because most children have developed number and counting skills by the time they finish kindergarten, there is no PPT 2c focusing on early elementary. Starting in early elementary, children apply their number and counting skills to solving addition and subtraction problems. For more information on the ways children in grades 1 and 2 apply their number and counting skills to other math topics, review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Addition and Subtraction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suite of resources.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encourage you to offer the content in PPT 1 before, or in combination with, content in one of the age specific slide decks (PPT 2a or PPT 2b). Together PPT 1 and one of the age specific slide decks have been designed for a three-hour professional learning session. However, you might adjust slide decks to best meet participant needs and time allowances.</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following slides describe four important components of number and counting. These components include children’s ability to: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attend to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compare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 and develop an understanding of cardinality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recognize, name, and record numerals</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reviewing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The Development of Counting from Infancy Through the Early School Years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research brief for a more in-depth understanding of how children develop counting skills.</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Attending to quantity</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describes young children’s ability to notice quantity in the environment. This skill also includes understanding concepts like “more” or “less.”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notice amounts of things or people. Infants can notice changes in the number of items in a set. For example, they notice if a picture changes from showing one block to four blocks.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understand concepts like “more” or “less” (</a:t>
            </a:r>
            <a:r>
              <a:rPr lang="en-US" sz="1800" dirty="0" err="1">
                <a:solidFill>
                  <a:srgbClr val="0F173D"/>
                </a:solidFill>
                <a:effectLst/>
                <a:latin typeface="Poppins" pitchFamily="2" charset="77"/>
                <a:ea typeface="Times New Roman" panose="02020603050405020304" pitchFamily="18" charset="0"/>
                <a:cs typeface="Helvetica Neue" panose="02000503000000020004" pitchFamily="2" charset="0"/>
              </a:rPr>
              <a:t>Feigenson</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et al., 2002). For example, they might grab the bowl that has more crackers in it.</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infants’ understanding of number is </a:t>
            </a: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approximate</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This means that their understanding is not precise. For example, a six-month-old infant might not notice when the number of items changes from 10 to 12. However, they will notice if the number changes from 10 to 20 dots. As children get older, their ability to notice becomes more precise. They recognize smaller changes in number.</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2a: “Number and Counting: Infants and Toddlers” for a demonstration of how researchers study infant’s ability to attend to quantity.  </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and adults know how many objects are in a small set through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[pronunciation: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soo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-bi-ty-zing]. Subitizing is the ability to immediately observe the number of objects in a group without counting.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on the left with five dots. After 1–2 seconds, click again to make the picture disappear.] How many dots did you observe? [After participants answer:]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That’s right. There were five dots. Now, let’s try again.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on the right with 10 dots. After 1–2 seconds, click again to make the picture disappear.] How many dots did you observe? [After participants answer:]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picture had 10 dots. What did you notice about this experience? Was it easier to observe 5 or 10 dots? [Provide time for participants to answer.]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You just experienced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[pronunciation: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soo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-bi-ty-zing]. Children and adults can observe how many objects are in a small set through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Subitizing is the ability to immediately observe the number of objects in a group without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ability to subitize starts in infancy as infants attend to quantity. Starting around age three, children can subitize up to three objects and then four later in preschool.</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Adults can easily subitize small sets but it is more difficult to subitize larger sets.</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show subitizing in action. Subitizing is a skill we use when identifying the number of objects in a small group by looking briefly and not by counting. Therefore, it’s important to show the dot pictures very briefly.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practicing clicking through these pictures before the session.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participants with visual impairments, consider offering tactile stimuli such as dice with raised bumps or glue dots on paper and asking how many bumps they feel without counting.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985235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Let’s explore how we can use subitizing to identify the number of objects in a larger set.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[Click to reveal the picture with 10 dots organized like a domino. After 1–2 seconds, click again to make the picture disappear.] How many dots did you observe?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[After allowing time for participants to answer:] This picture had 10 dots. This is the same number of dots we observed in the last picture on the previous slide. You may have noticed that observing the 10 dots in this picture was easier. When observing this picture, you probably noticed that the dots were organized in two groups of five. Based on your conceptual understanding of addition, knowing that five and five equals ten, you could conclude that there were 10 dots altogether. This process is </a:t>
            </a:r>
            <a:r>
              <a:rPr lang="en-US" sz="1800" b="1" dirty="0">
                <a:solidFill>
                  <a:srgbClr val="0F173D"/>
                </a:solidFill>
                <a:effectLst/>
                <a:latin typeface="Poppins" pitchFamily="2" charset="77"/>
                <a:ea typeface="Times New Roman" panose="02020603050405020304" pitchFamily="18" charset="0"/>
                <a:cs typeface="Helvetica Neue" panose="02000503000000020004" pitchFamily="2" charset="0"/>
              </a:rPr>
              <a:t>conceptual subitizing</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Conceptual subitizing is the ability to immediately observe the number of objects in a group by composing small quantities into a whole.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Conceptual subitizing develops at around five to six years of age.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Subitizing is not only a visual skill. Research with blind adults suggests that they can subitize using tactile stimuli (for example, a die with raised bumps) as accurately as sighted adults do with visual stimuli (Riggs &amp; Castronovo, 2010; </a:t>
            </a:r>
            <a:r>
              <a:rPr lang="en-US" sz="1800" dirty="0" err="1">
                <a:solidFill>
                  <a:srgbClr val="0F173D"/>
                </a:solidFill>
                <a:effectLst/>
                <a:latin typeface="Poppins" pitchFamily="2" charset="77"/>
                <a:ea typeface="Times New Roman" panose="02020603050405020304" pitchFamily="18" charset="0"/>
                <a:cs typeface="Helvetica Neue" panose="02000503000000020004" pitchFamily="2" charset="0"/>
              </a:rPr>
              <a:t>Crollen</a:t>
            </a: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 &amp; Collignon, 2020).</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show conceptual subitizing in action. Subitizing is a skill we use when identifying the number of objects in a small group by looking briefly and not by counting. Therefore, it’s important to show the dot pictures very briefly.</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Consider practicing clicking through these pictures before the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68231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component we just discussed—attending to quantity—provides the foundation for children to compare numbers. When comparing the number of objects in two sets, children find out which set has more or less or if the sets are equal.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They also learn to use vocabulary like “more,” “less,” or “same” when comparing the number of objects in two sets.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may compare numbers using strategies like visually comparing, matching, or counting. Let’s explore these different strategies together.</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5535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 5–10 minutes</a:t>
            </a:r>
          </a:p>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Let’s think about some ways we can compare two sets of objects.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[Point to the baskets on the slide:] Take a look at the picture on this slide. What are the different ways you could compare the number of carrots and bananas in these baskets? Which basket has more?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Turn to a partner and discuss your ideas. Discuss as many options as possible.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[Provide participants with about five minutes to work in pairs. Then, invite the pairs to share their strategies with the larger group.] In pairs, you identified a variety of strategies to compare numbers. Some ways children learn to compare numbers include visually comparing, matching, and counting.</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26337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Next, let’s discuss how children compare numbers.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just like adults, may compare numbers using different strategies. Let’s review the different strategies children may use when comparing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Visually comparing: This strategy involves simply looking at two sets and deciding which is more without counting. Children and adults use this strategy when there are only a few objects being compared or when the difference between the two sets being compared is very big.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Matching: This strategy involves putting two sets of objects in one-to-one correspondence. When children match two sets, they identify whether one has more by comparing the length of the lines of objects.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Counting: This strategy involves counting the number of objects in each set to decide which one has more or whether they have the same amount.</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501094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Time:</a:t>
            </a:r>
            <a:r>
              <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 5–10 minutes</a:t>
            </a:r>
          </a:p>
          <a:p>
            <a:pPr marL="0" marR="0">
              <a:spcBef>
                <a:spcPts val="600"/>
              </a:spcBef>
              <a:spcAft>
                <a:spcPts val="600"/>
              </a:spcAft>
              <a:buNone/>
            </a:pPr>
            <a:r>
              <a:rPr lang="en-US"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Materials: </a:t>
            </a:r>
            <a:r>
              <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30–40 small objects for each table or small group (paperclips, counters, pens, pinecones, or buttons)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[Select a facilitation strategy from the 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each table group with their own collection of 30–40 small objects. Then:] Take turns counting the objects on your table. As you watch others count, notice the strategies they are using.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are they keeping track of which objects they have counted and which ones they still need to count?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Are they counting by one or skip-counting by two or five?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What language are they counting in?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Is everyone using the same strategies?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time for participants to 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[Then, depending on the facilitator strategy you chose, invite participants to share their strategies and observations.]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adults, we count without having to think about it. Many of the strategies we use to count come naturally to adults, just think what it takes for a child who is learning to count! We will discuss some of these concepts and skills children need to learn in order to develop an understanding of counting and cardinality in the following slides.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way you organize the activity based on group size, session length and format, and participants’ needs.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longer sessions, invite participants to work individually and share their experiences with their tables before discussing as a larger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shorter sessions, invite participants to work with a partner and share with the larger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activity is similar to </a:t>
            </a:r>
            <a:r>
              <a:rPr lang="en-US" sz="1100" i="1" dirty="0">
                <a:solidFill>
                  <a:srgbClr val="0F173D"/>
                </a:solidFill>
                <a:effectLst/>
                <a:latin typeface="Poppins" pitchFamily="2" charset="77"/>
                <a:ea typeface="Times New Roman" panose="02020603050405020304" pitchFamily="18" charset="0"/>
                <a:cs typeface="Helvetica Neue" panose="02000503000000020004" pitchFamily="2" charset="0"/>
              </a:rPr>
              <a:t>Counting Collections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(Franke et al., 2018)</a:t>
            </a:r>
            <a:r>
              <a:rPr lang="en-US" sz="1100" i="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an activity in which young children count a collection of objects and then make a representation of what they counted. Learn more about Counting Collections on the </a:t>
            </a:r>
            <a:r>
              <a:rPr lang="en-US" sz="1100" u="sng" dirty="0">
                <a:solidFill>
                  <a:srgbClr val="0F173D"/>
                </a:solidFill>
                <a:effectLst/>
                <a:latin typeface="Poppins" pitchFamily="2" charset="77"/>
                <a:ea typeface="+mn-ea"/>
                <a:cs typeface="Helvetica Neue" panose="02000503000000020004" pitchFamily="2" charset="0"/>
                <a:hlinkClick r:id="rId3"/>
              </a:rPr>
              <a:t>DREME TE website.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57377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learn about counting by observing adults or other children use counting to find out how many.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children learn to count with meaning (or to find out how many), they learn to apply three counting principles: stable order, one-to-one correspondence, and cardinality.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first counting principle is</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stable order.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Stable order is understanding that number words are in a specific order and this order never changes.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begin understanding stable order when they learn to recite the count list.</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count list is the ordered list of number words in any language, including sign language.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the count list in English is one, two, three, four, five, and so on.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begin to recite parts of the count list at around age two. By age four, most children can recite the count list up to 10 and understand the principle of stable order.</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292201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Before we discuss counting principles two and three, here is a note about the role of language in children’s ability to recite the count list.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Consistent exposure and opportunity to use number words—in any language—plays an important role in learning to count, specifically learning to recite the count list.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Multilingual learners learn to recite parts of the count list in any of the languages they are exposed to frequently. For example, a child learning Spanish at home and English in their early learning and care setting may communicate their first few number words in Spanish. Typically, they will learn English number words quickly in their early learning and care setting. Multilingual learners learn to count at the same pace as monolingual children.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types of languages children are exposed to can also influence children’s understanding of number and counting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Cankaya</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et al., 2014). Languages vary in how they represent mathematical concepts, including their number-naming system. Languages such as Chinese or Japanese have a number system in which number words map directly onto a base-ten structure (for example, the word for “11” in Chinese is equivalent to “ten-one”). Languages such as English and Spanish have a less obvious number word system (for example, the word for “11” in English is “eleven”). Research suggests that children learning languages with more transparent number systems, such as Chinese, Japanese, or Arabic, may have an easier time (at least at first) in learning to recite numbers, especially numbers that follow ten.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However, research suggests that children with limited language exposure in the early years may experience delays in learning to count or producing number words.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children who are deaf or have hearing impairments and are learning sign language may experience delays in learning parts of the count list compared to hearing children (Santos &amp; Cordes, 2022).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might be because caregivers are not fluent in sign language and have fewer ways to communicate with their children. As a result, they may not be exposing the children to as much language—including number and counting words—as hearing children.</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39480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a:t>
            </a:r>
            <a:r>
              <a:rPr lang="en-US" sz="1800" kern="10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They are not intended for commercial redistribution, unauthorized modification, or use outside the scope of professional education.</a:t>
            </a:r>
          </a:p>
          <a:p>
            <a:endParaRPr lang="en-US"/>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second counting principle is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one-to-one correspondence—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ability to assign one number word to each object while counting.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when counting feathers on a dream catcher, a child might touch each feather as they say each number word.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Understanding one-to-one correspondence requires a lot of practice and modeling from caregivers, educators, or older siblings.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need to understand that every item only gets counted once.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also need to learn strategies to keep track of the items they already counted, and the items still left to be counted. [Make a connection to participant answers from the earlier counting activity.] Children might keep track by moving all the counted items to one side or arranging them in a line.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Children’s approaches to learning skills, specifically their executive functioning skills, are important when learning to count and engage in one-to-one correspondence (Espy et al., 2004). Executive functioning includes children’s ability to ignore distracting information (inhibition) and remember information for short periods of time (working memory). When children are learning to engage in one-to-one correspondence, children need to remember which objects have already been counted. </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95177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third counting principle is</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cardinality</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As mentioned earlier, cardinality is understanding that, when counting, the last number word in the count list represents the quantity of the set.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a child might count a row of five apples as “one, two, three, four, five.” If they understand cardinality, they not only know that the number word “five” names the last apple. They also know that the number word “five” represents the total number of apples in this set.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Developing an understanding of cardinality is quite complex and requires a lot of practice with counting.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Most children develop an understanding of cardinality by the end of preschool or TK.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However, it is important to remember that children develop at their own pace and in their own way and a variety of factors can impact children’s </a:t>
            </a:r>
            <a:r>
              <a:rPr lang="en-US" sz="1100" kern="1200" dirty="0">
                <a:solidFill>
                  <a:srgbClr val="0F173D"/>
                </a:solidFill>
                <a:effectLst/>
                <a:latin typeface="Poppins" pitchFamily="2" charset="77"/>
                <a:ea typeface="Times New Roman" panose="02020603050405020304" pitchFamily="18" charset="0"/>
                <a:cs typeface="Helvetica Neue" panose="02000503000000020004" pitchFamily="2" charset="0"/>
              </a:rPr>
              <a:t>understanding of counting (Jordan &amp; Levine, 2009; Silver &amp; Libertus, 2022).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who experience more number words in meaningful contexts learn number words faster (Gunderson &amp; Levine, 2011). Educators and families need to use number words and counting in daily routines and play.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Additionally, traditions and routines in children’s homes and communities influence their experiences with counting. For example, some children may learn to count using their fingers, while others are introduced to tools like an abacus. Asking families about important traditions and routines for their family can help educators incorporate those into their setting.</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2b: “Number and Counting: Preschool, Transitional Kindergarten, and Kindergarten” for more information on the three counting principles.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showing participants Count Play Explore’s “I’m Ready” videos to provide examples and encouragement for how they or the families they work with can engage children in counting in everyday routines and play. Some relevant videos are:</a:t>
            </a:r>
          </a:p>
          <a:p>
            <a:pPr marL="742950" marR="0" lvl="1" indent="-285750">
              <a:buFont typeface="Courier New" panose="02070309020205020404" pitchFamily="49" charset="0"/>
              <a:buChar char="o"/>
            </a:pPr>
            <a:r>
              <a:rPr lang="en-US" sz="1100" i="1" u="sng" dirty="0">
                <a:solidFill>
                  <a:srgbClr val="0F173D"/>
                </a:solidFill>
                <a:effectLst/>
                <a:latin typeface="Poppins" pitchFamily="2" charset="77"/>
                <a:ea typeface="+mn-ea"/>
                <a:cs typeface="Helvetica Neue" panose="02000503000000020004" pitchFamily="2" charset="0"/>
                <a:hlinkClick r:id="rId3"/>
              </a:rPr>
              <a:t>California Dad: Snack Time</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4"/>
              </a:rPr>
              <a:t>Un papá típico de California: La hora del bocadillo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Spanish)</a:t>
            </a:r>
          </a:p>
          <a:p>
            <a:pPr marL="742950" marR="0" lvl="1" indent="-285750">
              <a:buFont typeface="Courier New" panose="02070309020205020404" pitchFamily="49" charset="0"/>
              <a:buChar char="o"/>
            </a:pPr>
            <a:r>
              <a:rPr lang="en-US" sz="1100" i="1" u="sng" dirty="0">
                <a:solidFill>
                  <a:srgbClr val="0F173D"/>
                </a:solidFill>
                <a:effectLst/>
                <a:latin typeface="Poppins" pitchFamily="2" charset="77"/>
                <a:ea typeface="+mn-ea"/>
                <a:cs typeface="Helvetica Neue" panose="02000503000000020004" pitchFamily="2" charset="0"/>
                <a:hlinkClick r:id="rId5"/>
              </a:rPr>
              <a:t>Wide World of Math: Treasure Hunt</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6"/>
              </a:rPr>
              <a:t>Amplio mundo de las matemáticas: Búsqueda del tesoro</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Spanish)</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439033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Think back to the alphabet counting activity we did at the beginning of this session. In table groups, discuss how you applied your understanding of the three principles of counting (stable order, one-to-one correspondence, and cardinality) while learning to count using the alphabet.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[After some time for small group discussion, invite participants to share with the whole group. Then, summarize some key points.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Unlike young children when they first learn to recite the count list, you already knew the order of the alphabet, so you were able to apply the stable order principle to this new counting system.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From your experience with the number system, you also had some strategies to engage in one-to-one correspondence (for example, by lining up your items or pointing to each item as you count them). What may have been more challenging was to connect meaning to each letter in the alphabet.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From our experience with the number system, we understand how much “five” represents, but with the new alphabet counting system, we may not yet understand what “g” represents.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discussion method (for example, in pairs or at tables) based on group size, session length and format,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694114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last component in our suite of resources on number and counting describes children’s ability to recognize, name, and record numerals. Numerals are symbols that represent numbers. For example, the numeral “2” represents two objects.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Most languages and countries use the Arabic numeral system (Hindu–Arabic numerals). These are the numerals we use in the United States.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Young children learn about number concepts through interactions with concrete sets of objects. Gradually, they recognize that numerals represent numbers (for example, that “2” represents the value of two).</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first begin to recognize a few numerals under ten between ages three and four.</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Children can record numerals by writing, using an Augmentative and Alternative Communication (AAC) device, or using picture cards.</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Review PPT 2b: “Number and Counting: Preschool, Transitional Kindergarten, and Kindergarten” for more information on how children learn about numerals.  </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172271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have discussed four components related to understanding numbers and developing counting skills. Think about how children’s math learning develops and becomes more complex over time.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slide shows what children, at three points of development, know about number and counting across the four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Infants notice changes in the number of objects. With adult support, toddlers learn to communicate a few number words and use comparative words like “more” or “less.”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in preschool, transitional kindergarten, and kindergarten learn to recite the count list to 10, then to 20 and 30. They also learn to count using one-to-one correspondence and develop an understanding of cardinality. Once children know how to count with one-to-one correspondence, they can compare two small sets by counting. In preschool, children also learn to recognize a few numerals. By age five, they can recognize and record numerals up to 20.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learn to recite the count list to 1,000 in early elementary school. They can compare numbers larger than ten and express these comparisons using mathematical symbols such as &lt;, &gt;, and =. In addition, they can recognize and record numerals up to 1,000.</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49949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 </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minutes</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One note card per participant</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discussed four components of number and counting: attending to quantity; comparing numbers; counting and cardinality; and recognizing, naming, and recording numerals.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We explored how these four components develop throughout early childhood. We also applied some of these number and counting skills in a playful, hands-on adult experience.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 what you learned today. Then, record something you learned on a note card—your exit ticket.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[Provide a few minutes for participants to record what they learned. Select a facilitation strategy for the debrief. Adjust talking points to match the strategy you chose.]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session described how children come to understand numbers and develop counting skills. When you return to your learning setting, you might notice ways children use numbers and counting. You also might pay attention to ways you support children to develop an understanding of number and counting skills. Noticing will help you be more intentional about the ways you support children’s learning in this math area.</a:t>
            </a:r>
          </a:p>
          <a:p>
            <a:pPr marL="0" marR="0">
              <a:lnSpc>
                <a:spcPts val="2400"/>
              </a:lnSpc>
              <a:spcBef>
                <a:spcPts val="600"/>
              </a:spcBef>
              <a:buNone/>
            </a:pPr>
            <a:r>
              <a:rPr lang="it-IT" sz="1200" b="1" kern="1200" dirty="0">
                <a:solidFill>
                  <a:srgbClr val="0F173D"/>
                </a:solidFill>
                <a:effectLst/>
                <a:latin typeface="Poppins" pitchFamily="2" charset="77"/>
                <a:ea typeface="+mn-ea"/>
                <a:cs typeface="Helvetica Neue" panose="02000503000000020004" pitchFamily="2" charset="0"/>
              </a:rPr>
              <a:t>Facilitator Notes</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way you organize the activity based on group size, session length and format, and participants’ needs.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participants to share their reflections with their table groups.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If you prefer to keep participants’ reflections anonymous, invite participants to bring their cards to you to share. Collect the “exit tickets” to identify what participants learned and relate to topics for coaching or future professional learning.</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18538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it-IT" sz="1800" b="1" kern="1200" dirty="0" err="1">
                <a:solidFill>
                  <a:srgbClr val="0F173D"/>
                </a:solidFill>
                <a:effectLst/>
                <a:latin typeface="Poppins" pitchFamily="2" charset="77"/>
                <a:ea typeface="+mn-ea"/>
                <a:cs typeface="Helvetica Neue" panose="02000503000000020004" pitchFamily="2" charset="0"/>
              </a:rPr>
              <a:t>Talking</a:t>
            </a:r>
            <a:r>
              <a:rPr lang="it-IT" sz="1800" b="1" kern="1200" dirty="0">
                <a:solidFill>
                  <a:srgbClr val="0F173D"/>
                </a:solidFill>
                <a:effectLst/>
                <a:latin typeface="Poppins" pitchFamily="2" charset="77"/>
                <a:ea typeface="+mn-ea"/>
                <a:cs typeface="Helvetica Neue" panose="02000503000000020004" pitchFamily="2" charset="0"/>
              </a:rPr>
              <a:t> Points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In this session, we will start by exploring and playing with numbers.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Next, we will describe four key components of number and counting.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We will also review the ways children develop knowledge and skills in number and counting.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The ways we will learn together are similar to the ways children learn. We will play, observe, explore, and reflect.</a:t>
            </a:r>
          </a:p>
          <a:p>
            <a:pPr marL="0" marR="0">
              <a:lnSpc>
                <a:spcPts val="2400"/>
              </a:lnSpc>
              <a:spcBef>
                <a:spcPts val="600"/>
              </a:spcBef>
              <a:buNone/>
            </a:pPr>
            <a:r>
              <a:rPr lang="it-IT" sz="1800" b="1" kern="1200" dirty="0">
                <a:solidFill>
                  <a:srgbClr val="0F173D"/>
                </a:solidFill>
                <a:effectLst/>
                <a:latin typeface="Poppins" pitchFamily="2" charset="77"/>
                <a:ea typeface="+mn-ea"/>
                <a:cs typeface="Helvetica Neue" panose="02000503000000020004" pitchFamily="2" charset="0"/>
              </a:rPr>
              <a:t>Facilitator Notes</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Adjust slide content and talking points to reflect what you plan to address in your professional learning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175463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15–30 minutes (including the debrief on slide 5)</a:t>
            </a: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a:t>
            </a: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Alphabet Counting</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handout, small items to count, containers, paper, and pencils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Let’s play a counting activity specially designed for adults.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Take out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Alphabet Counting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handout.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purpose of this activity is to experience what it feels like to learn how to count for the first time. [Use the instructions on the handout as talking points and guide the educators through the different sections.]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Alphabet Counting</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activity has multiple parts. Depending on the amount of time you have in your session, you may choose to engage in the entire activity or just the first and second part (“Learning About Alphabet World” and “Counting Fingers and Toes”).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Math is playful. This principle is key to the Count Play Explore professional development approach. This activity invites adults to explore counting through play.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Math mindsets matter. This experience may activate a variety of feelings for participants. Some may enjoy this experience, while others may find it stressful.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Allow participants to engage in ways that they feel most comfortable. Some may think through these problems independently, while others prefer to work in pairs or small groups.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goal of this activity is to experience counting as a beginner would. This experience is likely to be challenging for participants. Remind them that it is okay if they do not get the correct answers.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When inviting participants to share, consider their comfort level. Some participants may not feel comfortable sharing with the whole group. Adapt how you facilitate this activity based on participant needs and session length.</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06279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Time</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15–30 minutes (including </a:t>
            </a:r>
            <a:r>
              <a:rPr lang="en-US" sz="1100" kern="100">
                <a:ln>
                  <a:noFill/>
                </a:ln>
                <a:solidFill>
                  <a:srgbClr val="0F173D"/>
                </a:solidFill>
                <a:effectLst/>
                <a:uFill>
                  <a:solidFill>
                    <a:srgbClr val="000000"/>
                  </a:solidFill>
                </a:uFill>
                <a:latin typeface="Poppins" pitchFamily="2" charset="77"/>
                <a:ea typeface="Arial Unicode MS" panose="020B0604020202020204" pitchFamily="34" charset="-128"/>
              </a:rPr>
              <a:t>slide 4)</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buNone/>
            </a:pPr>
            <a:r>
              <a:rPr lang="en-US"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Materials</a:t>
            </a:r>
            <a:r>
              <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Small items to count, containers, paper, and pencils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Let’s discuss this experience of learning the alphabet counting system. At your table, discuss the following questions: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What strategies or materials did you use to solve the alphabet math problems?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did the strategies resemble those children use when they learn to count?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might this experience affect your approach with children as they learn to count?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How does this experience relate to your work with multilingual learners who may be learning to count in more than one language?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[After some time for small group discussion, invite participants to share with the whole group. Then, summarize some key points. For example, “I noticed you used different strategies to solve these problems. Some of you used your fingers to count, others used small items, and some made an alphabet number line. These are the types of strategies and materials children often use when they learn to count.”]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activity demonstrated that learning to count can be challenging. Children need to learn many things at once. For example, they have to learn number words, number order, and how counting works. In this session, we will explore how children learn about number and develop counting skills.</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Adjust the discussion method (for example, in pairs or at tables) based on group size, session length and format, and participant needs.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participants to share their experiences with the whole group if time permits.</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36949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a:buNone/>
            </a:pPr>
            <a:r>
              <a:rPr lang="en-US" sz="1800" kern="100" dirty="0">
                <a:effectLst/>
                <a:latin typeface="Poppins" pitchFamily="2" charset="77"/>
                <a:ea typeface="Helvetica Neue" panose="02000503000000020004" pitchFamily="2" charset="0"/>
                <a:cs typeface="Times New Roman" panose="02020603050405020304" pitchFamily="18" charset="0"/>
              </a:rPr>
              <a:t>Before we review how children develop an understanding of number and counting, let’s begin by defining “number” and “counting.”</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316533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Numbers can be used to represent quantity (how many).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when you have two red circles, “two” represents the number of red circles.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Counting describes the process we use to identify the quantity of objects in a 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Altogether, this math area describes the concepts and skills children learn to understand quantity and to count objects in a set. </a:t>
            </a:r>
          </a:p>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You may be familiar with the term “number sense.”</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It refers to understanding number, counting, and number operations (for example, addition or subtraction). Content related to number sense is addressed in this suite of resources, which focuses on number and counting, as well as the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Addition and Subtraction</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suite of resources, which focuses on developing addition and subtraction concepts and skills.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This session introduces math vocabulary to describe various concepts and skills related to number and counting. Consider providing participants with the “Glossary of Number and Counting Vocabulary” handout at the start of the session. </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314588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 amount of something can be represented in many ways.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Children start by using concrete objects to represent quantity.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showing you four rubber ducks.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They can also use their fingers.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holding up four fingers.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They can use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number words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Number words are the way we represent numbers using language. This includes words and sign language.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saying “four” in English, “cuatro” in Spanish, or “</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b</a:t>
            </a:r>
            <a:r>
              <a:rPr lang="en-US" sz="1100" dirty="0" err="1">
                <a:solidFill>
                  <a:srgbClr val="0F173D"/>
                </a:solidFill>
                <a:effectLst/>
                <a:latin typeface="Cambria" panose="02040503050406030204" pitchFamily="18" charset="0"/>
                <a:ea typeface="Times New Roman" panose="02020603050405020304" pitchFamily="18" charset="0"/>
                <a:cs typeface="Cambria" panose="02040503050406030204" pitchFamily="18" charset="0"/>
              </a:rPr>
              <a:t>ố</a:t>
            </a:r>
            <a:r>
              <a:rPr lang="en-US" sz="1100" dirty="0" err="1">
                <a:solidFill>
                  <a:srgbClr val="0F173D"/>
                </a:solidFill>
                <a:effectLst/>
                <a:latin typeface="Poppins" pitchFamily="2" charset="77"/>
                <a:ea typeface="Times New Roman" panose="02020603050405020304" pitchFamily="18" charset="0"/>
                <a:cs typeface="Helvetica Neue" panose="02000503000000020004" pitchFamily="2" charset="0"/>
              </a:rPr>
              <a:t>n</a:t>
            </a:r>
            <a:r>
              <a:rPr lang="en-US" sz="1100" dirty="0">
                <a:solidFill>
                  <a:srgbClr val="0F173D"/>
                </a:solidFill>
                <a:effectLst/>
                <a:latin typeface="Poppins" pitchFamily="2" charset="77"/>
                <a:ea typeface="Times New Roman" panose="02020603050405020304" pitchFamily="18" charset="0"/>
                <a:cs typeface="Poppins" pitchFamily="2" charset="77"/>
              </a:rPr>
              <a:t>”</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in Vietnamese.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At the end of preschool and into kindergarten, children learn to represent numbers using </a:t>
            </a:r>
            <a:r>
              <a:rPr lang="en-US" sz="1100" b="1" dirty="0">
                <a:solidFill>
                  <a:srgbClr val="0F173D"/>
                </a:solidFill>
                <a:effectLst/>
                <a:latin typeface="Poppins" pitchFamily="2" charset="77"/>
                <a:ea typeface="Times New Roman" panose="02020603050405020304" pitchFamily="18" charset="0"/>
                <a:cs typeface="Helvetica Neue" panose="02000503000000020004" pitchFamily="2" charset="0"/>
              </a:rPr>
              <a:t>numerals</a:t>
            </a: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 the symbols we use to record numbers.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rPr>
              <a:t>For example, writing, using an Augmentative and Alternative Communication (AAC) device or using picture cards to record the symbol “4.”</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412415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Helvetica Neue" panose="02000503000000020004" pitchFamily="2"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rPr>
              <a:t>Now, let’s discuss how young children develop an understanding of number and counting.</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414777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group of children eating at a table&#10;&#10;Description automatically generated">
            <a:extLst>
              <a:ext uri="{FF2B5EF4-FFF2-40B4-BE49-F238E27FC236}">
                <a16:creationId xmlns:a16="http://schemas.microsoft.com/office/drawing/2014/main" id="{C2DFD52C-A39C-7A1C-2EEE-15E4612BB9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12" name="Picture 11" descr="A green numbers with white outline&#10;&#10;Description automatically generated">
            <a:extLst>
              <a:ext uri="{FF2B5EF4-FFF2-40B4-BE49-F238E27FC236}">
                <a16:creationId xmlns:a16="http://schemas.microsoft.com/office/drawing/2014/main" id="{A08E5536-9369-1F55-7CE9-3B608DFCD5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5" name="Rectangle 4">
            <a:extLst>
              <a:ext uri="{FF2B5EF4-FFF2-40B4-BE49-F238E27FC236}">
                <a16:creationId xmlns:a16="http://schemas.microsoft.com/office/drawing/2014/main" id="{A4140EFA-0829-EFFA-DB47-EB1A66805D3A}"/>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orange and pink text&#10;&#10;Description automatically generated">
            <a:extLst>
              <a:ext uri="{FF2B5EF4-FFF2-40B4-BE49-F238E27FC236}">
                <a16:creationId xmlns:a16="http://schemas.microsoft.com/office/drawing/2014/main" id="{7470BB95-C88C-3F32-A6D8-262E71FF6F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Parallelogram 25">
            <a:extLst>
              <a:ext uri="{FF2B5EF4-FFF2-40B4-BE49-F238E27FC236}">
                <a16:creationId xmlns:a16="http://schemas.microsoft.com/office/drawing/2014/main" id="{00DEA289-80F6-D332-E24F-D2AD7776E5CF}"/>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
            <a:extLst>
              <a:ext uri="{FF2B5EF4-FFF2-40B4-BE49-F238E27FC236}">
                <a16:creationId xmlns:a16="http://schemas.microsoft.com/office/drawing/2014/main" id="{CFBBB842-059E-400D-4E29-7981835A4A1F}"/>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Date Placeholder 3">
            <a:extLst>
              <a:ext uri="{FF2B5EF4-FFF2-40B4-BE49-F238E27FC236}">
                <a16:creationId xmlns:a16="http://schemas.microsoft.com/office/drawing/2014/main" id="{57750543-8D5A-63B3-060E-39FADB6D828E}"/>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5" name="Date Placeholder 3">
            <a:extLst>
              <a:ext uri="{FF2B5EF4-FFF2-40B4-BE49-F238E27FC236}">
                <a16:creationId xmlns:a16="http://schemas.microsoft.com/office/drawing/2014/main" id="{D66307FB-B619-55C4-75E7-BE8F83AB877F}"/>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Number and Counting</a:t>
            </a:r>
          </a:p>
        </p:txBody>
      </p:sp>
      <p:pic>
        <p:nvPicPr>
          <p:cNvPr id="3" name="Picture 2" descr="A group of children eating at a table&#10;&#10;Description automatically generated">
            <a:extLst>
              <a:ext uri="{FF2B5EF4-FFF2-40B4-BE49-F238E27FC236}">
                <a16:creationId xmlns:a16="http://schemas.microsoft.com/office/drawing/2014/main" id="{C61B669F-7630-30CD-E13A-D1573D87B8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6" name="Picture 5" descr="A green numbers with white outline&#10;&#10;Description automatically generated">
            <a:extLst>
              <a:ext uri="{FF2B5EF4-FFF2-40B4-BE49-F238E27FC236}">
                <a16:creationId xmlns:a16="http://schemas.microsoft.com/office/drawing/2014/main" id="{1A9A0C0A-44CE-3BF9-5F67-463943EADB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pic>
        <p:nvPicPr>
          <p:cNvPr id="7" name="Picture 6" descr="A green numbers with white outline&#10;&#10;Description automatically generated">
            <a:extLst>
              <a:ext uri="{FF2B5EF4-FFF2-40B4-BE49-F238E27FC236}">
                <a16:creationId xmlns:a16="http://schemas.microsoft.com/office/drawing/2014/main" id="{633E74E8-CC7D-A96E-7F91-1AA1EE30E4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7176" y="165229"/>
            <a:ext cx="655270" cy="493427"/>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Birth–8 Years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2" r:id="rId3"/>
    <p:sldLayoutId id="2147483673" r:id="rId4"/>
    <p:sldLayoutId id="2147483650" r:id="rId5"/>
    <p:sldLayoutId id="2147483669" r:id="rId6"/>
    <p:sldLayoutId id="2147483667" r:id="rId7"/>
    <p:sldLayoutId id="2147483660" r:id="rId8"/>
    <p:sldLayoutId id="2147483664" r:id="rId9"/>
    <p:sldLayoutId id="2147483652" r:id="rId10"/>
    <p:sldLayoutId id="2147483665" r:id="rId11"/>
    <p:sldLayoutId id="2147483653" r:id="rId12"/>
    <p:sldLayoutId id="2147483654" r:id="rId13"/>
    <p:sldLayoutId id="2147483666" r:id="rId14"/>
    <p:sldLayoutId id="2147483655" r:id="rId15"/>
    <p:sldLayoutId id="2147483656" r:id="rId16"/>
    <p:sldLayoutId id="2147483657" r:id="rId17"/>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7" y="2080938"/>
            <a:ext cx="4781907" cy="2696123"/>
          </a:xfrm>
        </p:spPr>
        <p:txBody>
          <a:bodyPr anchor="b">
            <a:spAutoFit/>
          </a:bodyPr>
          <a:lstStyle/>
          <a:p>
            <a:pPr algn="l"/>
            <a:r>
              <a:rPr lang="en-US" sz="4800" b="1" dirty="0">
                <a:latin typeface="Montserrat" pitchFamily="2" charset="77"/>
              </a:rPr>
              <a:t>Introduction to Number and Counting:</a:t>
            </a:r>
            <a:br>
              <a:rPr lang="en-US" sz="5600" b="1" dirty="0">
                <a:latin typeface="Montserrat" pitchFamily="2" charset="77"/>
              </a:rPr>
            </a:br>
            <a:r>
              <a:rPr lang="en-US" sz="4000" b="0" dirty="0">
                <a:latin typeface="Montserrat Medium" panose="00000600000000000000" pitchFamily="2" charset="0"/>
              </a:rPr>
              <a:t>Birth–8 Years</a:t>
            </a:r>
            <a:endParaRPr lang="en-US" sz="4400" b="0" dirty="0">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Number and Counting</a:t>
            </a:r>
          </a:p>
        </p:txBody>
      </p:sp>
      <p:sp>
        <p:nvSpPr>
          <p:cNvPr id="7" name="Freeform: Shape 6">
            <a:extLst>
              <a:ext uri="{FF2B5EF4-FFF2-40B4-BE49-F238E27FC236}">
                <a16:creationId xmlns:a16="http://schemas.microsoft.com/office/drawing/2014/main" id="{A421C856-6D9E-8B0E-C10C-44345D4ECF36}"/>
              </a:ext>
            </a:extLst>
          </p:cNvPr>
          <p:cNvSpPr/>
          <p:nvPr/>
        </p:nvSpPr>
        <p:spPr>
          <a:xfrm>
            <a:off x="4348163" y="2242721"/>
            <a:ext cx="7488237" cy="734229"/>
          </a:xfrm>
          <a:custGeom>
            <a:avLst/>
            <a:gdLst>
              <a:gd name="connsiteX0" fmla="*/ 0 w 7488237"/>
              <a:gd name="connsiteY0" fmla="*/ 122374 h 734229"/>
              <a:gd name="connsiteX1" fmla="*/ 122374 w 7488237"/>
              <a:gd name="connsiteY1" fmla="*/ 0 h 734229"/>
              <a:gd name="connsiteX2" fmla="*/ 7365863 w 7488237"/>
              <a:gd name="connsiteY2" fmla="*/ 0 h 734229"/>
              <a:gd name="connsiteX3" fmla="*/ 7488237 w 7488237"/>
              <a:gd name="connsiteY3" fmla="*/ 122374 h 734229"/>
              <a:gd name="connsiteX4" fmla="*/ 7488237 w 7488237"/>
              <a:gd name="connsiteY4" fmla="*/ 611855 h 734229"/>
              <a:gd name="connsiteX5" fmla="*/ 7365863 w 7488237"/>
              <a:gd name="connsiteY5" fmla="*/ 734229 h 734229"/>
              <a:gd name="connsiteX6" fmla="*/ 122374 w 7488237"/>
              <a:gd name="connsiteY6" fmla="*/ 734229 h 734229"/>
              <a:gd name="connsiteX7" fmla="*/ 0 w 7488237"/>
              <a:gd name="connsiteY7" fmla="*/ 611855 h 734229"/>
              <a:gd name="connsiteX8" fmla="*/ 0 w 7488237"/>
              <a:gd name="connsiteY8" fmla="*/ 122374 h 7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4229">
                <a:moveTo>
                  <a:pt x="0" y="122374"/>
                </a:moveTo>
                <a:cubicBezTo>
                  <a:pt x="0" y="54789"/>
                  <a:pt x="54789" y="0"/>
                  <a:pt x="122374" y="0"/>
                </a:cubicBezTo>
                <a:lnTo>
                  <a:pt x="7365863" y="0"/>
                </a:lnTo>
                <a:cubicBezTo>
                  <a:pt x="7433448" y="0"/>
                  <a:pt x="7488237" y="54789"/>
                  <a:pt x="7488237" y="122374"/>
                </a:cubicBezTo>
                <a:lnTo>
                  <a:pt x="7488237" y="611855"/>
                </a:lnTo>
                <a:cubicBezTo>
                  <a:pt x="7488237" y="679440"/>
                  <a:pt x="7433448" y="734229"/>
                  <a:pt x="7365863" y="734229"/>
                </a:cubicBezTo>
                <a:lnTo>
                  <a:pt x="122374" y="734229"/>
                </a:lnTo>
                <a:cubicBezTo>
                  <a:pt x="54789" y="734229"/>
                  <a:pt x="0" y="679440"/>
                  <a:pt x="0" y="611855"/>
                </a:cubicBezTo>
                <a:lnTo>
                  <a:pt x="0" y="122374"/>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282" tIns="127282" rIns="127282" bIns="127282"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Attending to quantity</a:t>
            </a:r>
          </a:p>
        </p:txBody>
      </p:sp>
      <p:sp>
        <p:nvSpPr>
          <p:cNvPr id="8" name="Freeform: Shape 7">
            <a:extLst>
              <a:ext uri="{FF2B5EF4-FFF2-40B4-BE49-F238E27FC236}">
                <a16:creationId xmlns:a16="http://schemas.microsoft.com/office/drawing/2014/main" id="{B4B2DB87-F68F-7BBA-C990-F715B454FF6C}"/>
              </a:ext>
            </a:extLst>
          </p:cNvPr>
          <p:cNvSpPr/>
          <p:nvPr/>
        </p:nvSpPr>
        <p:spPr>
          <a:xfrm>
            <a:off x="4348163" y="3089048"/>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Comparing numbers</a:t>
            </a:r>
          </a:p>
        </p:txBody>
      </p:sp>
      <p:sp>
        <p:nvSpPr>
          <p:cNvPr id="9" name="Freeform: Shape 8">
            <a:extLst>
              <a:ext uri="{FF2B5EF4-FFF2-40B4-BE49-F238E27FC236}">
                <a16:creationId xmlns:a16="http://schemas.microsoft.com/office/drawing/2014/main" id="{2E24A149-8ED8-C7DB-7987-D61C907A78AF}"/>
              </a:ext>
            </a:extLst>
          </p:cNvPr>
          <p:cNvSpPr/>
          <p:nvPr/>
        </p:nvSpPr>
        <p:spPr>
          <a:xfrm>
            <a:off x="4348163" y="3931737"/>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Counting and cardinality</a:t>
            </a:r>
          </a:p>
        </p:txBody>
      </p:sp>
      <p:sp>
        <p:nvSpPr>
          <p:cNvPr id="10" name="Freeform: Shape 9">
            <a:extLst>
              <a:ext uri="{FF2B5EF4-FFF2-40B4-BE49-F238E27FC236}">
                <a16:creationId xmlns:a16="http://schemas.microsoft.com/office/drawing/2014/main" id="{7EB66783-9262-A092-A94D-0EDA570173E0}"/>
              </a:ext>
            </a:extLst>
          </p:cNvPr>
          <p:cNvSpPr/>
          <p:nvPr/>
        </p:nvSpPr>
        <p:spPr>
          <a:xfrm>
            <a:off x="4348163" y="4766068"/>
            <a:ext cx="7488237" cy="731515"/>
          </a:xfrm>
          <a:custGeom>
            <a:avLst/>
            <a:gdLst>
              <a:gd name="connsiteX0" fmla="*/ 0 w 7488237"/>
              <a:gd name="connsiteY0" fmla="*/ 121922 h 731515"/>
              <a:gd name="connsiteX1" fmla="*/ 121922 w 7488237"/>
              <a:gd name="connsiteY1" fmla="*/ 0 h 731515"/>
              <a:gd name="connsiteX2" fmla="*/ 7366315 w 7488237"/>
              <a:gd name="connsiteY2" fmla="*/ 0 h 731515"/>
              <a:gd name="connsiteX3" fmla="*/ 7488237 w 7488237"/>
              <a:gd name="connsiteY3" fmla="*/ 121922 h 731515"/>
              <a:gd name="connsiteX4" fmla="*/ 7488237 w 7488237"/>
              <a:gd name="connsiteY4" fmla="*/ 609593 h 731515"/>
              <a:gd name="connsiteX5" fmla="*/ 7366315 w 7488237"/>
              <a:gd name="connsiteY5" fmla="*/ 731515 h 731515"/>
              <a:gd name="connsiteX6" fmla="*/ 121922 w 7488237"/>
              <a:gd name="connsiteY6" fmla="*/ 731515 h 731515"/>
              <a:gd name="connsiteX7" fmla="*/ 0 w 7488237"/>
              <a:gd name="connsiteY7" fmla="*/ 609593 h 731515"/>
              <a:gd name="connsiteX8" fmla="*/ 0 w 7488237"/>
              <a:gd name="connsiteY8" fmla="*/ 121922 h 7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731515">
                <a:moveTo>
                  <a:pt x="0" y="121922"/>
                </a:moveTo>
                <a:cubicBezTo>
                  <a:pt x="0" y="54586"/>
                  <a:pt x="54586" y="0"/>
                  <a:pt x="121922" y="0"/>
                </a:cubicBezTo>
                <a:lnTo>
                  <a:pt x="7366315" y="0"/>
                </a:lnTo>
                <a:cubicBezTo>
                  <a:pt x="7433651" y="0"/>
                  <a:pt x="7488237" y="54586"/>
                  <a:pt x="7488237" y="121922"/>
                </a:cubicBezTo>
                <a:lnTo>
                  <a:pt x="7488237" y="609593"/>
                </a:lnTo>
                <a:cubicBezTo>
                  <a:pt x="7488237" y="676929"/>
                  <a:pt x="7433651" y="731515"/>
                  <a:pt x="7366315" y="731515"/>
                </a:cubicBezTo>
                <a:lnTo>
                  <a:pt x="121922" y="731515"/>
                </a:lnTo>
                <a:cubicBezTo>
                  <a:pt x="54586" y="731515"/>
                  <a:pt x="0" y="676929"/>
                  <a:pt x="0" y="609593"/>
                </a:cubicBezTo>
                <a:lnTo>
                  <a:pt x="0" y="121922"/>
                </a:lnTo>
                <a:close/>
              </a:path>
            </a:pathLst>
          </a:custGeom>
          <a:ln>
            <a:solidFill>
              <a:schemeClr val="accent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150" tIns="127150" rIns="127150" bIns="12715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ontserrat" pitchFamily="2" charset="77"/>
              </a:rPr>
              <a:t>Recognizing, naming, and recording numerals</a:t>
            </a:r>
          </a:p>
        </p:txBody>
      </p:sp>
      <p:sp>
        <p:nvSpPr>
          <p:cNvPr id="4" name="Picture Placeholder 3">
            <a:extLst>
              <a:ext uri="{FF2B5EF4-FFF2-40B4-BE49-F238E27FC236}">
                <a16:creationId xmlns:a16="http://schemas.microsoft.com/office/drawing/2014/main" id="{869E5EE8-BFF2-D9DA-D202-B5D6255F402A}"/>
              </a:ext>
              <a:ext uri="{C183D7F6-B498-43B3-948B-1728B52AA6E4}">
                <adec:decorative xmlns:adec="http://schemas.microsoft.com/office/drawing/2017/decorative" val="1"/>
              </a:ext>
            </a:extLst>
          </p:cNvPr>
          <p:cNvSpPr>
            <a:spLocks noGrp="1"/>
          </p:cNvSpPr>
          <p:nvPr>
            <p:ph type="pic" idx="13"/>
          </p:nvPr>
        </p:nvSpPr>
        <p:spPr/>
        <p:txBody>
          <a:bodyPr/>
          <a:lstStyle/>
          <a:p>
            <a:endParaRPr lang="en-US"/>
          </a:p>
        </p:txBody>
      </p:sp>
      <p:pic>
        <p:nvPicPr>
          <p:cNvPr id="6" name="Picture Placeholder 11">
            <a:extLst>
              <a:ext uri="{FF2B5EF4-FFF2-40B4-BE49-F238E27FC236}">
                <a16:creationId xmlns:a16="http://schemas.microsoft.com/office/drawing/2014/main" id="{63079DC2-7223-8E9F-904A-14BBC5A13E55}"/>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0" y="0"/>
            <a:ext cx="4052668" cy="6859368"/>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Attending to Quantity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4725"/>
          </a:xfrm>
        </p:spPr>
        <p:txBody>
          <a:bodyPr anchor="ctr" anchorCtr="0">
            <a:normAutofit fontScale="92500" lnSpcReduction="10000"/>
          </a:bodyPr>
          <a:lstStyle/>
          <a:p>
            <a:pPr marL="0" indent="0">
              <a:lnSpc>
                <a:spcPct val="100000"/>
              </a:lnSpc>
              <a:buNone/>
            </a:pPr>
            <a:r>
              <a:rPr lang="en-US" dirty="0"/>
              <a:t>Young children’s understanding of numbers is </a:t>
            </a:r>
            <a:r>
              <a:rPr lang="en-US" b="1" dirty="0"/>
              <a:t>approximate</a:t>
            </a:r>
            <a:r>
              <a:rPr lang="en-US" dirty="0"/>
              <a:t> and becomes more precise with age. They begin to:</a:t>
            </a:r>
          </a:p>
          <a:p>
            <a:pPr>
              <a:lnSpc>
                <a:spcPct val="100000"/>
              </a:lnSpc>
            </a:pPr>
            <a:r>
              <a:rPr lang="en-US" dirty="0"/>
              <a:t>notice amounts of things or people and</a:t>
            </a:r>
          </a:p>
          <a:p>
            <a:pPr>
              <a:lnSpc>
                <a:spcPct val="100000"/>
              </a:lnSpc>
            </a:pPr>
            <a:r>
              <a:rPr lang="en-US" dirty="0"/>
              <a:t>understand concepts like “more” and “less”</a:t>
            </a:r>
          </a:p>
          <a:p>
            <a:pPr marL="0" indent="0">
              <a:buNone/>
            </a:pPr>
            <a:r>
              <a:rPr lang="en-US" sz="1200" dirty="0" err="1">
                <a:solidFill>
                  <a:schemeClr val="tx1"/>
                </a:solidFill>
                <a:effectLst/>
                <a:latin typeface="Montserrat" panose="00000500000000000000" pitchFamily="50" charset="0"/>
              </a:rPr>
              <a:t>Feigenson</a:t>
            </a:r>
            <a:r>
              <a:rPr lang="en-US" sz="1200" dirty="0">
                <a:solidFill>
                  <a:schemeClr val="tx1"/>
                </a:solidFill>
                <a:effectLst/>
                <a:latin typeface="Montserrat" panose="00000500000000000000" pitchFamily="50" charset="0"/>
              </a:rPr>
              <a:t> et al. (2002)</a:t>
            </a:r>
          </a:p>
        </p:txBody>
      </p:sp>
      <p:pic>
        <p:nvPicPr>
          <p:cNvPr id="3" name="Content Placeholder 6">
            <a:extLst>
              <a:ext uri="{FF2B5EF4-FFF2-40B4-BE49-F238E27FC236}">
                <a16:creationId xmlns:a16="http://schemas.microsoft.com/office/drawing/2014/main" id="{25FEFC10-324B-F843-1488-D9C8BCDBC9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941" y="967866"/>
            <a:ext cx="6208059" cy="4138706"/>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solidFill>
                  <a:schemeClr val="bg1"/>
                </a:solidFill>
                <a:latin typeface="Montserrat" panose="00000500000000000000" pitchFamily="50" charset="0"/>
              </a:rPr>
              <a:t>How Many Dots?</a:t>
            </a:r>
          </a:p>
        </p:txBody>
      </p:sp>
      <p:grpSp>
        <p:nvGrpSpPr>
          <p:cNvPr id="6" name="Group 5" descr="Rectangle containing 5 dots arranged at random.">
            <a:extLst>
              <a:ext uri="{FF2B5EF4-FFF2-40B4-BE49-F238E27FC236}">
                <a16:creationId xmlns:a16="http://schemas.microsoft.com/office/drawing/2014/main" id="{D23C34CE-E218-9B96-FF08-E587909756C0}"/>
              </a:ext>
            </a:extLst>
          </p:cNvPr>
          <p:cNvGrpSpPr/>
          <p:nvPr/>
        </p:nvGrpSpPr>
        <p:grpSpPr>
          <a:xfrm>
            <a:off x="425214" y="1196721"/>
            <a:ext cx="5518527" cy="4451330"/>
            <a:chOff x="3336736" y="1792796"/>
            <a:chExt cx="5518527" cy="4451330"/>
          </a:xfrm>
          <a:solidFill>
            <a:srgbClr val="DCFDB1"/>
          </a:solidFill>
        </p:grpSpPr>
        <p:sp>
          <p:nvSpPr>
            <p:cNvPr id="7" name="Rectangle 6">
              <a:extLst>
                <a:ext uri="{FF2B5EF4-FFF2-40B4-BE49-F238E27FC236}">
                  <a16:creationId xmlns:a16="http://schemas.microsoft.com/office/drawing/2014/main" id="{F6D081C3-9E26-E5B8-C631-8D5026BAB758}"/>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ADECFB8-B47A-3B54-F30E-2DAF58421BF8}"/>
                </a:ext>
              </a:extLst>
            </p:cNvPr>
            <p:cNvSpPr>
              <a:spLocks noChangeAspect="1"/>
            </p:cNvSpPr>
            <p:nvPr/>
          </p:nvSpPr>
          <p:spPr>
            <a:xfrm>
              <a:off x="3471262" y="4453178"/>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BF0F89-D985-0FFF-38D8-C58EB5603790}"/>
                </a:ext>
              </a:extLst>
            </p:cNvPr>
            <p:cNvSpPr>
              <a:spLocks noChangeAspect="1"/>
            </p:cNvSpPr>
            <p:nvPr/>
          </p:nvSpPr>
          <p:spPr>
            <a:xfrm>
              <a:off x="4870568" y="5421212"/>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E37A735-CA71-B306-99F6-3BB37191C689}"/>
                </a:ext>
              </a:extLst>
            </p:cNvPr>
            <p:cNvSpPr>
              <a:spLocks noChangeAspect="1"/>
            </p:cNvSpPr>
            <p:nvPr/>
          </p:nvSpPr>
          <p:spPr>
            <a:xfrm>
              <a:off x="7783983" y="3095440"/>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4DC5E5-CCB8-E7EC-9D5C-47B60836BC17}"/>
                </a:ext>
              </a:extLst>
            </p:cNvPr>
            <p:cNvSpPr>
              <a:spLocks noChangeAspect="1"/>
            </p:cNvSpPr>
            <p:nvPr/>
          </p:nvSpPr>
          <p:spPr>
            <a:xfrm>
              <a:off x="8096235" y="4989759"/>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C63320-3AA0-B58E-C35F-383076A33590}"/>
                </a:ext>
              </a:extLst>
            </p:cNvPr>
            <p:cNvSpPr>
              <a:spLocks noChangeAspect="1"/>
            </p:cNvSpPr>
            <p:nvPr/>
          </p:nvSpPr>
          <p:spPr>
            <a:xfrm>
              <a:off x="5495072" y="2176266"/>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descr="Rectangle containing 10 dots arranged at random.">
            <a:extLst>
              <a:ext uri="{FF2B5EF4-FFF2-40B4-BE49-F238E27FC236}">
                <a16:creationId xmlns:a16="http://schemas.microsoft.com/office/drawing/2014/main" id="{8B03B2F6-6BB3-BA9C-4C51-84F9142E00CD}"/>
              </a:ext>
            </a:extLst>
          </p:cNvPr>
          <p:cNvGrpSpPr/>
          <p:nvPr/>
        </p:nvGrpSpPr>
        <p:grpSpPr>
          <a:xfrm>
            <a:off x="6248261" y="1196721"/>
            <a:ext cx="5518527" cy="4451330"/>
            <a:chOff x="5585050" y="2406195"/>
            <a:chExt cx="5518527" cy="4451330"/>
          </a:xfrm>
          <a:solidFill>
            <a:srgbClr val="D5EFEE"/>
          </a:solidFill>
        </p:grpSpPr>
        <p:grpSp>
          <p:nvGrpSpPr>
            <p:cNvPr id="14" name="Group 13">
              <a:extLst>
                <a:ext uri="{FF2B5EF4-FFF2-40B4-BE49-F238E27FC236}">
                  <a16:creationId xmlns:a16="http://schemas.microsoft.com/office/drawing/2014/main" id="{BFE124FB-EB41-4F4F-D794-45FD9556D8D3}"/>
                </a:ext>
              </a:extLst>
            </p:cNvPr>
            <p:cNvGrpSpPr/>
            <p:nvPr/>
          </p:nvGrpSpPr>
          <p:grpSpPr>
            <a:xfrm>
              <a:off x="5585050" y="2406195"/>
              <a:ext cx="5518527" cy="4451330"/>
              <a:chOff x="2224856" y="1971478"/>
              <a:chExt cx="5518527" cy="4451330"/>
            </a:xfrm>
            <a:grpFill/>
          </p:grpSpPr>
          <p:sp>
            <p:nvSpPr>
              <p:cNvPr id="20" name="Rectangle 19">
                <a:extLst>
                  <a:ext uri="{FF2B5EF4-FFF2-40B4-BE49-F238E27FC236}">
                    <a16:creationId xmlns:a16="http://schemas.microsoft.com/office/drawing/2014/main" id="{1080BB74-BE26-ADA9-1FD6-0F4F2C569EB2}"/>
                  </a:ext>
                  <a:ext uri="{C183D7F6-B498-43B3-948B-1728B52AA6E4}">
                    <adec:decorative xmlns:adec="http://schemas.microsoft.com/office/drawing/2017/decorative" val="1"/>
                  </a:ext>
                </a:extLst>
              </p:cNvPr>
              <p:cNvSpPr/>
              <p:nvPr/>
            </p:nvSpPr>
            <p:spPr>
              <a:xfrm>
                <a:off x="2224856" y="1971478"/>
                <a:ext cx="5518527" cy="4451330"/>
              </a:xfrm>
              <a:prstGeom prst="rect">
                <a:avLst/>
              </a:prstGeom>
              <a:grp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526651D-D6D5-D586-6B49-812876BAF484}"/>
                  </a:ext>
                </a:extLst>
              </p:cNvPr>
              <p:cNvSpPr>
                <a:spLocks noChangeAspect="1"/>
              </p:cNvSpPr>
              <p:nvPr/>
            </p:nvSpPr>
            <p:spPr>
              <a:xfrm>
                <a:off x="3471262" y="4453178"/>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1B077B-D30C-4564-9026-BBC595A64743}"/>
                  </a:ext>
                </a:extLst>
              </p:cNvPr>
              <p:cNvSpPr>
                <a:spLocks noChangeAspect="1"/>
              </p:cNvSpPr>
              <p:nvPr/>
            </p:nvSpPr>
            <p:spPr>
              <a:xfrm>
                <a:off x="4870568"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AA9B29A-FBE5-C5F8-6F3F-A62039503E67}"/>
                  </a:ext>
                </a:extLst>
              </p:cNvPr>
              <p:cNvSpPr>
                <a:spLocks noChangeAspect="1"/>
              </p:cNvSpPr>
              <p:nvPr/>
            </p:nvSpPr>
            <p:spPr>
              <a:xfrm>
                <a:off x="2529369" y="2741330"/>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880ABA-6265-092A-3EEF-CE320A10559A}"/>
                  </a:ext>
                </a:extLst>
              </p:cNvPr>
              <p:cNvSpPr>
                <a:spLocks noChangeAspect="1"/>
              </p:cNvSpPr>
              <p:nvPr/>
            </p:nvSpPr>
            <p:spPr>
              <a:xfrm>
                <a:off x="2492030"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6DF57C-3E68-3878-2FB8-214B566AF314}"/>
                  </a:ext>
                </a:extLst>
              </p:cNvPr>
              <p:cNvSpPr>
                <a:spLocks noChangeAspect="1"/>
              </p:cNvSpPr>
              <p:nvPr/>
            </p:nvSpPr>
            <p:spPr>
              <a:xfrm>
                <a:off x="5495072" y="2176266"/>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99F16B6E-861C-BA8E-3A60-605935321E93}"/>
                </a:ext>
              </a:extLst>
            </p:cNvPr>
            <p:cNvSpPr>
              <a:spLocks noChangeAspect="1"/>
            </p:cNvSpPr>
            <p:nvPr/>
          </p:nvSpPr>
          <p:spPr>
            <a:xfrm>
              <a:off x="10082229" y="2551543"/>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38D8DB-3E74-88CD-B26E-11397F6A082D}"/>
                </a:ext>
              </a:extLst>
            </p:cNvPr>
            <p:cNvSpPr>
              <a:spLocks noChangeAspect="1"/>
            </p:cNvSpPr>
            <p:nvPr/>
          </p:nvSpPr>
          <p:spPr>
            <a:xfrm>
              <a:off x="8141895" y="382867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09158F-BE35-BCBC-C3B3-FAC0DEBD9E14}"/>
                </a:ext>
              </a:extLst>
            </p:cNvPr>
            <p:cNvSpPr>
              <a:spLocks noChangeAspect="1"/>
            </p:cNvSpPr>
            <p:nvPr/>
          </p:nvSpPr>
          <p:spPr>
            <a:xfrm>
              <a:off x="10082229" y="4323959"/>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2B3540-C64B-FE25-D5DA-100EE1BF0C7E}"/>
                </a:ext>
              </a:extLst>
            </p:cNvPr>
            <p:cNvSpPr>
              <a:spLocks noChangeAspect="1"/>
            </p:cNvSpPr>
            <p:nvPr/>
          </p:nvSpPr>
          <p:spPr>
            <a:xfrm>
              <a:off x="9531340" y="547388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797035-1DD3-A02A-7E9A-5F96DD65FCB3}"/>
                </a:ext>
              </a:extLst>
            </p:cNvPr>
            <p:cNvSpPr>
              <a:spLocks noChangeAspect="1"/>
            </p:cNvSpPr>
            <p:nvPr/>
          </p:nvSpPr>
          <p:spPr>
            <a:xfrm>
              <a:off x="6854678" y="329812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37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solidFill>
                  <a:schemeClr val="bg1"/>
                </a:solidFill>
                <a:latin typeface="Montserrat" panose="00000500000000000000" pitchFamily="50" charset="0"/>
              </a:rPr>
              <a:t>Even More Dots</a:t>
            </a:r>
          </a:p>
        </p:txBody>
      </p:sp>
      <p:grpSp>
        <p:nvGrpSpPr>
          <p:cNvPr id="3" name="Group 2" descr="Rectangle split into two section. Each section contains 5 dots. Each of the five dots is arranged as they would appear on a die with four dots at each corner of a square and one dot in the middle.">
            <a:extLst>
              <a:ext uri="{FF2B5EF4-FFF2-40B4-BE49-F238E27FC236}">
                <a16:creationId xmlns:a16="http://schemas.microsoft.com/office/drawing/2014/main" id="{E277621C-4CC9-5D5D-A4A3-58C65C8CEC3B}"/>
              </a:ext>
            </a:extLst>
          </p:cNvPr>
          <p:cNvGrpSpPr/>
          <p:nvPr/>
        </p:nvGrpSpPr>
        <p:grpSpPr>
          <a:xfrm>
            <a:off x="3336736" y="1146426"/>
            <a:ext cx="5518527" cy="4451330"/>
            <a:chOff x="3336735" y="1782587"/>
            <a:chExt cx="5518527" cy="4451330"/>
          </a:xfrm>
          <a:solidFill>
            <a:srgbClr val="FEEEE6"/>
          </a:solidFill>
        </p:grpSpPr>
        <p:grpSp>
          <p:nvGrpSpPr>
            <p:cNvPr id="4" name="Group 3">
              <a:extLst>
                <a:ext uri="{FF2B5EF4-FFF2-40B4-BE49-F238E27FC236}">
                  <a16:creationId xmlns:a16="http://schemas.microsoft.com/office/drawing/2014/main" id="{59BDF5D1-FE03-B396-38B7-09EA5409D648}"/>
                </a:ext>
              </a:extLst>
            </p:cNvPr>
            <p:cNvGrpSpPr/>
            <p:nvPr/>
          </p:nvGrpSpPr>
          <p:grpSpPr>
            <a:xfrm>
              <a:off x="3336735" y="1782587"/>
              <a:ext cx="5518527" cy="4451330"/>
              <a:chOff x="3989349" y="3196676"/>
              <a:chExt cx="5518527" cy="4451330"/>
            </a:xfrm>
            <a:grpFill/>
          </p:grpSpPr>
          <p:grpSp>
            <p:nvGrpSpPr>
              <p:cNvPr id="26" name="Group 25">
                <a:extLst>
                  <a:ext uri="{FF2B5EF4-FFF2-40B4-BE49-F238E27FC236}">
                    <a16:creationId xmlns:a16="http://schemas.microsoft.com/office/drawing/2014/main" id="{DA70B030-434A-0446-41A4-50B3819AD0AC}"/>
                  </a:ext>
                </a:extLst>
              </p:cNvPr>
              <p:cNvGrpSpPr/>
              <p:nvPr/>
            </p:nvGrpSpPr>
            <p:grpSpPr>
              <a:xfrm>
                <a:off x="3989349" y="3196676"/>
                <a:ext cx="5518527" cy="4451330"/>
                <a:chOff x="6923627" y="1755324"/>
                <a:chExt cx="5518527" cy="4451330"/>
              </a:xfrm>
              <a:grpFill/>
            </p:grpSpPr>
            <p:grpSp>
              <p:nvGrpSpPr>
                <p:cNvPr id="32" name="Group 31">
                  <a:extLst>
                    <a:ext uri="{FF2B5EF4-FFF2-40B4-BE49-F238E27FC236}">
                      <a16:creationId xmlns:a16="http://schemas.microsoft.com/office/drawing/2014/main" id="{9F7BA385-3E89-98CB-289C-3018696CA892}"/>
                    </a:ext>
                  </a:extLst>
                </p:cNvPr>
                <p:cNvGrpSpPr/>
                <p:nvPr/>
              </p:nvGrpSpPr>
              <p:grpSpPr>
                <a:xfrm>
                  <a:off x="6923627" y="1755324"/>
                  <a:ext cx="5518527" cy="4451330"/>
                  <a:chOff x="3336736" y="1792796"/>
                  <a:chExt cx="5518527" cy="4451330"/>
                </a:xfrm>
                <a:grpFill/>
              </p:grpSpPr>
              <p:sp>
                <p:nvSpPr>
                  <p:cNvPr id="35" name="Rectangle 34">
                    <a:extLst>
                      <a:ext uri="{FF2B5EF4-FFF2-40B4-BE49-F238E27FC236}">
                        <a16:creationId xmlns:a16="http://schemas.microsoft.com/office/drawing/2014/main" id="{79CF4D63-734F-5436-6C27-97B22B4AC824}"/>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6EACB33-B4FD-08F2-CE8E-95F423DA9E07}"/>
                      </a:ext>
                    </a:extLst>
                  </p:cNvPr>
                  <p:cNvSpPr>
                    <a:spLocks noChangeAspect="1"/>
                  </p:cNvSpPr>
                  <p:nvPr/>
                </p:nvSpPr>
                <p:spPr>
                  <a:xfrm>
                    <a:off x="3510030"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B1D3B8-9C57-9944-D1B0-4965F5CD8190}"/>
                      </a:ext>
                    </a:extLst>
                  </p:cNvPr>
                  <p:cNvSpPr>
                    <a:spLocks noChangeAspect="1"/>
                  </p:cNvSpPr>
                  <p:nvPr/>
                </p:nvSpPr>
                <p:spPr>
                  <a:xfrm>
                    <a:off x="5271404"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F0BA1E0-576D-AD28-8FD7-97287D34BE4C}"/>
                      </a:ext>
                    </a:extLst>
                  </p:cNvPr>
                  <p:cNvSpPr>
                    <a:spLocks noChangeAspect="1"/>
                  </p:cNvSpPr>
                  <p:nvPr/>
                </p:nvSpPr>
                <p:spPr>
                  <a:xfrm>
                    <a:off x="5268372" y="282538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A44A426-7F44-B547-4FD0-D72AB4AD4C83}"/>
                    </a:ext>
                  </a:extLst>
                </p:cNvPr>
                <p:cNvSpPr>
                  <a:spLocks noChangeAspect="1"/>
                </p:cNvSpPr>
                <p:nvPr/>
              </p:nvSpPr>
              <p:spPr>
                <a:xfrm>
                  <a:off x="7989173" y="3668737"/>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516A93F-8E50-BB9C-2604-AA6FBE6F7CC7}"/>
                    </a:ext>
                  </a:extLst>
                </p:cNvPr>
                <p:cNvSpPr>
                  <a:spLocks noChangeAspect="1"/>
                </p:cNvSpPr>
                <p:nvPr/>
              </p:nvSpPr>
              <p:spPr>
                <a:xfrm>
                  <a:off x="7097319" y="2787913"/>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a:extLst>
                  <a:ext uri="{FF2B5EF4-FFF2-40B4-BE49-F238E27FC236}">
                    <a16:creationId xmlns:a16="http://schemas.microsoft.com/office/drawing/2014/main" id="{BF883D38-DDF3-CCF5-6434-168D4282B865}"/>
                  </a:ext>
                </a:extLst>
              </p:cNvPr>
              <p:cNvSpPr>
                <a:spLocks noChangeAspect="1"/>
              </p:cNvSpPr>
              <p:nvPr/>
            </p:nvSpPr>
            <p:spPr>
              <a:xfrm>
                <a:off x="6949235"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0D5EB9-B0F7-C4C3-DF9C-7E3B6610D4D7}"/>
                  </a:ext>
                </a:extLst>
              </p:cNvPr>
              <p:cNvSpPr>
                <a:spLocks noChangeAspect="1"/>
              </p:cNvSpPr>
              <p:nvPr/>
            </p:nvSpPr>
            <p:spPr>
              <a:xfrm>
                <a:off x="8710609"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B14A697C-A211-DB04-B04B-B9883C5DF1F4}"/>
                  </a:ext>
                </a:extLst>
              </p:cNvPr>
              <p:cNvSpPr>
                <a:spLocks noChangeAspect="1"/>
              </p:cNvSpPr>
              <p:nvPr/>
            </p:nvSpPr>
            <p:spPr>
              <a:xfrm>
                <a:off x="8707577"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31D2CF7-A242-30AC-186E-BD5A6BCC2CF2}"/>
                  </a:ext>
                </a:extLst>
              </p:cNvPr>
              <p:cNvSpPr>
                <a:spLocks noChangeAspect="1"/>
              </p:cNvSpPr>
              <p:nvPr/>
            </p:nvSpPr>
            <p:spPr>
              <a:xfrm>
                <a:off x="7841487" y="5123824"/>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C11F0E8-C525-608A-E4D6-E9AD8887160A}"/>
                  </a:ext>
                </a:extLst>
              </p:cNvPr>
              <p:cNvSpPr>
                <a:spLocks noChangeAspect="1"/>
              </p:cNvSpPr>
              <p:nvPr/>
            </p:nvSpPr>
            <p:spPr>
              <a:xfrm>
                <a:off x="6949633"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 name="Straight Connector 4">
              <a:extLst>
                <a:ext uri="{FF2B5EF4-FFF2-40B4-BE49-F238E27FC236}">
                  <a16:creationId xmlns:a16="http://schemas.microsoft.com/office/drawing/2014/main" id="{AA9CF464-DAF8-4172-2879-6AD5B9372BAB}"/>
                </a:ext>
              </a:extLst>
            </p:cNvPr>
            <p:cNvCxnSpPr>
              <a:stCxn id="35" idx="0"/>
              <a:endCxn id="35" idx="2"/>
            </p:cNvCxnSpPr>
            <p:nvPr/>
          </p:nvCxnSpPr>
          <p:spPr>
            <a:xfrm>
              <a:off x="6095999" y="1782587"/>
              <a:ext cx="0" cy="4451330"/>
            </a:xfrm>
            <a:prstGeom prst="line">
              <a:avLst/>
            </a:prstGeom>
            <a:grpFill/>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536C04E-391E-B61A-DE06-B1157EFBF23A}"/>
              </a:ext>
            </a:extLst>
          </p:cNvPr>
          <p:cNvSpPr txBox="1"/>
          <p:nvPr/>
        </p:nvSpPr>
        <p:spPr>
          <a:xfrm>
            <a:off x="838199" y="5797451"/>
            <a:ext cx="10515600" cy="279500"/>
          </a:xfrm>
          <a:prstGeom prst="rect">
            <a:avLst/>
          </a:prstGeom>
          <a:noFill/>
        </p:spPr>
        <p:txBody>
          <a:bodyPr wrap="square" rtlCol="0">
            <a:spAutoFit/>
          </a:bodyPr>
          <a:lstStyle/>
          <a:p>
            <a:pPr marL="0" indent="0">
              <a:lnSpc>
                <a:spcPct val="120000"/>
              </a:lnSpc>
              <a:spcAft>
                <a:spcPts val="600"/>
              </a:spcAft>
              <a:buNone/>
            </a:pPr>
            <a:r>
              <a:rPr lang="en-US" sz="1100" dirty="0">
                <a:latin typeface="Montserrat" panose="00000800000000000000" pitchFamily="50" charset="0"/>
              </a:rPr>
              <a:t>Riggs &amp; </a:t>
            </a:r>
            <a:r>
              <a:rPr lang="en-US" sz="1100" dirty="0" err="1">
                <a:latin typeface="Montserrat" panose="00000800000000000000" pitchFamily="50" charset="0"/>
              </a:rPr>
              <a:t>Castronovo</a:t>
            </a:r>
            <a:r>
              <a:rPr lang="en-US" sz="1100" dirty="0">
                <a:latin typeface="Montserrat" panose="00000800000000000000" pitchFamily="50" charset="0"/>
              </a:rPr>
              <a:t> (2010); </a:t>
            </a:r>
            <a:r>
              <a:rPr lang="en-US" sz="1100" dirty="0" err="1">
                <a:latin typeface="Montserrat" panose="00000800000000000000" pitchFamily="50" charset="0"/>
              </a:rPr>
              <a:t>Crollen</a:t>
            </a:r>
            <a:r>
              <a:rPr lang="en-US" sz="1100" dirty="0">
                <a:latin typeface="Montserrat" panose="00000800000000000000" pitchFamily="50" charset="0"/>
              </a:rPr>
              <a:t> &amp; Collignon (2020)</a:t>
            </a:r>
          </a:p>
        </p:txBody>
      </p:sp>
    </p:spTree>
    <p:extLst>
      <p:ext uri="{BB962C8B-B14F-4D97-AF65-F5344CB8AC3E}">
        <p14:creationId xmlns:p14="http://schemas.microsoft.com/office/powerpoint/2010/main" val="33901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9691"/>
          </a:xfrm>
        </p:spPr>
        <p:txBody>
          <a:bodyPr anchor="ctr" anchorCtr="0">
            <a:normAutofit/>
          </a:bodyPr>
          <a:lstStyle/>
          <a:p>
            <a:pPr>
              <a:spcAft>
                <a:spcPts val="1200"/>
              </a:spcAft>
            </a:pPr>
            <a:r>
              <a:rPr lang="en-US" dirty="0"/>
              <a:t>Find out which set has more, which has less, or if both sets have the same number. </a:t>
            </a:r>
          </a:p>
          <a:p>
            <a:r>
              <a:rPr lang="en-US" dirty="0"/>
              <a:t>Use words like “more,” “less,” or “same.”</a:t>
            </a:r>
          </a:p>
        </p:txBody>
      </p:sp>
      <p:pic>
        <p:nvPicPr>
          <p:cNvPr id="4" name="Content Placeholder 4">
            <a:extLst>
              <a:ext uri="{FF2B5EF4-FFF2-40B4-BE49-F238E27FC236}">
                <a16:creationId xmlns:a16="http://schemas.microsoft.com/office/drawing/2014/main" id="{CB635DC2-171B-38F9-B843-34921B54364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83941" y="972832"/>
            <a:ext cx="6208059" cy="4138706"/>
          </a:xfrm>
          <a:prstGeom prst="rect">
            <a:avLst/>
          </a:prstGeom>
        </p:spPr>
      </p:pic>
    </p:spTree>
    <p:extLst>
      <p:ext uri="{BB962C8B-B14F-4D97-AF65-F5344CB8AC3E}">
        <p14:creationId xmlns:p14="http://schemas.microsoft.com/office/powerpoint/2010/main" val="372378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Carrots and Bananas </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8"/>
            <a:ext cx="4922348" cy="3937558"/>
          </a:xfrm>
        </p:spPr>
        <p:txBody>
          <a:bodyPr anchor="ctr" anchorCtr="0">
            <a:normAutofit/>
          </a:bodyPr>
          <a:lstStyle/>
          <a:p>
            <a:pPr marL="0" indent="0">
              <a:buNone/>
            </a:pPr>
            <a:r>
              <a:rPr lang="en-US" dirty="0"/>
              <a:t>What are the different ways you could compare the number of carrots and bananas in these baskets?</a:t>
            </a:r>
          </a:p>
        </p:txBody>
      </p:sp>
      <p:pic>
        <p:nvPicPr>
          <p:cNvPr id="3" name="Content Placeholder 6">
            <a:extLst>
              <a:ext uri="{FF2B5EF4-FFF2-40B4-BE49-F238E27FC236}">
                <a16:creationId xmlns:a16="http://schemas.microsoft.com/office/drawing/2014/main" id="{654A56A3-B95E-8273-7F33-A003F6903015}"/>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91602" y="970698"/>
            <a:ext cx="6200398" cy="4138707"/>
          </a:xfrm>
          <a:prstGeom prst="rect">
            <a:avLst/>
          </a:prstGeom>
        </p:spPr>
      </p:pic>
    </p:spTree>
    <p:extLst>
      <p:ext uri="{BB962C8B-B14F-4D97-AF65-F5344CB8AC3E}">
        <p14:creationId xmlns:p14="http://schemas.microsoft.com/office/powerpoint/2010/main" val="54267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Comparing Numbers: Different Strategies</a:t>
            </a:r>
            <a:endParaRPr lang="en-US" b="1" dirty="0">
              <a:solidFill>
                <a:schemeClr val="bg1"/>
              </a:solidFill>
              <a:latin typeface="Montserrat" pitchFamily="2" charset="77"/>
            </a:endParaRPr>
          </a:p>
        </p:txBody>
      </p:sp>
      <p:grpSp>
        <p:nvGrpSpPr>
          <p:cNvPr id="49" name="Group 48" descr="Two groups of rubber ducks. The group on the left has four yellow ducks and the word “more” written below it. The group on the right has 2 green ducks and the word “less” written below it. ">
            <a:extLst>
              <a:ext uri="{FF2B5EF4-FFF2-40B4-BE49-F238E27FC236}">
                <a16:creationId xmlns:a16="http://schemas.microsoft.com/office/drawing/2014/main" id="{3F4740A0-1723-3259-C627-AB956AB5EE7C}"/>
              </a:ext>
            </a:extLst>
          </p:cNvPr>
          <p:cNvGrpSpPr/>
          <p:nvPr/>
        </p:nvGrpSpPr>
        <p:grpSpPr>
          <a:xfrm>
            <a:off x="247366" y="1984313"/>
            <a:ext cx="3713837" cy="2551176"/>
            <a:chOff x="261434" y="2814309"/>
            <a:chExt cx="3713837" cy="2551176"/>
          </a:xfrm>
        </p:grpSpPr>
        <p:sp>
          <p:nvSpPr>
            <p:cNvPr id="50" name="Rectangle 49" descr="The word for four written in English, Spanish and Vietnamese.">
              <a:extLst>
                <a:ext uri="{FF2B5EF4-FFF2-40B4-BE49-F238E27FC236}">
                  <a16:creationId xmlns:a16="http://schemas.microsoft.com/office/drawing/2014/main" id="{15502F15-0CF8-6120-DB9E-EF86F346967D}"/>
                </a:ext>
              </a:extLst>
            </p:cNvPr>
            <p:cNvSpPr/>
            <p:nvPr/>
          </p:nvSpPr>
          <p:spPr>
            <a:xfrm>
              <a:off x="261434" y="2814309"/>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E63E1871-1DC1-A640-E2A1-9E2EF26E9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74" y="3063945"/>
              <a:ext cx="712374" cy="731520"/>
            </a:xfrm>
            <a:prstGeom prst="rect">
              <a:avLst/>
            </a:prstGeom>
          </p:spPr>
        </p:pic>
        <p:pic>
          <p:nvPicPr>
            <p:cNvPr id="52" name="Picture 51">
              <a:extLst>
                <a:ext uri="{FF2B5EF4-FFF2-40B4-BE49-F238E27FC236}">
                  <a16:creationId xmlns:a16="http://schemas.microsoft.com/office/drawing/2014/main" id="{3842BA3C-FB54-80B7-051B-D025AB9EF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149" y="3880023"/>
              <a:ext cx="712374" cy="731520"/>
            </a:xfrm>
            <a:prstGeom prst="rect">
              <a:avLst/>
            </a:prstGeom>
          </p:spPr>
        </p:pic>
        <p:pic>
          <p:nvPicPr>
            <p:cNvPr id="53" name="Picture 52">
              <a:extLst>
                <a:ext uri="{FF2B5EF4-FFF2-40B4-BE49-F238E27FC236}">
                  <a16:creationId xmlns:a16="http://schemas.microsoft.com/office/drawing/2014/main" id="{6221B46A-987C-67CC-0034-F9DAA11A12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689" y="2901959"/>
              <a:ext cx="712374" cy="731520"/>
            </a:xfrm>
            <a:prstGeom prst="rect">
              <a:avLst/>
            </a:prstGeom>
          </p:spPr>
        </p:pic>
        <p:pic>
          <p:nvPicPr>
            <p:cNvPr id="54" name="Picture 53">
              <a:extLst>
                <a:ext uri="{FF2B5EF4-FFF2-40B4-BE49-F238E27FC236}">
                  <a16:creationId xmlns:a16="http://schemas.microsoft.com/office/drawing/2014/main" id="{B1C3F3AB-E9BD-F661-2518-6C67FE0F3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654" y="3681592"/>
              <a:ext cx="712374" cy="731520"/>
            </a:xfrm>
            <a:prstGeom prst="rect">
              <a:avLst/>
            </a:prstGeom>
          </p:spPr>
        </p:pic>
        <p:pic>
          <p:nvPicPr>
            <p:cNvPr id="55" name="Content Placeholder 12">
              <a:extLst>
                <a:ext uri="{FF2B5EF4-FFF2-40B4-BE49-F238E27FC236}">
                  <a16:creationId xmlns:a16="http://schemas.microsoft.com/office/drawing/2014/main" id="{46D7466B-F7AD-75AF-CCF7-AD68945F1C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8052" y="3072647"/>
              <a:ext cx="705820" cy="731520"/>
            </a:xfrm>
            <a:prstGeom prst="rect">
              <a:avLst/>
            </a:prstGeom>
          </p:spPr>
        </p:pic>
        <p:pic>
          <p:nvPicPr>
            <p:cNvPr id="56" name="Content Placeholder 12">
              <a:extLst>
                <a:ext uri="{FF2B5EF4-FFF2-40B4-BE49-F238E27FC236}">
                  <a16:creationId xmlns:a16="http://schemas.microsoft.com/office/drawing/2014/main" id="{9901F544-E435-40C9-CEE3-9E3153945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7828" y="3768824"/>
              <a:ext cx="705820" cy="731520"/>
            </a:xfrm>
            <a:prstGeom prst="rect">
              <a:avLst/>
            </a:prstGeom>
          </p:spPr>
        </p:pic>
        <p:sp>
          <p:nvSpPr>
            <p:cNvPr id="57" name="TextBox 56">
              <a:extLst>
                <a:ext uri="{FF2B5EF4-FFF2-40B4-BE49-F238E27FC236}">
                  <a16:creationId xmlns:a16="http://schemas.microsoft.com/office/drawing/2014/main" id="{FC57D660-C21F-2015-FF27-198CE3BFB9CB}"/>
                </a:ext>
              </a:extLst>
            </p:cNvPr>
            <p:cNvSpPr txBox="1"/>
            <p:nvPr/>
          </p:nvSpPr>
          <p:spPr>
            <a:xfrm>
              <a:off x="482350" y="4709688"/>
              <a:ext cx="1013419" cy="461665"/>
            </a:xfrm>
            <a:prstGeom prst="rect">
              <a:avLst/>
            </a:prstGeom>
            <a:noFill/>
          </p:spPr>
          <p:txBody>
            <a:bodyPr wrap="none" rtlCol="0">
              <a:spAutoFit/>
            </a:bodyPr>
            <a:lstStyle/>
            <a:p>
              <a:r>
                <a:rPr lang="en-US" sz="2400" dirty="0">
                  <a:latin typeface="Montserrat" panose="00000500000000000000" pitchFamily="50" charset="0"/>
                </a:rPr>
                <a:t>more</a:t>
              </a:r>
            </a:p>
          </p:txBody>
        </p:sp>
        <p:sp>
          <p:nvSpPr>
            <p:cNvPr id="58" name="TextBox 57">
              <a:extLst>
                <a:ext uri="{FF2B5EF4-FFF2-40B4-BE49-F238E27FC236}">
                  <a16:creationId xmlns:a16="http://schemas.microsoft.com/office/drawing/2014/main" id="{B8542377-7510-BEB8-3A56-11761FB57959}"/>
                </a:ext>
              </a:extLst>
            </p:cNvPr>
            <p:cNvSpPr txBox="1"/>
            <p:nvPr/>
          </p:nvSpPr>
          <p:spPr>
            <a:xfrm>
              <a:off x="2844364" y="4696101"/>
              <a:ext cx="755335" cy="461665"/>
            </a:xfrm>
            <a:prstGeom prst="rect">
              <a:avLst/>
            </a:prstGeom>
            <a:noFill/>
          </p:spPr>
          <p:txBody>
            <a:bodyPr wrap="none" rtlCol="0">
              <a:spAutoFit/>
            </a:bodyPr>
            <a:lstStyle/>
            <a:p>
              <a:r>
                <a:rPr lang="en-US" sz="2400" dirty="0">
                  <a:latin typeface="Montserrat" panose="00000500000000000000" pitchFamily="50" charset="0"/>
                </a:rPr>
                <a:t>less</a:t>
              </a:r>
            </a:p>
          </p:txBody>
        </p:sp>
      </p:grpSp>
      <p:sp>
        <p:nvSpPr>
          <p:cNvPr id="44" name="TextBox 43">
            <a:extLst>
              <a:ext uri="{FF2B5EF4-FFF2-40B4-BE49-F238E27FC236}">
                <a16:creationId xmlns:a16="http://schemas.microsoft.com/office/drawing/2014/main" id="{2633E2C1-CE99-A49D-437D-EBA814E8E1AB}"/>
              </a:ext>
            </a:extLst>
          </p:cNvPr>
          <p:cNvSpPr txBox="1"/>
          <p:nvPr/>
        </p:nvSpPr>
        <p:spPr>
          <a:xfrm>
            <a:off x="247365" y="4579261"/>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Visually comparing</a:t>
            </a:r>
            <a:endParaRPr lang="en-US" sz="1400" dirty="0">
              <a:solidFill>
                <a:srgbClr val="0F173D"/>
              </a:solidFill>
              <a:latin typeface="Montserrat" panose="00000500000000000000" pitchFamily="50" charset="0"/>
            </a:endParaRPr>
          </a:p>
        </p:txBody>
      </p:sp>
      <p:grpSp>
        <p:nvGrpSpPr>
          <p:cNvPr id="75" name="Group 74" descr="Two rows of rubber ducks lined up in one-to-one correspondence. The top row contains four yellow ducks. The bottom row contains two green ducks.">
            <a:extLst>
              <a:ext uri="{FF2B5EF4-FFF2-40B4-BE49-F238E27FC236}">
                <a16:creationId xmlns:a16="http://schemas.microsoft.com/office/drawing/2014/main" id="{33435296-86E7-2434-6F5D-E4D4BC413315}"/>
              </a:ext>
            </a:extLst>
          </p:cNvPr>
          <p:cNvGrpSpPr/>
          <p:nvPr/>
        </p:nvGrpSpPr>
        <p:grpSpPr>
          <a:xfrm>
            <a:off x="4226544" y="1985657"/>
            <a:ext cx="3713837" cy="2551176"/>
            <a:chOff x="4226544" y="1985657"/>
            <a:chExt cx="3713837" cy="2551176"/>
          </a:xfrm>
        </p:grpSpPr>
        <p:pic>
          <p:nvPicPr>
            <p:cNvPr id="39" name="Picture 38">
              <a:extLst>
                <a:ext uri="{FF2B5EF4-FFF2-40B4-BE49-F238E27FC236}">
                  <a16:creationId xmlns:a16="http://schemas.microsoft.com/office/drawing/2014/main" id="{6E618C4E-86B5-14B9-5766-8FA5A78760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8849" y="2430865"/>
              <a:ext cx="712374" cy="731520"/>
            </a:xfrm>
            <a:prstGeom prst="rect">
              <a:avLst/>
            </a:prstGeom>
          </p:spPr>
        </p:pic>
        <p:pic>
          <p:nvPicPr>
            <p:cNvPr id="40" name="Picture 39">
              <a:extLst>
                <a:ext uri="{FF2B5EF4-FFF2-40B4-BE49-F238E27FC236}">
                  <a16:creationId xmlns:a16="http://schemas.microsoft.com/office/drawing/2014/main" id="{1912D4EC-C9ED-F542-90AC-99BD71533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2212" y="2482657"/>
              <a:ext cx="712374" cy="731520"/>
            </a:xfrm>
            <a:prstGeom prst="rect">
              <a:avLst/>
            </a:prstGeom>
          </p:spPr>
        </p:pic>
        <p:pic>
          <p:nvPicPr>
            <p:cNvPr id="41" name="Picture 40">
              <a:extLst>
                <a:ext uri="{FF2B5EF4-FFF2-40B4-BE49-F238E27FC236}">
                  <a16:creationId xmlns:a16="http://schemas.microsoft.com/office/drawing/2014/main" id="{1AD8D741-2F0C-4B84-EFEA-0A413BD04F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6440" y="2443654"/>
              <a:ext cx="712374" cy="731520"/>
            </a:xfrm>
            <a:prstGeom prst="rect">
              <a:avLst/>
            </a:prstGeom>
          </p:spPr>
        </p:pic>
        <p:pic>
          <p:nvPicPr>
            <p:cNvPr id="42" name="Picture 41">
              <a:extLst>
                <a:ext uri="{FF2B5EF4-FFF2-40B4-BE49-F238E27FC236}">
                  <a16:creationId xmlns:a16="http://schemas.microsoft.com/office/drawing/2014/main" id="{1444C7EF-1FA6-7E04-18B2-1BB7934DC4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8914" y="2482657"/>
              <a:ext cx="712374" cy="731520"/>
            </a:xfrm>
            <a:prstGeom prst="rect">
              <a:avLst/>
            </a:prstGeom>
          </p:spPr>
        </p:pic>
        <p:pic>
          <p:nvPicPr>
            <p:cNvPr id="43" name="Content Placeholder 12">
              <a:extLst>
                <a:ext uri="{FF2B5EF4-FFF2-40B4-BE49-F238E27FC236}">
                  <a16:creationId xmlns:a16="http://schemas.microsoft.com/office/drawing/2014/main" id="{61DC58C1-B5C8-F918-96B3-A3DA335F9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0115" y="3357471"/>
              <a:ext cx="705820" cy="731520"/>
            </a:xfrm>
            <a:prstGeom prst="rect">
              <a:avLst/>
            </a:prstGeom>
          </p:spPr>
        </p:pic>
        <p:pic>
          <p:nvPicPr>
            <p:cNvPr id="47" name="Content Placeholder 12">
              <a:extLst>
                <a:ext uri="{FF2B5EF4-FFF2-40B4-BE49-F238E27FC236}">
                  <a16:creationId xmlns:a16="http://schemas.microsoft.com/office/drawing/2014/main" id="{CE58F291-23A9-27A2-3113-CA89B1ED6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0470" y="3357471"/>
              <a:ext cx="705820" cy="731520"/>
            </a:xfrm>
            <a:prstGeom prst="rect">
              <a:avLst/>
            </a:prstGeom>
          </p:spPr>
        </p:pic>
        <p:sp>
          <p:nvSpPr>
            <p:cNvPr id="48" name="Rectangle 47" descr="The word for four written in English, Spanish and Vietnamese.">
              <a:extLst>
                <a:ext uri="{FF2B5EF4-FFF2-40B4-BE49-F238E27FC236}">
                  <a16:creationId xmlns:a16="http://schemas.microsoft.com/office/drawing/2014/main" id="{2470F020-7C70-5654-DC39-69263D8AF6E1}"/>
                </a:ext>
              </a:extLst>
            </p:cNvPr>
            <p:cNvSpPr/>
            <p:nvPr/>
          </p:nvSpPr>
          <p:spPr>
            <a:xfrm>
              <a:off x="4226544" y="1985657"/>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a:extLst>
              <a:ext uri="{FF2B5EF4-FFF2-40B4-BE49-F238E27FC236}">
                <a16:creationId xmlns:a16="http://schemas.microsoft.com/office/drawing/2014/main" id="{309974E0-2872-FE75-D4A4-E226170D1A72}"/>
              </a:ext>
            </a:extLst>
          </p:cNvPr>
          <p:cNvSpPr txBox="1"/>
          <p:nvPr/>
        </p:nvSpPr>
        <p:spPr>
          <a:xfrm>
            <a:off x="4226544" y="4579261"/>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Matching</a:t>
            </a:r>
            <a:endParaRPr lang="en-US" sz="1400" dirty="0">
              <a:solidFill>
                <a:srgbClr val="0F173D"/>
              </a:solidFill>
              <a:latin typeface="Montserrat" panose="00000500000000000000" pitchFamily="50" charset="0"/>
            </a:endParaRPr>
          </a:p>
        </p:txBody>
      </p:sp>
      <p:grpSp>
        <p:nvGrpSpPr>
          <p:cNvPr id="59" name="Group 58" descr="Two groups of rubber ducks. The group on the left has four yellow ducks, numbered 1 through 4. The text “4 ducks” is written below it. The group on the right has 2 green ducks, numbered 1 and 2. the text “2 ducks” is written below it. ">
            <a:extLst>
              <a:ext uri="{FF2B5EF4-FFF2-40B4-BE49-F238E27FC236}">
                <a16:creationId xmlns:a16="http://schemas.microsoft.com/office/drawing/2014/main" id="{EA849235-9EE8-8543-79CE-DD8F80FD05A2}"/>
              </a:ext>
            </a:extLst>
          </p:cNvPr>
          <p:cNvGrpSpPr/>
          <p:nvPr/>
        </p:nvGrpSpPr>
        <p:grpSpPr>
          <a:xfrm>
            <a:off x="8245645" y="1983320"/>
            <a:ext cx="3713837" cy="2551176"/>
            <a:chOff x="8259713" y="2813316"/>
            <a:chExt cx="3713837" cy="2551176"/>
          </a:xfrm>
        </p:grpSpPr>
        <p:sp>
          <p:nvSpPr>
            <p:cNvPr id="60" name="Rectangle 59" descr="The word for four written in English, Spanish and Vietnamese.">
              <a:extLst>
                <a:ext uri="{FF2B5EF4-FFF2-40B4-BE49-F238E27FC236}">
                  <a16:creationId xmlns:a16="http://schemas.microsoft.com/office/drawing/2014/main" id="{4B52A623-9A5D-F4A2-325D-88FBC90BA636}"/>
                </a:ext>
              </a:extLst>
            </p:cNvPr>
            <p:cNvSpPr/>
            <p:nvPr/>
          </p:nvSpPr>
          <p:spPr>
            <a:xfrm>
              <a:off x="8259713" y="2813316"/>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7EE1A146-4E4E-10CC-2388-E0C636AE9B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047" y="3114958"/>
              <a:ext cx="712374" cy="731520"/>
            </a:xfrm>
            <a:prstGeom prst="rect">
              <a:avLst/>
            </a:prstGeom>
          </p:spPr>
        </p:pic>
        <p:pic>
          <p:nvPicPr>
            <p:cNvPr id="62" name="Picture 61">
              <a:extLst>
                <a:ext uri="{FF2B5EF4-FFF2-40B4-BE49-F238E27FC236}">
                  <a16:creationId xmlns:a16="http://schemas.microsoft.com/office/drawing/2014/main" id="{DDF9279F-E8E6-3A67-7F56-67952DA92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0722" y="3931036"/>
              <a:ext cx="712374" cy="731520"/>
            </a:xfrm>
            <a:prstGeom prst="rect">
              <a:avLst/>
            </a:prstGeom>
          </p:spPr>
        </p:pic>
        <p:pic>
          <p:nvPicPr>
            <p:cNvPr id="63" name="Picture 62">
              <a:extLst>
                <a:ext uri="{FF2B5EF4-FFF2-40B4-BE49-F238E27FC236}">
                  <a16:creationId xmlns:a16="http://schemas.microsoft.com/office/drawing/2014/main" id="{6A4B1ED0-8FBF-19A8-753C-89F33C81D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1262" y="2952972"/>
              <a:ext cx="712374" cy="731520"/>
            </a:xfrm>
            <a:prstGeom prst="rect">
              <a:avLst/>
            </a:prstGeom>
          </p:spPr>
        </p:pic>
        <p:pic>
          <p:nvPicPr>
            <p:cNvPr id="64" name="Picture 63">
              <a:extLst>
                <a:ext uri="{FF2B5EF4-FFF2-40B4-BE49-F238E27FC236}">
                  <a16:creationId xmlns:a16="http://schemas.microsoft.com/office/drawing/2014/main" id="{CBDF2632-18C0-CBBF-3F5A-DDC548D29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227" y="3732605"/>
              <a:ext cx="712374" cy="731520"/>
            </a:xfrm>
            <a:prstGeom prst="rect">
              <a:avLst/>
            </a:prstGeom>
          </p:spPr>
        </p:pic>
        <p:pic>
          <p:nvPicPr>
            <p:cNvPr id="65" name="Content Placeholder 12">
              <a:extLst>
                <a:ext uri="{FF2B5EF4-FFF2-40B4-BE49-F238E27FC236}">
                  <a16:creationId xmlns:a16="http://schemas.microsoft.com/office/drawing/2014/main" id="{AEDC4EEB-186A-03E0-C464-9DCD32B63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1841" y="3121718"/>
              <a:ext cx="705820" cy="731520"/>
            </a:xfrm>
            <a:prstGeom prst="rect">
              <a:avLst/>
            </a:prstGeom>
          </p:spPr>
        </p:pic>
        <p:pic>
          <p:nvPicPr>
            <p:cNvPr id="66" name="Content Placeholder 12">
              <a:extLst>
                <a:ext uri="{FF2B5EF4-FFF2-40B4-BE49-F238E27FC236}">
                  <a16:creationId xmlns:a16="http://schemas.microsoft.com/office/drawing/2014/main" id="{BBF36AAF-D6C4-5395-D143-52ED56459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7401" y="3819837"/>
              <a:ext cx="705820" cy="731520"/>
            </a:xfrm>
            <a:prstGeom prst="rect">
              <a:avLst/>
            </a:prstGeom>
          </p:spPr>
        </p:pic>
        <p:sp>
          <p:nvSpPr>
            <p:cNvPr id="67" name="TextBox 66">
              <a:extLst>
                <a:ext uri="{FF2B5EF4-FFF2-40B4-BE49-F238E27FC236}">
                  <a16:creationId xmlns:a16="http://schemas.microsoft.com/office/drawing/2014/main" id="{7A7CF80C-B871-2274-CB9C-3EC65A3221F5}"/>
                </a:ext>
              </a:extLst>
            </p:cNvPr>
            <p:cNvSpPr txBox="1"/>
            <p:nvPr/>
          </p:nvSpPr>
          <p:spPr>
            <a:xfrm>
              <a:off x="8389149" y="4747114"/>
              <a:ext cx="1391728" cy="461665"/>
            </a:xfrm>
            <a:prstGeom prst="rect">
              <a:avLst/>
            </a:prstGeom>
            <a:noFill/>
          </p:spPr>
          <p:txBody>
            <a:bodyPr wrap="none" rtlCol="0">
              <a:spAutoFit/>
            </a:bodyPr>
            <a:lstStyle/>
            <a:p>
              <a:r>
                <a:rPr lang="en-US" sz="2400" dirty="0">
                  <a:solidFill>
                    <a:srgbClr val="0F173D"/>
                  </a:solidFill>
                  <a:latin typeface="Montserrat" panose="00000500000000000000" pitchFamily="50" charset="0"/>
                </a:rPr>
                <a:t>4 ducks</a:t>
              </a:r>
            </a:p>
          </p:txBody>
        </p:sp>
        <p:sp>
          <p:nvSpPr>
            <p:cNvPr id="68" name="TextBox 67">
              <a:extLst>
                <a:ext uri="{FF2B5EF4-FFF2-40B4-BE49-F238E27FC236}">
                  <a16:creationId xmlns:a16="http://schemas.microsoft.com/office/drawing/2014/main" id="{B66A6D16-C256-2088-D39D-EEF350231985}"/>
                </a:ext>
              </a:extLst>
            </p:cNvPr>
            <p:cNvSpPr txBox="1"/>
            <p:nvPr/>
          </p:nvSpPr>
          <p:spPr>
            <a:xfrm>
              <a:off x="10438789" y="4747113"/>
              <a:ext cx="1362874" cy="461665"/>
            </a:xfrm>
            <a:prstGeom prst="rect">
              <a:avLst/>
            </a:prstGeom>
            <a:noFill/>
          </p:spPr>
          <p:txBody>
            <a:bodyPr wrap="none" rtlCol="0">
              <a:spAutoFit/>
            </a:bodyPr>
            <a:lstStyle/>
            <a:p>
              <a:r>
                <a:rPr lang="en-US" sz="2400" dirty="0">
                  <a:solidFill>
                    <a:srgbClr val="0F173D"/>
                  </a:solidFill>
                  <a:latin typeface="Montserrat" panose="00000500000000000000" pitchFamily="50" charset="0"/>
                </a:rPr>
                <a:t>2 ducks</a:t>
              </a:r>
            </a:p>
          </p:txBody>
        </p:sp>
        <p:sp>
          <p:nvSpPr>
            <p:cNvPr id="69" name="TextBox 68">
              <a:extLst>
                <a:ext uri="{FF2B5EF4-FFF2-40B4-BE49-F238E27FC236}">
                  <a16:creationId xmlns:a16="http://schemas.microsoft.com/office/drawing/2014/main" id="{04D3C282-F9CA-235E-155D-E3A7039B38ED}"/>
                </a:ext>
              </a:extLst>
            </p:cNvPr>
            <p:cNvSpPr txBox="1"/>
            <p:nvPr/>
          </p:nvSpPr>
          <p:spPr>
            <a:xfrm>
              <a:off x="8631218" y="3403337"/>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0" name="TextBox 69">
              <a:extLst>
                <a:ext uri="{FF2B5EF4-FFF2-40B4-BE49-F238E27FC236}">
                  <a16:creationId xmlns:a16="http://schemas.microsoft.com/office/drawing/2014/main" id="{3D72A46A-CE82-20C4-7601-6BB4031F82EE}"/>
                </a:ext>
              </a:extLst>
            </p:cNvPr>
            <p:cNvSpPr txBox="1"/>
            <p:nvPr/>
          </p:nvSpPr>
          <p:spPr>
            <a:xfrm>
              <a:off x="9446693" y="3252420"/>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sp>
          <p:nvSpPr>
            <p:cNvPr id="71" name="TextBox 70">
              <a:extLst>
                <a:ext uri="{FF2B5EF4-FFF2-40B4-BE49-F238E27FC236}">
                  <a16:creationId xmlns:a16="http://schemas.microsoft.com/office/drawing/2014/main" id="{9A04F1A7-0BB5-1C32-0776-5E3D7520D931}"/>
                </a:ext>
              </a:extLst>
            </p:cNvPr>
            <p:cNvSpPr txBox="1"/>
            <p:nvPr/>
          </p:nvSpPr>
          <p:spPr>
            <a:xfrm>
              <a:off x="8591979" y="4235405"/>
              <a:ext cx="328936"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3</a:t>
              </a:r>
            </a:p>
          </p:txBody>
        </p:sp>
        <p:sp>
          <p:nvSpPr>
            <p:cNvPr id="72" name="TextBox 71">
              <a:extLst>
                <a:ext uri="{FF2B5EF4-FFF2-40B4-BE49-F238E27FC236}">
                  <a16:creationId xmlns:a16="http://schemas.microsoft.com/office/drawing/2014/main" id="{0DD16DC0-4F46-C5D3-8916-79CEA728AB5F}"/>
                </a:ext>
              </a:extLst>
            </p:cNvPr>
            <p:cNvSpPr txBox="1"/>
            <p:nvPr/>
          </p:nvSpPr>
          <p:spPr>
            <a:xfrm>
              <a:off x="9378080" y="4027070"/>
              <a:ext cx="354584"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4</a:t>
              </a:r>
            </a:p>
          </p:txBody>
        </p:sp>
        <p:sp>
          <p:nvSpPr>
            <p:cNvPr id="73" name="TextBox 72">
              <a:extLst>
                <a:ext uri="{FF2B5EF4-FFF2-40B4-BE49-F238E27FC236}">
                  <a16:creationId xmlns:a16="http://schemas.microsoft.com/office/drawing/2014/main" id="{96C449C9-1FB8-54C5-4BFE-01726392A8B0}"/>
                </a:ext>
              </a:extLst>
            </p:cNvPr>
            <p:cNvSpPr txBox="1"/>
            <p:nvPr/>
          </p:nvSpPr>
          <p:spPr>
            <a:xfrm>
              <a:off x="10746516" y="3430819"/>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4" name="TextBox 73">
              <a:extLst>
                <a:ext uri="{FF2B5EF4-FFF2-40B4-BE49-F238E27FC236}">
                  <a16:creationId xmlns:a16="http://schemas.microsoft.com/office/drawing/2014/main" id="{EB9196B0-F0A2-28D3-DB22-45298A2BA39D}"/>
                </a:ext>
              </a:extLst>
            </p:cNvPr>
            <p:cNvSpPr txBox="1"/>
            <p:nvPr/>
          </p:nvSpPr>
          <p:spPr>
            <a:xfrm>
              <a:off x="11347661" y="4115332"/>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grpSp>
      <p:sp>
        <p:nvSpPr>
          <p:cNvPr id="46" name="TextBox 45">
            <a:extLst>
              <a:ext uri="{FF2B5EF4-FFF2-40B4-BE49-F238E27FC236}">
                <a16:creationId xmlns:a16="http://schemas.microsoft.com/office/drawing/2014/main" id="{87081072-C87C-6AE4-260A-B02BAE20BCBA}"/>
              </a:ext>
            </a:extLst>
          </p:cNvPr>
          <p:cNvSpPr txBox="1"/>
          <p:nvPr/>
        </p:nvSpPr>
        <p:spPr>
          <a:xfrm>
            <a:off x="8245644" y="4581492"/>
            <a:ext cx="3713837" cy="523220"/>
          </a:xfrm>
          <a:prstGeom prst="rect">
            <a:avLst/>
          </a:prstGeom>
          <a:noFill/>
        </p:spPr>
        <p:txBody>
          <a:bodyPr wrap="square" rtlCol="0">
            <a:spAutoFit/>
          </a:bodyPr>
          <a:lstStyle/>
          <a:p>
            <a:pPr algn="ctr"/>
            <a:r>
              <a:rPr lang="en-US" sz="2800" dirty="0">
                <a:solidFill>
                  <a:srgbClr val="0F173D"/>
                </a:solidFill>
                <a:latin typeface="Montserrat" panose="00000500000000000000" pitchFamily="50" charset="0"/>
              </a:rPr>
              <a:t>Counting</a:t>
            </a:r>
            <a:endParaRPr lang="en-US" sz="1400" dirty="0">
              <a:solidFill>
                <a:srgbClr val="0F173D"/>
              </a:solidFill>
              <a:latin typeface="Montserrat" panose="00000500000000000000" pitchFamily="50" charset="0"/>
            </a:endParaRPr>
          </a:p>
        </p:txBody>
      </p:sp>
    </p:spTree>
    <p:extLst>
      <p:ext uri="{BB962C8B-B14F-4D97-AF65-F5344CB8AC3E}">
        <p14:creationId xmlns:p14="http://schemas.microsoft.com/office/powerpoint/2010/main" val="185213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Let’s Count!</a:t>
            </a:r>
            <a:endParaRPr lang="en-US" b="1" dirty="0">
              <a:solidFill>
                <a:schemeClr val="bg1"/>
              </a:solidFill>
            </a:endParaRPr>
          </a:p>
        </p:txBody>
      </p:sp>
      <p:pic>
        <p:nvPicPr>
          <p:cNvPr id="7" name="Content Placeholder 15">
            <a:extLst>
              <a:ext uri="{FF2B5EF4-FFF2-40B4-BE49-F238E27FC236}">
                <a16:creationId xmlns:a16="http://schemas.microsoft.com/office/drawing/2014/main" id="{7D06E10F-2D4F-9CD2-DC79-E0DA97A4839B}"/>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2230278" y="1115523"/>
            <a:ext cx="7548563" cy="5032375"/>
          </a:xfrm>
        </p:spPr>
      </p:pic>
    </p:spTree>
    <p:extLst>
      <p:ext uri="{BB962C8B-B14F-4D97-AF65-F5344CB8AC3E}">
        <p14:creationId xmlns:p14="http://schemas.microsoft.com/office/powerpoint/2010/main" val="25457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1: Stable Order</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504083"/>
          </a:xfrm>
        </p:spPr>
        <p:txBody>
          <a:bodyPr anchor="ctr" anchorCtr="0">
            <a:normAutofit/>
          </a:bodyPr>
          <a:lstStyle/>
          <a:p>
            <a:pPr marL="0" indent="0">
              <a:buNone/>
            </a:pPr>
            <a:r>
              <a:rPr lang="en-US" dirty="0"/>
              <a:t>Numbers are in a specific order that does not change.</a:t>
            </a:r>
          </a:p>
        </p:txBody>
      </p:sp>
      <p:pic>
        <p:nvPicPr>
          <p:cNvPr id="4" name="Content Placeholder 11">
            <a:extLst>
              <a:ext uri="{FF2B5EF4-FFF2-40B4-BE49-F238E27FC236}">
                <a16:creationId xmlns:a16="http://schemas.microsoft.com/office/drawing/2014/main" id="{7E67BD70-3AB7-E60A-472D-21A6FA2D95F4}"/>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5915465" y="967496"/>
            <a:ext cx="6276535" cy="4708434"/>
          </a:xfrm>
          <a:prstGeom prst="rect">
            <a:avLst/>
          </a:prstGeom>
        </p:spPr>
      </p:pic>
    </p:spTree>
    <p:extLst>
      <p:ext uri="{BB962C8B-B14F-4D97-AF65-F5344CB8AC3E}">
        <p14:creationId xmlns:p14="http://schemas.microsoft.com/office/powerpoint/2010/main" val="102874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n-US" dirty="0"/>
              <a:t>The Role of Language in Counting </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lstStyle/>
          <a:p>
            <a:pPr>
              <a:spcAft>
                <a:spcPts val="1800"/>
              </a:spcAft>
            </a:pPr>
            <a:r>
              <a:rPr lang="en-US" dirty="0"/>
              <a:t>Multilingual learners learn to recite the count list in the languages they are exposed to.</a:t>
            </a:r>
          </a:p>
          <a:p>
            <a:pPr>
              <a:spcAft>
                <a:spcPts val="1800"/>
              </a:spcAft>
            </a:pPr>
            <a:r>
              <a:rPr lang="en-US" dirty="0"/>
              <a:t>Children who have limited exposure to language may experience delays in learning to count.</a:t>
            </a:r>
          </a:p>
          <a:p>
            <a:pPr marL="0" indent="0">
              <a:buNone/>
            </a:pPr>
            <a:r>
              <a:rPr lang="en-US" sz="1400" dirty="0" err="1">
                <a:solidFill>
                  <a:schemeClr val="tx1"/>
                </a:solidFill>
              </a:rPr>
              <a:t>Cankaya</a:t>
            </a:r>
            <a:r>
              <a:rPr lang="en-US" sz="1400" dirty="0">
                <a:solidFill>
                  <a:schemeClr val="tx1"/>
                </a:solidFill>
              </a:rPr>
              <a:t> et al. (2014); </a:t>
            </a:r>
            <a:r>
              <a:rPr lang="nl-NL" sz="1400" dirty="0">
                <a:solidFill>
                  <a:schemeClr val="tx1"/>
                </a:solidFill>
              </a:rPr>
              <a:t>Leybaert &amp; Van Cutsem (2002); </a:t>
            </a:r>
            <a:r>
              <a:rPr lang="en-US" sz="1400" dirty="0">
                <a:solidFill>
                  <a:schemeClr val="tx1"/>
                </a:solidFill>
              </a:rPr>
              <a:t>Santos &amp; Cordes (2022)</a:t>
            </a:r>
          </a:p>
        </p:txBody>
      </p:sp>
    </p:spTree>
    <p:extLst>
      <p:ext uri="{BB962C8B-B14F-4D97-AF65-F5344CB8AC3E}">
        <p14:creationId xmlns:p14="http://schemas.microsoft.com/office/powerpoint/2010/main" val="169817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2: One-to-One Correspondence</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43854"/>
          </a:xfrm>
        </p:spPr>
        <p:txBody>
          <a:bodyPr anchor="ctr" anchorCtr="0">
            <a:normAutofit/>
          </a:bodyPr>
          <a:lstStyle/>
          <a:p>
            <a:pPr marL="0" indent="0">
              <a:spcAft>
                <a:spcPts val="1800"/>
              </a:spcAft>
              <a:buNone/>
            </a:pPr>
            <a:r>
              <a:rPr lang="en-US" dirty="0"/>
              <a:t>The ability to assign one number word to each object while counting.</a:t>
            </a:r>
          </a:p>
          <a:p>
            <a:pPr marL="0" indent="0">
              <a:buNone/>
            </a:pPr>
            <a:r>
              <a:rPr lang="en-US" sz="1400" dirty="0">
                <a:solidFill>
                  <a:schemeClr val="tx1"/>
                </a:solidFill>
                <a:latin typeface="Montserrat" pitchFamily="2" charset="77"/>
              </a:rPr>
              <a:t>Espy et al. (2004)</a:t>
            </a:r>
          </a:p>
        </p:txBody>
      </p:sp>
      <p:pic>
        <p:nvPicPr>
          <p:cNvPr id="3" name="Content Placeholder 7">
            <a:extLst>
              <a:ext uri="{FF2B5EF4-FFF2-40B4-BE49-F238E27FC236}">
                <a16:creationId xmlns:a16="http://schemas.microsoft.com/office/drawing/2014/main" id="{516A7796-67D9-64AA-4903-9A50B91EECB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36566" y="968278"/>
            <a:ext cx="6255434" cy="5047423"/>
          </a:xfrm>
          <a:prstGeom prst="rect">
            <a:avLst/>
          </a:prstGeom>
        </p:spPr>
      </p:pic>
    </p:spTree>
    <p:extLst>
      <p:ext uri="{BB962C8B-B14F-4D97-AF65-F5344CB8AC3E}">
        <p14:creationId xmlns:p14="http://schemas.microsoft.com/office/powerpoint/2010/main" val="534432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Counting Principle 3: Cardinality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80078"/>
          </a:xfrm>
        </p:spPr>
        <p:txBody>
          <a:bodyPr anchor="ctr" anchorCtr="0">
            <a:normAutofit/>
          </a:bodyPr>
          <a:lstStyle/>
          <a:p>
            <a:pPr marL="0" indent="0">
              <a:buNone/>
            </a:pPr>
            <a:r>
              <a:rPr lang="en-US" b="1" dirty="0"/>
              <a:t>Cardinality: </a:t>
            </a:r>
            <a:r>
              <a:rPr lang="en-US" dirty="0"/>
              <a:t>The last number word in the count list represents the size of the set. </a:t>
            </a:r>
          </a:p>
          <a:p>
            <a:pPr marL="0" indent="0">
              <a:spcBef>
                <a:spcPts val="1800"/>
              </a:spcBef>
              <a:buNone/>
            </a:pPr>
            <a:r>
              <a:rPr lang="en-US" sz="1400" dirty="0">
                <a:solidFill>
                  <a:schemeClr val="tx1"/>
                </a:solidFill>
                <a:latin typeface="Montserrat" pitchFamily="2" charset="77"/>
              </a:rPr>
              <a:t>Gunderson &amp; Levine (2011; Ramani et al. (2015; Silver &amp; </a:t>
            </a:r>
            <a:r>
              <a:rPr lang="en-US" sz="1400" dirty="0" err="1">
                <a:solidFill>
                  <a:schemeClr val="tx1"/>
                </a:solidFill>
                <a:latin typeface="Montserrat" pitchFamily="2" charset="77"/>
              </a:rPr>
              <a:t>Libertus</a:t>
            </a:r>
            <a:r>
              <a:rPr lang="en-US" sz="1400" dirty="0">
                <a:solidFill>
                  <a:schemeClr val="tx1"/>
                </a:solidFill>
              </a:rPr>
              <a:t> (</a:t>
            </a:r>
            <a:r>
              <a:rPr lang="en-US" sz="1400" dirty="0">
                <a:solidFill>
                  <a:schemeClr val="tx1"/>
                </a:solidFill>
                <a:latin typeface="Montserrat" pitchFamily="2" charset="77"/>
              </a:rPr>
              <a:t>2022)</a:t>
            </a:r>
          </a:p>
        </p:txBody>
      </p:sp>
      <p:pic>
        <p:nvPicPr>
          <p:cNvPr id="4" name="Picture 3">
            <a:extLst>
              <a:ext uri="{FF2B5EF4-FFF2-40B4-BE49-F238E27FC236}">
                <a16:creationId xmlns:a16="http://schemas.microsoft.com/office/drawing/2014/main" id="{55BF548D-D949-DEBA-F81D-6F5B21C6E19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9699" y="967497"/>
            <a:ext cx="5812302" cy="5084428"/>
          </a:xfrm>
          <a:prstGeom prst="rect">
            <a:avLst/>
          </a:prstGeom>
        </p:spPr>
      </p:pic>
    </p:spTree>
    <p:extLst>
      <p:ext uri="{BB962C8B-B14F-4D97-AF65-F5344CB8AC3E}">
        <p14:creationId xmlns:p14="http://schemas.microsoft.com/office/powerpoint/2010/main" val="1483372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n-US" dirty="0"/>
              <a:t>Alphabet Counting: Counting Principles</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lstStyle/>
          <a:p>
            <a:pPr marL="0" indent="0">
              <a:buNone/>
            </a:pPr>
            <a:r>
              <a:rPr lang="en-US" dirty="0"/>
              <a:t>How did you apply the three principles while learning to count using the alphabet?</a:t>
            </a:r>
          </a:p>
          <a:p>
            <a:r>
              <a:rPr lang="en-US" dirty="0"/>
              <a:t>Stable order</a:t>
            </a:r>
          </a:p>
          <a:p>
            <a:r>
              <a:rPr lang="en-US" dirty="0"/>
              <a:t>One-to-one correspondence</a:t>
            </a:r>
          </a:p>
          <a:p>
            <a:r>
              <a:rPr lang="en-US" dirty="0"/>
              <a:t>Cardinality</a:t>
            </a:r>
          </a:p>
        </p:txBody>
      </p:sp>
    </p:spTree>
    <p:extLst>
      <p:ext uri="{BB962C8B-B14F-4D97-AF65-F5344CB8AC3E}">
        <p14:creationId xmlns:p14="http://schemas.microsoft.com/office/powerpoint/2010/main" val="259236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Recognizing, Naming, and Recording Numerals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5244353" cy="5060115"/>
          </a:xfrm>
        </p:spPr>
        <p:txBody>
          <a:bodyPr anchor="ctr" anchorCtr="0">
            <a:normAutofit/>
          </a:bodyPr>
          <a:lstStyle/>
          <a:p>
            <a:pPr>
              <a:spcAft>
                <a:spcPts val="1800"/>
              </a:spcAft>
            </a:pPr>
            <a:r>
              <a:rPr lang="en-US" dirty="0"/>
              <a:t>Numerals are symbols for representing numbers (for example, 1, 2, 3, 4).</a:t>
            </a:r>
          </a:p>
          <a:p>
            <a:pPr>
              <a:spcAft>
                <a:spcPts val="1800"/>
              </a:spcAft>
            </a:pPr>
            <a:r>
              <a:rPr lang="en-US" dirty="0"/>
              <a:t>Young children learn about number concepts through interactions with concrete objects.</a:t>
            </a:r>
          </a:p>
          <a:p>
            <a:pPr>
              <a:spcAft>
                <a:spcPts val="1800"/>
              </a:spcAft>
            </a:pPr>
            <a:r>
              <a:rPr lang="en-US" dirty="0"/>
              <a:t>They gradually build knowledge of what numerals represent.</a:t>
            </a:r>
          </a:p>
        </p:txBody>
      </p:sp>
      <p:pic>
        <p:nvPicPr>
          <p:cNvPr id="4" name="Content Placeholder 7">
            <a:extLst>
              <a:ext uri="{FF2B5EF4-FFF2-40B4-BE49-F238E27FC236}">
                <a16:creationId xmlns:a16="http://schemas.microsoft.com/office/drawing/2014/main" id="{7AA05F2A-0B63-B75A-194E-6703BE5D187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8597" y="967496"/>
            <a:ext cx="5833403" cy="5264466"/>
          </a:xfrm>
          <a:prstGeom prst="rect">
            <a:avLst/>
          </a:prstGeom>
        </p:spPr>
      </p:pic>
    </p:spTree>
    <p:extLst>
      <p:ext uri="{BB962C8B-B14F-4D97-AF65-F5344CB8AC3E}">
        <p14:creationId xmlns:p14="http://schemas.microsoft.com/office/powerpoint/2010/main" val="1205334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FBC74-CFE4-31F3-D2E3-9302DABD45A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b="-23286"/>
          <a:stretch/>
        </p:blipFill>
        <p:spPr>
          <a:xfrm>
            <a:off x="8567919" y="1017784"/>
            <a:ext cx="3023859" cy="2221702"/>
          </a:xfrm>
          <a:prstGeom prst="rect">
            <a:avLst/>
          </a:prstGeom>
        </p:spPr>
      </p:pic>
      <p:pic>
        <p:nvPicPr>
          <p:cNvPr id="8" name="Picture 7">
            <a:extLst>
              <a:ext uri="{FF2B5EF4-FFF2-40B4-BE49-F238E27FC236}">
                <a16:creationId xmlns:a16="http://schemas.microsoft.com/office/drawing/2014/main" id="{F5C3B4D1-23E0-CDED-C28F-9042A51AF9DF}"/>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b="-15227"/>
          <a:stretch/>
        </p:blipFill>
        <p:spPr>
          <a:xfrm>
            <a:off x="5451230" y="1017783"/>
            <a:ext cx="3060420" cy="2375858"/>
          </a:xfrm>
          <a:prstGeom prst="rect">
            <a:avLst/>
          </a:prstGeom>
        </p:spPr>
      </p:pic>
      <p:pic>
        <p:nvPicPr>
          <p:cNvPr id="5" name="Picture 4">
            <a:extLst>
              <a:ext uri="{FF2B5EF4-FFF2-40B4-BE49-F238E27FC236}">
                <a16:creationId xmlns:a16="http://schemas.microsoft.com/office/drawing/2014/main" id="{55DDBA2A-CE59-F393-A77A-C5683AC85C5D}"/>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a:ext>
            </a:extLst>
          </a:blip>
          <a:srcRect b="-4013"/>
          <a:stretch/>
        </p:blipFill>
        <p:spPr>
          <a:xfrm>
            <a:off x="2279289" y="1018351"/>
            <a:ext cx="3115672" cy="2375858"/>
          </a:xfrm>
          <a:prstGeom prst="rect">
            <a:avLst/>
          </a:prstGeom>
        </p:spPr>
      </p:pic>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a:xfrm>
            <a:off x="672151" y="281274"/>
            <a:ext cx="11848558" cy="466281"/>
          </a:xfrm>
        </p:spPr>
        <p:txBody>
          <a:bodyPr wrap="square">
            <a:spAutoFit/>
          </a:bodyPr>
          <a:lstStyle/>
          <a:p>
            <a:r>
              <a:rPr lang="en-US" sz="2700" dirty="0"/>
              <a:t>Overview of Children’s Knowledge of Number and Counting​</a:t>
            </a:r>
            <a:endParaRPr lang="en-US" sz="2700" dirty="0">
              <a:latin typeface="Montserrat" pitchFamily="2" charset="77"/>
            </a:endParaRPr>
          </a:p>
        </p:txBody>
      </p:sp>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83974" y="2392589"/>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2908340"/>
              </p:ext>
            </p:extLst>
          </p:nvPr>
        </p:nvGraphicFramePr>
        <p:xfrm>
          <a:off x="343442" y="2691814"/>
          <a:ext cx="11300244" cy="3543396"/>
        </p:xfrm>
        <a:graphic>
          <a:graphicData uri="http://schemas.openxmlformats.org/drawingml/2006/table">
            <a:tbl>
              <a:tblPr firstRow="1" bandRow="1">
                <a:tableStyleId>{3B4B98B0-60AC-42C2-AFA5-B58CD77FA1E5}</a:tableStyleId>
              </a:tblPr>
              <a:tblGrid>
                <a:gridCol w="1970895">
                  <a:extLst>
                    <a:ext uri="{9D8B030D-6E8A-4147-A177-3AD203B41FA5}">
                      <a16:colId xmlns:a16="http://schemas.microsoft.com/office/drawing/2014/main" val="863964369"/>
                    </a:ext>
                  </a:extLst>
                </a:gridCol>
                <a:gridCol w="3109783">
                  <a:extLst>
                    <a:ext uri="{9D8B030D-6E8A-4147-A177-3AD203B41FA5}">
                      <a16:colId xmlns:a16="http://schemas.microsoft.com/office/drawing/2014/main" val="2838730961"/>
                    </a:ext>
                  </a:extLst>
                </a:gridCol>
                <a:gridCol w="3109783">
                  <a:extLst>
                    <a:ext uri="{9D8B030D-6E8A-4147-A177-3AD203B41FA5}">
                      <a16:colId xmlns:a16="http://schemas.microsoft.com/office/drawing/2014/main" val="1965536244"/>
                    </a:ext>
                  </a:extLst>
                </a:gridCol>
                <a:gridCol w="3109783">
                  <a:extLst>
                    <a:ext uri="{9D8B030D-6E8A-4147-A177-3AD203B41FA5}">
                      <a16:colId xmlns:a16="http://schemas.microsoft.com/office/drawing/2014/main" val="1107014208"/>
                    </a:ext>
                  </a:extLst>
                </a:gridCol>
              </a:tblGrid>
              <a:tr h="353786">
                <a:tc>
                  <a:txBody>
                    <a:bodyPr/>
                    <a:lstStyle/>
                    <a:p>
                      <a:pPr algn="l"/>
                      <a:r>
                        <a:rPr lang="en-US" sz="1400" b="1" dirty="0">
                          <a:solidFill>
                            <a:srgbClr val="0F173D"/>
                          </a:solidFill>
                          <a:latin typeface="Montserrat" pitchFamily="2" charset="77"/>
                        </a:rPr>
                        <a:t>Components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b="1" dirty="0">
                          <a:solidFill>
                            <a:schemeClr val="bg1"/>
                          </a:solidFill>
                          <a:latin typeface="Montserrat" pitchFamily="2" charset="77"/>
                        </a:rPr>
                        <a:t>Infants and Toddlers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Preschool, TK, and K</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Early Elementary</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extLst>
                  <a:ext uri="{0D108BD9-81ED-4DB2-BD59-A6C34878D82A}">
                    <a16:rowId xmlns:a16="http://schemas.microsoft.com/office/drawing/2014/main" val="2503309181"/>
                  </a:ext>
                </a:extLst>
              </a:tr>
              <a:tr h="713600">
                <a:tc>
                  <a:txBody>
                    <a:bodyPr/>
                    <a:lstStyle/>
                    <a:p>
                      <a:r>
                        <a:rPr lang="en-US" sz="1300" b="0" dirty="0">
                          <a:latin typeface="Montserrat" pitchFamily="2" charset="77"/>
                        </a:rPr>
                        <a:t>Attending to quantity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b="0" dirty="0">
                          <a:latin typeface="Montserrat" pitchFamily="2" charset="77"/>
                        </a:rPr>
                        <a:t>Notice changes in number</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latin typeface="Montserrat" pitchFamily="2" charset="77"/>
                        </a:rPr>
                        <a:t>Subitizes up to three or four objects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latin typeface="Montserrat" pitchFamily="2" charset="77"/>
                        </a:rPr>
                        <a:t>Subitizes up to four objects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158743883"/>
                  </a:ext>
                </a:extLst>
              </a:tr>
              <a:tr h="788355">
                <a:tc>
                  <a:txBody>
                    <a:bodyPr/>
                    <a:lstStyle/>
                    <a:p>
                      <a:r>
                        <a:rPr lang="en-US" sz="1300" b="0" dirty="0">
                          <a:latin typeface="Montserrat" pitchFamily="2" charset="77"/>
                        </a:rPr>
                        <a:t>Comparing number</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dirty="0">
                          <a:latin typeface="Montserrat" pitchFamily="2" charset="77"/>
                        </a:rPr>
                        <a:t>Understands and begins to use words like “more” or ”less”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n-US" sz="1300" dirty="0">
                          <a:latin typeface="Montserrat" pitchFamily="2" charset="77"/>
                        </a:rPr>
                        <a:t>Compares numbers by matching or counting</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n-US" sz="1300" dirty="0">
                          <a:latin typeface="Montserrat" pitchFamily="2" charset="77"/>
                        </a:rPr>
                        <a:t>Expresses comparisons using mathematical symbols (for example, 3 &lt; 15)​</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1116067327"/>
                  </a:ext>
                </a:extLst>
              </a:tr>
              <a:tr h="893689">
                <a:tc>
                  <a:txBody>
                    <a:bodyPr/>
                    <a:lstStyle/>
                    <a:p>
                      <a:r>
                        <a:rPr lang="en-US" sz="1300" b="0" dirty="0">
                          <a:latin typeface="Montserrat" pitchFamily="2" charset="77"/>
                        </a:rPr>
                        <a:t>Counting and cardinality</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Understands and uses a few number words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Counts to 10, then 20, and 30 and develops an understanding of cardinality​</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Montserrat" pitchFamily="2" charset="77"/>
                        </a:rPr>
                        <a:t>Counts to 1,000</a:t>
                      </a:r>
                      <a:r>
                        <a:rPr lang="en-US" sz="1300">
                          <a:latin typeface="Montserrat"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a:latin typeface="Montserrat" pitchFamily="2" charset="77"/>
                        </a:rPr>
                        <a:t>Skip </a:t>
                      </a:r>
                      <a:r>
                        <a:rPr lang="en-US" sz="1300" dirty="0">
                          <a:latin typeface="Montserrat" pitchFamily="2" charset="77"/>
                        </a:rPr>
                        <a:t>counts by 2, 5, and 10</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6711894"/>
                  </a:ext>
                </a:extLst>
              </a:tr>
              <a:tr h="793966">
                <a:tc>
                  <a:txBody>
                    <a:bodyPr/>
                    <a:lstStyle/>
                    <a:p>
                      <a:r>
                        <a:rPr lang="en-US" sz="1300" b="0" dirty="0">
                          <a:latin typeface="Montserrat" pitchFamily="2" charset="77"/>
                        </a:rPr>
                        <a:t>Recognizing, naming, and recording numerals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300" dirty="0">
                          <a:latin typeface="Montserrat" pitchFamily="2" charset="77"/>
                        </a:rPr>
                        <a:t>Not applicable</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n-US" sz="1300" dirty="0">
                          <a:latin typeface="Montserrat" pitchFamily="2" charset="77"/>
                        </a:rPr>
                        <a:t>Recognizes and records a few numerals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n-US" sz="1300" dirty="0">
                          <a:latin typeface="Montserrat" pitchFamily="2" charset="77"/>
                        </a:rPr>
                        <a:t>Recognizes, names, and records numerals to 1,000​</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4210947731"/>
                  </a:ext>
                </a:extLst>
              </a:tr>
            </a:tbl>
          </a:graphicData>
        </a:graphic>
      </p:graphicFrame>
      <p:sp>
        <p:nvSpPr>
          <p:cNvPr id="3" name="Arrow: Right 2">
            <a:extLst>
              <a:ext uri="{FF2B5EF4-FFF2-40B4-BE49-F238E27FC236}">
                <a16:creationId xmlns:a16="http://schemas.microsoft.com/office/drawing/2014/main" id="{30A6D76E-E839-413F-A99E-233C2D01F600}"/>
              </a:ext>
              <a:ext uri="{C183D7F6-B498-43B3-948B-1728B52AA6E4}">
                <adec:decorative xmlns:adec="http://schemas.microsoft.com/office/drawing/2017/decorative" val="1"/>
              </a:ext>
            </a:extLst>
          </p:cNvPr>
          <p:cNvSpPr/>
          <p:nvPr/>
        </p:nvSpPr>
        <p:spPr>
          <a:xfrm>
            <a:off x="2288660" y="2383207"/>
            <a:ext cx="9874397" cy="403194"/>
          </a:xfrm>
          <a:prstGeom prst="rightArrow">
            <a:avLst/>
          </a:prstGeom>
          <a:gradFill flip="none" rotWithShape="1">
            <a:gsLst>
              <a:gs pos="32000">
                <a:srgbClr val="BDD2A3"/>
              </a:gs>
              <a:gs pos="0">
                <a:schemeClr val="bg1"/>
              </a:gs>
              <a:gs pos="100000">
                <a:schemeClr val="accent4"/>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51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729132"/>
            <a:ext cx="4034118" cy="3048830"/>
          </a:xfrm>
        </p:spPr>
        <p:txBody>
          <a:bodyPr>
            <a:normAutofit/>
          </a:bodyPr>
          <a:lstStyle/>
          <a:p>
            <a:pPr algn="ctr"/>
            <a:r>
              <a:rPr lang="en-US" dirty="0"/>
              <a:t>Reflect: </a:t>
            </a:r>
            <a:br>
              <a:rPr lang="en-US" dirty="0"/>
            </a:br>
            <a:r>
              <a:rPr lang="en-US" dirty="0"/>
              <a:t>Exit Ticket</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normAutofit/>
          </a:bodyPr>
          <a:lstStyle/>
          <a:p>
            <a:pPr marL="0" indent="0">
              <a:buNone/>
            </a:pPr>
            <a:r>
              <a:rPr lang="en-US" sz="4000" dirty="0"/>
              <a:t>What is something you learned today?</a:t>
            </a:r>
          </a:p>
        </p:txBody>
      </p:sp>
    </p:spTree>
    <p:extLst>
      <p:ext uri="{BB962C8B-B14F-4D97-AF65-F5344CB8AC3E}">
        <p14:creationId xmlns:p14="http://schemas.microsoft.com/office/powerpoint/2010/main" val="16169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27455" cy="4934458"/>
          </a:xfrm>
        </p:spPr>
        <p:txBody>
          <a:bodyPr anchor="ctr"/>
          <a:lstStyle/>
          <a:p>
            <a:r>
              <a:rPr lang="en-US" dirty="0">
                <a:latin typeface="Montserrat" pitchFamily="2" charset="77"/>
              </a:rPr>
              <a:t>Explore and play with numbers.</a:t>
            </a:r>
          </a:p>
          <a:p>
            <a:r>
              <a:rPr lang="en-US" dirty="0">
                <a:latin typeface="Montserrat" pitchFamily="2" charset="77"/>
              </a:rPr>
              <a:t>Describe four components of number and counting.</a:t>
            </a:r>
          </a:p>
          <a:p>
            <a:r>
              <a:rPr lang="en-US" dirty="0">
                <a:latin typeface="Montserrat" pitchFamily="2" charset="77"/>
              </a:rPr>
              <a:t>Review how children develop knowledge and skills in number and counting. </a:t>
            </a:r>
          </a:p>
        </p:txBody>
      </p:sp>
      <p:pic>
        <p:nvPicPr>
          <p:cNvPr id="6" name="Picture 5">
            <a:extLst>
              <a:ext uri="{FF2B5EF4-FFF2-40B4-BE49-F238E27FC236}">
                <a16:creationId xmlns:a16="http://schemas.microsoft.com/office/drawing/2014/main" id="{A2154A0C-A2BD-F521-CD93-01D6F2BF44A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0117" y="971977"/>
            <a:ext cx="5101883" cy="5232522"/>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lstStyle/>
          <a:p>
            <a:pPr algn="ctr"/>
            <a:r>
              <a:rPr lang="en-US" sz="4900" b="1" dirty="0">
                <a:solidFill>
                  <a:schemeClr val="bg1"/>
                </a:solidFill>
                <a:latin typeface="Montserrat" pitchFamily="2" charset="77"/>
              </a:rPr>
              <a:t>Play:</a:t>
            </a:r>
            <a:r>
              <a:rPr lang="en-US" dirty="0">
                <a:solidFill>
                  <a:schemeClr val="bg1"/>
                </a:solidFill>
                <a:latin typeface="Montserrat" pitchFamily="2" charset="77"/>
              </a:rPr>
              <a:t> </a:t>
            </a:r>
            <a:br>
              <a:rPr lang="en-US" dirty="0">
                <a:solidFill>
                  <a:schemeClr val="bg1"/>
                </a:solidFill>
                <a:latin typeface="Montserrat" pitchFamily="2" charset="77"/>
              </a:rPr>
            </a:br>
            <a:r>
              <a:rPr lang="en-US" dirty="0"/>
              <a:t>Alphabet Counting</a:t>
            </a:r>
            <a:endParaRPr lang="en-US" sz="4800" dirty="0">
              <a:solidFill>
                <a:schemeClr val="bg1"/>
              </a:solidFill>
              <a:latin typeface="Montserrat" pitchFamily="2" charset="77"/>
            </a:endParaRPr>
          </a:p>
        </p:txBody>
      </p:sp>
      <p:pic>
        <p:nvPicPr>
          <p:cNvPr id="3" name="Content Placeholder 5">
            <a:extLst>
              <a:ext uri="{FF2B5EF4-FFF2-40B4-BE49-F238E27FC236}">
                <a16:creationId xmlns:a16="http://schemas.microsoft.com/office/drawing/2014/main" id="{7139523C-BD0B-7777-11C6-50EF22CF604A}"/>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611"/>
          <a:stretch/>
        </p:blipFill>
        <p:spPr>
          <a:xfrm>
            <a:off x="6095999" y="661182"/>
            <a:ext cx="5425441" cy="5469206"/>
          </a:xfrm>
        </p:spPr>
      </p:pic>
    </p:spTree>
    <p:extLst>
      <p:ext uri="{BB962C8B-B14F-4D97-AF65-F5344CB8AC3E}">
        <p14:creationId xmlns:p14="http://schemas.microsoft.com/office/powerpoint/2010/main" val="22586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Discuss: </a:t>
            </a:r>
            <a:r>
              <a:rPr lang="en-US" b="0" dirty="0">
                <a:solidFill>
                  <a:schemeClr val="bg1"/>
                </a:solidFill>
                <a:latin typeface="Montserrat Medium" panose="00000600000000000000" pitchFamily="2" charset="0"/>
              </a:rPr>
              <a:t>Alphabet Counting</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10834074" cy="4934458"/>
          </a:xfrm>
        </p:spPr>
        <p:txBody>
          <a:bodyPr>
            <a:normAutofit lnSpcReduction="10000"/>
          </a:bodyPr>
          <a:lstStyle/>
          <a:p>
            <a:pPr>
              <a:lnSpc>
                <a:spcPct val="120000"/>
              </a:lnSpc>
              <a:spcBef>
                <a:spcPts val="0"/>
              </a:spcBef>
              <a:spcAft>
                <a:spcPts val="600"/>
              </a:spcAft>
            </a:pPr>
            <a:r>
              <a:rPr lang="en-US" dirty="0"/>
              <a:t>What strategies or materials did you use to solve the alphabet math problems? </a:t>
            </a:r>
          </a:p>
          <a:p>
            <a:pPr>
              <a:lnSpc>
                <a:spcPct val="120000"/>
              </a:lnSpc>
              <a:spcBef>
                <a:spcPts val="0"/>
              </a:spcBef>
              <a:spcAft>
                <a:spcPts val="600"/>
              </a:spcAft>
            </a:pPr>
            <a:r>
              <a:rPr lang="en-US" dirty="0"/>
              <a:t>How did the strategies resemble those that children use when they learn to count? </a:t>
            </a:r>
          </a:p>
          <a:p>
            <a:pPr>
              <a:lnSpc>
                <a:spcPct val="120000"/>
              </a:lnSpc>
              <a:spcAft>
                <a:spcPts val="600"/>
              </a:spcAft>
            </a:pPr>
            <a:r>
              <a:rPr lang="en-US" dirty="0"/>
              <a:t>How might this experience affect your engagement with children as they learn to count?</a:t>
            </a:r>
          </a:p>
          <a:p>
            <a:pPr>
              <a:lnSpc>
                <a:spcPct val="120000"/>
              </a:lnSpc>
              <a:spcAft>
                <a:spcPts val="600"/>
              </a:spcAft>
            </a:pPr>
            <a:r>
              <a:rPr lang="en-US" dirty="0"/>
              <a:t>How does this experience relate to your work with multilingual learners who may be learning to count in more than one language?</a:t>
            </a:r>
          </a:p>
        </p:txBody>
      </p:sp>
    </p:spTree>
    <p:extLst>
      <p:ext uri="{BB962C8B-B14F-4D97-AF65-F5344CB8AC3E}">
        <p14:creationId xmlns:p14="http://schemas.microsoft.com/office/powerpoint/2010/main" val="265616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7253849" cy="2086725"/>
          </a:xfrm>
        </p:spPr>
        <p:txBody>
          <a:bodyPr/>
          <a:lstStyle/>
          <a:p>
            <a:r>
              <a:rPr lang="en-US" dirty="0"/>
              <a:t>Number and Counting: </a:t>
            </a:r>
            <a:br>
              <a:rPr lang="en-US" dirty="0"/>
            </a:br>
            <a:r>
              <a:rPr lang="en-US" dirty="0"/>
              <a:t>An Overview</a:t>
            </a:r>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Number and Counting Defined</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8" y="1253331"/>
            <a:ext cx="5851608" cy="4990496"/>
          </a:xfrm>
        </p:spPr>
        <p:txBody>
          <a:bodyPr anchor="ctr"/>
          <a:lstStyle/>
          <a:p>
            <a:pPr marL="0" indent="0">
              <a:buNone/>
            </a:pPr>
            <a:r>
              <a:rPr lang="en-US" dirty="0"/>
              <a:t>The concepts and skills children learn to:</a:t>
            </a:r>
          </a:p>
          <a:p>
            <a:r>
              <a:rPr lang="en-US" dirty="0"/>
              <a:t>understand quantity </a:t>
            </a:r>
          </a:p>
          <a:p>
            <a:r>
              <a:rPr lang="en-US" dirty="0"/>
              <a:t>count objects in a set</a:t>
            </a:r>
          </a:p>
        </p:txBody>
      </p:sp>
      <p:pic>
        <p:nvPicPr>
          <p:cNvPr id="5" name="Content Placeholder 5">
            <a:extLst>
              <a:ext uri="{FF2B5EF4-FFF2-40B4-BE49-F238E27FC236}">
                <a16:creationId xmlns:a16="http://schemas.microsoft.com/office/drawing/2014/main" id="{2280A73C-1B27-E2E6-9AFD-409F21F215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9103" y="967494"/>
            <a:ext cx="5312898" cy="5276333"/>
          </a:xfrm>
          <a:prstGeom prst="rect">
            <a:avLst/>
          </a:prstGeom>
        </p:spPr>
      </p:pic>
    </p:spTree>
    <p:extLst>
      <p:ext uri="{BB962C8B-B14F-4D97-AF65-F5344CB8AC3E}">
        <p14:creationId xmlns:p14="http://schemas.microsoft.com/office/powerpoint/2010/main" val="3609280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Different Ways to Represent a Number</a:t>
            </a:r>
            <a:endParaRPr lang="en-US" b="1" dirty="0">
              <a:solidFill>
                <a:schemeClr val="bg1"/>
              </a:solidFill>
              <a:latin typeface="Montserrat" pitchFamily="2" charset="77"/>
            </a:endParaRPr>
          </a:p>
        </p:txBody>
      </p:sp>
      <p:grpSp>
        <p:nvGrpSpPr>
          <p:cNvPr id="22" name="Group 21" descr="Four rubber ducks.">
            <a:extLst>
              <a:ext uri="{FF2B5EF4-FFF2-40B4-BE49-F238E27FC236}">
                <a16:creationId xmlns:a16="http://schemas.microsoft.com/office/drawing/2014/main" id="{0A4E4F1B-2709-8115-6B7D-0CF89D8CA1F4}"/>
              </a:ext>
            </a:extLst>
          </p:cNvPr>
          <p:cNvGrpSpPr/>
          <p:nvPr/>
        </p:nvGrpSpPr>
        <p:grpSpPr>
          <a:xfrm>
            <a:off x="285513" y="1817077"/>
            <a:ext cx="2743200" cy="2551176"/>
            <a:chOff x="285513" y="1817077"/>
            <a:chExt cx="2743200" cy="2551176"/>
          </a:xfrm>
        </p:grpSpPr>
        <p:pic>
          <p:nvPicPr>
            <p:cNvPr id="4" name="Picture 3">
              <a:extLst>
                <a:ext uri="{FF2B5EF4-FFF2-40B4-BE49-F238E27FC236}">
                  <a16:creationId xmlns:a16="http://schemas.microsoft.com/office/drawing/2014/main" id="{186D75B4-4EE2-665D-C79C-2F28C9EAC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924" y="2061118"/>
              <a:ext cx="914400" cy="938975"/>
            </a:xfrm>
            <a:prstGeom prst="rect">
              <a:avLst/>
            </a:prstGeom>
          </p:spPr>
        </p:pic>
        <p:sp>
          <p:nvSpPr>
            <p:cNvPr id="7" name="Rectangle 6">
              <a:extLst>
                <a:ext uri="{FF2B5EF4-FFF2-40B4-BE49-F238E27FC236}">
                  <a16:creationId xmlns:a16="http://schemas.microsoft.com/office/drawing/2014/main" id="{6180FC4D-1A47-40EC-2E06-3D83F4764BE9}"/>
                </a:ext>
              </a:extLst>
            </p:cNvPr>
            <p:cNvSpPr/>
            <p:nvPr/>
          </p:nvSpPr>
          <p:spPr>
            <a:xfrm>
              <a:off x="285513"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F8E927-9BEE-C9C9-24B2-E343DA7303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883" y="3270394"/>
              <a:ext cx="914400" cy="938975"/>
            </a:xfrm>
            <a:prstGeom prst="rect">
              <a:avLst/>
            </a:prstGeom>
          </p:spPr>
        </p:pic>
        <p:pic>
          <p:nvPicPr>
            <p:cNvPr id="13" name="Picture 12">
              <a:extLst>
                <a:ext uri="{FF2B5EF4-FFF2-40B4-BE49-F238E27FC236}">
                  <a16:creationId xmlns:a16="http://schemas.microsoft.com/office/drawing/2014/main" id="{E5F44571-CBAB-4083-BAD1-7CB112AE5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1898" y="1886985"/>
              <a:ext cx="914400" cy="938975"/>
            </a:xfrm>
            <a:prstGeom prst="rect">
              <a:avLst/>
            </a:prstGeom>
          </p:spPr>
        </p:pic>
        <p:pic>
          <p:nvPicPr>
            <p:cNvPr id="14" name="Picture 13">
              <a:extLst>
                <a:ext uri="{FF2B5EF4-FFF2-40B4-BE49-F238E27FC236}">
                  <a16:creationId xmlns:a16="http://schemas.microsoft.com/office/drawing/2014/main" id="{07519AA4-946D-285E-9FC3-294D9D4C5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3460" y="2995601"/>
              <a:ext cx="914400" cy="938975"/>
            </a:xfrm>
            <a:prstGeom prst="rect">
              <a:avLst/>
            </a:prstGeom>
          </p:spPr>
        </p:pic>
      </p:gr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85513" y="4502862"/>
            <a:ext cx="2743200"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ontserrat" pitchFamily="2" charset="77"/>
                <a:cs typeface="Helvetica" panose="020B0604020202020204" pitchFamily="34" charset="0"/>
              </a:rPr>
              <a:t>Objects</a:t>
            </a:r>
          </a:p>
        </p:txBody>
      </p:sp>
      <p:pic>
        <p:nvPicPr>
          <p:cNvPr id="15" name="Content Placeholder 6" descr="A child sitting at a table holding up four fingers.">
            <a:extLst>
              <a:ext uri="{FF2B5EF4-FFF2-40B4-BE49-F238E27FC236}">
                <a16:creationId xmlns:a16="http://schemas.microsoft.com/office/drawing/2014/main" id="{7FCD194A-94F2-D899-C8F1-018319D826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046"/>
          <a:stretch/>
        </p:blipFill>
        <p:spPr>
          <a:xfrm>
            <a:off x="3321083" y="1817077"/>
            <a:ext cx="2743200" cy="2551176"/>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3321083" y="4492386"/>
            <a:ext cx="260844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200"/>
              </a:spcBef>
              <a:buNone/>
            </a:pPr>
            <a:r>
              <a:rPr lang="en-US" sz="2400" dirty="0">
                <a:latin typeface="Montserrat" pitchFamily="2" charset="77"/>
                <a:cs typeface="Helvetica" panose="020B0604020202020204" pitchFamily="34" charset="0"/>
              </a:rPr>
              <a:t>Fingers</a:t>
            </a:r>
          </a:p>
        </p:txBody>
      </p:sp>
      <p:sp>
        <p:nvSpPr>
          <p:cNvPr id="16" name="TextBox 15">
            <a:extLst>
              <a:ext uri="{FF2B5EF4-FFF2-40B4-BE49-F238E27FC236}">
                <a16:creationId xmlns:a16="http://schemas.microsoft.com/office/drawing/2014/main" id="{DC573F8D-DA1D-1DAC-B077-2C54D988A133}"/>
              </a:ext>
            </a:extLst>
          </p:cNvPr>
          <p:cNvSpPr txBox="1"/>
          <p:nvPr/>
        </p:nvSpPr>
        <p:spPr>
          <a:xfrm>
            <a:off x="6257159" y="2060440"/>
            <a:ext cx="111761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“four”</a:t>
            </a:r>
          </a:p>
        </p:txBody>
      </p:sp>
      <p:sp>
        <p:nvSpPr>
          <p:cNvPr id="17" name="TextBox 16">
            <a:extLst>
              <a:ext uri="{FF2B5EF4-FFF2-40B4-BE49-F238E27FC236}">
                <a16:creationId xmlns:a16="http://schemas.microsoft.com/office/drawing/2014/main" id="{7C366CDF-8AD3-1A8F-CFBF-20934FEDC5B7}"/>
              </a:ext>
            </a:extLst>
          </p:cNvPr>
          <p:cNvSpPr txBox="1"/>
          <p:nvPr/>
        </p:nvSpPr>
        <p:spPr>
          <a:xfrm>
            <a:off x="7373419" y="2671775"/>
            <a:ext cx="152317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“cuatro”</a:t>
            </a:r>
          </a:p>
        </p:txBody>
      </p:sp>
      <p:sp>
        <p:nvSpPr>
          <p:cNvPr id="18" name="TextBox 17">
            <a:extLst>
              <a:ext uri="{FF2B5EF4-FFF2-40B4-BE49-F238E27FC236}">
                <a16:creationId xmlns:a16="http://schemas.microsoft.com/office/drawing/2014/main" id="{A7F1E501-6A5E-CB0B-549F-9D16F6029FD7}"/>
              </a:ext>
            </a:extLst>
          </p:cNvPr>
          <p:cNvSpPr txBox="1"/>
          <p:nvPr/>
        </p:nvSpPr>
        <p:spPr>
          <a:xfrm>
            <a:off x="6448864" y="3570230"/>
            <a:ext cx="1066318"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a:t>
            </a:r>
            <a:r>
              <a:rPr lang="en-US" sz="2600" dirty="0" err="1">
                <a:solidFill>
                  <a:srgbClr val="0F173D"/>
                </a:solidFill>
                <a:latin typeface="Montserrat" panose="00000500000000000000" pitchFamily="50" charset="0"/>
              </a:rPr>
              <a:t>bốn</a:t>
            </a:r>
            <a:r>
              <a:rPr lang="en-US" sz="2600" dirty="0">
                <a:solidFill>
                  <a:srgbClr val="0F173D"/>
                </a:solidFill>
                <a:latin typeface="Montserrat" panose="00000500000000000000" pitchFamily="50" charset="0"/>
              </a:rPr>
              <a:t>”</a:t>
            </a:r>
          </a:p>
        </p:txBody>
      </p:sp>
      <p:sp>
        <p:nvSpPr>
          <p:cNvPr id="19" name="Rectangle 18" descr="The word for four written in English, Spanish and Vietnamese.">
            <a:extLst>
              <a:ext uri="{FF2B5EF4-FFF2-40B4-BE49-F238E27FC236}">
                <a16:creationId xmlns:a16="http://schemas.microsoft.com/office/drawing/2014/main" id="{882AD867-6308-7158-DA0A-4A8FB85C922D}"/>
              </a:ext>
            </a:extLst>
          </p:cNvPr>
          <p:cNvSpPr/>
          <p:nvPr/>
        </p:nvSpPr>
        <p:spPr>
          <a:xfrm>
            <a:off x="6212127"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6212128" y="4492386"/>
            <a:ext cx="2743200"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latin typeface="Montserrat" pitchFamily="2" charset="77"/>
                <a:cs typeface="Helvetica" panose="020B0604020202020204" pitchFamily="34" charset="0"/>
              </a:rPr>
              <a:t>Number words</a:t>
            </a:r>
          </a:p>
        </p:txBody>
      </p:sp>
      <p:pic>
        <p:nvPicPr>
          <p:cNvPr id="20" name="Picture 19" descr="A cutout of the numeral four on a carpet.">
            <a:extLst>
              <a:ext uri="{FF2B5EF4-FFF2-40B4-BE49-F238E27FC236}">
                <a16:creationId xmlns:a16="http://schemas.microsoft.com/office/drawing/2014/main" id="{396242F2-F02C-DB95-BBE9-4C59F7666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2870" y="1821980"/>
            <a:ext cx="2743200" cy="2546273"/>
          </a:xfrm>
          <a:prstGeom prst="rect">
            <a:avLst/>
          </a:prstGeom>
        </p:spPr>
      </p:pic>
      <p:sp>
        <p:nvSpPr>
          <p:cNvPr id="21" name="Content Placeholder 4">
            <a:extLst>
              <a:ext uri="{FF2B5EF4-FFF2-40B4-BE49-F238E27FC236}">
                <a16:creationId xmlns:a16="http://schemas.microsoft.com/office/drawing/2014/main" id="{CB7C5E91-D46F-8779-74BB-B667BABCF2B1}"/>
              </a:ext>
            </a:extLst>
          </p:cNvPr>
          <p:cNvSpPr txBox="1">
            <a:spLocks/>
          </p:cNvSpPr>
          <p:nvPr/>
        </p:nvSpPr>
        <p:spPr>
          <a:xfrm>
            <a:off x="9172869" y="4502862"/>
            <a:ext cx="274319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latin typeface="Montserrat" pitchFamily="2" charset="77"/>
                <a:cs typeface="Helvetica" panose="020B0604020202020204" pitchFamily="34" charset="0"/>
              </a:rPr>
              <a:t>Numerals</a:t>
            </a:r>
          </a:p>
        </p:txBody>
      </p:sp>
    </p:spTree>
    <p:extLst>
      <p:ext uri="{BB962C8B-B14F-4D97-AF65-F5344CB8AC3E}">
        <p14:creationId xmlns:p14="http://schemas.microsoft.com/office/powerpoint/2010/main" val="391284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28970" y="2589667"/>
            <a:ext cx="6051062" cy="1421928"/>
          </a:xfrm>
        </p:spPr>
        <p:txBody>
          <a:bodyPr/>
          <a:lstStyle/>
          <a:p>
            <a:r>
              <a:rPr lang="en-US" dirty="0"/>
              <a:t>Learning About Number and Counting</a:t>
            </a:r>
          </a:p>
        </p:txBody>
      </p:sp>
    </p:spTree>
    <p:extLst>
      <p:ext uri="{BB962C8B-B14F-4D97-AF65-F5344CB8AC3E}">
        <p14:creationId xmlns:p14="http://schemas.microsoft.com/office/powerpoint/2010/main" val="2473349698"/>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7FC67997C2114A878FC2D66A084D64" ma:contentTypeVersion="13" ma:contentTypeDescription="Create a new document." ma:contentTypeScope="" ma:versionID="2685bf4c2ab7f5936f0b63108f52f19f">
  <xsd:schema xmlns:xsd="http://www.w3.org/2001/XMLSchema" xmlns:xs="http://www.w3.org/2001/XMLSchema" xmlns:p="http://schemas.microsoft.com/office/2006/metadata/properties" xmlns:ns2="f5374bca-3e73-4752-bc49-e5d08d4658ed" xmlns:ns3="532e970c-339d-4a04-b36e-6a3e6e6031dc" targetNamespace="http://schemas.microsoft.com/office/2006/metadata/properties" ma:root="true" ma:fieldsID="472d4c20a69f5c37de41a2361ddf0f39" ns2:_="" ns3:_="">
    <xsd:import namespace="f5374bca-3e73-4752-bc49-e5d08d4658ed"/>
    <xsd:import namespace="532e970c-339d-4a04-b36e-6a3e6e6031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74bca-3e73-4752-bc49-e5d08d4658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e970c-339d-4a04-b36e-6a3e6e6031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0a72b4-e2ac-4f59-b337-d6c72fa62010}" ma:internalName="TaxCatchAll" ma:showField="CatchAllData" ma:web="532e970c-339d-4a04-b36e-6a3e6e6031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374bca-3e73-4752-bc49-e5d08d4658ed">
      <Terms xmlns="http://schemas.microsoft.com/office/infopath/2007/PartnerControls"/>
    </lcf76f155ced4ddcb4097134ff3c332f>
    <TaxCatchAll xmlns="532e970c-339d-4a04-b36e-6a3e6e6031d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6084FB-DB22-4442-899E-480FDE71A6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74bca-3e73-4752-bc49-e5d08d4658ed"/>
    <ds:schemaRef ds:uri="532e970c-339d-4a04-b36e-6a3e6e6031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B8222B-EB97-4A77-A05B-97B2D835ADDF}">
  <ds:schemaRefs>
    <ds:schemaRef ds:uri="http://purl.org/dc/elements/1.1/"/>
    <ds:schemaRef ds:uri="http://www.w3.org/XML/1998/namespace"/>
    <ds:schemaRef ds:uri="http://schemas.openxmlformats.org/package/2006/metadata/core-properties"/>
    <ds:schemaRef ds:uri="f5374bca-3e73-4752-bc49-e5d08d4658ed"/>
    <ds:schemaRef ds:uri="http://schemas.microsoft.com/office/infopath/2007/PartnerControls"/>
    <ds:schemaRef ds:uri="http://purl.org/dc/terms/"/>
    <ds:schemaRef ds:uri="http://purl.org/dc/dcmitype/"/>
    <ds:schemaRef ds:uri="http://schemas.microsoft.com/office/2006/metadata/properties"/>
    <ds:schemaRef ds:uri="http://schemas.microsoft.com/office/2006/documentManagement/types"/>
    <ds:schemaRef ds:uri="532e970c-339d-4a04-b36e-6a3e6e6031dc"/>
  </ds:schemaRefs>
</ds:datastoreItem>
</file>

<file path=customXml/itemProps3.xml><?xml version="1.0" encoding="utf-8"?>
<ds:datastoreItem xmlns:ds="http://schemas.openxmlformats.org/officeDocument/2006/customXml" ds:itemID="{FC9A7BA6-58B0-4A80-B2FB-A68482C823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491</TotalTime>
  <Words>6015</Words>
  <Application>Microsoft Macintosh PowerPoint</Application>
  <PresentationFormat>Widescreen</PresentationFormat>
  <Paragraphs>337</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Courier New</vt:lpstr>
      <vt:lpstr>Symbol</vt:lpstr>
      <vt:lpstr>Arial</vt:lpstr>
      <vt:lpstr>Cambria</vt:lpstr>
      <vt:lpstr>Montserrat</vt:lpstr>
      <vt:lpstr>Poppins</vt:lpstr>
      <vt:lpstr>Montserrat Medium</vt:lpstr>
      <vt:lpstr>Calibri</vt:lpstr>
      <vt:lpstr>Office Theme</vt:lpstr>
      <vt:lpstr>Introduction to Number and Counting: Birth–8 Years</vt:lpstr>
      <vt:lpstr>Acknowledgments</vt:lpstr>
      <vt:lpstr>Session Goals</vt:lpstr>
      <vt:lpstr>Play:  Alphabet Counting</vt:lpstr>
      <vt:lpstr>Discuss: Alphabet Counting</vt:lpstr>
      <vt:lpstr>Number and Counting:  An Overview</vt:lpstr>
      <vt:lpstr>Number and Counting Defined</vt:lpstr>
      <vt:lpstr>Different Ways to Represent a Number</vt:lpstr>
      <vt:lpstr>Learning About Number and Counting</vt:lpstr>
      <vt:lpstr>Four Components of  Number and Counting</vt:lpstr>
      <vt:lpstr>Attending to Quantity</vt:lpstr>
      <vt:lpstr>How Many Dots?</vt:lpstr>
      <vt:lpstr>Even More Dots</vt:lpstr>
      <vt:lpstr>Comparing Numbers</vt:lpstr>
      <vt:lpstr>Comparing Carrots and Bananas </vt:lpstr>
      <vt:lpstr>Comparing Numbers: Different Strategies</vt:lpstr>
      <vt:lpstr>Let’s Count!</vt:lpstr>
      <vt:lpstr>Counting Principle 1: Stable Order</vt:lpstr>
      <vt:lpstr>The Role of Language in Counting </vt:lpstr>
      <vt:lpstr>Counting Principle 2: One-to-One Correspondence</vt:lpstr>
      <vt:lpstr>Counting Principle 3: Cardinality</vt:lpstr>
      <vt:lpstr>Alphabet Counting: Counting Principles</vt:lpstr>
      <vt:lpstr>Recognizing, Naming, and Recording Numerals</vt:lpstr>
      <vt:lpstr>Overview of Children’s Knowledge of Number and Counting​</vt:lpstr>
      <vt:lpstr>Reflect:  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Number and Counting: Birth–8 Years</dc:title>
  <dc:creator>cpe</dc:creator>
  <cp:lastModifiedBy>Grace Srinivasiah</cp:lastModifiedBy>
  <cp:revision>158</cp:revision>
  <cp:lastPrinted>2023-08-03T16:24:27Z</cp:lastPrinted>
  <dcterms:created xsi:type="dcterms:W3CDTF">2024-09-24T13:13:29Z</dcterms:created>
  <dcterms:modified xsi:type="dcterms:W3CDTF">2025-08-07T18:39:33Z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0x010100E47FC67997C2114A878FC2D66A084D64</vt:lpwstr>
  </property>
  <property fmtid="{D5CDD505-2E9C-101B-9397-08002B2CF9AE}" pid="3" name="MediaServiceImageTags">
    <vt:lpwstr/>
  </property>
</Properties>
</file>