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42"/>
  </p:notesMasterIdLst>
  <p:handoutMasterIdLst>
    <p:handoutMasterId r:id="rId43"/>
  </p:handoutMasterIdLst>
  <p:sldIdLst>
    <p:sldId id="271" r:id="rId5"/>
    <p:sldId id="435" r:id="rId6"/>
    <p:sldId id="394" r:id="rId7"/>
    <p:sldId id="400" r:id="rId8"/>
    <p:sldId id="396" r:id="rId9"/>
    <p:sldId id="398" r:id="rId10"/>
    <p:sldId id="401" r:id="rId11"/>
    <p:sldId id="402" r:id="rId12"/>
    <p:sldId id="411" r:id="rId13"/>
    <p:sldId id="412" r:id="rId14"/>
    <p:sldId id="413" r:id="rId15"/>
    <p:sldId id="414" r:id="rId16"/>
    <p:sldId id="415" r:id="rId17"/>
    <p:sldId id="407" r:id="rId18"/>
    <p:sldId id="416" r:id="rId19"/>
    <p:sldId id="417" r:id="rId20"/>
    <p:sldId id="393" r:id="rId21"/>
    <p:sldId id="418" r:id="rId22"/>
    <p:sldId id="419" r:id="rId23"/>
    <p:sldId id="420" r:id="rId24"/>
    <p:sldId id="421" r:id="rId25"/>
    <p:sldId id="422" r:id="rId26"/>
    <p:sldId id="391" r:id="rId27"/>
    <p:sldId id="392" r:id="rId28"/>
    <p:sldId id="423" r:id="rId29"/>
    <p:sldId id="399" r:id="rId30"/>
    <p:sldId id="424" r:id="rId31"/>
    <p:sldId id="425" r:id="rId32"/>
    <p:sldId id="426" r:id="rId33"/>
    <p:sldId id="427" r:id="rId34"/>
    <p:sldId id="428" r:id="rId35"/>
    <p:sldId id="429" r:id="rId36"/>
    <p:sldId id="430" r:id="rId37"/>
    <p:sldId id="431" r:id="rId38"/>
    <p:sldId id="432" r:id="rId39"/>
    <p:sldId id="433" r:id="rId40"/>
    <p:sldId id="434" r:id="rId41"/>
  </p:sldIdLst>
  <p:sldSz cx="12192000" cy="6858000"/>
  <p:notesSz cx="6858000" cy="9144000"/>
  <p:embeddedFontLst>
    <p:embeddedFont>
      <p:font typeface="Montserrat" pitchFamily="2" charset="77"/>
      <p:regular r:id="rId44"/>
      <p:bold r:id="rId45"/>
      <p:italic r:id="rId46"/>
      <p:boldItalic r:id="rId47"/>
    </p:embeddedFont>
    <p:embeddedFont>
      <p:font typeface="Montserrat Medium" panose="020F0502020204030204" pitchFamily="34" charset="0"/>
      <p:regular r:id="rId48"/>
      <p:italic r:id="rId49"/>
    </p:embeddedFont>
    <p:embeddedFont>
      <p:font typeface="Montserrat SemiBold" panose="020F0502020204030204" pitchFamily="34" charset="0"/>
      <p:regular r:id="rId50"/>
      <p:bold r:id="rId51"/>
      <p:italic r:id="rId52"/>
      <p:boldItalic r:id="rId53"/>
    </p:embeddedFont>
    <p:embeddedFont>
      <p:font typeface="Poppins" pitchFamily="2" charset="77"/>
      <p:regular r:id="rId54"/>
      <p:bold r:id="rId55"/>
      <p:italic r:id="rId56"/>
      <p:boldItalic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E9CA113-AFD8-E97A-6087-C112A41FDF0B}" name="Faith Polk" initials="FP" userId="S::fpolk@wested.org::befa10be-b4ea-495c-9eea-611b0a1c5299" providerId="AD"/>
  <p188:author id="{40911A1F-C56F-4248-15C9-66E8B6EFD315}" name="Sophie Savelkouls" initials="SS" userId="S::ssavelk@wested.org::a9c89b22-c766-400c-bbb4-dfb85c67446b" providerId="AD"/>
  <p188:author id="{2E7F6C22-96CD-BF6B-EE26-D32479E1E081}" name="Naomi Reeley" initials="" userId="S::nreeley@fcoe.org::4984995a-aa98-4a1a-89ef-a5f55b9ede08" providerId="AD"/>
  <p188:author id="{0448D035-44C4-75C2-EBF5-5D12986F7A52}" name="Grace Srinivasiah" initials="GS" userId="f3jIlVEJi5JGNhK/P3AVhnhRUzEb4tjq12Dl15h0GAE=" providerId="None"/>
  <p188:author id="{B8EAE73C-AAD0-091B-5543-C813901EA72E}" name="Joanna Azar" initials="JA" userId="S::jazar@wested.org::c4416e25-9d96-496b-a48c-5917e8dac7e1" providerId="AD"/>
  <p188:author id="{56175657-D597-08E2-DA47-49FB6C903BBD}" name="Lexi Alexander" initials="LA" userId="S::lalexan2@wested.org::209657db-7f14-4e98-85e1-9b7d89483e08" providerId="AD"/>
  <p188:author id="{990F5A61-37B3-57C3-4E8D-1D794B946607}" name="Amy Reff" initials="AR" userId="Amy Reff" providerId="None"/>
  <p188:author id="{EAA301A4-B75A-A1BE-5F28-A94824ECC9EA}" name="Jennifer Marcella-Burdett" initials="JMB" userId="S::jmarcel@wested.org::7bb72cd4-8a93-4d3d-bbaf-2fb849e050f8" providerId="AD"/>
  <p188:author id="{B6FF2CA4-29E1-C7D6-15CF-1D85CC6271BB}" name="Faith Polk" initials="FP" userId="KV9WgvvVfEWDbw7ayEsi/+xHGimnxB9n6dFySPqgyhc=" providerId="None"/>
  <p188:author id="{389332B7-C2DD-2978-57D9-239A0E4DEDD1}" name="Alexander, Alexandra Danielle" initials="AAD" userId="S::a.moore9@umiami.edu::ac95dc42-4e6c-400e-9629-229f3db47f90" providerId="AD"/>
  <p188:author id="{15D619C2-DFBB-A677-3FF9-D19B52E1FD15}" name="Osnat Zur" initials="OZ" userId="S::ozur@wested.org::7862ed05-c173-4c07-b416-82df587f5bd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2078AE"/>
    <a:srgbClr val="0F173D"/>
    <a:srgbClr val="2078B0"/>
    <a:srgbClr val="8AADCB"/>
    <a:srgbClr val="9DBAD4"/>
    <a:srgbClr val="D8E4EE"/>
    <a:srgbClr val="E9EBFD"/>
    <a:srgbClr val="767676"/>
    <a:srgbClr val="327F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EA4385-79F0-4596-93EC-1FCFDB2776ED}" v="26" dt="2025-03-11T16:20:23.0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87" autoAdjust="0"/>
    <p:restoredTop sz="86395" autoAdjust="0"/>
  </p:normalViewPr>
  <p:slideViewPr>
    <p:cSldViewPr snapToGrid="0">
      <p:cViewPr varScale="1">
        <p:scale>
          <a:sx n="110" d="100"/>
          <a:sy n="110" d="100"/>
        </p:scale>
        <p:origin x="1416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98" d="100"/>
          <a:sy n="98" d="100"/>
        </p:scale>
        <p:origin x="2453" y="-217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3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microsoft.com/office/2018/10/relationships/authors" Target="authors.xml"/><Relationship Id="rId8" Type="http://schemas.openxmlformats.org/officeDocument/2006/relationships/slide" Target="slides/slide4.xml"/><Relationship Id="rId51" Type="http://schemas.openxmlformats.org/officeDocument/2006/relationships/font" Target="fonts/font8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3.fntdata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11.fntdata"/><Relationship Id="rId62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nie Read" userId="ffc02e57-f60d-43bf-8c65-703c10ba8ea5" providerId="ADAL" clId="{3AEA4385-79F0-4596-93EC-1FCFDB2776ED}"/>
    <pc:docChg chg="undo custSel modSld">
      <pc:chgData name="Jennie Read" userId="ffc02e57-f60d-43bf-8c65-703c10ba8ea5" providerId="ADAL" clId="{3AEA4385-79F0-4596-93EC-1FCFDB2776ED}" dt="2025-03-11T18:59:48.024" v="172" actId="962"/>
      <pc:docMkLst>
        <pc:docMk/>
      </pc:docMkLst>
      <pc:sldChg chg="addSp modSp mod">
        <pc:chgData name="Jennie Read" userId="ffc02e57-f60d-43bf-8c65-703c10ba8ea5" providerId="ADAL" clId="{3AEA4385-79F0-4596-93EC-1FCFDB2776ED}" dt="2025-03-11T15:52:26.843" v="109" actId="13244"/>
        <pc:sldMkLst>
          <pc:docMk/>
          <pc:sldMk cId="1237121600" sldId="271"/>
        </pc:sldMkLst>
        <pc:spChg chg="add mod ord">
          <ac:chgData name="Jennie Read" userId="ffc02e57-f60d-43bf-8c65-703c10ba8ea5" providerId="ADAL" clId="{3AEA4385-79F0-4596-93EC-1FCFDB2776ED}" dt="2025-03-11T15:52:26.843" v="109" actId="13244"/>
          <ac:spMkLst>
            <pc:docMk/>
            <pc:sldMk cId="1237121600" sldId="271"/>
            <ac:spMk id="3" creationId="{2BC8F607-D16F-BD94-3899-7C6AAD353351}"/>
          </ac:spMkLst>
        </pc:spChg>
        <pc:picChg chg="add mod">
          <ac:chgData name="Jennie Read" userId="ffc02e57-f60d-43bf-8c65-703c10ba8ea5" providerId="ADAL" clId="{3AEA4385-79F0-4596-93EC-1FCFDB2776ED}" dt="2025-03-11T15:52:18.354" v="108" actId="962"/>
          <ac:picMkLst>
            <pc:docMk/>
            <pc:sldMk cId="1237121600" sldId="271"/>
            <ac:picMk id="2" creationId="{D8B00E9B-2DAB-3557-8F4C-52C5769833E1}"/>
          </ac:picMkLst>
        </pc:picChg>
      </pc:sldChg>
      <pc:sldChg chg="addSp modSp mod">
        <pc:chgData name="Jennie Read" userId="ffc02e57-f60d-43bf-8c65-703c10ba8ea5" providerId="ADAL" clId="{3AEA4385-79F0-4596-93EC-1FCFDB2776ED}" dt="2025-03-11T16:02:17.969" v="143" actId="962"/>
        <pc:sldMkLst>
          <pc:docMk/>
          <pc:sldMk cId="3820994210" sldId="399"/>
        </pc:sldMkLst>
        <pc:spChg chg="mod">
          <ac:chgData name="Jennie Read" userId="ffc02e57-f60d-43bf-8c65-703c10ba8ea5" providerId="ADAL" clId="{3AEA4385-79F0-4596-93EC-1FCFDB2776ED}" dt="2025-03-11T16:02:16.903" v="142" actId="164"/>
          <ac:spMkLst>
            <pc:docMk/>
            <pc:sldMk cId="3820994210" sldId="399"/>
            <ac:spMk id="2" creationId="{836EA061-A2F2-9FF4-EADA-B9094962B282}"/>
          </ac:spMkLst>
        </pc:spChg>
        <pc:spChg chg="mod">
          <ac:chgData name="Jennie Read" userId="ffc02e57-f60d-43bf-8c65-703c10ba8ea5" providerId="ADAL" clId="{3AEA4385-79F0-4596-93EC-1FCFDB2776ED}" dt="2025-03-11T16:01:45.968" v="135" actId="14100"/>
          <ac:spMkLst>
            <pc:docMk/>
            <pc:sldMk cId="3820994210" sldId="399"/>
            <ac:spMk id="3" creationId="{7B4E5C23-A8C8-B510-1172-2B7D453FA6C5}"/>
          </ac:spMkLst>
        </pc:spChg>
        <pc:grpChg chg="mod">
          <ac:chgData name="Jennie Read" userId="ffc02e57-f60d-43bf-8c65-703c10ba8ea5" providerId="ADAL" clId="{3AEA4385-79F0-4596-93EC-1FCFDB2776ED}" dt="2025-03-11T16:02:16.903" v="142" actId="164"/>
          <ac:grpSpMkLst>
            <pc:docMk/>
            <pc:sldMk cId="3820994210" sldId="399"/>
            <ac:grpSpMk id="4" creationId="{C7312D2A-B593-5569-0B16-687E6FCA2FB9}"/>
          </ac:grpSpMkLst>
        </pc:grpChg>
        <pc:grpChg chg="add mod">
          <ac:chgData name="Jennie Read" userId="ffc02e57-f60d-43bf-8c65-703c10ba8ea5" providerId="ADAL" clId="{3AEA4385-79F0-4596-93EC-1FCFDB2776ED}" dt="2025-03-11T16:02:17.969" v="143" actId="962"/>
          <ac:grpSpMkLst>
            <pc:docMk/>
            <pc:sldMk cId="3820994210" sldId="399"/>
            <ac:grpSpMk id="7" creationId="{EA92B21F-F49E-10DD-D432-634E852A4F6F}"/>
          </ac:grpSpMkLst>
        </pc:grpChg>
        <pc:grpChg chg="mod">
          <ac:chgData name="Jennie Read" userId="ffc02e57-f60d-43bf-8c65-703c10ba8ea5" providerId="ADAL" clId="{3AEA4385-79F0-4596-93EC-1FCFDB2776ED}" dt="2025-03-11T16:02:16.903" v="142" actId="164"/>
          <ac:grpSpMkLst>
            <pc:docMk/>
            <pc:sldMk cId="3820994210" sldId="399"/>
            <ac:grpSpMk id="22" creationId="{519C8B48-2A39-301D-2A57-75E6DDC23F83}"/>
          </ac:grpSpMkLst>
        </pc:grpChg>
        <pc:grpChg chg="mod">
          <ac:chgData name="Jennie Read" userId="ffc02e57-f60d-43bf-8c65-703c10ba8ea5" providerId="ADAL" clId="{3AEA4385-79F0-4596-93EC-1FCFDB2776ED}" dt="2025-03-11T16:02:16.903" v="142" actId="164"/>
          <ac:grpSpMkLst>
            <pc:docMk/>
            <pc:sldMk cId="3820994210" sldId="399"/>
            <ac:grpSpMk id="25" creationId="{51A3547D-4570-5962-2410-ACAEAF5B4100}"/>
          </ac:grpSpMkLst>
        </pc:grpChg>
        <pc:grpChg chg="mod">
          <ac:chgData name="Jennie Read" userId="ffc02e57-f60d-43bf-8c65-703c10ba8ea5" providerId="ADAL" clId="{3AEA4385-79F0-4596-93EC-1FCFDB2776ED}" dt="2025-03-11T16:02:16.903" v="142" actId="164"/>
          <ac:grpSpMkLst>
            <pc:docMk/>
            <pc:sldMk cId="3820994210" sldId="399"/>
            <ac:grpSpMk id="28" creationId="{4BBB3409-B54E-4682-A042-3463D0EAB40A}"/>
          </ac:grpSpMkLst>
        </pc:grpChg>
        <pc:picChg chg="mod">
          <ac:chgData name="Jennie Read" userId="ffc02e57-f60d-43bf-8c65-703c10ba8ea5" providerId="ADAL" clId="{3AEA4385-79F0-4596-93EC-1FCFDB2776ED}" dt="2025-03-11T16:02:16.903" v="142" actId="164"/>
          <ac:picMkLst>
            <pc:docMk/>
            <pc:sldMk cId="3820994210" sldId="399"/>
            <ac:picMk id="33" creationId="{486E787E-C370-71E7-F409-627578D3FA18}"/>
          </ac:picMkLst>
        </pc:picChg>
      </pc:sldChg>
      <pc:sldChg chg="delSp modSp">
        <pc:chgData name="Jennie Read" userId="ffc02e57-f60d-43bf-8c65-703c10ba8ea5" providerId="ADAL" clId="{3AEA4385-79F0-4596-93EC-1FCFDB2776ED}" dt="2025-03-11T15:57:54.678" v="131" actId="165"/>
        <pc:sldMkLst>
          <pc:docMk/>
          <pc:sldMk cId="1017363870" sldId="401"/>
        </pc:sldMkLst>
        <pc:spChg chg="mod topLvl">
          <ac:chgData name="Jennie Read" userId="ffc02e57-f60d-43bf-8c65-703c10ba8ea5" providerId="ADAL" clId="{3AEA4385-79F0-4596-93EC-1FCFDB2776ED}" dt="2025-03-11T15:57:54.678" v="131" actId="165"/>
          <ac:spMkLst>
            <pc:docMk/>
            <pc:sldMk cId="1017363870" sldId="401"/>
            <ac:spMk id="4" creationId="{EF924A1A-D09A-1A01-3694-15A7A51E9B29}"/>
          </ac:spMkLst>
        </pc:spChg>
        <pc:spChg chg="mod topLvl">
          <ac:chgData name="Jennie Read" userId="ffc02e57-f60d-43bf-8c65-703c10ba8ea5" providerId="ADAL" clId="{3AEA4385-79F0-4596-93EC-1FCFDB2776ED}" dt="2025-03-11T15:57:54.678" v="131" actId="165"/>
          <ac:spMkLst>
            <pc:docMk/>
            <pc:sldMk cId="1017363870" sldId="401"/>
            <ac:spMk id="6" creationId="{96D5C2AE-5AA7-2A6E-8336-716101BB1525}"/>
          </ac:spMkLst>
        </pc:spChg>
        <pc:spChg chg="mod topLvl">
          <ac:chgData name="Jennie Read" userId="ffc02e57-f60d-43bf-8c65-703c10ba8ea5" providerId="ADAL" clId="{3AEA4385-79F0-4596-93EC-1FCFDB2776ED}" dt="2025-03-11T15:57:54.678" v="131" actId="165"/>
          <ac:spMkLst>
            <pc:docMk/>
            <pc:sldMk cId="1017363870" sldId="401"/>
            <ac:spMk id="7" creationId="{E0076295-6281-475E-B6EE-19367A1DF580}"/>
          </ac:spMkLst>
        </pc:spChg>
        <pc:spChg chg="mod topLvl">
          <ac:chgData name="Jennie Read" userId="ffc02e57-f60d-43bf-8c65-703c10ba8ea5" providerId="ADAL" clId="{3AEA4385-79F0-4596-93EC-1FCFDB2776ED}" dt="2025-03-11T15:57:54.678" v="131" actId="165"/>
          <ac:spMkLst>
            <pc:docMk/>
            <pc:sldMk cId="1017363870" sldId="401"/>
            <ac:spMk id="8" creationId="{2FC3CB52-BF96-93C8-09C8-7C007ADE4E19}"/>
          </ac:spMkLst>
        </pc:spChg>
        <pc:grpChg chg="del mod">
          <ac:chgData name="Jennie Read" userId="ffc02e57-f60d-43bf-8c65-703c10ba8ea5" providerId="ADAL" clId="{3AEA4385-79F0-4596-93EC-1FCFDB2776ED}" dt="2025-03-11T15:57:54.678" v="131" actId="165"/>
          <ac:grpSpMkLst>
            <pc:docMk/>
            <pc:sldMk cId="1017363870" sldId="401"/>
            <ac:grpSpMk id="3" creationId="{FBB5B56B-D3A4-3CA5-B58D-1181023DB5DB}"/>
          </ac:grpSpMkLst>
        </pc:grpChg>
        <pc:graphicFrameChg chg="del">
          <ac:chgData name="Jennie Read" userId="ffc02e57-f60d-43bf-8c65-703c10ba8ea5" providerId="ADAL" clId="{3AEA4385-79F0-4596-93EC-1FCFDB2776ED}" dt="2025-03-11T15:57:50.999" v="130" actId="18245"/>
          <ac:graphicFrameMkLst>
            <pc:docMk/>
            <pc:sldMk cId="1017363870" sldId="401"/>
            <ac:graphicFrameMk id="20" creationId="{306AF5EE-0A80-EF0A-51DC-3F365DA6EC05}"/>
          </ac:graphicFrameMkLst>
        </pc:graphicFrameChg>
      </pc:sldChg>
      <pc:sldChg chg="modSp mod">
        <pc:chgData name="Jennie Read" userId="ffc02e57-f60d-43bf-8c65-703c10ba8ea5" providerId="ADAL" clId="{3AEA4385-79F0-4596-93EC-1FCFDB2776ED}" dt="2025-03-11T15:58:23.782" v="132" actId="962"/>
        <pc:sldMkLst>
          <pc:docMk/>
          <pc:sldMk cId="547358276" sldId="414"/>
        </pc:sldMkLst>
        <pc:picChg chg="mod">
          <ac:chgData name="Jennie Read" userId="ffc02e57-f60d-43bf-8c65-703c10ba8ea5" providerId="ADAL" clId="{3AEA4385-79F0-4596-93EC-1FCFDB2776ED}" dt="2025-03-11T15:58:23.782" v="132" actId="962"/>
          <ac:picMkLst>
            <pc:docMk/>
            <pc:sldMk cId="547358276" sldId="414"/>
            <ac:picMk id="4" creationId="{D186C4B0-01E0-3CAE-C1F2-2243AF02DD07}"/>
          </ac:picMkLst>
        </pc:picChg>
      </pc:sldChg>
      <pc:sldChg chg="modSp mod">
        <pc:chgData name="Jennie Read" userId="ffc02e57-f60d-43bf-8c65-703c10ba8ea5" providerId="ADAL" clId="{3AEA4385-79F0-4596-93EC-1FCFDB2776ED}" dt="2025-03-11T18:59:36.330" v="170" actId="962"/>
        <pc:sldMkLst>
          <pc:docMk/>
          <pc:sldMk cId="3176066245" sldId="417"/>
        </pc:sldMkLst>
        <pc:picChg chg="mod">
          <ac:chgData name="Jennie Read" userId="ffc02e57-f60d-43bf-8c65-703c10ba8ea5" providerId="ADAL" clId="{3AEA4385-79F0-4596-93EC-1FCFDB2776ED}" dt="2025-03-11T18:59:36.330" v="170" actId="962"/>
          <ac:picMkLst>
            <pc:docMk/>
            <pc:sldMk cId="3176066245" sldId="417"/>
            <ac:picMk id="7" creationId="{EFB80040-5DA2-89BB-D2EC-8250AB8F41CF}"/>
          </ac:picMkLst>
        </pc:picChg>
      </pc:sldChg>
      <pc:sldChg chg="modSp mod">
        <pc:chgData name="Jennie Read" userId="ffc02e57-f60d-43bf-8c65-703c10ba8ea5" providerId="ADAL" clId="{3AEA4385-79F0-4596-93EC-1FCFDB2776ED}" dt="2025-03-11T18:59:48.024" v="172" actId="962"/>
        <pc:sldMkLst>
          <pc:docMk/>
          <pc:sldMk cId="170115053" sldId="421"/>
        </pc:sldMkLst>
        <pc:picChg chg="mod">
          <ac:chgData name="Jennie Read" userId="ffc02e57-f60d-43bf-8c65-703c10ba8ea5" providerId="ADAL" clId="{3AEA4385-79F0-4596-93EC-1FCFDB2776ED}" dt="2025-03-11T18:59:48.024" v="172" actId="962"/>
          <ac:picMkLst>
            <pc:docMk/>
            <pc:sldMk cId="170115053" sldId="421"/>
            <ac:picMk id="3" creationId="{BF7D9619-99E2-2C34-F122-1B5D090CE429}"/>
          </ac:picMkLst>
        </pc:picChg>
      </pc:sldChg>
      <pc:sldChg chg="addSp delSp modSp mod">
        <pc:chgData name="Jennie Read" userId="ffc02e57-f60d-43bf-8c65-703c10ba8ea5" providerId="ADAL" clId="{3AEA4385-79F0-4596-93EC-1FCFDB2776ED}" dt="2025-03-11T16:19:08.103" v="167" actId="13244"/>
        <pc:sldMkLst>
          <pc:docMk/>
          <pc:sldMk cId="2581392496" sldId="425"/>
        </pc:sldMkLst>
        <pc:spChg chg="ord">
          <ac:chgData name="Jennie Read" userId="ffc02e57-f60d-43bf-8c65-703c10ba8ea5" providerId="ADAL" clId="{3AEA4385-79F0-4596-93EC-1FCFDB2776ED}" dt="2025-03-11T16:03:06.878" v="145" actId="13244"/>
          <ac:spMkLst>
            <pc:docMk/>
            <pc:sldMk cId="2581392496" sldId="425"/>
            <ac:spMk id="3" creationId="{0AE6D4B0-D3ED-DAD3-75CA-F2B28F139B84}"/>
          </ac:spMkLst>
        </pc:spChg>
        <pc:spChg chg="add mod">
          <ac:chgData name="Jennie Read" userId="ffc02e57-f60d-43bf-8c65-703c10ba8ea5" providerId="ADAL" clId="{3AEA4385-79F0-4596-93EC-1FCFDB2776ED}" dt="2025-03-11T16:19:08.103" v="167" actId="13244"/>
          <ac:spMkLst>
            <pc:docMk/>
            <pc:sldMk cId="2581392496" sldId="425"/>
            <ac:spMk id="4" creationId="{49034D03-0CBD-58E2-0141-80A17D76687C}"/>
          </ac:spMkLst>
        </pc:spChg>
        <pc:spChg chg="del ord">
          <ac:chgData name="Jennie Read" userId="ffc02e57-f60d-43bf-8c65-703c10ba8ea5" providerId="ADAL" clId="{3AEA4385-79F0-4596-93EC-1FCFDB2776ED}" dt="2025-03-11T16:19:06.404" v="166" actId="478"/>
          <ac:spMkLst>
            <pc:docMk/>
            <pc:sldMk cId="2581392496" sldId="425"/>
            <ac:spMk id="8" creationId="{08679E6D-A052-A588-FFF9-1DB0506D7BD7}"/>
          </ac:spMkLst>
        </pc:spChg>
      </pc:sldChg>
      <pc:sldChg chg="modSp mod">
        <pc:chgData name="Jennie Read" userId="ffc02e57-f60d-43bf-8c65-703c10ba8ea5" providerId="ADAL" clId="{3AEA4385-79F0-4596-93EC-1FCFDB2776ED}" dt="2025-03-11T16:03:21.796" v="146" actId="13244"/>
        <pc:sldMkLst>
          <pc:docMk/>
          <pc:sldMk cId="720939187" sldId="429"/>
        </pc:sldMkLst>
        <pc:spChg chg="ord">
          <ac:chgData name="Jennie Read" userId="ffc02e57-f60d-43bf-8c65-703c10ba8ea5" providerId="ADAL" clId="{3AEA4385-79F0-4596-93EC-1FCFDB2776ED}" dt="2025-03-11T16:03:21.796" v="146" actId="13244"/>
          <ac:spMkLst>
            <pc:docMk/>
            <pc:sldMk cId="720939187" sldId="429"/>
            <ac:spMk id="3" creationId="{AB9CC6F3-DEA4-CFC0-398D-229BC9965DD7}"/>
          </ac:spMkLst>
        </pc:spChg>
      </pc:sldChg>
      <pc:sldChg chg="modSp mod">
        <pc:chgData name="Jennie Read" userId="ffc02e57-f60d-43bf-8c65-703c10ba8ea5" providerId="ADAL" clId="{3AEA4385-79F0-4596-93EC-1FCFDB2776ED}" dt="2025-03-11T16:03:25.625" v="147" actId="13244"/>
        <pc:sldMkLst>
          <pc:docMk/>
          <pc:sldMk cId="3675949181" sldId="430"/>
        </pc:sldMkLst>
        <pc:spChg chg="ord">
          <ac:chgData name="Jennie Read" userId="ffc02e57-f60d-43bf-8c65-703c10ba8ea5" providerId="ADAL" clId="{3AEA4385-79F0-4596-93EC-1FCFDB2776ED}" dt="2025-03-11T16:03:25.625" v="147" actId="13244"/>
          <ac:spMkLst>
            <pc:docMk/>
            <pc:sldMk cId="3675949181" sldId="430"/>
            <ac:spMk id="7" creationId="{C5436E01-659F-1125-8B4C-BC66E0115F2B}"/>
          </ac:spMkLst>
        </pc:spChg>
      </pc:sldChg>
      <pc:sldChg chg="modSp mod">
        <pc:chgData name="Jennie Read" userId="ffc02e57-f60d-43bf-8c65-703c10ba8ea5" providerId="ADAL" clId="{3AEA4385-79F0-4596-93EC-1FCFDB2776ED}" dt="2025-03-11T15:56:58.697" v="129" actId="1036"/>
        <pc:sldMkLst>
          <pc:docMk/>
          <pc:sldMk cId="3716778676" sldId="435"/>
        </pc:sldMkLst>
        <pc:spChg chg="mod ord">
          <ac:chgData name="Jennie Read" userId="ffc02e57-f60d-43bf-8c65-703c10ba8ea5" providerId="ADAL" clId="{3AEA4385-79F0-4596-93EC-1FCFDB2776ED}" dt="2025-03-11T15:56:58.697" v="129" actId="1036"/>
          <ac:spMkLst>
            <pc:docMk/>
            <pc:sldMk cId="3716778676" sldId="435"/>
            <ac:spMk id="4" creationId="{40A7517A-BC99-B767-5BB0-0DE4508D355A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C8F818C-2620-DEBA-5242-1427293BA5D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659F12-C4B2-5A1B-950A-6BE448C4787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4187E5-8BC8-4467-BE52-6F2D1A581A2A}" type="datetimeFigureOut">
              <a:rPr lang="en-US" smtClean="0"/>
              <a:t>5/16/25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EDBCAE-0C1A-B1A2-F185-494604EBD5A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5539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A0AA82-7DFD-42A2-AAE9-E0AB8943696A}" type="datetimeFigureOut">
              <a:rPr lang="en-US" smtClean="0"/>
              <a:t>5/16/25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399F6-6299-4610-B81F-5B1794C45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607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SSHCaC6esg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youtube.com/watch?v=zjXsxQlyNrk" TargetMode="External"/><Relationship Id="rId5" Type="http://schemas.openxmlformats.org/officeDocument/2006/relationships/hyperlink" Target="https://www.youtube.com/watch?v=Mcx9Jxgp630" TargetMode="External"/><Relationship Id="rId4" Type="http://schemas.openxmlformats.org/officeDocument/2006/relationships/hyperlink" Target="https://www.youtube.com/watch?v=nj5SohCA0Yk&amp;t=0s" TargetMode="Externa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SSHCaC6esg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youtube.com/watch?v=zjXsxQlyNrk" TargetMode="External"/><Relationship Id="rId5" Type="http://schemas.openxmlformats.org/officeDocument/2006/relationships/hyperlink" Target="https://www.youtube.com/watch?v=Mcx9Jxgp630" TargetMode="External"/><Relationship Id="rId4" Type="http://schemas.openxmlformats.org/officeDocument/2006/relationships/hyperlink" Target="https://www.youtube.com/watch?v=nj5SohCA0Yk&amp;t=0s" TargetMode="Externa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SSHCaC6esg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youtube.com/watch?v=zjXsxQlyNrk" TargetMode="External"/><Relationship Id="rId5" Type="http://schemas.openxmlformats.org/officeDocument/2006/relationships/hyperlink" Target="https://www.youtube.com/watch?v=Mcx9Jxgp630" TargetMode="External"/><Relationship Id="rId4" Type="http://schemas.openxmlformats.org/officeDocument/2006/relationships/hyperlink" Target="https://www.youtube.com/watch?v=nj5SohCA0Yk&amp;t=0s" TargetMode="Externa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504911"/>
          </a:xfrm>
        </p:spPr>
        <p:txBody>
          <a:bodyPr/>
          <a:lstStyle/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Puntos de </a:t>
            </a: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discusión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sesión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exploraremos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cómo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preescolar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kindergarten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transición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kindergarten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desarrollan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También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centraremos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formas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podemos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apoyar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preescolar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kindergarten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transición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kindergarten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desarrollar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Durante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sesión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usaremos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TK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referirse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kindergarten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transición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K para kindergarten.</a:t>
            </a:r>
          </a:p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Notas</a:t>
            </a:r>
            <a:r>
              <a:rPr lang="en-US" sz="12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 de </a:t>
            </a: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facilitador</a:t>
            </a:r>
            <a:r>
              <a:rPr lang="en-US" sz="12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Ajuste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temas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discusión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reflejar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duración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su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sesión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necesidades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Si es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necesario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agregue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información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introductoria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"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organización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".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planificar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su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sesión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aprendizaje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profesional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considere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contenido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cada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presentación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PowerPoint (PPT,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siglas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inglés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)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serie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marL="0" marR="0" indent="0"/>
            <a:b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PPT 1 "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Introducción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nacimiento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 8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" describe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cómo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desarrollan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desde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nacimiento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hasta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ocho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Esta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sesión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introductoria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también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incluye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oportunidades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para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utilicen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forma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lúdica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PPT 2a "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bebés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pequeños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", y PPT 2b </a:t>
            </a:r>
          </a:p>
          <a:p>
            <a:pPr marL="914400" marR="0" indent="0"/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"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Preescolar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kindergarten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transición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kindergarten"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describen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con mayor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profundidad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cómo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diferentes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edades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desarrollan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PPT también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incluyen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ideas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sobre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cómo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apoyar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grupos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edad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específicos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desarrollen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animamos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ofrezca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contenido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del PPT 1 antes o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combinación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contenido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del PPT 2b. Si sus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trabajan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más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un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rango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edad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puede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combinar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partes del PPT 2a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PPT 2b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una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sesión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o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una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serie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sesiones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El PPT 1 y uno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juegos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diapositivas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específicos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cada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edad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han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sido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diseñados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un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aprendizaje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profesional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hasta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tres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horas. Sin embargo,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puede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ajustar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juegos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diapositivas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satisfacer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mejor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necesidades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tiempo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disponible.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Adjust Puntos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discusión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to reflect your</a:t>
            </a:r>
            <a:r>
              <a:rPr lang="en-US" sz="1100" spc="-15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session</a:t>
            </a:r>
            <a:r>
              <a:rPr lang="en-US" sz="1100" spc="-15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length</a:t>
            </a:r>
            <a:r>
              <a:rPr lang="en-US" sz="1100" spc="-15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and</a:t>
            </a:r>
            <a:r>
              <a:rPr lang="en-US" sz="1100" spc="-15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 needs. If necessary, add introductory and “housekeeping” information. </a:t>
            </a:r>
          </a:p>
          <a:p>
            <a:b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en-US" sz="1100" dirty="0">
              <a:solidFill>
                <a:srgbClr val="0F173D"/>
              </a:solidFill>
              <a:effectLst/>
              <a:latin typeface="Poppins" pitchFamily="2" charset="77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399F6-6299-4610-B81F-5B1794C45A3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419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8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Puntos de </a:t>
            </a:r>
            <a:r>
              <a:rPr lang="en-US" sz="18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discusión</a:t>
            </a:r>
            <a:endParaRPr lang="en-US" sz="18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Puede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observe 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prestando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atención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la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posición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bloques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mientras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construyen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Pueden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notar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orientación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diferentes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bloques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girándolos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o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moviéndolos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que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su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estructura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sea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estable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también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pueden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utilizar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orientación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cuando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prestan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atención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la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posición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las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imágenes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mientras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dibujan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Por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ejemplo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pueden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dónde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quieren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posicionar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árbol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relación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con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otros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elementos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la imagen.  ¿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Quieren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ponerlo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medio? ¿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Detrás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del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lago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? ¿En la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esquina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399F6-6299-4610-B81F-5B1794C45A3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9344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8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Puntos de </a:t>
            </a:r>
            <a:r>
              <a:rPr lang="en-US" sz="18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discusión</a:t>
            </a:r>
            <a:endParaRPr lang="en-US" sz="18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orientación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es la base para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incluyendo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su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desarrollo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navegación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vocabulario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habilidades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rotación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mental.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orientación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comienza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desarrollarse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infancia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la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primera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infancia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bebés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pequeños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notarán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posición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las personas y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objetos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relación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con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mismos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edad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preescolar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tienen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un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sentido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más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amplio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su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pueden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notar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dónde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colocan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objetos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relación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con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otros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objetos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u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otras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personas.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399F6-6299-4610-B81F-5B1794C45A3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8827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Tiempo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5–10 </a:t>
            </a:r>
            <a:r>
              <a:rPr lang="en-US" sz="11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minutos</a:t>
            </a:r>
            <a:endParaRPr lang="en-US" sz="1100" kern="100" dirty="0">
              <a:solidFill>
                <a:srgbClr val="0F173D"/>
              </a:solidFill>
              <a:effectLst/>
              <a:latin typeface="Poppins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Puntos de </a:t>
            </a: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discusión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[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Seleccione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una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estrategia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facilitación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Ajuste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temas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discusión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según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sea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necesario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.] ¿En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qué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formas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podría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sobre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posición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su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cuerpo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?  ¿De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qué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manera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podría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sobre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posición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objetos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relación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mismos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u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otros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objetos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?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[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Proporcione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tiempo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piensen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Invítelos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escribir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sus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respuestas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.]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[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Después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compartan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:] Gracias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compartir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algunas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formas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las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podría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usar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orientación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Notas</a:t>
            </a:r>
            <a:r>
              <a:rPr lang="en-US" sz="12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 de </a:t>
            </a: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facilitador</a:t>
            </a:r>
            <a:r>
              <a:rPr lang="en-US" sz="12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Ajuste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forma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organiza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actividad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según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tamaño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grupo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duración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formato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sesión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necesidades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Por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ejemplo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Anime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trabajar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grupos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o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hablar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con un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compañero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Invite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compartir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sus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respuestas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grupo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más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grande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Considere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invitar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su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propio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entorno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aprendizaje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compartir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ejemplos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cómo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podrían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utilizar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orientación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Aliente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intereses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idiomas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culturas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experiencias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vividas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habilidades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nuevas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habilidades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Puede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documentar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las ideas que se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comparten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papel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gráfico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Rotule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papel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gráfico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con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etiqueta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"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Orientación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."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399F6-6299-4610-B81F-5B1794C45A3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959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8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Puntos de </a:t>
            </a:r>
            <a:r>
              <a:rPr lang="en-US" sz="18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discusión</a:t>
            </a:r>
            <a:endParaRPr lang="en-US" sz="18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navegación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es saber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cómo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un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lugar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otro</a:t>
            </a:r>
            <a:endParaRPr lang="en-US" sz="1800" dirty="0">
              <a:solidFill>
                <a:srgbClr val="0F173D"/>
              </a:solidFill>
              <a:effectLst/>
              <a:latin typeface="Poppins" pitchFamily="2" charset="77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399F6-6299-4610-B81F-5B1794C45A3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7932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Puntos de </a:t>
            </a: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discusión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He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aquí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algunos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ejemplos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cómo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pueden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utilizar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navegación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pueden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usar puntos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referencia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orientarse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entorno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aprendizaje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por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ejemplo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al pasar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interiores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juego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exteriores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), o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pueden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recordar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puntos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referencia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cuando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viajan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desde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hogar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hasta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entorno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aprendizaje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utilizan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navegación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cuando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usan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direcciones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encontrar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objetos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Por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ejemplo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un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educador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puede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decirle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 un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niño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que mire "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parte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superior" de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estanterías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o "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debajo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" del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papel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encontrar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lápices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colores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pueden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usar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mapas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cuando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juegan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búsqueda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tesoro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conocimiento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intereses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y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capacidades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ayuda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comprender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mejor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cómo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utilizan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navegación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Podemos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incorporar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lo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aprendemos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sobre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nuestros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entornos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aprendizaje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temprano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Por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ejemplo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muestran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interés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por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piratas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aventureros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pueden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disfrutar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explorando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navegación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través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búsquedas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tesoro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simuladas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discapacidades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visuales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pueden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utilizar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sentido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tacto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identificar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puntos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referencia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que les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ayuden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navegar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por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un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399F6-6299-4610-B81F-5B1794C45A3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3747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Puntos de </a:t>
            </a: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discusión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preescolar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TK y K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pueden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visualizar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qué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lugares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podrían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verse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diferentes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perspectivas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desarrollar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mapas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mentales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(Newcombe, 2019; Balcomb et al., 2011). Por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ejemplo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podrían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ser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capaces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imaginar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diseño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área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donde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viven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pensar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ubicación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específica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juguete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favorito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dentro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ese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edad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pueden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utilizar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múltiples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puntos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referencia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encontrar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un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objeto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Por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ejemplo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“Mi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juguete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estaba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bajo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ventana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al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lado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la pelota.”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Además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empiezan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distancia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Por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ejemplo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“El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oso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está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cerca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ventana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pero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lejos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puerta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.”</a:t>
            </a:r>
          </a:p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Notas</a:t>
            </a:r>
            <a:r>
              <a:rPr lang="en-US" sz="12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 de </a:t>
            </a: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facilitador</a:t>
            </a:r>
            <a:r>
              <a:rPr lang="en-US" sz="12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puede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invitar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reflexionar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sobre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forma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está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organizado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su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entorno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aprendizaje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Luego,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ofrezca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tiempo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describan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un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compañero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lo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podrían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pasar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cuando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muevan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un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lado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habitación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otro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399F6-6299-4610-B81F-5B1794C45A3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7186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Tiempo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5–10 </a:t>
            </a:r>
            <a:r>
              <a:rPr lang="en-US" sz="11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minutos</a:t>
            </a:r>
            <a:endParaRPr lang="en-US" sz="1100" kern="100" dirty="0">
              <a:solidFill>
                <a:srgbClr val="0F173D"/>
              </a:solidFill>
              <a:effectLst/>
              <a:latin typeface="Poppins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Puntos de </a:t>
            </a: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discusión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[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Seleccione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una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estrategia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facilitación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Ajuste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temas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discusión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según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sea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necesario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.]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Consideremos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foto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¿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Qué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puntos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referencia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pueden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utilizar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cuando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mueven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un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lugar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otro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?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[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Proporcione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tiempo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piensen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Invítelos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escribir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sus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respuestas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.]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[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Después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compartan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:] Gracias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compartir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sus ideas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sobre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cómo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podrían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usar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navegación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Notas</a:t>
            </a:r>
            <a:r>
              <a:rPr lang="en-US" sz="12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 de </a:t>
            </a: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facilitador</a:t>
            </a:r>
            <a:r>
              <a:rPr lang="en-US" sz="12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Ajuste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forma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organiza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actividad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según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tamaño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grupo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duración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formato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sesión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necesidades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Por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ejemplo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Anime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trabajar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grupo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o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conversar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con un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compañero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Invite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compartir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sus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respuestas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grupo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más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grande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Considere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posibilidad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invitar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reflexionar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sobre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propio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entorno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aprendizaje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compartir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ejemplos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cómo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podrían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utilizar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navegación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Aliente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considerar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intereses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idiomas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culturas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experiencias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vividas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habilidades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nuevas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habilidades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Escriban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las ideas que se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comparten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papel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gráfico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Rotule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papel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gráfico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"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Navegación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399F6-6299-4610-B81F-5B1794C45A3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166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Tiempo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10–20 </a:t>
            </a:r>
            <a:r>
              <a:rPr lang="en-US" sz="11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minutos</a:t>
            </a: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1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incluyendo</a:t>
            </a: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el</a:t>
            </a: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informe</a:t>
            </a: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la </a:t>
            </a:r>
            <a:r>
              <a:rPr lang="en-US" sz="11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siguiente</a:t>
            </a: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diapositiva</a:t>
            </a: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Materiales</a:t>
            </a:r>
            <a:r>
              <a:rPr lang="en-US" sz="1200" b="1" kern="1200" spc="-6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 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Video </a:t>
            </a:r>
            <a:r>
              <a:rPr lang="en-US" sz="11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corto</a:t>
            </a: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1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pensamiento</a:t>
            </a: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espacial</a:t>
            </a: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1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preescolar</a:t>
            </a: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TK o K </a:t>
            </a:r>
          </a:p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Puntos de </a:t>
            </a: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discusión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Hemos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revisado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dos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componentes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Ahora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veremos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un video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corto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Mientras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video,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piensen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formas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usan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orientación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navegación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Puede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deseen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escribir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sus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observaciones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Después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del video,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discutiremos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lo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han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notado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Notas</a:t>
            </a:r>
            <a:r>
              <a:rPr lang="en-US" sz="12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 de </a:t>
            </a: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facilitador</a:t>
            </a:r>
            <a:r>
              <a:rPr lang="en-US" sz="12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Elija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un video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corto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preescolar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TK o K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muestre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usando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Proporcionamos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siguientes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videos (es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posible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utilice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otro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video):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u="sng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En exploración del pensamiento espacial al aire libre (3-5 años)</a:t>
            </a:r>
            <a:r>
              <a:rPr lang="en-US" sz="1100" u="sng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[https://</a:t>
            </a:r>
            <a:r>
              <a:rPr lang="en-US" sz="1100" u="sng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www.youtube.com</a:t>
            </a:r>
            <a:r>
              <a:rPr lang="en-US" sz="1100" u="sng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1100" u="sng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watch?v</a:t>
            </a:r>
            <a:r>
              <a:rPr lang="en-US" sz="1100" u="sng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=WSSHCaC6esg]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En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video, un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educador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explica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cómo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moverse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través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una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carrera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obstáculos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Luego,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mueven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través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carrera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obstáculos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u="sng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En exploración del pensamiento espacial al aire libre (3–5 años) - Versión AD</a:t>
            </a:r>
            <a:r>
              <a:rPr lang="en-US" sz="1100" u="sng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[https://</a:t>
            </a:r>
            <a:r>
              <a:rPr lang="en-US" sz="1100" u="sng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www.youtube.com</a:t>
            </a:r>
            <a:r>
              <a:rPr lang="en-US" sz="1100" u="sng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1100" u="sng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watch?v</a:t>
            </a:r>
            <a:r>
              <a:rPr lang="en-US" sz="1100" u="sng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=nj5SohCA0Yk]</a:t>
            </a:r>
            <a:endParaRPr lang="en-US" sz="1100" dirty="0">
              <a:solidFill>
                <a:srgbClr val="0F173D"/>
              </a:solidFill>
              <a:effectLst/>
              <a:latin typeface="Poppins" pitchFamily="2" charset="77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u="sng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En exploración del pensamiento con bloques mientras construyen (3-5 años)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[https://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www.youtube.com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watch?v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=Mcx9Jxgp630] En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video,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educadores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utilizan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construir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una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estructura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bloques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u="sng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En exploración del pensamiento espacial con bloques mientras construyen (3–5 años) - Versión AD</a:t>
            </a:r>
            <a:r>
              <a:rPr lang="en-US" sz="1100" u="sng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[https://</a:t>
            </a:r>
            <a:r>
              <a:rPr lang="en-US" sz="1100" u="sng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www.youtube.com</a:t>
            </a:r>
            <a:r>
              <a:rPr lang="en-US" sz="1100" u="sng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1100" u="sng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watch?v</a:t>
            </a:r>
            <a:r>
              <a:rPr lang="en-US" sz="1100" u="sng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en-US" sz="1100" u="sng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zjXsxQlyNrk</a:t>
            </a:r>
            <a:r>
              <a:rPr lang="en-US" sz="1100" u="sng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en-US" sz="1100" dirty="0">
              <a:solidFill>
                <a:srgbClr val="0F173D"/>
              </a:solidFill>
              <a:effectLst/>
              <a:latin typeface="Poppins" pitchFamily="2" charset="77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b="1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Nota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: Se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ofrecen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puntos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discusión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vídeo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“En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exploración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aire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libre (3-5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)”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notas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facilitador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siguiente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diapositiva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Considere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mostrar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video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más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una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vez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primera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vez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invite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familiarizarse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clip. Luego,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invítelos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observar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formas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específicas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muestran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su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comprensión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componentes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399F6-6299-4610-B81F-5B1794C45A3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1596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Tiempo</a:t>
            </a:r>
            <a:r>
              <a:rPr lang="en-US" sz="1200" b="1" kern="1200" spc="-2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 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10–20 </a:t>
            </a:r>
            <a:r>
              <a:rPr lang="en-US" sz="11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minutos</a:t>
            </a: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1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incluyendo</a:t>
            </a: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la </a:t>
            </a:r>
            <a:r>
              <a:rPr lang="en-US" sz="11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observación</a:t>
            </a: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1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vídeo</a:t>
            </a: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la </a:t>
            </a:r>
            <a:r>
              <a:rPr lang="en-US" sz="11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diapositiva</a:t>
            </a: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anterior)</a:t>
            </a:r>
          </a:p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Puntos de </a:t>
            </a: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discusión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[Use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notas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facilitador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mejor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adapten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necesidades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su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grupo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.]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Discutamos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lo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han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notado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¿De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qué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manera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del video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utilizaron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dos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siguientes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componentes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?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Orientación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Navegación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espacial</a:t>
            </a:r>
            <a:endParaRPr lang="en-US" sz="1100" dirty="0">
              <a:solidFill>
                <a:srgbClr val="0F173D"/>
              </a:solidFill>
              <a:effectLst/>
              <a:latin typeface="Poppins" pitchFamily="2" charset="77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Notas</a:t>
            </a:r>
            <a:r>
              <a:rPr lang="en-US" sz="12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 de </a:t>
            </a: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facilitador</a:t>
            </a:r>
            <a:r>
              <a:rPr lang="en-US" sz="12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Ajuste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informe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función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tamaño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su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grupo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duración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formato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sesión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necesidades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Considere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registrar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observaciones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proporcionar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visualmente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formas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desarrollan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aplican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Aquí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hay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algunos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ejemplos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cómo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video “En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exploración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aire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libre (3-5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)”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utilizaron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orientación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navegación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orientación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: Los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eran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conscientes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sus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cuerpos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relación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otros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medida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que se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movían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través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carrera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obstáculos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Los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también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notaron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posición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objetos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relación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con sus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propios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cuerpos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por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ejemplo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cuando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movían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bajo la barra).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navegación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: Los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prestaron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atención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direcciones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educador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proporcionó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sobre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cómo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dónde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moverse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través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carrera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obstáculos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por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ejemplo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"El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túnel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rojo, entre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colinas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").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pueden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observar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video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aprendiendo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o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utilizando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conceptos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matemáticos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distintos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El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aprendizaje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suele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integrado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Pueden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utilizar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conocimientos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habilidades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muchos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ámbitos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Puede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alentar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discusiones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sobre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otros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conceptos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matemáticos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u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otros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dominios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aprendizaje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desarrollo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si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apoya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objetivos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su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sesión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Si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una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habilidad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no se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observa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video, invite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a: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Pensar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maneras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podrían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utilizar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habilidad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Explicar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cómo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educadores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pueden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apoyar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para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utilicen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habilidad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Considere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usar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siguientes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adaptaciones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basadas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duración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sesión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sesiones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más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cortas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invite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compartir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grupo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más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grande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lo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han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notado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sobre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formas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mostraron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sus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conocimientos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habilidades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relacionadas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sesiones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más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largas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ofrezca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tiempo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para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compartan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sus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observaciones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parejas o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sus mesas. Luego, invite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cada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mesa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compartir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sus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observaciones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399F6-6299-4610-B81F-5B1794C45A3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286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>
                <a:solidFill>
                  <a:srgbClr val="0F173D"/>
                </a:solidFill>
                <a:effectLst/>
                <a:latin typeface="Montserrat" pitchFamily="2" charset="77"/>
                <a:ea typeface="+mn-ea"/>
                <a:cs typeface="Calibri" panose="020F0502020204030204" pitchFamily="34" charset="0"/>
              </a:rPr>
              <a:t>Puntos de </a:t>
            </a:r>
            <a:r>
              <a:rPr lang="en-US" sz="1200" b="1" kern="1200" dirty="0" err="1">
                <a:solidFill>
                  <a:srgbClr val="0F173D"/>
                </a:solidFill>
                <a:effectLst/>
                <a:latin typeface="Montserrat" pitchFamily="2" charset="77"/>
                <a:ea typeface="+mn-ea"/>
                <a:cs typeface="Calibri" panose="020F0502020204030204" pitchFamily="34" charset="0"/>
              </a:rPr>
              <a:t>discusión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lenguaje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sigue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desarrollándose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su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comprensión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uso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vocabulario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aumento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Los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preescolar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TK y K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utilizan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vocabulario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describir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Posición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—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por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ejemplo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"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", “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encima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”, "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dentro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", "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sobre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", "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debajo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", "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delante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de", "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arriba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", "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abajo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", "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adentro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", "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afuera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", y "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detrás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"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Dirección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—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por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ejemplo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"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arriba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", "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abajo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", "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izquierda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", "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derecha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", y "a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través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de"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Distancia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—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por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ejemplo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"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cerca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", "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lejos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", "largo", y "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muy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lejos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399F6-6299-4610-B81F-5B1794C45A3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988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8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Puntos de </a:t>
            </a:r>
            <a:r>
              <a:rPr lang="en-US" sz="18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discusión</a:t>
            </a:r>
            <a:endParaRPr lang="en-US" sz="18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Count Play Explore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recursos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aprendizaje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profesional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se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hicieron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posibles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gracias a Count Play Explore,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una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iniciativa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matemáticas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ciencias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temprana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dirigida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por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el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Superintendente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Escuelas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del Condado de Fresno, Departamento de Cuidado y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Educación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temprana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. Esta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iniciativa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está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generosamente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financiada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por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el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Departamento de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Educación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de California y la Junta Estatal de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Educación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de California.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Estos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recursos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desarrollado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colaboración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WestEd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y sus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socios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se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utilizan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como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guía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para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aplicar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estrategias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basadas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pruebas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promover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el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aprendizaje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activo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fomentar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prácticas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apropiadas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para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el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desarrollo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los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entornos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educación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temprana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. No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están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destinados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 la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distribución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comercial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modificación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no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autorizada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uso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fuera del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ámbito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de la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educación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profesional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399F6-6299-4610-B81F-5B1794C45A3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6935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Puntos de </a:t>
            </a: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discusión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seguirán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aumentando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su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vocabulario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durante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tiempo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En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preescolar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TK y K,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están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listos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comenzar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usar un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lenguaje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más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complejo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"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izquierda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" y "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derecha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”.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estudios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muestran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con un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vocabulario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más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amplio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tienen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un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más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avanzado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(Pruden et al., 2011). Por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ejemplo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utilizaban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más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vocabulario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cuando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eran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pequeños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estaban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más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capacitados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tareas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no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verbales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resolución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problemas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espaciales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educación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preescolar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comprensión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vocabulario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va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más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allá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conocimientos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palabras: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apoya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resolución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problemas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relacionados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399F6-6299-4610-B81F-5B1794C45A3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8362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Tiempo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5–10 </a:t>
            </a:r>
            <a:r>
              <a:rPr lang="en-US" sz="11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minutos</a:t>
            </a:r>
            <a:endParaRPr lang="en-US" sz="1100" kern="100" dirty="0">
              <a:solidFill>
                <a:srgbClr val="0F173D"/>
              </a:solidFill>
              <a:effectLst/>
              <a:latin typeface="Poppins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>
                <a:solidFill>
                  <a:srgbClr val="0F173D"/>
                </a:solidFill>
                <a:effectLst/>
                <a:latin typeface="Montserrat" pitchFamily="2" charset="77"/>
                <a:ea typeface="+mn-ea"/>
                <a:cs typeface="Calibri" panose="020F0502020204030204" pitchFamily="34" charset="0"/>
              </a:rPr>
              <a:t>Puntos de </a:t>
            </a:r>
            <a:r>
              <a:rPr lang="en-US" sz="1200" b="1" kern="1200" dirty="0" err="1">
                <a:solidFill>
                  <a:srgbClr val="0F173D"/>
                </a:solidFill>
                <a:effectLst/>
                <a:latin typeface="Montserrat" pitchFamily="2" charset="77"/>
                <a:ea typeface="+mn-ea"/>
                <a:cs typeface="Calibri" panose="020F0502020204030204" pitchFamily="34" charset="0"/>
              </a:rPr>
              <a:t>discusión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[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Elegir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una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estrategia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facilitación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Ajustar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temas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discusión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según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sea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necesario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.]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Consideremos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foto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con especial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atención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vocabulario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¿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Qué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vocabulario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o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gestos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podría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utilizar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describir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estructura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creó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?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[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Proporcionar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tiempo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piensen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Usted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podría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invitarlos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registrar sus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respuestas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.]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[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Después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compartan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:] Gracias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compartir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sus ideas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sobre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cómo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podría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usar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vocabulario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Notas</a:t>
            </a:r>
            <a:r>
              <a:rPr lang="en-US" sz="12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 de </a:t>
            </a: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facilitador</a:t>
            </a:r>
            <a:r>
              <a:rPr lang="en-US" sz="12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Ajuste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forma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organiza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actividad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según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tamaño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grupo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duración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formato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sesión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necesidades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Por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ejemplo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Anime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trabajar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grupos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o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hablar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con un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compañero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Invite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compartir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sus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respuestas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grupo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más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grande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Considere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posibilidad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invitar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reflexionar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sobre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su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propio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entorno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aprendizaje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compartir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ejemplos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cómo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pueden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utilizar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vocabulario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Aliente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considerar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intereses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idiomas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culturas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experiencias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vividas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habilidades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nuevas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habilidades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Puede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escribir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las ideas que se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comparten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papel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gráfico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Rotule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papel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"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Vocabulario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399F6-6299-4610-B81F-5B1794C45A3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5437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8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Puntos de </a:t>
            </a:r>
            <a:r>
              <a:rPr lang="en-US" sz="18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discusión</a:t>
            </a:r>
            <a:endParaRPr lang="en-US" sz="18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rotación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mental es la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capacidad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imaginar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cómo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podría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verse un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objeto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cuando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gira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o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voltea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399F6-6299-4610-B81F-5B1794C45A3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3126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8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Puntos de </a:t>
            </a:r>
            <a:r>
              <a:rPr lang="en-US" sz="18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discusión</a:t>
            </a:r>
            <a:endParaRPr lang="en-US" sz="18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Probemos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rotación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mental.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Observe la imagen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fila superior. ¿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Cuál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las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imágenes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fila inferior es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igual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la imagen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fila superior? [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Pausa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proporcionar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tiempo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responder. La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respuesta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correcta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es C.]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completar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tarea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utilizó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rotación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mental. </a:t>
            </a:r>
          </a:p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8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Notas</a:t>
            </a:r>
            <a:r>
              <a:rPr lang="en-US" sz="18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 de </a:t>
            </a:r>
            <a:r>
              <a:rPr lang="en-US" sz="18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facilitador</a:t>
            </a:r>
            <a:r>
              <a:rPr lang="en-US" sz="18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b="1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Nota: 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Una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experiencia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similar también se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proporciona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PPT 1: "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Introducción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al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nacimiento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8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años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."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399F6-6299-4610-B81F-5B1794C45A3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7426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Puntos de </a:t>
            </a: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discusión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He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aquí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algunos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ejemplos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cómo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pueden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utilizar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rotación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mental.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giran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mentalmente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juguetes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materiales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cuando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guardan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una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estantería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un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recipiente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giran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mentalmente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piezas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rompecabezas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predecir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dónde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podría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caber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una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pieza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utilizan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rotación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mental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cuando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construyen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bloques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u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otros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materiales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construcción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Ellos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predicen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cómo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girar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voltear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una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pieza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para que se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ajuste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dónde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quieren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experiencias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culturas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vividas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desempeñan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un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papel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forma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desarrollan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rotación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mental. Por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ejemplo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juegan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muñecas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encajan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más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pequeñas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dentro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más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grandes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(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muñecas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rusas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)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pueden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tener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mucha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experiencia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tareas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requieren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rotación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mental.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399F6-6299-4610-B81F-5B1794C45A3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3065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Puntos de </a:t>
            </a: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discusión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preescolar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TK y K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comienzan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rotar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mentalmente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objetos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No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necesitan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tocar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o mover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objetos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físicamente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saber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cómo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diferentes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posiciones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(Levine et al., 2018).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rango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edad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pueden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usar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rotación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mental para resolver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problemas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(Wakefield et al., 2019). Por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ejemplo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Cuando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trabajan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un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rompecabezas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pueden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usar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rotación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mental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imaginar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cómo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girar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una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pieza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para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encaje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con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otras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399F6-6299-4610-B81F-5B1794C45A3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8078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Puntos de </a:t>
            </a: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discusión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edad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siguen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desarrollando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sus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habilidades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mentales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rotación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Por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ejemplo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rotación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mental de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formas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bidimensionales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podría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ser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más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fácil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que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rotación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mental de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formas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tridimensionales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Rotar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mentalmente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objetos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con un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pequeño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cambio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rotación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puede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ser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más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fácil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rotar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mentalmente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objetos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con un gran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cambio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rotación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Por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ejemplo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es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más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fácil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visualizar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un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objeto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girado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lado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voltearlo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completamente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boca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abajo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399F6-6299-4610-B81F-5B1794C45A3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414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8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Tiempo</a:t>
            </a:r>
            <a:endParaRPr lang="en-US" sz="18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5–10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minutos</a:t>
            </a:r>
            <a:endParaRPr lang="en-US" sz="1800" kern="100" dirty="0">
              <a:solidFill>
                <a:srgbClr val="0F173D"/>
              </a:solidFill>
              <a:effectLst/>
              <a:latin typeface="Poppins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8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Puntos de </a:t>
            </a:r>
            <a:r>
              <a:rPr lang="en-US" sz="18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discusión</a:t>
            </a:r>
            <a:endParaRPr lang="en-US" sz="18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[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Seleccionar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una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estrategia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facilitación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Ajuste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temas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discusión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según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sea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necesario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.]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Observemos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foto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¿De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qué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manera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podría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voltear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o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girar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mentalmente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objetos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predecir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cómo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podrían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verse o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ajustarse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?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[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Proporcionar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tiempo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que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r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piensen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Usted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podría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invitarlos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registrar sus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respuestas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.]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[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Después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que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compartan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:] Gracias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compartir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sus ideas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sobre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cómo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podría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usando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rotación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mental.</a:t>
            </a:r>
          </a:p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8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Notas</a:t>
            </a:r>
            <a:r>
              <a:rPr lang="en-US" sz="18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 de </a:t>
            </a:r>
            <a:r>
              <a:rPr lang="en-US" sz="18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facilitador</a:t>
            </a:r>
            <a:r>
              <a:rPr lang="en-US" sz="18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Ajuste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forma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organiza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actividad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según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tamaño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del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grupo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la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duración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formato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la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sesión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las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necesidades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Por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ejemplo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Anime 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trabajar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grupos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o 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hablar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con un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compañero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Invite 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compartir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sus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respuestas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con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grupo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más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grande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Considere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invitar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su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propio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entorno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aprendizaje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compartir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ejemplos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cómo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utilizan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rotación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mental.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Aliente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considerar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intereses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idiomas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culturas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experiencias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vividas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habilidades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nuevas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habilidades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Considere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documentar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las ideas que se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comparten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papel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gráfico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Rotule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papel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"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Rotación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mental.”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399F6-6299-4610-B81F-5B1794C45A3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031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Tiempo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10–20 </a:t>
            </a:r>
            <a:r>
              <a:rPr lang="en-US" sz="11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minutos</a:t>
            </a: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1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incluyendo</a:t>
            </a: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la </a:t>
            </a:r>
            <a:r>
              <a:rPr lang="en-US" sz="11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discusión</a:t>
            </a: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la </a:t>
            </a:r>
            <a:r>
              <a:rPr lang="en-US" sz="11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siguiente</a:t>
            </a: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diapositiva</a:t>
            </a: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</a:p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Materiales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Video </a:t>
            </a:r>
            <a:r>
              <a:rPr lang="en-US" sz="11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corto</a:t>
            </a: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1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pensamiento</a:t>
            </a: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espacial</a:t>
            </a: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1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preescolar</a:t>
            </a: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TK o K </a:t>
            </a:r>
          </a:p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Puntos de </a:t>
            </a: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discusión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Ahora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veremos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un video.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Mientras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video,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piensen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formas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utilizan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dos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siguientes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componentes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Vocabulario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especial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Rotación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mental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Puede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deseen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escribir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sus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observaciones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Después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del video,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discutiremos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lo que ha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observado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Notas</a:t>
            </a:r>
            <a:r>
              <a:rPr lang="en-US" sz="12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 de </a:t>
            </a: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facilitador</a:t>
            </a:r>
            <a:r>
              <a:rPr lang="en-US" sz="12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Elija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un video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corto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preescolar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TK o K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muestre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usando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Proporcionamos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siguientes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videos (es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posible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utilice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otro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video):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u="sng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En exploración del pensamiento espacial al aire libre (3-5 años)</a:t>
            </a:r>
            <a:r>
              <a:rPr lang="en-US" sz="1100" u="sng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[https://</a:t>
            </a:r>
            <a:r>
              <a:rPr lang="en-US" sz="1100" u="sng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www.youtube.com</a:t>
            </a:r>
            <a:r>
              <a:rPr lang="en-US" sz="1100" u="sng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1100" u="sng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watch?v</a:t>
            </a:r>
            <a:r>
              <a:rPr lang="en-US" sz="1100" u="sng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=WSSHCaC6esg]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En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video, un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educador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explica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cómo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moverse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través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una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carrera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obstáculos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Luego,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mueven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través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carrera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obstáculos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u="sng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En exploración del pensamiento espacial al aire libre (3–5 años) - Versión AD</a:t>
            </a:r>
            <a:r>
              <a:rPr lang="en-US" sz="1100" u="sng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[https://</a:t>
            </a:r>
            <a:r>
              <a:rPr lang="en-US" sz="1100" u="sng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www.youtube.com</a:t>
            </a:r>
            <a:r>
              <a:rPr lang="en-US" sz="1100" u="sng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1100" u="sng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watch?v</a:t>
            </a:r>
            <a:r>
              <a:rPr lang="en-US" sz="1100" u="sng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=nj5SohCA0Yk]</a:t>
            </a:r>
            <a:endParaRPr lang="en-US" sz="1100" dirty="0">
              <a:solidFill>
                <a:srgbClr val="0F173D"/>
              </a:solidFill>
              <a:effectLst/>
              <a:latin typeface="Poppins" pitchFamily="2" charset="77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u="sng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En exploración del pensamiento con bloques mientras construyen (3-5 años)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[https://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www.youtube.com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watch?v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=Mcx9Jxgp630] En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video,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educadores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utilizan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construir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una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estructura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bloques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u="sng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En exploración del pensamiento espacial con bloques mientras construyen (3–5 años) - Versión AD</a:t>
            </a:r>
            <a:r>
              <a:rPr lang="en-US" sz="1100" u="sng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[https://</a:t>
            </a:r>
            <a:r>
              <a:rPr lang="en-US" sz="1100" u="sng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www.youtube.com</a:t>
            </a:r>
            <a:r>
              <a:rPr lang="en-US" sz="1100" u="sng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1100" u="sng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watch?v</a:t>
            </a:r>
            <a:r>
              <a:rPr lang="en-US" sz="1100" u="sng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en-US" sz="1100" u="sng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zjXsxQlyNrk</a:t>
            </a:r>
            <a:r>
              <a:rPr lang="en-US" sz="1100" u="sng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en-US" sz="1100" dirty="0">
              <a:solidFill>
                <a:srgbClr val="0F173D"/>
              </a:solidFill>
              <a:effectLst/>
              <a:latin typeface="Poppins" pitchFamily="2" charset="77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b="1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Nota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: Se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ofrecen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puntos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discusión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vídeo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“En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exploración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bloques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mientras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construyen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(3-5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)”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notas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facilitador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siguiente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diapositiva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Considere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mostrar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video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más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una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vez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primera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vez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invite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familiarizarse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video. Luego, invite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observar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formas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específicas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muestran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su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comprensión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componentes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Puede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animar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escriban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sus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observaciones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notas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adhesivas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utilizando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una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nota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adhesiva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cada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observación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Después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invite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discutir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ordenar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sus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observaciones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dos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grupos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vocabulario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rotación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mental.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399F6-6299-4610-B81F-5B1794C45A3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4619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Tiempo</a:t>
            </a:r>
            <a:r>
              <a:rPr lang="en-US" sz="1200" b="1" kern="1200" spc="-2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 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10–20 </a:t>
            </a:r>
            <a:r>
              <a:rPr lang="en-US" sz="11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minutos</a:t>
            </a: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1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incluyendo</a:t>
            </a: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la </a:t>
            </a:r>
            <a:r>
              <a:rPr lang="en-US" sz="11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observación</a:t>
            </a: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1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vídeo</a:t>
            </a: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la </a:t>
            </a:r>
            <a:r>
              <a:rPr lang="en-US" sz="11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diapositiva</a:t>
            </a: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anterior)</a:t>
            </a:r>
          </a:p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Puntos de </a:t>
            </a: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discusión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[Use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notas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facilitador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mejor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adapten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necesidades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su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grupo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.]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Discutamos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lo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han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notado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¿De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qué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manera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observó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video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usaran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dos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siguientes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componentes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?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Vocabulario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Rotación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mental</a:t>
            </a:r>
          </a:p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Notas</a:t>
            </a:r>
            <a:r>
              <a:rPr lang="en-US" sz="12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 de </a:t>
            </a: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facilitador</a:t>
            </a:r>
            <a:r>
              <a:rPr lang="en-US" sz="12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Ajuste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discusión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función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tamaño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su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grupo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duración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formato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sesión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necesidades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Considere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observaciones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proporcionar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visualmente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formas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desarrollan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aplican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Aquí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hay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algunos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ejemplos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cómo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video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utilizaron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vocabulario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rotación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mental: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Vocabulario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: El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educador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modeló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vocabulario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Por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ejemplo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"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abajo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," "medio," "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alrededor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," y "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arriba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."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Rotación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mental: Los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pueden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haber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visualizado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cómo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verán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bloques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medida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que se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construyen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Por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ejemplo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una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niña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giró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bloques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lado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para que las "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paredes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" de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estructura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fueran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más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altas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Ella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puede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haber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girado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mentalmente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bloques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antes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colocarlos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Considere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usar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siguientes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adaptaciones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basadas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duración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sesión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sesiones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más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cortas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invite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compartir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grupo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más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grande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lo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han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notado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sobre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formas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mostraron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sus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conocimientos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habilidades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relacionadas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sesiones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más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largas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ofrezca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tiempo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para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compartan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sus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observaciones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parejas o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sus mesas. Luego, invite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cada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mesa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compartir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sus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observaciones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399F6-6299-4610-B81F-5B1794C45A3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665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8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Puntos de </a:t>
            </a:r>
            <a:r>
              <a:rPr lang="en-US" sz="18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discusión</a:t>
            </a:r>
            <a:endParaRPr lang="en-US" sz="18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Primero,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aprenderemos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sobre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cómo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preescolar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TK y K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desarrollan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Luego,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exploraremos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las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prácticas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enseñanza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pueden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apoyar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desarrollo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del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Durante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nuestra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sesión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tomaremos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tiempo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reflexionar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sobre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nuestras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prácticas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vigentes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También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consideraremos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cómo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podríamos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utilizar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información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sesión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nuestro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trabajo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8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Notas</a:t>
            </a:r>
            <a:r>
              <a:rPr lang="en-US" sz="18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 de </a:t>
            </a:r>
            <a:r>
              <a:rPr lang="en-US" sz="18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facilitador</a:t>
            </a:r>
            <a:r>
              <a:rPr lang="en-US" sz="18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Ajuste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temas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discusión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reflejar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duración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su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sesión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las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necesidades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399F6-6299-4610-B81F-5B1794C45A3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3795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8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Puntos de </a:t>
            </a:r>
            <a:r>
              <a:rPr lang="en-US" sz="18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discusión</a:t>
            </a:r>
            <a:endParaRPr lang="en-US" sz="18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spc="-1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Exploramos</a:t>
            </a:r>
            <a:r>
              <a:rPr lang="en-US" sz="1800" spc="-1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cuatro </a:t>
            </a:r>
            <a:r>
              <a:rPr lang="en-US" sz="1800" spc="-1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componentes</a:t>
            </a:r>
            <a:r>
              <a:rPr lang="en-US" sz="1800" spc="-1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del </a:t>
            </a:r>
            <a:r>
              <a:rPr lang="en-US" sz="1800" spc="-1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800" spc="-1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spc="-1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800" spc="-1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También </a:t>
            </a:r>
            <a:r>
              <a:rPr lang="en-US" sz="1800" spc="-1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observamos</a:t>
            </a:r>
            <a:r>
              <a:rPr lang="en-US" sz="1800" spc="-1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spc="-1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cómo</a:t>
            </a:r>
            <a:r>
              <a:rPr lang="en-US" sz="1800" spc="-1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spc="-1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spc="-1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spc="-1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800" spc="-1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spc="-1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pequeños</a:t>
            </a:r>
            <a:r>
              <a:rPr lang="en-US" sz="1800" spc="-1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spc="-1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desarrollan</a:t>
            </a:r>
            <a:r>
              <a:rPr lang="en-US" sz="1800" spc="-1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spc="-1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estos</a:t>
            </a:r>
            <a:r>
              <a:rPr lang="en-US" sz="1800" spc="-1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spc="-1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conceptos</a:t>
            </a:r>
            <a:r>
              <a:rPr lang="en-US" sz="1800" spc="-1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spc="-1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Ahora</a:t>
            </a:r>
            <a:r>
              <a:rPr lang="en-US" sz="1800" spc="-1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spc="-1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discutamos</a:t>
            </a:r>
            <a:r>
              <a:rPr lang="en-US" sz="1800" spc="-1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las </a:t>
            </a:r>
            <a:r>
              <a:rPr lang="en-US" sz="1800" spc="-1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maneras</a:t>
            </a:r>
            <a:r>
              <a:rPr lang="en-US" sz="1800" spc="-1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spc="-1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800" spc="-1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800" spc="-1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podemos</a:t>
            </a:r>
            <a:r>
              <a:rPr lang="en-US" sz="1800" spc="-1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spc="-1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apoyar</a:t>
            </a:r>
            <a:r>
              <a:rPr lang="en-US" sz="1800" spc="-1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800" spc="-1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spc="-1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spc="-1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800" spc="-1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que </a:t>
            </a:r>
            <a:r>
              <a:rPr lang="en-US" sz="1800" spc="-1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desarrollen</a:t>
            </a:r>
            <a:r>
              <a:rPr lang="en-US" sz="1800" spc="-1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spc="-1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800" spc="-1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spc="-1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800" spc="-1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spc="-1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800" spc="-1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spc="-1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800" spc="-1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spc="-1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nuestros</a:t>
            </a:r>
            <a:r>
              <a:rPr lang="en-US" sz="1800" spc="-1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spc="-1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entornos</a:t>
            </a:r>
            <a:r>
              <a:rPr lang="en-US" sz="1800" spc="-1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800" spc="-1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aprendizaje</a:t>
            </a:r>
            <a:r>
              <a:rPr lang="en-US" sz="1800" spc="-1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800" spc="-1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800" spc="-1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casa.</a:t>
            </a:r>
            <a:endParaRPr lang="en-US" sz="1800" dirty="0">
              <a:solidFill>
                <a:srgbClr val="0F173D"/>
              </a:solidFill>
              <a:effectLst/>
              <a:latin typeface="Poppins" pitchFamily="2" charset="77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399F6-6299-4610-B81F-5B1794C45A3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0788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Tiempo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15 minutes</a:t>
            </a:r>
          </a:p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Materiales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El </a:t>
            </a:r>
            <a:r>
              <a:rPr lang="en-US" sz="11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folleto</a:t>
            </a: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b="1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Enfoque</a:t>
            </a:r>
            <a:r>
              <a:rPr lang="en-US" sz="1100" b="1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b="1" kern="100" spc="-25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1100" b="1" kern="100" baseline="300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5 </a:t>
            </a:r>
            <a:r>
              <a:rPr lang="en-US" sz="1100" b="1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en-US" sz="1100" b="1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matemáticas</a:t>
            </a:r>
            <a:r>
              <a:rPr lang="en-US" sz="1100" b="1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b="1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temprana</a:t>
            </a:r>
            <a:r>
              <a:rPr lang="en-US" sz="1100" kern="100" dirty="0">
                <a:solidFill>
                  <a:srgbClr val="222222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100" kern="100" dirty="0">
              <a:solidFill>
                <a:srgbClr val="0F173D"/>
              </a:solidFill>
              <a:effectLst/>
              <a:latin typeface="Poppins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Puntos de </a:t>
            </a: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discusión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Count Play Explore [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Cuenta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Juega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Explora]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utiliza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menudo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Enfoque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spc="-25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</a:t>
            </a:r>
            <a:r>
              <a:rPr lang="en-US" sz="1100" baseline="300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5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(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pronunciado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: M a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quinta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)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matemáticas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temprana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referirse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cinco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prácticas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básicas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enseñanza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matemáticas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prácticas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incluyen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Aprendizaje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mutuo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Investigaciones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significativas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Materiales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entorno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aprendizaje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Vocabulario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discurso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matemáticas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Múltiples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representaciones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Exploremos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enfoque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spc="-25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</a:t>
            </a:r>
            <a:r>
              <a:rPr lang="en-US" sz="1100" baseline="300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5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Así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veremos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spc="-25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</a:t>
            </a:r>
            <a:r>
              <a:rPr lang="en-US" sz="1100" baseline="300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5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acción</a:t>
            </a:r>
            <a:endParaRPr lang="en-US" sz="1100" dirty="0">
              <a:solidFill>
                <a:srgbClr val="0F173D"/>
              </a:solidFill>
              <a:effectLst/>
              <a:latin typeface="Poppins" pitchFamily="2" charset="77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Notas</a:t>
            </a:r>
            <a:r>
              <a:rPr lang="en-US" sz="12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 de </a:t>
            </a: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facilitador</a:t>
            </a:r>
            <a:r>
              <a:rPr lang="en-US" sz="12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Considere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sus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sus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experiencias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previas con </a:t>
            </a:r>
            <a:r>
              <a:rPr lang="en-US" sz="1100" spc="-25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</a:t>
            </a:r>
            <a:r>
              <a:rPr lang="en-US" sz="1100" baseline="300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5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grupos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tienen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una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experiencia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significativa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con </a:t>
            </a:r>
            <a:r>
              <a:rPr lang="en-US" sz="1100" spc="-25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</a:t>
            </a:r>
            <a:r>
              <a:rPr lang="en-US" sz="1100" baseline="300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5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puede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ofrecer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unos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minutos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compartan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con un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compañero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sus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fortalezas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prácticas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las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están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trabajando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O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puede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utilizar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diapositiva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revisar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brevemente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prácticas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spc="-25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</a:t>
            </a:r>
            <a:r>
              <a:rPr lang="en-US" sz="1100" baseline="300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5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y pasar a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siguiente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diapositiva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grupos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tienen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menos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experiencia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con </a:t>
            </a:r>
            <a:r>
              <a:rPr lang="en-US" sz="1100" spc="-25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</a:t>
            </a:r>
            <a:r>
              <a:rPr lang="en-US" sz="1100" baseline="300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5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puede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ofrecer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más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tiempo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exploren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cada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práctica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Por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ejemplo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deje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tiempo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revisen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prácticas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su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cuenta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Invítelos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identificar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una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palabra,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frase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oración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sea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significativa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Luego, invite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compartir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grupo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más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grande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más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ideas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sobre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cómo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proporcionar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una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revisión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más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completa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visite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serie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b="1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Enfoque</a:t>
            </a:r>
            <a:r>
              <a:rPr lang="en-US" sz="1100" b="1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b="1" spc="-25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</a:t>
            </a:r>
            <a:r>
              <a:rPr lang="en-US" sz="1100" b="1" baseline="300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5</a:t>
            </a:r>
            <a:r>
              <a:rPr lang="en-US" sz="1100" b="1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 </a:t>
            </a:r>
            <a:r>
              <a:rPr lang="en-US" sz="1100" b="1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matemáticas</a:t>
            </a:r>
            <a:r>
              <a:rPr lang="en-US" sz="1100" b="1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b="1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temprana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399F6-6299-4610-B81F-5B1794C45A3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3009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Tiempo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5–7 </a:t>
            </a:r>
            <a:r>
              <a:rPr lang="en-US" sz="11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minutos</a:t>
            </a: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(no </a:t>
            </a:r>
            <a:r>
              <a:rPr lang="en-US" sz="11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incluye</a:t>
            </a: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el</a:t>
            </a: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informe</a:t>
            </a: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Materiales</a:t>
            </a:r>
            <a:r>
              <a:rPr lang="en-US" sz="1200" b="1" kern="1200" spc="-25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 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El </a:t>
            </a:r>
            <a:r>
              <a:rPr lang="en-US" sz="11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folleto</a:t>
            </a: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b="1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Observar</a:t>
            </a:r>
            <a:r>
              <a:rPr lang="en-US" sz="1100" b="1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M</a:t>
            </a:r>
            <a:r>
              <a:rPr lang="en-US" sz="1100" b="1" kern="100" baseline="300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7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b="1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US" sz="1100" b="1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b="1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acción</a:t>
            </a:r>
            <a:r>
              <a:rPr lang="en-US" sz="1100" b="1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100" b="1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Pensamiento</a:t>
            </a:r>
            <a:r>
              <a:rPr lang="en-US" sz="1100" b="1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b="1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espacial</a:t>
            </a: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11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vídeo</a:t>
            </a: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sobre</a:t>
            </a: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pensamiento</a:t>
            </a: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espacial</a:t>
            </a: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el</a:t>
            </a: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preescolar</a:t>
            </a: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TK o K; </a:t>
            </a:r>
            <a:r>
              <a:rPr lang="en-US" sz="11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papel</a:t>
            </a: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gráfico</a:t>
            </a: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11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marcadores</a:t>
            </a:r>
            <a:endParaRPr lang="en-US" sz="1100" kern="100" dirty="0">
              <a:solidFill>
                <a:srgbClr val="0F173D"/>
              </a:solidFill>
              <a:effectLst/>
              <a:latin typeface="Poppins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Puntos de </a:t>
            </a: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discusión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Observamos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cómo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pequeños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desarrollan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Luego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exploramos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Enfoque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M</a:t>
            </a:r>
            <a:r>
              <a:rPr lang="en-US" sz="1100" baseline="300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5</a:t>
            </a:r>
            <a:r>
              <a:rPr lang="en-US" sz="7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matemáticas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temprana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Ahora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vamos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ver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un video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muestra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cómo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educadores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pueden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usar M</a:t>
            </a:r>
            <a:r>
              <a:rPr lang="en-US" sz="1100" baseline="300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5</a:t>
            </a:r>
            <a:r>
              <a:rPr lang="en-US" sz="7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apoyar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[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Elija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una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estrategia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facilitar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observación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informen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Adapte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temas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discusión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reflejar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estrategia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.]</a:t>
            </a:r>
          </a:p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Notas</a:t>
            </a:r>
            <a:r>
              <a:rPr lang="en-US" sz="12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 de </a:t>
            </a: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facilitador</a:t>
            </a:r>
            <a:r>
              <a:rPr lang="en-US" sz="12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Elija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un video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corto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muestre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usando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preescolar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TK o K. Este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podría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ser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mismo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clip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usado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observar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usando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Proporcionamos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siguientes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vídeos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(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puede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usar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otro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vídeo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):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u="sng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En exploración del pensamiento espacial al aire libre (3-5 años)</a:t>
            </a:r>
            <a:r>
              <a:rPr lang="en-US" sz="1100" u="sng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[https://</a:t>
            </a:r>
            <a:r>
              <a:rPr lang="en-US" sz="1100" u="sng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www.youtube.com</a:t>
            </a:r>
            <a:r>
              <a:rPr lang="en-US" sz="1100" u="sng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1100" u="sng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watch?v</a:t>
            </a:r>
            <a:r>
              <a:rPr lang="en-US" sz="1100" u="sng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=WSSHCaC6esg]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En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video, un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educador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explica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cómo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moverse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través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una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carrera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obstáculos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Luego,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mueven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través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carrera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obstáculos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u="sng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En exploración del pensamiento espacial al aire libre (3–5 años) - Versión AD</a:t>
            </a:r>
            <a:r>
              <a:rPr lang="en-US" sz="1100" u="sng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[https://</a:t>
            </a:r>
            <a:r>
              <a:rPr lang="en-US" sz="1100" u="sng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www.youtube.com</a:t>
            </a:r>
            <a:r>
              <a:rPr lang="en-US" sz="1100" u="sng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1100" u="sng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watch?v</a:t>
            </a:r>
            <a:r>
              <a:rPr lang="en-US" sz="1100" u="sng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=nj5SohCA0Yk]</a:t>
            </a:r>
            <a:endParaRPr lang="en-US" sz="1100" dirty="0">
              <a:solidFill>
                <a:srgbClr val="0F173D"/>
              </a:solidFill>
              <a:effectLst/>
              <a:latin typeface="Poppins" pitchFamily="2" charset="77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u="sng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En exploración del pensamiento con bloques mientras construyen (3-5 años)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[https://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www.youtube.com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watch?v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=Mcx9Jxgp630] En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video,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educadores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utilizan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construir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una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estructura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bloques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u="sng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En exploración del pensamiento espacial con bloques mientras construyen (3–5 años) - Versión AD</a:t>
            </a:r>
            <a:r>
              <a:rPr lang="en-US" sz="1100" u="sng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[https://</a:t>
            </a:r>
            <a:r>
              <a:rPr lang="en-US" sz="1100" u="sng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www.youtube.com</a:t>
            </a:r>
            <a:r>
              <a:rPr lang="en-US" sz="1100" u="sng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1100" u="sng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watch?v</a:t>
            </a:r>
            <a:r>
              <a:rPr lang="en-US" sz="1100" u="sng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en-US" sz="1100" u="sng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zjXsxQlyNrk</a:t>
            </a:r>
            <a:r>
              <a:rPr lang="en-US" sz="1100" u="sng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en-US" sz="1100" dirty="0">
              <a:solidFill>
                <a:srgbClr val="0F173D"/>
              </a:solidFill>
              <a:effectLst/>
              <a:latin typeface="Poppins" pitchFamily="2" charset="77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b="1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Nota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: Se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proporcionan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ejemplos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respuestas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video "En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exploración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bloques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mientras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construyen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(3-5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)"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notas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facilitador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siguiente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diapositiva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Invite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tomen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folleto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Observar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M5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acción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grupos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más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grandes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sesiones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más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largas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use un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método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rompecabezas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Antes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reproducir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videoclip,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asigne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cada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mesa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una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práctica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que se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centre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durante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vídeo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[Si hay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más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cinco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mesas,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asigne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más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una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mesa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centrarse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cada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práctica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.]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grupos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más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pequeños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sesiones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más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cortas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considere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mostrar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video clip dos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tres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veces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invite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centrarse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practices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específicas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cada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vez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Anímelos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anoten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sus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observaciones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folleto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399F6-6299-4610-B81F-5B1794C45A3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5040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8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Tiempo</a:t>
            </a:r>
            <a:r>
              <a:rPr lang="en-US" sz="18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20–30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minutos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varía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función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los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objetivos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de la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sesión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</a:p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8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Materiales</a:t>
            </a:r>
            <a:r>
              <a:rPr lang="en-US" sz="1800" b="1" kern="1200" spc="-5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 </a:t>
            </a:r>
            <a:endParaRPr lang="en-US" sz="18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El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folleto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Observar</a:t>
            </a:r>
            <a:r>
              <a:rPr lang="en-US" sz="1800" b="1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M</a:t>
            </a:r>
            <a:r>
              <a:rPr lang="en-US" sz="1800" b="1" kern="100" baseline="300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US" sz="1800" b="1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acción</a:t>
            </a:r>
            <a:r>
              <a:rPr lang="en-US" sz="1800" b="1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800" b="1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pensamiento</a:t>
            </a:r>
            <a:r>
              <a:rPr lang="en-US" sz="1800" b="1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espacial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vídeo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pensamiento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espacial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el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preescolar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TK o K;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papel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gráfico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marcadores</a:t>
            </a:r>
            <a:endParaRPr lang="en-US" sz="1800" kern="100" dirty="0">
              <a:solidFill>
                <a:srgbClr val="0F173D"/>
              </a:solidFill>
              <a:effectLst/>
              <a:latin typeface="Poppins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8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Puntos de </a:t>
            </a:r>
            <a:r>
              <a:rPr lang="en-US" sz="18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discusión</a:t>
            </a:r>
            <a:endParaRPr lang="en-US" sz="18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Vamos 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desentrañar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sus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observaciones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cada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práctica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M</a:t>
            </a:r>
            <a:r>
              <a:rPr lang="en-US" sz="1800" baseline="300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5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¿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Cómo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educador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utiliza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M</a:t>
            </a:r>
            <a:r>
              <a:rPr lang="en-US" sz="1800" baseline="300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5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apoyar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desarrollo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del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?</a:t>
            </a:r>
          </a:p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8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Notas</a:t>
            </a:r>
            <a:r>
              <a:rPr lang="en-US" sz="18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 de </a:t>
            </a:r>
            <a:r>
              <a:rPr lang="en-US" sz="18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facilitador</a:t>
            </a:r>
            <a:r>
              <a:rPr lang="en-US" sz="18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Utilice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folleto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Clave de </a:t>
            </a:r>
            <a:r>
              <a:rPr lang="en-US" sz="1800" b="1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respuestas</a:t>
            </a:r>
            <a:r>
              <a:rPr lang="en-US" sz="1800" b="1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</a:t>
            </a:r>
            <a:r>
              <a:rPr lang="en-US" sz="1800" b="1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observar</a:t>
            </a:r>
            <a:r>
              <a:rPr lang="en-US" sz="1800" b="1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M</a:t>
            </a:r>
            <a:r>
              <a:rPr lang="en-US" sz="1800" b="1" baseline="300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5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800" b="1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acción</a:t>
            </a:r>
            <a:r>
              <a:rPr lang="en-US" sz="1800" b="1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en-US" sz="1800" b="1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800" b="1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800" b="1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ver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ejemplos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cómo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utilizó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M</a:t>
            </a:r>
            <a:r>
              <a:rPr lang="en-US" sz="1800" baseline="300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5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videoclip.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grupos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más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grandes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o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sesiones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más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largas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Después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observar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video,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pida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cada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grupo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mesa que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discuta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lo que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notaron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sobre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su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práctica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asignada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Luego, invite 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cada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grupo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compartir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sus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observaciones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con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grupo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más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grande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Cuando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cada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grupo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comparte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parafrasee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afirme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añada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sus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respuestas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según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sea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necesario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Considere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posibilidad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registrar las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observaciones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cada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grupo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hacer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visibles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las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prácticas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grupos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pequeños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o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sesiones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más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cortas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: Invite 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compartir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sus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observaciones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con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todo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grupo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Escriba sus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observaciones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hacer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visibles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las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prácticas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medida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comparten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parafrasee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afirme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añada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sus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respuestas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según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sea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necesario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Considere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invitar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compartir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algo que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aprendieron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con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alguien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otra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mesa. Por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ejemplo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pídales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encuentren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alguien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con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ropa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color similar,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moverse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conocerlos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compartir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algo que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hayan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aprendido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con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persona.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399F6-6299-4610-B81F-5B1794C45A3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4266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8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Tiempo</a:t>
            </a:r>
            <a:r>
              <a:rPr lang="en-US" sz="1800" b="1" kern="1200" spc="-85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 </a:t>
            </a:r>
            <a:endParaRPr lang="en-US" sz="18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15–30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minutos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incluyendo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el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informe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siguiente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diapositiva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</a:p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8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Materiales</a:t>
            </a:r>
            <a:r>
              <a:rPr lang="en-US" sz="18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El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folleto</a:t>
            </a:r>
            <a:r>
              <a:rPr lang="en-US" sz="1800" b="1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Utilizar</a:t>
            </a:r>
            <a:r>
              <a:rPr lang="en-US" sz="1800" b="1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M</a:t>
            </a:r>
            <a:r>
              <a:rPr lang="en-US" sz="1800" b="1" kern="100" baseline="300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para </a:t>
            </a:r>
            <a:r>
              <a:rPr lang="en-US" sz="1800" b="1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apoyar</a:t>
            </a:r>
            <a:r>
              <a:rPr lang="en-US" sz="1800" b="1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las </a:t>
            </a:r>
            <a:r>
              <a:rPr lang="en-US" sz="1800" b="1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habilidades</a:t>
            </a:r>
            <a:r>
              <a:rPr lang="en-US" sz="1800" b="1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800" b="1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pensamiento</a:t>
            </a:r>
            <a:r>
              <a:rPr lang="en-US" sz="1800" b="1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espacial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preescolar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kindergarten de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transición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y kindergarten,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papel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gráfico</a:t>
            </a:r>
            <a:r>
              <a:rPr lang="en-US" sz="18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marcadores</a:t>
            </a:r>
            <a:r>
              <a:rPr lang="en-US" sz="1800" b="1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800" kern="100" dirty="0">
              <a:solidFill>
                <a:srgbClr val="0F173D"/>
              </a:solidFill>
              <a:effectLst/>
              <a:latin typeface="Poppins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8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Puntos de </a:t>
            </a:r>
            <a:r>
              <a:rPr lang="en-US" sz="18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discusión</a:t>
            </a:r>
            <a:endParaRPr lang="en-US" sz="18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Discutimos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Enfoque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M</a:t>
            </a:r>
            <a:r>
              <a:rPr lang="en-US" sz="1800" baseline="300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5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matemáticas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temprana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observamos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algunas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maneras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podría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usarse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apoyar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Consideremos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otras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formas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usar M</a:t>
            </a:r>
            <a:r>
              <a:rPr lang="en-US" sz="1800" baseline="300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5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apoyar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pequeños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Saca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folleto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b="1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Utilizar</a:t>
            </a:r>
            <a:r>
              <a:rPr lang="en-US" sz="1800" b="1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M</a:t>
            </a:r>
            <a:r>
              <a:rPr lang="en-US" sz="1800" b="1" baseline="300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5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para </a:t>
            </a:r>
            <a:r>
              <a:rPr lang="en-US" sz="1800" b="1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apoyar</a:t>
            </a:r>
            <a:r>
              <a:rPr lang="en-US" sz="1800" b="1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las </a:t>
            </a:r>
            <a:r>
              <a:rPr lang="en-US" sz="1800" b="1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habilidades</a:t>
            </a:r>
            <a:r>
              <a:rPr lang="en-US" sz="1800" b="1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800" b="1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800" b="1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b="1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Revise las ideas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sobre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cómo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usar M</a:t>
            </a:r>
            <a:r>
              <a:rPr lang="en-US" sz="1800" baseline="300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5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apoyar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pequeños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Puede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hacer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notas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marcar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con un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círculo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o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resaltar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al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revisar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8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Notas</a:t>
            </a:r>
            <a:r>
              <a:rPr lang="en-US" sz="18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 de </a:t>
            </a:r>
            <a:r>
              <a:rPr lang="en-US" sz="18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facilitador</a:t>
            </a:r>
            <a:r>
              <a:rPr lang="en-US" sz="18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Proporcionar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cinco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siete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minutos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que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revisen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folleto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independientemente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399F6-6299-4610-B81F-5B1794C45A3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2582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Tiempo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15–30 </a:t>
            </a:r>
            <a:r>
              <a:rPr lang="en-US" sz="11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minutos</a:t>
            </a: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1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incluyendo</a:t>
            </a: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revisión</a:t>
            </a: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1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documentos</a:t>
            </a: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la </a:t>
            </a:r>
            <a:r>
              <a:rPr lang="en-US" sz="11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diapositiva</a:t>
            </a: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anterior)</a:t>
            </a: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endParaRPr lang="en-US" sz="1100" b="1" kern="1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Times New Roman" panose="02020603050405020304" pitchFamily="18" charset="0"/>
            </a:endParaRP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Materiales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El </a:t>
            </a:r>
            <a:r>
              <a:rPr lang="en-US" sz="11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folleto</a:t>
            </a: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b="1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Utilizar</a:t>
            </a:r>
            <a:r>
              <a:rPr lang="en-US" sz="1100" b="1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M5 para </a:t>
            </a:r>
            <a:r>
              <a:rPr lang="en-US" sz="1100" b="1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apoyar</a:t>
            </a:r>
            <a:r>
              <a:rPr lang="en-US" sz="1100" b="1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b="1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el</a:t>
            </a:r>
            <a:r>
              <a:rPr lang="en-US" sz="1100" b="1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b="1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pensamiento</a:t>
            </a:r>
            <a:r>
              <a:rPr lang="en-US" sz="1100" b="1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b="1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espacial</a:t>
            </a:r>
            <a:r>
              <a:rPr lang="en-US" sz="1100" b="1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100" b="1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preescolar</a:t>
            </a:r>
            <a:r>
              <a:rPr lang="en-US" sz="1100" b="1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kindergarten </a:t>
            </a:r>
            <a:r>
              <a:rPr lang="en-US" sz="1100" b="1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transición</a:t>
            </a:r>
            <a:r>
              <a:rPr lang="en-US" sz="1100" b="1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y kindergarten</a:t>
            </a: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11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papel</a:t>
            </a: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gráfico</a:t>
            </a: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11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marcadores</a:t>
            </a:r>
            <a:r>
              <a:rPr lang="en-US" sz="1100" b="1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100" kern="100" dirty="0">
              <a:solidFill>
                <a:srgbClr val="0F173D"/>
              </a:solidFill>
              <a:effectLst/>
              <a:latin typeface="Poppins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Puntos de </a:t>
            </a: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discusión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Han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revisado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algunas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ideas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sobre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formas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usar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Enfoque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M5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matemáticas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temprana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apoyar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Ahora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reflexionemos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sobre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formas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podemos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seguir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apoyando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aprendizaje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[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Seleccione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una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forma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organizar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actividad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notas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facilitador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Luego,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adapte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temas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discusión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base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su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selección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.]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Organice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grupos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pequeños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.] En sus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grupos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asigne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un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registrador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y un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reportero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El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registrador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documentará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discusión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grupo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El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reportero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compartirá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las ideas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grupo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grupo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grande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Luego, con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grupo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discuta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lo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ya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están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haciendo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lo que les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gustaría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hacer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mejor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y algo nuevo que les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gustaría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probar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Reflexionen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sobre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diversidad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entorno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Considere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intereses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idiomas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culturas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experiencias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vividas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habilidades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habilidades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emergentes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medida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discuten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Considerar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prácticas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e ideas de "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Utilizar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M5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apoyar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preescolar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guardería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transición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jardín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infantes." También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puede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incluir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ideas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compartidas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durante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nuestras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discusiones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[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Proporcione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tiempo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reflexionen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(o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discutan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)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registren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sus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respuestas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.]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Ahora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compártenlo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grupo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más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grande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[Invite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compartir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forma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organizó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actividad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.]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[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Después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compartan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:] Gracias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compartir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sus ideas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reflexiones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Notas</a:t>
            </a:r>
            <a:r>
              <a:rPr lang="en-US" sz="12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 de </a:t>
            </a: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facilitador</a:t>
            </a:r>
            <a:r>
              <a:rPr lang="en-US" sz="12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Antes de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sesión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preparar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gráficos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cada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mesa. Haga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etiquete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tres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columnas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: "Lo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ya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estamos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haciendo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," "Lo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gustaría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hacer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mejor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," y "Algo nuevo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gustaría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probar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."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Modele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proceso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e invite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registradores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cada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mesa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hacer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sus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propios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gráficos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Mientras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trabajan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grupos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pequeños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muévase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sala.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Proporcione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apoyo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según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sea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necesario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sesiones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más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cortas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puede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hacer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una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siguientes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Invitar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realizar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esta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actividad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forma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independiente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compartiendo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o no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sus mesas.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Invitar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realizar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esta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actividad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con sus mesas.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Considere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invitar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 las mesas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compartir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sus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gráficos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lugar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compartir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aspectos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destacados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grupo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más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grande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399F6-6299-4610-B81F-5B1794C45A3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8626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Tiempo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5–10 </a:t>
            </a:r>
            <a:r>
              <a:rPr lang="en-US" sz="11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minutos</a:t>
            </a:r>
            <a:endParaRPr lang="en-US" sz="1100" kern="100" dirty="0">
              <a:solidFill>
                <a:srgbClr val="0F173D"/>
              </a:solidFill>
              <a:effectLst/>
              <a:latin typeface="Poppins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Materiales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100" b="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El </a:t>
            </a:r>
            <a:r>
              <a:rPr lang="en-US" sz="1100" b="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folleto</a:t>
            </a:r>
            <a:r>
              <a:rPr lang="en-US" sz="1100" b="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b="1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Ocultar</a:t>
            </a:r>
            <a:r>
              <a:rPr lang="en-US" sz="1100" b="1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US" sz="1100" b="1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buscar</a:t>
            </a:r>
            <a:r>
              <a:rPr lang="en-US" sz="1100" b="1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b="1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objetos</a:t>
            </a:r>
            <a:r>
              <a:rPr lang="en-US" sz="1100" b="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100" b="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papel</a:t>
            </a:r>
            <a:r>
              <a:rPr lang="en-US" sz="1100" b="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b="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gráfico</a:t>
            </a:r>
            <a:r>
              <a:rPr lang="en-US" sz="1100" b="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100" b="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marcadores</a:t>
            </a:r>
            <a:r>
              <a:rPr lang="en-US" sz="1100" b="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Puntos de </a:t>
            </a: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discusión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Podemos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apoyar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mediante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uso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Enfoque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M5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matemáticas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temprana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enfoque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M5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puede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utilizarse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contexto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actividades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alienten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utilizar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desarrollar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sus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habilidades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Probemos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una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actividad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lúdica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puede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ayudar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desarrollar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Sacar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leer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actividad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"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Ocultar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buscar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objetos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".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folleto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incluye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instrucciones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configurar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actividad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ideas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sobre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cómo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apoyar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aprendizaje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usando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Enfoque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M5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matemáticas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temprana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"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Tarjetas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vocabulario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"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apoyar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aprendizaje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según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sea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necesario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 un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compañero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revisen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folleto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Luego,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discutan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cómo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podría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usar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actividad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sus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entornos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aprendizaje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Considere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siguientes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preguntas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Piensen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entorno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 ¿De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qué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manera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podría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modificar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esta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actividad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para responder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intereses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idiomas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culturas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experiencias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vividas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habilidades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conocimientos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emergentes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?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¿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Qué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vocabulario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podría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introducirse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 lo largo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esta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actividad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Notas</a:t>
            </a:r>
            <a:r>
              <a:rPr lang="en-US" sz="12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 de </a:t>
            </a: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facilitador</a:t>
            </a:r>
            <a:r>
              <a:rPr lang="en-US" sz="12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Proporcione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5 a 10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minutos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revisen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discutan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folleto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Puede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invitar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compartir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grupo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más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grande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Aquí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hay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algunas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maneras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podrían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modificar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actividad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responder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intereses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idiomas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culturas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experiencias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vividas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habilidades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habilidades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emergentes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discapacidades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motores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puede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ocultar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objetos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pequeños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un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escritorio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o mesa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donde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niño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pueda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alcanzarlos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fácilmente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hablan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idiomas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distintos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inglés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español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puede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preguntar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miembros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la familia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cómo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decir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ciertas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palabras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espaciales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idioma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hogar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niño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Para ser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receptivo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culturas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experiencias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vividas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puede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invitar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traer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un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objeto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especial de casa para usar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juego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sesiones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más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largas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considere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ofrecer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materiales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descritos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folleto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invitar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experiencia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aprendizaje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Anime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comentan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lo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han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notado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actividad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¡Las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matemáticas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son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divertidas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! Este principio clave es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promovido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enfoque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Count Play Explore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aprendizaje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profesional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Ofrecer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educadores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oportunidad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experimentar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una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actividad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les da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una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idea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conocimientos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y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habilidades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utilizarán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cuando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participen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actividad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Esta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información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ayuda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educadores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pensar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qué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apoyo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extensiones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podrían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necesitar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399F6-6299-4610-B81F-5B1794C45A3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95223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Tiempo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5 </a:t>
            </a:r>
            <a:r>
              <a:rPr lang="en-US" sz="11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minutos</a:t>
            </a:r>
            <a:endParaRPr lang="en-US" sz="1100" kern="100" dirty="0">
              <a:solidFill>
                <a:srgbClr val="0F173D"/>
              </a:solidFill>
              <a:effectLst/>
              <a:latin typeface="Poppins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Puntos de </a:t>
            </a: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discusión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Tómese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unos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minutos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nuestra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sesión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Haga un plan para sus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próximos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pasos.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Reflexione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sobre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diversidad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entorno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Considere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intereses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idiomas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culturas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habilidades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según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lo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planee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¿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Qué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es lo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intentar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su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entorno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aprendizaje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semana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viene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? ¿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Qué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podría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ser un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desafío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? ¿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Qué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apoyo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podría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necesitar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?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Considere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posibilidad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registrar sus ideas.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[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Permita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dos o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tres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minutos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reflexionen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registren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.]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Gracias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su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tiempo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atención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compromiso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Ha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sido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maravilloso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trabajar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ustedes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Notas</a:t>
            </a:r>
            <a:r>
              <a:rPr lang="en-US" sz="12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 de </a:t>
            </a: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facilitador</a:t>
            </a:r>
            <a:r>
              <a:rPr lang="en-US" sz="12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sesiones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más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largas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considere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pedir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compartan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grupo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más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grande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Tome nota de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preguntas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tienen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lo que les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gustaría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probar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Puede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utilizar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información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identificar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temas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futuros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cursos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formación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coaching o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comunidades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práctica</a:t>
            </a:r>
            <a:r>
              <a:rPr lang="en-US" sz="110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399F6-6299-4610-B81F-5B1794C45A3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411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Tiempo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10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sz="1100" kern="100" spc="-25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minutos</a:t>
            </a:r>
            <a:endParaRPr lang="en-US" sz="1100" kern="100" dirty="0">
              <a:solidFill>
                <a:srgbClr val="0F173D"/>
              </a:solidFill>
              <a:effectLst/>
              <a:latin typeface="Poppins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Materiales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100" b="0" kern="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Papel, </a:t>
            </a:r>
            <a:r>
              <a:rPr lang="en-US" sz="1100" b="0" kern="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bolígrafos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Puntos de </a:t>
            </a: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discusión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es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comprensión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de: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posiciones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objetos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y personas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cómo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llegar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un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lugar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otro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y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cómo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verán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objetos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si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giran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o se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mueven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cambiar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posición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¡Los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exploran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relaciones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todos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días!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Observe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foto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pantalla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Considere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algunas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formas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foto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está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usando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[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Después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proporcionar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tiempo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reflexionen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compartan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grupo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más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grande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:] Gracias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compartir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algunas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formas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las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está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usando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Exploraremos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más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ejemplos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lo largo de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sesión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Notas</a:t>
            </a:r>
            <a:r>
              <a:rPr lang="en-US" sz="12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 de </a:t>
            </a: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facilitador</a:t>
            </a:r>
            <a:r>
              <a:rPr lang="en-US" sz="12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Ajuste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forma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organiza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actividad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según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tamaño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grupo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duración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formato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sesión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las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necesidades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Por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ejemplo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grupos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más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grandes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sesiones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más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largas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considere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invitar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grupos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mesa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trabajar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juntos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sesiones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más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cortas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puede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invitar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reflexionar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forma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independiente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Invite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compartir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grupo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más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grande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399F6-6299-4610-B81F-5B1794C45A3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849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8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Puntos de </a:t>
            </a:r>
            <a:r>
              <a:rPr lang="en-US" sz="18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discusión</a:t>
            </a:r>
            <a:endParaRPr lang="en-US" sz="18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Ahora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vamos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examinar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cómo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desarrollan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usan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399F6-6299-4610-B81F-5B1794C45A3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3724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8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Puntos de </a:t>
            </a:r>
            <a:r>
              <a:rPr lang="en-US" sz="18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discusión</a:t>
            </a:r>
            <a:endParaRPr lang="en-US" sz="18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Repasemos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cómo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alinea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con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Fundamentos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Estándares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California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matemáticas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Fundamentos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aprendizaje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preescolar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kindergarten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transición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California (PTKLF,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siglas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inglés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; Departamento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Educación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California, 2024) y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Estándares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estatales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comunes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California para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kindergarten (Departamento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Educación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California, 2013)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incluyen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estándares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relacionados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con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Tanto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Fundamentos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aprendizaje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la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educación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preescolar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TK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Estándares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comunes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kindergarten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incluyen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expectativas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sobre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cómo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identifican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las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posiciones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objetos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personas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 PTKLF también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incluye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un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fundamento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sobre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cómo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exploran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rotación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mental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mientras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experimentan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cómo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se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mueven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se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ajustan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objetos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8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Notas</a:t>
            </a:r>
            <a:r>
              <a:rPr lang="en-US" sz="18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 de </a:t>
            </a:r>
            <a:r>
              <a:rPr lang="en-US" sz="18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facilitador</a:t>
            </a:r>
            <a:r>
              <a:rPr lang="en-US" sz="18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diapositiva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hace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conexiones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con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fundamentos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estándares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 PTKLF se dirige 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3 a 5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años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incluye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tanto 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preescolar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kindergarten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transición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fundamentos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y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estándares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que se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enumeran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algunas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las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diapositivas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están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condensados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Puede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considerar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proporcionar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copias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del PTKLF o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estándares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Estándares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estatales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comunes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California.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Considere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si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las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copias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electrónicas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o impresas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serán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más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útiles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sus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participantes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399F6-6299-4610-B81F-5B1794C45A3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663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Puntos de </a:t>
            </a: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discusión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desarrollo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primera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infancia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incluye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siguientes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componentes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orientación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navegación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vocabulario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rotación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mental</a:t>
            </a: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Ahora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exploraremos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desarrollo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para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cada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componente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pensamiento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399F6-6299-4610-B81F-5B1794C45A3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1045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8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Puntos de </a:t>
            </a:r>
            <a:r>
              <a:rPr lang="en-US" sz="18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discusión</a:t>
            </a:r>
            <a:endParaRPr lang="en-US" sz="18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orientación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es la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conciencia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dónde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están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nuestros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cuerpos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u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objetos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el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espacio</a:t>
            </a:r>
            <a:r>
              <a:rPr lang="en-US" sz="18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399F6-6299-4610-B81F-5B1794C45A3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6809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ts val="2400"/>
              </a:lnSpc>
              <a:spcBef>
                <a:spcPts val="600"/>
              </a:spcBef>
            </a:pPr>
            <a:r>
              <a:rPr lang="en-US" sz="1200" b="1" kern="1200" dirty="0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Puntos de </a:t>
            </a:r>
            <a:r>
              <a:rPr lang="en-US" sz="1200" b="1" kern="1200" dirty="0" err="1">
                <a:solidFill>
                  <a:srgbClr val="0F173D"/>
                </a:solidFill>
                <a:effectLst/>
                <a:latin typeface="Poppins" pitchFamily="2" charset="77"/>
                <a:ea typeface="+mn-ea"/>
                <a:cs typeface="Calibri" panose="020F0502020204030204" pitchFamily="34" charset="0"/>
              </a:rPr>
              <a:t>discusión</a:t>
            </a:r>
            <a:endParaRPr lang="en-US" sz="1200" b="1" kern="1200" dirty="0">
              <a:solidFill>
                <a:srgbClr val="0F173D"/>
              </a:solidFill>
              <a:effectLst/>
              <a:latin typeface="Poppins" pitchFamily="2" charset="77"/>
              <a:ea typeface="+mn-ea"/>
              <a:cs typeface="Calibri" panose="020F0502020204030204" pitchFamily="34" charset="0"/>
            </a:endParaRPr>
          </a:p>
          <a:p>
            <a:pPr marL="342900" marR="0" lvl="0" indent="-342900">
              <a:buFont typeface="Symbol" pitchFamily="2" charset="2"/>
              <a:buChar char="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He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aquí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algunos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ejemplos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cómo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utilizan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orientación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posible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que observe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usando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orientación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cuando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prestan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atención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propio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y al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demás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por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ejemplo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cuando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buscan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un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lugar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alfombra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línea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Pueden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prestar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atención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quién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está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cerca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ellos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qué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tan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cerca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están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otra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persona o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dónde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están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sus pies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relación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con un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vecino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742950" marR="0" lvl="1" indent="-285750">
              <a:buFont typeface="Calibri" panose="020F0502020204030204" pitchFamily="34" charset="0"/>
              <a:buChar char="•"/>
            </a:pP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también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utilizan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orientación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espacial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cuando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juegan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juegos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deportes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 Por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ejemplo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cuando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juegan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al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fútbol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baloncesto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un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juego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lanzamiento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anillos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u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otros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deportes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niños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prestan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atención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dónde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están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posicionados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relación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gol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u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otro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jugador</a:t>
            </a:r>
            <a:r>
              <a:rPr lang="en-US" sz="1100" dirty="0">
                <a:solidFill>
                  <a:srgbClr val="0F173D"/>
                </a:solidFill>
                <a:effectLst/>
                <a:latin typeface="Poppins" pitchFamily="2" charset="77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399F6-6299-4610-B81F-5B1794C45A3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919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SHOR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25">
            <a:extLst>
              <a:ext uri="{FF2B5EF4-FFF2-40B4-BE49-F238E27FC236}">
                <a16:creationId xmlns:a16="http://schemas.microsoft.com/office/drawing/2014/main" id="{F11391D5-3926-FA73-0BA5-A83E9854CEE1}"/>
              </a:ext>
            </a:extLst>
          </p:cNvPr>
          <p:cNvSpPr/>
          <p:nvPr userDrawn="1"/>
        </p:nvSpPr>
        <p:spPr>
          <a:xfrm>
            <a:off x="0" y="0"/>
            <a:ext cx="6627365" cy="603504"/>
          </a:xfrm>
          <a:custGeom>
            <a:avLst/>
            <a:gdLst>
              <a:gd name="connsiteX0" fmla="*/ 0 w 6798333"/>
              <a:gd name="connsiteY0" fmla="*/ 603504 h 603504"/>
              <a:gd name="connsiteX1" fmla="*/ 150876 w 6798333"/>
              <a:gd name="connsiteY1" fmla="*/ 0 h 603504"/>
              <a:gd name="connsiteX2" fmla="*/ 6798333 w 6798333"/>
              <a:gd name="connsiteY2" fmla="*/ 0 h 603504"/>
              <a:gd name="connsiteX3" fmla="*/ 6647457 w 6798333"/>
              <a:gd name="connsiteY3" fmla="*/ 603504 h 603504"/>
              <a:gd name="connsiteX4" fmla="*/ 0 w 6798333"/>
              <a:gd name="connsiteY4" fmla="*/ 603504 h 603504"/>
              <a:gd name="connsiteX0" fmla="*/ 0 w 6653191"/>
              <a:gd name="connsiteY0" fmla="*/ 603504 h 603504"/>
              <a:gd name="connsiteX1" fmla="*/ 150876 w 6653191"/>
              <a:gd name="connsiteY1" fmla="*/ 0 h 603504"/>
              <a:gd name="connsiteX2" fmla="*/ 6653191 w 6653191"/>
              <a:gd name="connsiteY2" fmla="*/ 0 h 603504"/>
              <a:gd name="connsiteX3" fmla="*/ 6647457 w 6653191"/>
              <a:gd name="connsiteY3" fmla="*/ 603504 h 603504"/>
              <a:gd name="connsiteX4" fmla="*/ 0 w 6653191"/>
              <a:gd name="connsiteY4" fmla="*/ 603504 h 603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53191" h="603504">
                <a:moveTo>
                  <a:pt x="0" y="603504"/>
                </a:moveTo>
                <a:lnTo>
                  <a:pt x="150876" y="0"/>
                </a:lnTo>
                <a:lnTo>
                  <a:pt x="6653191" y="0"/>
                </a:lnTo>
                <a:cubicBezTo>
                  <a:pt x="6651280" y="201168"/>
                  <a:pt x="6649368" y="402336"/>
                  <a:pt x="6647457" y="603504"/>
                </a:cubicBezTo>
                <a:lnTo>
                  <a:pt x="0" y="60350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3">
            <a:extLst>
              <a:ext uri="{FF2B5EF4-FFF2-40B4-BE49-F238E27FC236}">
                <a16:creationId xmlns:a16="http://schemas.microsoft.com/office/drawing/2014/main" id="{BD1E5FD8-ADEA-8298-6D44-0A376BA87F01}"/>
              </a:ext>
            </a:extLst>
          </p:cNvPr>
          <p:cNvSpPr>
            <a:spLocks noChangeAspect="1"/>
          </p:cNvSpPr>
          <p:nvPr userDrawn="1"/>
        </p:nvSpPr>
        <p:spPr>
          <a:xfrm>
            <a:off x="-6520" y="-14991"/>
            <a:ext cx="2510362" cy="618494"/>
          </a:xfrm>
          <a:custGeom>
            <a:avLst/>
            <a:gdLst>
              <a:gd name="connsiteX0" fmla="*/ 0 w 2668733"/>
              <a:gd name="connsiteY0" fmla="*/ 603504 h 603504"/>
              <a:gd name="connsiteX1" fmla="*/ 150876 w 2668733"/>
              <a:gd name="connsiteY1" fmla="*/ 0 h 603504"/>
              <a:gd name="connsiteX2" fmla="*/ 2668733 w 2668733"/>
              <a:gd name="connsiteY2" fmla="*/ 0 h 603504"/>
              <a:gd name="connsiteX3" fmla="*/ 2517857 w 2668733"/>
              <a:gd name="connsiteY3" fmla="*/ 603504 h 603504"/>
              <a:gd name="connsiteX4" fmla="*/ 0 w 2668733"/>
              <a:gd name="connsiteY4" fmla="*/ 603504 h 603504"/>
              <a:gd name="connsiteX0" fmla="*/ 0 w 2541316"/>
              <a:gd name="connsiteY0" fmla="*/ 618494 h 618494"/>
              <a:gd name="connsiteX1" fmla="*/ 23459 w 2541316"/>
              <a:gd name="connsiteY1" fmla="*/ 0 h 618494"/>
              <a:gd name="connsiteX2" fmla="*/ 2541316 w 2541316"/>
              <a:gd name="connsiteY2" fmla="*/ 0 h 618494"/>
              <a:gd name="connsiteX3" fmla="*/ 2390440 w 2541316"/>
              <a:gd name="connsiteY3" fmla="*/ 603504 h 618494"/>
              <a:gd name="connsiteX4" fmla="*/ 0 w 2541316"/>
              <a:gd name="connsiteY4" fmla="*/ 618494 h 618494"/>
              <a:gd name="connsiteX0" fmla="*/ 0 w 2541316"/>
              <a:gd name="connsiteY0" fmla="*/ 625989 h 625989"/>
              <a:gd name="connsiteX1" fmla="*/ 68429 w 2541316"/>
              <a:gd name="connsiteY1" fmla="*/ 0 h 625989"/>
              <a:gd name="connsiteX2" fmla="*/ 2541316 w 2541316"/>
              <a:gd name="connsiteY2" fmla="*/ 7495 h 625989"/>
              <a:gd name="connsiteX3" fmla="*/ 2390440 w 2541316"/>
              <a:gd name="connsiteY3" fmla="*/ 610999 h 625989"/>
              <a:gd name="connsiteX4" fmla="*/ 0 w 2541316"/>
              <a:gd name="connsiteY4" fmla="*/ 625989 h 625989"/>
              <a:gd name="connsiteX0" fmla="*/ 0 w 2503841"/>
              <a:gd name="connsiteY0" fmla="*/ 610999 h 610999"/>
              <a:gd name="connsiteX1" fmla="*/ 30954 w 2503841"/>
              <a:gd name="connsiteY1" fmla="*/ 0 h 610999"/>
              <a:gd name="connsiteX2" fmla="*/ 2503841 w 2503841"/>
              <a:gd name="connsiteY2" fmla="*/ 7495 h 610999"/>
              <a:gd name="connsiteX3" fmla="*/ 2352965 w 2503841"/>
              <a:gd name="connsiteY3" fmla="*/ 610999 h 610999"/>
              <a:gd name="connsiteX4" fmla="*/ 0 w 2503841"/>
              <a:gd name="connsiteY4" fmla="*/ 610999 h 610999"/>
              <a:gd name="connsiteX0" fmla="*/ 6521 w 2510362"/>
              <a:gd name="connsiteY0" fmla="*/ 618494 h 618494"/>
              <a:gd name="connsiteX1" fmla="*/ 0 w 2510362"/>
              <a:gd name="connsiteY1" fmla="*/ 0 h 618494"/>
              <a:gd name="connsiteX2" fmla="*/ 2510362 w 2510362"/>
              <a:gd name="connsiteY2" fmla="*/ 14990 h 618494"/>
              <a:gd name="connsiteX3" fmla="*/ 2359486 w 2510362"/>
              <a:gd name="connsiteY3" fmla="*/ 618494 h 618494"/>
              <a:gd name="connsiteX4" fmla="*/ 6521 w 2510362"/>
              <a:gd name="connsiteY4" fmla="*/ 618494 h 618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0362" h="618494">
                <a:moveTo>
                  <a:pt x="6521" y="618494"/>
                </a:moveTo>
                <a:cubicBezTo>
                  <a:pt x="4347" y="412329"/>
                  <a:pt x="2174" y="206165"/>
                  <a:pt x="0" y="0"/>
                </a:cubicBezTo>
                <a:lnTo>
                  <a:pt x="2510362" y="14990"/>
                </a:lnTo>
                <a:lnTo>
                  <a:pt x="2359486" y="618494"/>
                </a:lnTo>
                <a:lnTo>
                  <a:pt x="6521" y="618494"/>
                </a:lnTo>
                <a:close/>
              </a:path>
            </a:pathLst>
          </a:custGeom>
          <a:solidFill>
            <a:srgbClr val="327F7C"/>
          </a:solidFill>
          <a:ln>
            <a:noFill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anose="00000500000000000000" pitchFamily="50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51F2B1-13E9-ABDD-A99B-E72A67C5B86F}"/>
              </a:ext>
            </a:extLst>
          </p:cNvPr>
          <p:cNvSpPr/>
          <p:nvPr userDrawn="1"/>
        </p:nvSpPr>
        <p:spPr>
          <a:xfrm>
            <a:off x="-61" y="600850"/>
            <a:ext cx="6623701" cy="6252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BF7215-C5B8-6E15-9850-186CD4A7A7C6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609243" y="1694702"/>
            <a:ext cx="4781907" cy="2626360"/>
          </a:xfrm>
        </p:spPr>
        <p:txBody>
          <a:bodyPr anchor="t" anchorCtr="0">
            <a:normAutofit/>
          </a:bodyPr>
          <a:lstStyle>
            <a:lvl1pPr algn="l">
              <a:defRPr sz="5600" b="1">
                <a:solidFill>
                  <a:srgbClr val="2078AE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D981BB9-9C93-DFFE-2A76-F453E1501E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33191" y="94785"/>
            <a:ext cx="482421" cy="422118"/>
          </a:xfrm>
          <a:prstGeom prst="rect">
            <a:avLst/>
          </a:prstGeom>
        </p:spPr>
      </p:pic>
      <p:pic>
        <p:nvPicPr>
          <p:cNvPr id="4" name="Picture 3" descr="A black background with orange and pink text&#10;&#10;Description automatically generated">
            <a:extLst>
              <a:ext uri="{FF2B5EF4-FFF2-40B4-BE49-F238E27FC236}">
                <a16:creationId xmlns:a16="http://schemas.microsoft.com/office/drawing/2014/main" id="{4FB09A9C-AFB6-3C64-3D0A-A5E0B4B146D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241" y="6351717"/>
            <a:ext cx="2286000" cy="449154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12DABB1-27E3-D2DA-8F84-BCC22A1D03A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5"/>
          <a:stretch/>
        </p:blipFill>
        <p:spPr bwMode="auto">
          <a:xfrm>
            <a:off x="5880099" y="10"/>
            <a:ext cx="631190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76B560B5-EC2F-CE6E-0026-3CED9D7158BB}"/>
              </a:ext>
            </a:extLst>
          </p:cNvPr>
          <p:cNvSpPr txBox="1">
            <a:spLocks/>
          </p:cNvSpPr>
          <p:nvPr userDrawn="1"/>
        </p:nvSpPr>
        <p:spPr>
          <a:xfrm>
            <a:off x="-6520" y="178854"/>
            <a:ext cx="4153347" cy="23775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400" b="0" kern="1200">
                <a:solidFill>
                  <a:schemeClr val="accent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50" dirty="0">
                <a:solidFill>
                  <a:schemeClr val="bg1"/>
                </a:solidFill>
              </a:rPr>
              <a:t>Temas de </a:t>
            </a:r>
            <a:r>
              <a:rPr lang="en-US" sz="1050" dirty="0" err="1">
                <a:solidFill>
                  <a:schemeClr val="bg1"/>
                </a:solidFill>
              </a:rPr>
              <a:t>matemáticas</a:t>
            </a:r>
            <a:r>
              <a:rPr lang="en-US" sz="1050" dirty="0">
                <a:solidFill>
                  <a:schemeClr val="bg1"/>
                </a:solidFill>
              </a:rPr>
              <a:t> </a:t>
            </a:r>
            <a:r>
              <a:rPr lang="en-US" sz="1050" dirty="0" err="1">
                <a:solidFill>
                  <a:schemeClr val="bg1"/>
                </a:solidFill>
              </a:rPr>
              <a:t>temprana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17F165BD-754D-7379-07A0-08508AA46316}"/>
              </a:ext>
            </a:extLst>
          </p:cNvPr>
          <p:cNvSpPr txBox="1">
            <a:spLocks/>
          </p:cNvSpPr>
          <p:nvPr userDrawn="1"/>
        </p:nvSpPr>
        <p:spPr>
          <a:xfrm>
            <a:off x="2627097" y="179067"/>
            <a:ext cx="5528105" cy="24468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400" b="0" kern="1200">
                <a:solidFill>
                  <a:schemeClr val="accent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100" dirty="0" err="1">
                <a:solidFill>
                  <a:schemeClr val="bg1"/>
                </a:solidFill>
              </a:rPr>
              <a:t>Pensamiento</a:t>
            </a:r>
            <a:r>
              <a:rPr lang="en-US" sz="1100" dirty="0">
                <a:solidFill>
                  <a:schemeClr val="bg1"/>
                </a:solidFill>
              </a:rPr>
              <a:t> </a:t>
            </a:r>
            <a:r>
              <a:rPr lang="en-US" sz="1100" dirty="0" err="1">
                <a:solidFill>
                  <a:schemeClr val="bg1"/>
                </a:solidFill>
              </a:rPr>
              <a:t>espacial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307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B0855-026B-A1A2-EDFD-FABC6107F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548" y="237744"/>
            <a:ext cx="11326136" cy="507831"/>
          </a:xfrm>
        </p:spPr>
        <p:txBody>
          <a:bodyPr wrap="square">
            <a:spAutoFit/>
          </a:bodyPr>
          <a:lstStyle>
            <a:lvl1pPr>
              <a:defRPr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 descr="A black background with orange and pink text&#10;&#10;Description automatically generated">
            <a:extLst>
              <a:ext uri="{FF2B5EF4-FFF2-40B4-BE49-F238E27FC236}">
                <a16:creationId xmlns:a16="http://schemas.microsoft.com/office/drawing/2014/main" id="{2897E82C-9D8E-15E2-E424-24885393AC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241" y="6351717"/>
            <a:ext cx="2286000" cy="449154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5F03F21B-26E9-E189-DB67-825562B7C43D}"/>
              </a:ext>
            </a:extLst>
          </p:cNvPr>
          <p:cNvSpPr txBox="1">
            <a:spLocks/>
          </p:cNvSpPr>
          <p:nvPr userDrawn="1"/>
        </p:nvSpPr>
        <p:spPr>
          <a:xfrm>
            <a:off x="8677595" y="6403269"/>
            <a:ext cx="34796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2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Preescolar</a:t>
            </a:r>
            <a:r>
              <a:rPr lang="en-US" dirty="0"/>
              <a:t>/TK/K |     </a:t>
            </a:r>
            <a:fld id="{8B512919-B088-4E12-9038-722E97F793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70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0563DBB-4D26-ADF3-B848-BF7567D645DB}"/>
              </a:ext>
            </a:extLst>
          </p:cNvPr>
          <p:cNvSpPr/>
          <p:nvPr userDrawn="1"/>
        </p:nvSpPr>
        <p:spPr>
          <a:xfrm>
            <a:off x="0" y="-1"/>
            <a:ext cx="12192000" cy="969264"/>
          </a:xfrm>
          <a:prstGeom prst="rect">
            <a:avLst/>
          </a:prstGeom>
          <a:solidFill>
            <a:srgbClr val="2078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0855-026B-A1A2-EDFD-FABC6107F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572" y="237744"/>
            <a:ext cx="11192256" cy="507831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 descr="A black background with orange and pink text&#10;&#10;Description automatically generated">
            <a:extLst>
              <a:ext uri="{FF2B5EF4-FFF2-40B4-BE49-F238E27FC236}">
                <a16:creationId xmlns:a16="http://schemas.microsoft.com/office/drawing/2014/main" id="{34D83D3C-AD86-FA74-4646-65424A3D1D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241" y="6351717"/>
            <a:ext cx="2286000" cy="44915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63DA2F-D770-9A9E-5BC4-205E1D0D8174}"/>
              </a:ext>
            </a:extLst>
          </p:cNvPr>
          <p:cNvSpPr txBox="1">
            <a:spLocks/>
          </p:cNvSpPr>
          <p:nvPr userDrawn="1"/>
        </p:nvSpPr>
        <p:spPr>
          <a:xfrm>
            <a:off x="8677595" y="6403269"/>
            <a:ext cx="34796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2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Preescolar</a:t>
            </a:r>
            <a:r>
              <a:rPr lang="en-US" dirty="0"/>
              <a:t>/TK/K |     </a:t>
            </a:r>
            <a:fld id="{8B512919-B088-4E12-9038-722E97F793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150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orange and pink text&#10;&#10;Description automatically generated">
            <a:extLst>
              <a:ext uri="{FF2B5EF4-FFF2-40B4-BE49-F238E27FC236}">
                <a16:creationId xmlns:a16="http://schemas.microsoft.com/office/drawing/2014/main" id="{D1743FD9-B7A5-29D3-08A1-B23A0595F9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241" y="6351717"/>
            <a:ext cx="2286000" cy="449154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097103A3-F574-F8EF-5503-102DC288DAD1}"/>
              </a:ext>
            </a:extLst>
          </p:cNvPr>
          <p:cNvSpPr txBox="1">
            <a:spLocks/>
          </p:cNvSpPr>
          <p:nvPr userDrawn="1"/>
        </p:nvSpPr>
        <p:spPr>
          <a:xfrm>
            <a:off x="8677595" y="6403269"/>
            <a:ext cx="34796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2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Preescolar</a:t>
            </a:r>
            <a:r>
              <a:rPr lang="en-US" dirty="0"/>
              <a:t>/TK/K |     </a:t>
            </a:r>
            <a:fld id="{8B512919-B088-4E12-9038-722E97F793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7612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07190-965A-EBDD-07AF-719E03061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6202B-C2B4-A588-9E1F-4A8BF1B38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Montserrat" pitchFamily="2" charset="77"/>
              </a:defRPr>
            </a:lvl1pPr>
            <a:lvl2pPr>
              <a:defRPr sz="2800">
                <a:latin typeface="Montserrat" pitchFamily="2" charset="77"/>
              </a:defRPr>
            </a:lvl2pPr>
            <a:lvl3pPr>
              <a:defRPr sz="2400">
                <a:latin typeface="Montserrat" pitchFamily="2" charset="77"/>
              </a:defRPr>
            </a:lvl3pPr>
            <a:lvl4pPr>
              <a:defRPr sz="2000">
                <a:latin typeface="Montserrat" pitchFamily="2" charset="77"/>
              </a:defRPr>
            </a:lvl4pPr>
            <a:lvl5pPr>
              <a:defRPr sz="2000">
                <a:latin typeface="Montserrat" pitchFamily="2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AF49E5-F935-17B2-5630-C8C2EFA9AA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Montserrat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black background with orange and pink text&#10;&#10;Description automatically generated">
            <a:extLst>
              <a:ext uri="{FF2B5EF4-FFF2-40B4-BE49-F238E27FC236}">
                <a16:creationId xmlns:a16="http://schemas.microsoft.com/office/drawing/2014/main" id="{ACD6269A-5A3A-5252-08AE-0FC483A9D4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241" y="6351717"/>
            <a:ext cx="2286000" cy="449154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D084669-E976-DB7D-D239-0088D2F7C9F0}"/>
              </a:ext>
            </a:extLst>
          </p:cNvPr>
          <p:cNvSpPr txBox="1">
            <a:spLocks/>
          </p:cNvSpPr>
          <p:nvPr userDrawn="1"/>
        </p:nvSpPr>
        <p:spPr>
          <a:xfrm>
            <a:off x="8677595" y="6403269"/>
            <a:ext cx="34796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2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Preescolar</a:t>
            </a:r>
            <a:r>
              <a:rPr lang="en-US" dirty="0"/>
              <a:t>/TK/K |     </a:t>
            </a:r>
            <a:fld id="{8B512919-B088-4E12-9038-722E97F793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976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24FBB-FF83-C9B1-CD65-E03D4F5AA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0FD461-79AE-06AC-4A8A-8F97F98107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Montserrat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B2D769-9BCC-0D85-A22A-B0EC226B00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Montserrat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black background with orange and pink text&#10;&#10;Description automatically generated">
            <a:extLst>
              <a:ext uri="{FF2B5EF4-FFF2-40B4-BE49-F238E27FC236}">
                <a16:creationId xmlns:a16="http://schemas.microsoft.com/office/drawing/2014/main" id="{483C6C8F-93E5-E9DF-BF6A-621E155EE0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241" y="6351717"/>
            <a:ext cx="2286000" cy="449154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E3CD8D9-1E12-9CBD-90C3-2C7F7FDA877B}"/>
              </a:ext>
            </a:extLst>
          </p:cNvPr>
          <p:cNvSpPr txBox="1">
            <a:spLocks/>
          </p:cNvSpPr>
          <p:nvPr userDrawn="1"/>
        </p:nvSpPr>
        <p:spPr>
          <a:xfrm>
            <a:off x="8677595" y="6403269"/>
            <a:ext cx="34796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2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Preescolar</a:t>
            </a:r>
            <a:r>
              <a:rPr lang="en-US" dirty="0"/>
              <a:t>/TK/K |     </a:t>
            </a:r>
            <a:fld id="{8B512919-B088-4E12-9038-722E97F793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825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47D6916A-A13E-E2BE-E1BF-854E0C5B83B7}"/>
              </a:ext>
            </a:extLst>
          </p:cNvPr>
          <p:cNvSpPr txBox="1">
            <a:spLocks/>
          </p:cNvSpPr>
          <p:nvPr userDrawn="1"/>
        </p:nvSpPr>
        <p:spPr>
          <a:xfrm>
            <a:off x="8677595" y="6403269"/>
            <a:ext cx="34796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2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Preescolar</a:t>
            </a:r>
            <a:r>
              <a:rPr lang="en-US" dirty="0"/>
              <a:t>/TK/K |     </a:t>
            </a:r>
            <a:fld id="{8B512919-B088-4E12-9038-722E97F7937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C7B992-835B-9CA9-2753-5510D5C0CACA}"/>
              </a:ext>
            </a:extLst>
          </p:cNvPr>
          <p:cNvSpPr/>
          <p:nvPr userDrawn="1"/>
        </p:nvSpPr>
        <p:spPr>
          <a:xfrm>
            <a:off x="0" y="-1"/>
            <a:ext cx="12192000" cy="969264"/>
          </a:xfrm>
          <a:prstGeom prst="rect">
            <a:avLst/>
          </a:prstGeom>
          <a:solidFill>
            <a:srgbClr val="2078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CD1C2F-ADBE-D7AB-25C7-1F4C327A5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646" y="237744"/>
            <a:ext cx="10834075" cy="507831"/>
          </a:xfrm>
        </p:spPr>
        <p:txBody>
          <a:bodyPr anchor="t" anchorCtr="0">
            <a:spAutoFit/>
          </a:bodyPr>
          <a:lstStyle>
            <a:lvl1pPr>
              <a:defRPr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33346D-541E-3A94-728C-8339318FF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646" y="1253331"/>
            <a:ext cx="10834075" cy="4351338"/>
          </a:xfrm>
        </p:spPr>
        <p:txBody>
          <a:bodyPr/>
          <a:lstStyle>
            <a:lvl1pPr>
              <a:buClr>
                <a:srgbClr val="2078B0"/>
              </a:buClr>
              <a:defRPr>
                <a:latin typeface="Montserrat" pitchFamily="2" charset="77"/>
              </a:defRPr>
            </a:lvl1pPr>
            <a:lvl2pPr>
              <a:buClr>
                <a:srgbClr val="2078B0"/>
              </a:buClr>
              <a:defRPr>
                <a:latin typeface="Montserrat" pitchFamily="2" charset="77"/>
              </a:defRPr>
            </a:lvl2pPr>
            <a:lvl3pPr>
              <a:buClr>
                <a:srgbClr val="2078B0"/>
              </a:buClr>
              <a:defRPr>
                <a:latin typeface="Montserrat" pitchFamily="2" charset="77"/>
              </a:defRPr>
            </a:lvl3pPr>
            <a:lvl4pPr>
              <a:buClr>
                <a:srgbClr val="2078B0"/>
              </a:buClr>
              <a:defRPr>
                <a:latin typeface="Montserrat" pitchFamily="2" charset="77"/>
              </a:defRPr>
            </a:lvl4pPr>
            <a:lvl5pPr>
              <a:buClr>
                <a:srgbClr val="2078B0"/>
              </a:buClr>
              <a:defRPr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A black background with orange and pink text&#10;&#10;Description automatically generated">
            <a:extLst>
              <a:ext uri="{FF2B5EF4-FFF2-40B4-BE49-F238E27FC236}">
                <a16:creationId xmlns:a16="http://schemas.microsoft.com/office/drawing/2014/main" id="{86A8E1E5-FD0E-1573-A51F-20C4C9B9BF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241" y="6351717"/>
            <a:ext cx="2286000" cy="44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50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4">
            <a:extLst>
              <a:ext uri="{FF2B5EF4-FFF2-40B4-BE49-F238E27FC236}">
                <a16:creationId xmlns:a16="http://schemas.microsoft.com/office/drawing/2014/main" id="{99106158-56B9-2217-E443-573F19EDC6AE}"/>
              </a:ext>
            </a:extLst>
          </p:cNvPr>
          <p:cNvSpPr/>
          <p:nvPr userDrawn="1"/>
        </p:nvSpPr>
        <p:spPr>
          <a:xfrm>
            <a:off x="-12123" y="0"/>
            <a:ext cx="8629073" cy="6228966"/>
          </a:xfrm>
          <a:custGeom>
            <a:avLst/>
            <a:gdLst>
              <a:gd name="connsiteX0" fmla="*/ 0 w 10778837"/>
              <a:gd name="connsiteY0" fmla="*/ 6858000 h 6858000"/>
              <a:gd name="connsiteX1" fmla="*/ 1714500 w 10778837"/>
              <a:gd name="connsiteY1" fmla="*/ 0 h 6858000"/>
              <a:gd name="connsiteX2" fmla="*/ 10778837 w 10778837"/>
              <a:gd name="connsiteY2" fmla="*/ 0 h 6858000"/>
              <a:gd name="connsiteX3" fmla="*/ 9064337 w 10778837"/>
              <a:gd name="connsiteY3" fmla="*/ 6858000 h 6858000"/>
              <a:gd name="connsiteX4" fmla="*/ 0 w 10778837"/>
              <a:gd name="connsiteY4" fmla="*/ 6858000 h 6858000"/>
              <a:gd name="connsiteX0" fmla="*/ 387350 w 9064337"/>
              <a:gd name="connsiteY0" fmla="*/ 6870700 h 6870700"/>
              <a:gd name="connsiteX1" fmla="*/ 0 w 9064337"/>
              <a:gd name="connsiteY1" fmla="*/ 0 h 6870700"/>
              <a:gd name="connsiteX2" fmla="*/ 9064337 w 9064337"/>
              <a:gd name="connsiteY2" fmla="*/ 0 h 6870700"/>
              <a:gd name="connsiteX3" fmla="*/ 7349837 w 9064337"/>
              <a:gd name="connsiteY3" fmla="*/ 6858000 h 6870700"/>
              <a:gd name="connsiteX4" fmla="*/ 387350 w 9064337"/>
              <a:gd name="connsiteY4" fmla="*/ 6870700 h 6870700"/>
              <a:gd name="connsiteX0" fmla="*/ 12700 w 9064337"/>
              <a:gd name="connsiteY0" fmla="*/ 6870700 h 6870700"/>
              <a:gd name="connsiteX1" fmla="*/ 0 w 9064337"/>
              <a:gd name="connsiteY1" fmla="*/ 0 h 6870700"/>
              <a:gd name="connsiteX2" fmla="*/ 9064337 w 9064337"/>
              <a:gd name="connsiteY2" fmla="*/ 0 h 6870700"/>
              <a:gd name="connsiteX3" fmla="*/ 7349837 w 9064337"/>
              <a:gd name="connsiteY3" fmla="*/ 6858000 h 6870700"/>
              <a:gd name="connsiteX4" fmla="*/ 12700 w 9064337"/>
              <a:gd name="connsiteY4" fmla="*/ 6870700 h 6870700"/>
              <a:gd name="connsiteX0" fmla="*/ 12700 w 9064337"/>
              <a:gd name="connsiteY0" fmla="*/ 6870700 h 6870700"/>
              <a:gd name="connsiteX1" fmla="*/ 0 w 9064337"/>
              <a:gd name="connsiteY1" fmla="*/ 0 h 6870700"/>
              <a:gd name="connsiteX2" fmla="*/ 9064337 w 9064337"/>
              <a:gd name="connsiteY2" fmla="*/ 0 h 6870700"/>
              <a:gd name="connsiteX3" fmla="*/ 9026237 w 9064337"/>
              <a:gd name="connsiteY3" fmla="*/ 6858000 h 6870700"/>
              <a:gd name="connsiteX4" fmla="*/ 12700 w 9064337"/>
              <a:gd name="connsiteY4" fmla="*/ 6870700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4337" h="6870700">
                <a:moveTo>
                  <a:pt x="12700" y="6870700"/>
                </a:moveTo>
                <a:cubicBezTo>
                  <a:pt x="8467" y="4580467"/>
                  <a:pt x="4233" y="2290233"/>
                  <a:pt x="0" y="0"/>
                </a:cubicBezTo>
                <a:lnTo>
                  <a:pt x="9064337" y="0"/>
                </a:lnTo>
                <a:lnTo>
                  <a:pt x="9026237" y="6858000"/>
                </a:lnTo>
                <a:lnTo>
                  <a:pt x="12700" y="6870700"/>
                </a:lnTo>
                <a:close/>
              </a:path>
            </a:pathLst>
          </a:custGeom>
          <a:solidFill>
            <a:srgbClr val="2078B0"/>
          </a:solidFill>
          <a:ln>
            <a:noFill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" panose="00000500000000000000" pitchFamily="50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70D5323-9D08-1BF1-2026-E29C8844B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350" y="2603734"/>
            <a:ext cx="5720195" cy="1421928"/>
          </a:xfrm>
        </p:spPr>
        <p:txBody>
          <a:bodyPr wrap="square" anchor="t" anchorCtr="0">
            <a:spAutoFit/>
          </a:bodyPr>
          <a:lstStyle>
            <a:lvl1pPr algn="ctr">
              <a:defRPr sz="48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 descr="A black background with orange and pink text&#10;&#10;Description automatically generated">
            <a:extLst>
              <a:ext uri="{FF2B5EF4-FFF2-40B4-BE49-F238E27FC236}">
                <a16:creationId xmlns:a16="http://schemas.microsoft.com/office/drawing/2014/main" id="{1571766E-8583-9C86-EF80-26FFE67515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241" y="6351717"/>
            <a:ext cx="2286000" cy="449154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695AC86B-6E13-9B91-6807-7142E885F9E9}"/>
              </a:ext>
            </a:extLst>
          </p:cNvPr>
          <p:cNvSpPr txBox="1">
            <a:spLocks/>
          </p:cNvSpPr>
          <p:nvPr userDrawn="1"/>
        </p:nvSpPr>
        <p:spPr>
          <a:xfrm>
            <a:off x="8677595" y="6403269"/>
            <a:ext cx="34796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2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Preescolar</a:t>
            </a:r>
            <a:r>
              <a:rPr lang="en-US" dirty="0"/>
              <a:t>/TK/K |     </a:t>
            </a:r>
            <a:fld id="{8B512919-B088-4E12-9038-722E97F7937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A blue and white building&#10;&#10;Description automatically generated">
            <a:extLst>
              <a:ext uri="{FF2B5EF4-FFF2-40B4-BE49-F238E27FC236}">
                <a16:creationId xmlns:a16="http://schemas.microsoft.com/office/drawing/2014/main" id="{324AAAFD-C2E3-178B-E758-753CBB1FDE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5802" y="89606"/>
            <a:ext cx="504660" cy="54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648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C53F61F-4211-FC0C-0F79-348FCF10FDF1}"/>
              </a:ext>
            </a:extLst>
          </p:cNvPr>
          <p:cNvSpPr/>
          <p:nvPr userDrawn="1"/>
        </p:nvSpPr>
        <p:spPr>
          <a:xfrm>
            <a:off x="4047358" y="-1"/>
            <a:ext cx="8144641" cy="6176964"/>
          </a:xfrm>
          <a:prstGeom prst="rect">
            <a:avLst/>
          </a:prstGeom>
          <a:solidFill>
            <a:srgbClr val="2078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itchFamily="2" charset="77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7E722D-964F-6926-6941-B07C59F26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3419" y="237744"/>
            <a:ext cx="7705701" cy="535531"/>
          </a:xfrm>
        </p:spPr>
        <p:txBody>
          <a:bodyPr>
            <a:spAutoFit/>
          </a:bodyPr>
          <a:lstStyle>
            <a:lvl1pPr>
              <a:defRPr sz="3200"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C35C7D8-2045-FB6C-413B-E2DB36475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8480" y="1876097"/>
            <a:ext cx="7487919" cy="4300866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  <a:latin typeface="Montserrat" pitchFamily="2" charset="77"/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  <a:latin typeface="Montserrat" pitchFamily="2" charset="77"/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  <a:latin typeface="Montserrat" pitchFamily="2" charset="77"/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  <a:latin typeface="Montserrat" pitchFamily="2" charset="77"/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76513295-8E09-244A-2049-48F81DF08D12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0"/>
            <a:ext cx="4038599" cy="6176963"/>
          </a:xfrm>
        </p:spPr>
        <p:txBody>
          <a:bodyPr/>
          <a:lstStyle>
            <a:lvl1pPr marL="0" indent="0">
              <a:buNone/>
              <a:defRPr sz="3200">
                <a:latin typeface="Montserrat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4D7A4D84-B73D-5B55-A89F-415F0A515566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4364335" y="1027595"/>
            <a:ext cx="7254326" cy="580486"/>
          </a:xfrm>
        </p:spPr>
        <p:txBody>
          <a:bodyPr anchor="ctr">
            <a:normAutofit/>
          </a:bodyPr>
          <a:lstStyle>
            <a:lvl1pPr marL="0" indent="0" algn="l">
              <a:buNone/>
              <a:defRPr sz="3200" b="0" i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Enter subtitle here</a:t>
            </a:r>
          </a:p>
        </p:txBody>
      </p:sp>
      <p:pic>
        <p:nvPicPr>
          <p:cNvPr id="5" name="Picture 4" descr="A black background with orange and pink text&#10;&#10;Description automatically generated">
            <a:extLst>
              <a:ext uri="{FF2B5EF4-FFF2-40B4-BE49-F238E27FC236}">
                <a16:creationId xmlns:a16="http://schemas.microsoft.com/office/drawing/2014/main" id="{54BCEE84-BDB0-0458-D934-AD1A8FF892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241" y="6351717"/>
            <a:ext cx="2286000" cy="449154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E1ADEEBB-FE22-8F50-5135-7529606EA5B5}"/>
              </a:ext>
            </a:extLst>
          </p:cNvPr>
          <p:cNvSpPr txBox="1">
            <a:spLocks/>
          </p:cNvSpPr>
          <p:nvPr userDrawn="1"/>
        </p:nvSpPr>
        <p:spPr>
          <a:xfrm>
            <a:off x="8677595" y="6403269"/>
            <a:ext cx="34796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2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Preescolar</a:t>
            </a:r>
            <a:r>
              <a:rPr lang="en-US" dirty="0"/>
              <a:t>/TK/K |     </a:t>
            </a:r>
            <a:fld id="{8B512919-B088-4E12-9038-722E97F793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606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8E627EE-0A7F-0078-3527-846179D3A03E}"/>
              </a:ext>
            </a:extLst>
          </p:cNvPr>
          <p:cNvSpPr/>
          <p:nvPr userDrawn="1"/>
        </p:nvSpPr>
        <p:spPr>
          <a:xfrm>
            <a:off x="618565" y="685800"/>
            <a:ext cx="5155453" cy="5491163"/>
          </a:xfrm>
          <a:prstGeom prst="rect">
            <a:avLst/>
          </a:prstGeom>
          <a:solidFill>
            <a:srgbClr val="2078AE"/>
          </a:solidFill>
          <a:ln w="25400">
            <a:noFill/>
            <a:prstDash val="solid"/>
            <a:round/>
          </a:ln>
          <a:effectLst>
            <a:outerShdw blurRad="76200" dist="635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itchFamily="2" charset="77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9BE3C12-23AE-5E72-09F2-AAB9B150A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130" y="905669"/>
            <a:ext cx="4034118" cy="5041900"/>
          </a:xfrm>
        </p:spPr>
        <p:txBody>
          <a:bodyPr>
            <a:normAutofit/>
          </a:bodyPr>
          <a:lstStyle>
            <a:lvl1pPr algn="ctr">
              <a:defRPr sz="48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55EC6AE-21B1-EBC3-1269-54B3B8D45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685800"/>
            <a:ext cx="5257800" cy="5491163"/>
          </a:xfrm>
        </p:spPr>
        <p:txBody>
          <a:bodyPr anchor="ctr"/>
          <a:lstStyle>
            <a:lvl1pPr>
              <a:defRPr>
                <a:latin typeface="Montserrat" pitchFamily="2" charset="77"/>
              </a:defRPr>
            </a:lvl1pPr>
            <a:lvl2pPr>
              <a:defRPr>
                <a:latin typeface="Montserrat" pitchFamily="2" charset="77"/>
              </a:defRPr>
            </a:lvl2pPr>
            <a:lvl3pPr>
              <a:defRPr>
                <a:latin typeface="Montserrat" pitchFamily="2" charset="77"/>
              </a:defRPr>
            </a:lvl3pPr>
            <a:lvl4pPr>
              <a:defRPr>
                <a:latin typeface="Montserrat" pitchFamily="2" charset="77"/>
              </a:defRPr>
            </a:lvl4pPr>
            <a:lvl5pPr>
              <a:defRPr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 descr="A black background with orange and pink text&#10;&#10;Description automatically generated">
            <a:extLst>
              <a:ext uri="{FF2B5EF4-FFF2-40B4-BE49-F238E27FC236}">
                <a16:creationId xmlns:a16="http://schemas.microsoft.com/office/drawing/2014/main" id="{14CFB3AB-378B-437C-AF63-1F122EC5D3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241" y="6351717"/>
            <a:ext cx="2286000" cy="449154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DFA49843-550C-F779-0176-E068BF2626EC}"/>
              </a:ext>
            </a:extLst>
          </p:cNvPr>
          <p:cNvSpPr txBox="1">
            <a:spLocks/>
          </p:cNvSpPr>
          <p:nvPr userDrawn="1"/>
        </p:nvSpPr>
        <p:spPr>
          <a:xfrm>
            <a:off x="8677595" y="6403269"/>
            <a:ext cx="34796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2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Preescolar</a:t>
            </a:r>
            <a:r>
              <a:rPr lang="en-US" dirty="0"/>
              <a:t>/TK/K |     </a:t>
            </a:r>
            <a:fld id="{8B512919-B088-4E12-9038-722E97F793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298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/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8E627EE-0A7F-0078-3527-846179D3A03E}"/>
              </a:ext>
            </a:extLst>
          </p:cNvPr>
          <p:cNvSpPr/>
          <p:nvPr userDrawn="1"/>
        </p:nvSpPr>
        <p:spPr>
          <a:xfrm>
            <a:off x="618565" y="685800"/>
            <a:ext cx="5155453" cy="5491163"/>
          </a:xfrm>
          <a:prstGeom prst="rect">
            <a:avLst/>
          </a:prstGeom>
          <a:solidFill>
            <a:srgbClr val="2078AE"/>
          </a:solidFill>
          <a:ln w="19050">
            <a:noFill/>
            <a:prstDash val="solid"/>
            <a:round/>
          </a:ln>
          <a:effectLst>
            <a:outerShdw blurRad="76200" dist="635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itchFamily="2" charset="77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9BE3C12-23AE-5E72-09F2-AAB9B150A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130" y="905669"/>
            <a:ext cx="4034118" cy="3288644"/>
          </a:xfrm>
        </p:spPr>
        <p:txBody>
          <a:bodyPr anchor="b">
            <a:normAutofit/>
          </a:bodyPr>
          <a:lstStyle>
            <a:lvl1pPr algn="ctr">
              <a:defRPr sz="480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55EC6AE-21B1-EBC3-1269-54B3B8D45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685800"/>
            <a:ext cx="5257800" cy="5491163"/>
          </a:xfrm>
        </p:spPr>
        <p:txBody>
          <a:bodyPr anchor="ctr"/>
          <a:lstStyle>
            <a:lvl1pPr>
              <a:defRPr>
                <a:latin typeface="Montserrat" pitchFamily="2" charset="77"/>
              </a:defRPr>
            </a:lvl1pPr>
            <a:lvl2pPr>
              <a:defRPr>
                <a:latin typeface="Montserrat" pitchFamily="2" charset="77"/>
              </a:defRPr>
            </a:lvl2pPr>
            <a:lvl3pPr>
              <a:defRPr>
                <a:latin typeface="Montserrat" pitchFamily="2" charset="77"/>
              </a:defRPr>
            </a:lvl3pPr>
            <a:lvl4pPr>
              <a:defRPr>
                <a:latin typeface="Montserrat" pitchFamily="2" charset="77"/>
              </a:defRPr>
            </a:lvl4pPr>
            <a:lvl5pPr>
              <a:defRPr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4838C7E2-6BA9-D11B-CA74-660EA8553C64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237130" y="4485862"/>
            <a:ext cx="4034118" cy="1466470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 b="0" i="0">
                <a:solidFill>
                  <a:schemeClr val="bg1"/>
                </a:solidFill>
                <a:latin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pic>
        <p:nvPicPr>
          <p:cNvPr id="6" name="Picture 5" descr="A black background with orange and pink text&#10;&#10;Description automatically generated">
            <a:extLst>
              <a:ext uri="{FF2B5EF4-FFF2-40B4-BE49-F238E27FC236}">
                <a16:creationId xmlns:a16="http://schemas.microsoft.com/office/drawing/2014/main" id="{D22DFA49-7492-8141-2C3E-0F81CAAD41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241" y="6351717"/>
            <a:ext cx="2286000" cy="449154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2D06AFA7-5B30-1E9A-7689-273DE0960F6C}"/>
              </a:ext>
            </a:extLst>
          </p:cNvPr>
          <p:cNvSpPr txBox="1">
            <a:spLocks/>
          </p:cNvSpPr>
          <p:nvPr userDrawn="1"/>
        </p:nvSpPr>
        <p:spPr>
          <a:xfrm>
            <a:off x="8677595" y="6403269"/>
            <a:ext cx="34796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2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Preescolar</a:t>
            </a:r>
            <a:r>
              <a:rPr lang="en-US" dirty="0"/>
              <a:t>/TK/K |     </a:t>
            </a:r>
            <a:fld id="{8B512919-B088-4E12-9038-722E97F793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42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832852-58CE-6473-0BBB-FC1E334A8753}"/>
              </a:ext>
            </a:extLst>
          </p:cNvPr>
          <p:cNvSpPr/>
          <p:nvPr userDrawn="1"/>
        </p:nvSpPr>
        <p:spPr>
          <a:xfrm>
            <a:off x="0" y="-1"/>
            <a:ext cx="12192000" cy="969264"/>
          </a:xfrm>
          <a:prstGeom prst="rect">
            <a:avLst/>
          </a:prstGeom>
          <a:solidFill>
            <a:srgbClr val="2078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AE4AF1-6EAD-64C4-F42D-DC36190BEC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24303"/>
            <a:ext cx="5181600" cy="4852660"/>
          </a:xfrm>
        </p:spPr>
        <p:txBody>
          <a:bodyPr/>
          <a:lstStyle>
            <a:lvl1pPr>
              <a:buClr>
                <a:srgbClr val="2078AE"/>
              </a:buClr>
              <a:defRPr>
                <a:latin typeface="Montserrat" pitchFamily="2" charset="77"/>
              </a:defRPr>
            </a:lvl1pPr>
            <a:lvl2pPr>
              <a:buClr>
                <a:srgbClr val="2078AE"/>
              </a:buClr>
              <a:defRPr>
                <a:latin typeface="Montserrat" pitchFamily="2" charset="77"/>
              </a:defRPr>
            </a:lvl2pPr>
            <a:lvl3pPr>
              <a:buClr>
                <a:srgbClr val="2078AE"/>
              </a:buClr>
              <a:defRPr>
                <a:latin typeface="Montserrat" pitchFamily="2" charset="77"/>
              </a:defRPr>
            </a:lvl3pPr>
            <a:lvl4pPr>
              <a:buClr>
                <a:srgbClr val="2078AE"/>
              </a:buClr>
              <a:defRPr>
                <a:latin typeface="Montserrat" pitchFamily="2" charset="77"/>
              </a:defRPr>
            </a:lvl4pPr>
            <a:lvl5pPr>
              <a:buClr>
                <a:srgbClr val="2078AE"/>
              </a:buClr>
              <a:defRPr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61BBA8-0A2B-8AE5-81F4-FA2F0A66FA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24303"/>
            <a:ext cx="5181600" cy="4852660"/>
          </a:xfrm>
        </p:spPr>
        <p:txBody>
          <a:bodyPr/>
          <a:lstStyle>
            <a:lvl1pPr>
              <a:buClr>
                <a:srgbClr val="2078AE"/>
              </a:buClr>
              <a:defRPr>
                <a:latin typeface="Montserrat" pitchFamily="2" charset="77"/>
              </a:defRPr>
            </a:lvl1pPr>
            <a:lvl2pPr>
              <a:buClr>
                <a:srgbClr val="2078AE"/>
              </a:buClr>
              <a:defRPr>
                <a:latin typeface="Montserrat" pitchFamily="2" charset="77"/>
              </a:defRPr>
            </a:lvl2pPr>
            <a:lvl3pPr>
              <a:buClr>
                <a:srgbClr val="2078AE"/>
              </a:buClr>
              <a:defRPr>
                <a:latin typeface="Montserrat" pitchFamily="2" charset="77"/>
              </a:defRPr>
            </a:lvl3pPr>
            <a:lvl4pPr>
              <a:buClr>
                <a:srgbClr val="2078AE"/>
              </a:buClr>
              <a:defRPr>
                <a:latin typeface="Montserrat" pitchFamily="2" charset="77"/>
              </a:defRPr>
            </a:lvl4pPr>
            <a:lvl5pPr>
              <a:buClr>
                <a:srgbClr val="2078AE"/>
              </a:buClr>
              <a:defRPr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EB9DD08-DE4B-3F61-5503-09F4531B3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37744"/>
            <a:ext cx="10812517" cy="507831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 descr="A black background with orange and pink text&#10;&#10;Description automatically generated">
            <a:extLst>
              <a:ext uri="{FF2B5EF4-FFF2-40B4-BE49-F238E27FC236}">
                <a16:creationId xmlns:a16="http://schemas.microsoft.com/office/drawing/2014/main" id="{00F594E6-64BF-1E93-2C2C-D3FBF7459F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241" y="6351717"/>
            <a:ext cx="2286000" cy="449154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497636E-AF6E-955B-1817-D23F0FB6E432}"/>
              </a:ext>
            </a:extLst>
          </p:cNvPr>
          <p:cNvSpPr txBox="1">
            <a:spLocks/>
          </p:cNvSpPr>
          <p:nvPr userDrawn="1"/>
        </p:nvSpPr>
        <p:spPr>
          <a:xfrm>
            <a:off x="8677595" y="6403269"/>
            <a:ext cx="34796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2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Preescolar</a:t>
            </a:r>
            <a:r>
              <a:rPr lang="en-US" dirty="0"/>
              <a:t>/TK/K |     </a:t>
            </a:r>
            <a:fld id="{8B512919-B088-4E12-9038-722E97F793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748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724F931-A9E5-BA55-03DC-13CFBC0FBC9A}"/>
              </a:ext>
            </a:extLst>
          </p:cNvPr>
          <p:cNvSpPr/>
          <p:nvPr userDrawn="1"/>
        </p:nvSpPr>
        <p:spPr>
          <a:xfrm>
            <a:off x="0" y="-1"/>
            <a:ext cx="12192000" cy="969264"/>
          </a:xfrm>
          <a:prstGeom prst="rect">
            <a:avLst/>
          </a:prstGeom>
          <a:solidFill>
            <a:srgbClr val="2078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AE4AF1-6EAD-64C4-F42D-DC36190BEC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3393"/>
            <a:ext cx="5181600" cy="4348819"/>
          </a:xfrm>
        </p:spPr>
        <p:txBody>
          <a:bodyPr/>
          <a:lstStyle>
            <a:lvl1pPr>
              <a:buClr>
                <a:srgbClr val="2078AE"/>
              </a:buClr>
              <a:defRPr>
                <a:latin typeface="Montserrat" pitchFamily="2" charset="77"/>
              </a:defRPr>
            </a:lvl1pPr>
            <a:lvl2pPr>
              <a:buClr>
                <a:srgbClr val="2078AE"/>
              </a:buClr>
              <a:defRPr>
                <a:latin typeface="Montserrat" pitchFamily="2" charset="77"/>
              </a:defRPr>
            </a:lvl2pPr>
            <a:lvl3pPr>
              <a:buClr>
                <a:srgbClr val="2078AE"/>
              </a:buClr>
              <a:defRPr>
                <a:latin typeface="Montserrat" pitchFamily="2" charset="77"/>
              </a:defRPr>
            </a:lvl3pPr>
            <a:lvl4pPr>
              <a:buClr>
                <a:srgbClr val="2078AE"/>
              </a:buClr>
              <a:defRPr>
                <a:latin typeface="Montserrat" pitchFamily="2" charset="77"/>
              </a:defRPr>
            </a:lvl4pPr>
            <a:lvl5pPr>
              <a:buClr>
                <a:srgbClr val="2078AE"/>
              </a:buClr>
              <a:defRPr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61BBA8-0A2B-8AE5-81F4-FA2F0A66FA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3393"/>
            <a:ext cx="5181600" cy="4348820"/>
          </a:xfrm>
        </p:spPr>
        <p:txBody>
          <a:bodyPr/>
          <a:lstStyle>
            <a:lvl1pPr>
              <a:buClr>
                <a:srgbClr val="2078AE"/>
              </a:buClr>
              <a:defRPr>
                <a:latin typeface="Montserrat" pitchFamily="2" charset="77"/>
              </a:defRPr>
            </a:lvl1pPr>
            <a:lvl2pPr>
              <a:buClr>
                <a:srgbClr val="2078AE"/>
              </a:buClr>
              <a:defRPr>
                <a:latin typeface="Montserrat" pitchFamily="2" charset="77"/>
              </a:defRPr>
            </a:lvl2pPr>
            <a:lvl3pPr>
              <a:buClr>
                <a:srgbClr val="2078AE"/>
              </a:buClr>
              <a:defRPr>
                <a:latin typeface="Montserrat" pitchFamily="2" charset="77"/>
              </a:defRPr>
            </a:lvl3pPr>
            <a:lvl4pPr>
              <a:buClr>
                <a:srgbClr val="2078AE"/>
              </a:buClr>
              <a:defRPr>
                <a:latin typeface="Montserrat" pitchFamily="2" charset="77"/>
              </a:defRPr>
            </a:lvl4pPr>
            <a:lvl5pPr>
              <a:buClr>
                <a:srgbClr val="2078AE"/>
              </a:buClr>
              <a:defRPr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EB9DD08-DE4B-3F61-5503-09F4531B3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7744"/>
            <a:ext cx="10515600" cy="507831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CE871B53-9DBA-10F1-A915-F8BEAC880898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838198" y="1024128"/>
            <a:ext cx="10165605" cy="687429"/>
          </a:xfrm>
        </p:spPr>
        <p:txBody>
          <a:bodyPr anchor="ctr">
            <a:normAutofit/>
          </a:bodyPr>
          <a:lstStyle>
            <a:lvl1pPr marL="0" indent="0" algn="l">
              <a:buNone/>
              <a:defRPr sz="3200" b="0" i="0">
                <a:solidFill>
                  <a:srgbClr val="2078AE"/>
                </a:solidFill>
                <a:latin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Enter subtitle here</a:t>
            </a:r>
          </a:p>
        </p:txBody>
      </p:sp>
      <p:pic>
        <p:nvPicPr>
          <p:cNvPr id="8" name="Picture 7" descr="A black background with orange and pink text&#10;&#10;Description automatically generated">
            <a:extLst>
              <a:ext uri="{FF2B5EF4-FFF2-40B4-BE49-F238E27FC236}">
                <a16:creationId xmlns:a16="http://schemas.microsoft.com/office/drawing/2014/main" id="{ABFA3DFB-1DE5-BCB4-55D3-65D0A859F4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241" y="6351717"/>
            <a:ext cx="2286000" cy="449154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75AFC0C1-EC5A-03F4-1CCA-B392523ABBCD}"/>
              </a:ext>
            </a:extLst>
          </p:cNvPr>
          <p:cNvSpPr txBox="1">
            <a:spLocks/>
          </p:cNvSpPr>
          <p:nvPr userDrawn="1"/>
        </p:nvSpPr>
        <p:spPr>
          <a:xfrm>
            <a:off x="8677595" y="6403269"/>
            <a:ext cx="34796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2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Preescolar</a:t>
            </a:r>
            <a:r>
              <a:rPr lang="en-US" dirty="0"/>
              <a:t>/TK/K |     </a:t>
            </a:r>
            <a:fld id="{8B512919-B088-4E12-9038-722E97F793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689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C065B1A-284E-4DA4-073F-279F353483DE}"/>
              </a:ext>
            </a:extLst>
          </p:cNvPr>
          <p:cNvSpPr/>
          <p:nvPr userDrawn="1"/>
        </p:nvSpPr>
        <p:spPr>
          <a:xfrm>
            <a:off x="0" y="-1"/>
            <a:ext cx="12192000" cy="969264"/>
          </a:xfrm>
          <a:prstGeom prst="rect">
            <a:avLst/>
          </a:prstGeom>
          <a:solidFill>
            <a:srgbClr val="2078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07DABB-E10E-EB75-AF1A-0D85E5042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37744"/>
            <a:ext cx="10515600" cy="507831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7BE126-C168-0CA5-8A24-E6D07F2710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106424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F173D"/>
                </a:solidFill>
                <a:latin typeface="Montserrat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4B2156-5D79-5FA6-B285-764B4A03A0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058352"/>
            <a:ext cx="5157787" cy="4131311"/>
          </a:xfrm>
        </p:spPr>
        <p:txBody>
          <a:bodyPr/>
          <a:lstStyle>
            <a:lvl1pPr>
              <a:buClr>
                <a:srgbClr val="2078AE"/>
              </a:buClr>
              <a:defRPr>
                <a:latin typeface="Montserrat" pitchFamily="2" charset="77"/>
              </a:defRPr>
            </a:lvl1pPr>
            <a:lvl2pPr>
              <a:buClr>
                <a:srgbClr val="2078AE"/>
              </a:buClr>
              <a:defRPr>
                <a:latin typeface="Montserrat" pitchFamily="2" charset="77"/>
              </a:defRPr>
            </a:lvl2pPr>
            <a:lvl3pPr>
              <a:buClr>
                <a:srgbClr val="2078AE"/>
              </a:buClr>
              <a:defRPr>
                <a:latin typeface="Montserrat" pitchFamily="2" charset="77"/>
              </a:defRPr>
            </a:lvl3pPr>
            <a:lvl4pPr>
              <a:buClr>
                <a:srgbClr val="2078AE"/>
              </a:buClr>
              <a:defRPr>
                <a:latin typeface="Montserrat" pitchFamily="2" charset="77"/>
              </a:defRPr>
            </a:lvl4pPr>
            <a:lvl5pPr>
              <a:buClr>
                <a:srgbClr val="2078AE"/>
              </a:buClr>
              <a:defRPr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96CF8A-BFA6-6268-01D7-FE72AC9FF3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106424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F173D"/>
                </a:solidFill>
                <a:latin typeface="Montserrat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BD6D31-CF21-9AF9-44EC-B8DBC73036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58352"/>
            <a:ext cx="5183188" cy="4131311"/>
          </a:xfrm>
        </p:spPr>
        <p:txBody>
          <a:bodyPr/>
          <a:lstStyle>
            <a:lvl1pPr>
              <a:buClr>
                <a:srgbClr val="2078AE"/>
              </a:buClr>
              <a:defRPr>
                <a:latin typeface="Montserrat" pitchFamily="2" charset="77"/>
              </a:defRPr>
            </a:lvl1pPr>
            <a:lvl2pPr>
              <a:buClr>
                <a:srgbClr val="2078AE"/>
              </a:buClr>
              <a:defRPr>
                <a:latin typeface="Montserrat" pitchFamily="2" charset="77"/>
              </a:defRPr>
            </a:lvl2pPr>
            <a:lvl3pPr>
              <a:buClr>
                <a:srgbClr val="2078AE"/>
              </a:buClr>
              <a:defRPr>
                <a:latin typeface="Montserrat" pitchFamily="2" charset="77"/>
              </a:defRPr>
            </a:lvl3pPr>
            <a:lvl4pPr>
              <a:buClr>
                <a:srgbClr val="2078AE"/>
              </a:buClr>
              <a:defRPr>
                <a:latin typeface="Montserrat" pitchFamily="2" charset="77"/>
              </a:defRPr>
            </a:lvl4pPr>
            <a:lvl5pPr>
              <a:buClr>
                <a:srgbClr val="2078AE"/>
              </a:buClr>
              <a:defRPr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10" descr="A black background with orange and pink text&#10;&#10;Description automatically generated">
            <a:extLst>
              <a:ext uri="{FF2B5EF4-FFF2-40B4-BE49-F238E27FC236}">
                <a16:creationId xmlns:a16="http://schemas.microsoft.com/office/drawing/2014/main" id="{2D58A50B-A91B-72AB-2B5C-386E76B9B2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241" y="6351717"/>
            <a:ext cx="2286000" cy="449154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6C1FAE5A-9F2B-3DAD-8471-0CF455DBF432}"/>
              </a:ext>
            </a:extLst>
          </p:cNvPr>
          <p:cNvSpPr txBox="1">
            <a:spLocks/>
          </p:cNvSpPr>
          <p:nvPr userDrawn="1"/>
        </p:nvSpPr>
        <p:spPr>
          <a:xfrm>
            <a:off x="8677595" y="6403269"/>
            <a:ext cx="34796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2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Preescolar</a:t>
            </a:r>
            <a:r>
              <a:rPr lang="en-US" dirty="0"/>
              <a:t>/TK/K |     </a:t>
            </a:r>
            <a:fld id="{8B512919-B088-4E12-9038-722E97F793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0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58F496-FA92-9058-EA6C-7E4B80805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271" y="199156"/>
            <a:ext cx="11839413" cy="80887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CB3DFC-8703-37CA-7721-AEEDA04DB6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226" y="1253331"/>
            <a:ext cx="1109549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13DF2A-6B63-F66A-B382-265CE0FDC9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10700" y="64516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Montserrat" panose="00000500000000000000" pitchFamily="50" charset="0"/>
              </a:defRPr>
            </a:lvl1pPr>
          </a:lstStyle>
          <a:p>
            <a:fld id="{8B512919-B088-4E12-9038-722E97F793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919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50" r:id="rId2"/>
    <p:sldLayoutId id="2147483669" r:id="rId3"/>
    <p:sldLayoutId id="2147483667" r:id="rId4"/>
    <p:sldLayoutId id="2147483660" r:id="rId5"/>
    <p:sldLayoutId id="2147483664" r:id="rId6"/>
    <p:sldLayoutId id="2147483652" r:id="rId7"/>
    <p:sldLayoutId id="2147483665" r:id="rId8"/>
    <p:sldLayoutId id="2147483653" r:id="rId9"/>
    <p:sldLayoutId id="2147483654" r:id="rId10"/>
    <p:sldLayoutId id="2147483666" r:id="rId11"/>
    <p:sldLayoutId id="2147483655" r:id="rId12"/>
    <p:sldLayoutId id="2147483656" r:id="rId13"/>
    <p:sldLayoutId id="2147483657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rgbClr val="2078AE"/>
          </a:solidFill>
          <a:latin typeface="Montserrat" panose="000005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2078AE"/>
        </a:buClr>
        <a:buFont typeface="Arial" panose="020B0604020202020204" pitchFamily="34" charset="0"/>
        <a:buChar char="•"/>
        <a:defRPr sz="2800" kern="1200">
          <a:solidFill>
            <a:srgbClr val="0F173D"/>
          </a:solidFill>
          <a:latin typeface="Montserrat" panose="00000500000000000000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078AE"/>
        </a:buClr>
        <a:buFont typeface="Arial" panose="020B0604020202020204" pitchFamily="34" charset="0"/>
        <a:buChar char="•"/>
        <a:defRPr sz="2400" kern="1200">
          <a:solidFill>
            <a:srgbClr val="0F173D"/>
          </a:solidFill>
          <a:latin typeface="Montserrat" panose="00000500000000000000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078AE"/>
        </a:buClr>
        <a:buFont typeface="Arial" panose="020B0604020202020204" pitchFamily="34" charset="0"/>
        <a:buChar char="•"/>
        <a:defRPr sz="2000" kern="1200">
          <a:solidFill>
            <a:srgbClr val="0F173D"/>
          </a:solidFill>
          <a:latin typeface="Montserrat" panose="00000500000000000000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078AE"/>
        </a:buClr>
        <a:buFont typeface="Arial" panose="020B0604020202020204" pitchFamily="34" charset="0"/>
        <a:buChar char="•"/>
        <a:defRPr sz="1800" kern="1200">
          <a:solidFill>
            <a:srgbClr val="0F173D"/>
          </a:solidFill>
          <a:latin typeface="Montserrat" panose="00000500000000000000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078AE"/>
        </a:buClr>
        <a:buFont typeface="Arial" panose="020B0604020202020204" pitchFamily="34" charset="0"/>
        <a:buChar char="•"/>
        <a:defRPr sz="1800" kern="1200">
          <a:solidFill>
            <a:srgbClr val="0F173D"/>
          </a:solidFill>
          <a:latin typeface="Montserrat" panose="00000500000000000000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4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19.png"/><Relationship Id="rId4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youtube.com/watch?v=nj5SohCA0Yk" TargetMode="External"/><Relationship Id="rId5" Type="http://schemas.openxmlformats.org/officeDocument/2006/relationships/hyperlink" Target="https://www.youtube.com/watch?v=WSSHCaC6esg" TargetMode="External"/><Relationship Id="rId4" Type="http://schemas.microsoft.com/office/2007/relationships/hdphoto" Target="../media/hdphoto1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6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7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9.wdp"/><Relationship Id="rId5" Type="http://schemas.openxmlformats.org/officeDocument/2006/relationships/image" Target="../media/image30.png"/><Relationship Id="rId4" Type="http://schemas.microsoft.com/office/2007/relationships/hdphoto" Target="../media/hdphoto18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cx9Jxgp630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3.wdp"/><Relationship Id="rId5" Type="http://schemas.openxmlformats.org/officeDocument/2006/relationships/image" Target="../media/image35.png"/><Relationship Id="rId4" Type="http://schemas.openxmlformats.org/officeDocument/2006/relationships/hyperlink" Target="https://www.youtube.com/watch?v=zjXsxQlyNrk&amp;t=0s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cx9Jxgp630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5.wdp"/><Relationship Id="rId5" Type="http://schemas.openxmlformats.org/officeDocument/2006/relationships/image" Target="../media/image35.png"/><Relationship Id="rId4" Type="http://schemas.openxmlformats.org/officeDocument/2006/relationships/hyperlink" Target="https://www.youtube.com/watch?v=zjXsxQlyNrk&amp;t=0s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BC8F607-D16F-BD94-3899-7C6AAD353351}"/>
              </a:ext>
            </a:extLst>
          </p:cNvPr>
          <p:cNvSpPr txBox="1">
            <a:spLocks/>
          </p:cNvSpPr>
          <p:nvPr/>
        </p:nvSpPr>
        <p:spPr>
          <a:xfrm>
            <a:off x="-6520" y="178854"/>
            <a:ext cx="4153347" cy="23775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400" b="0" kern="1200">
                <a:solidFill>
                  <a:schemeClr val="accent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50" dirty="0">
                <a:solidFill>
                  <a:schemeClr val="bg1"/>
                </a:solidFill>
              </a:rPr>
              <a:t>Temas de </a:t>
            </a:r>
            <a:r>
              <a:rPr lang="en-US" sz="1050" dirty="0" err="1">
                <a:solidFill>
                  <a:schemeClr val="bg1"/>
                </a:solidFill>
              </a:rPr>
              <a:t>matemáticas</a:t>
            </a:r>
            <a:r>
              <a:rPr lang="en-US" sz="1050" dirty="0">
                <a:solidFill>
                  <a:schemeClr val="bg1"/>
                </a:solidFill>
              </a:rPr>
              <a:t> </a:t>
            </a:r>
            <a:r>
              <a:rPr lang="en-US" sz="1050" dirty="0" err="1">
                <a:solidFill>
                  <a:schemeClr val="bg1"/>
                </a:solidFill>
              </a:rPr>
              <a:t>temprana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C3222D5-6FE3-BC6F-608E-57B8261DE8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1488" y="1601028"/>
            <a:ext cx="5172075" cy="3859518"/>
          </a:xfrm>
        </p:spPr>
        <p:txBody>
          <a:bodyPr wrap="square" anchor="b">
            <a:spAutoFit/>
          </a:bodyPr>
          <a:lstStyle/>
          <a:p>
            <a:r>
              <a:rPr lang="en-US" sz="5600" b="1" dirty="0" err="1">
                <a:solidFill>
                  <a:srgbClr val="2078AE"/>
                </a:solidFill>
                <a:latin typeface="Montserrat" pitchFamily="2" charset="77"/>
              </a:rPr>
              <a:t>Pensamiento</a:t>
            </a:r>
            <a:r>
              <a:rPr lang="en-US" sz="5600" b="1" dirty="0">
                <a:solidFill>
                  <a:srgbClr val="2078AE"/>
                </a:solidFill>
                <a:latin typeface="Montserrat" pitchFamily="2" charset="77"/>
              </a:rPr>
              <a:t> </a:t>
            </a:r>
            <a:r>
              <a:rPr lang="en-US" sz="5600" b="1" dirty="0" err="1">
                <a:solidFill>
                  <a:srgbClr val="2078AE"/>
                </a:solidFill>
                <a:latin typeface="Montserrat" pitchFamily="2" charset="77"/>
              </a:rPr>
              <a:t>espacial</a:t>
            </a:r>
            <a:r>
              <a:rPr lang="en-US" sz="5600" b="1" dirty="0">
                <a:solidFill>
                  <a:srgbClr val="2078AE"/>
                </a:solidFill>
                <a:latin typeface="Montserrat" pitchFamily="2" charset="77"/>
              </a:rPr>
              <a:t>:</a:t>
            </a:r>
            <a:br>
              <a:rPr lang="en-US" sz="5600" b="1" dirty="0">
                <a:solidFill>
                  <a:srgbClr val="2078AE"/>
                </a:solidFill>
                <a:latin typeface="Montserrat" pitchFamily="2" charset="77"/>
              </a:rPr>
            </a:br>
            <a:r>
              <a:rPr lang="en-US" sz="4000" b="0" dirty="0" err="1">
                <a:solidFill>
                  <a:srgbClr val="2078AE"/>
                </a:solidFill>
                <a:latin typeface="Montserrat Medium" panose="00000600000000000000" pitchFamily="50" charset="0"/>
              </a:rPr>
              <a:t>P</a:t>
            </a:r>
            <a:r>
              <a:rPr lang="en-US" sz="4000" b="0" i="0" dirty="0" err="1">
                <a:latin typeface="Montserrat Medium" panose="00000600000000000000" pitchFamily="50" charset="0"/>
              </a:rPr>
              <a:t>reescolar</a:t>
            </a:r>
            <a:r>
              <a:rPr lang="en-US" sz="4000" b="0" i="0" dirty="0">
                <a:latin typeface="Montserrat Medium" panose="00000600000000000000" pitchFamily="50" charset="0"/>
              </a:rPr>
              <a:t>, kindergarten de </a:t>
            </a:r>
            <a:r>
              <a:rPr lang="en-US" sz="4000" b="0" i="0" dirty="0" err="1">
                <a:latin typeface="Montserrat Medium" panose="00000600000000000000" pitchFamily="50" charset="0"/>
              </a:rPr>
              <a:t>transición</a:t>
            </a:r>
            <a:r>
              <a:rPr lang="en-US" sz="4000" b="0" i="0" dirty="0">
                <a:latin typeface="Montserrat Medium" panose="00000600000000000000" pitchFamily="50" charset="0"/>
              </a:rPr>
              <a:t> y kindergarten</a:t>
            </a:r>
            <a:endParaRPr lang="en-US" sz="4400" b="0" dirty="0">
              <a:solidFill>
                <a:srgbClr val="2078AE"/>
              </a:solidFill>
              <a:latin typeface="Montserrat Medium" panose="00000600000000000000" pitchFamily="2" charset="0"/>
            </a:endParaRPr>
          </a:p>
        </p:txBody>
      </p:sp>
      <p:pic>
        <p:nvPicPr>
          <p:cNvPr id="2" name="Picture 1" descr="Count Play Explore logo. For Early Education.">
            <a:extLst>
              <a:ext uri="{FF2B5EF4-FFF2-40B4-BE49-F238E27FC236}">
                <a16:creationId xmlns:a16="http://schemas.microsoft.com/office/drawing/2014/main" id="{D8B00E9B-2DAB-3557-8F4C-52C5769833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241" y="6351717"/>
            <a:ext cx="2286000" cy="44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121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1536C-D764-8E49-E9BC-F14C58EB3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646" y="237744"/>
            <a:ext cx="10834075" cy="535531"/>
          </a:xfrm>
        </p:spPr>
        <p:txBody>
          <a:bodyPr/>
          <a:lstStyle/>
          <a:p>
            <a:r>
              <a:rPr lang="en-US" sz="3200" b="1" dirty="0" err="1">
                <a:latin typeface="Montserrat" panose="00000500000000000000" pitchFamily="50" charset="0"/>
              </a:rPr>
              <a:t>Orientación</a:t>
            </a:r>
            <a:r>
              <a:rPr lang="en-US" sz="3200" b="1" dirty="0">
                <a:latin typeface="Montserrat" panose="00000500000000000000" pitchFamily="50" charset="0"/>
              </a:rPr>
              <a:t> </a:t>
            </a:r>
            <a:r>
              <a:rPr lang="en-US" sz="3200" b="1" dirty="0" err="1">
                <a:latin typeface="Montserrat" panose="00000500000000000000" pitchFamily="50" charset="0"/>
              </a:rPr>
              <a:t>espacial</a:t>
            </a:r>
            <a:r>
              <a:rPr lang="en-US" sz="3200" b="1" dirty="0">
                <a:latin typeface="Montserrat" panose="00000500000000000000" pitchFamily="2" charset="0"/>
              </a:rPr>
              <a:t>: </a:t>
            </a:r>
            <a:r>
              <a:rPr lang="en-US" sz="3200" b="0" dirty="0" err="1">
                <a:latin typeface="Montserrat Medium" panose="00000600000000000000" pitchFamily="2" charset="0"/>
              </a:rPr>
              <a:t>Ejemplos</a:t>
            </a:r>
            <a:r>
              <a:rPr lang="en-US" sz="3200" b="0" dirty="0">
                <a:latin typeface="Montserrat Medium" panose="00000600000000000000" pitchFamily="2" charset="0"/>
              </a:rPr>
              <a:t> (</a:t>
            </a:r>
            <a:r>
              <a:rPr lang="en-US" sz="3200" b="0" dirty="0" err="1">
                <a:latin typeface="Montserrat Medium" panose="00000600000000000000" pitchFamily="2" charset="0"/>
              </a:rPr>
              <a:t>continuación</a:t>
            </a:r>
            <a:r>
              <a:rPr lang="en-US" sz="3200" b="0" dirty="0">
                <a:latin typeface="Montserrat Medium" panose="00000600000000000000" pitchFamily="2" charset="0"/>
              </a:rPr>
              <a:t>)</a:t>
            </a:r>
            <a:endParaRPr lang="en-US" sz="3200" dirty="0">
              <a:latin typeface="Montserrat Medium" panose="00000600000000000000" pitchFamily="2" charset="0"/>
            </a:endParaRPr>
          </a:p>
        </p:txBody>
      </p:sp>
      <p:pic>
        <p:nvPicPr>
          <p:cNvPr id="7" name="Picture 6" descr="Dos niños están sentados en el suelo con varios bloques de madera de diferentes formas y tamaños a su alrededor. Están interactuando con los bloques y parecen estar discutiendo la posición de los bloques.">
            <a:extLst>
              <a:ext uri="{FF2B5EF4-FFF2-40B4-BE49-F238E27FC236}">
                <a16:creationId xmlns:a16="http://schemas.microsoft.com/office/drawing/2014/main" id="{A1A2B129-25AC-E468-EF31-0507A23C85A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500"/>
                    </a14:imgEffect>
                    <a14:imgEffect>
                      <a14:brightnessContrast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1646" y="1355288"/>
            <a:ext cx="3277698" cy="2212120"/>
          </a:xfrm>
          <a:prstGeom prst="rect">
            <a:avLst/>
          </a:prstGeom>
        </p:spPr>
      </p:pic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06E946A1-DD00-F2F5-167D-BDBB8D14756C}"/>
              </a:ext>
            </a:extLst>
          </p:cNvPr>
          <p:cNvSpPr txBox="1">
            <a:spLocks/>
          </p:cNvSpPr>
          <p:nvPr/>
        </p:nvSpPr>
        <p:spPr>
          <a:xfrm>
            <a:off x="4428809" y="1355288"/>
            <a:ext cx="6911545" cy="221212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078B0"/>
              </a:buClr>
              <a:buFont typeface="Arial" panose="020B0604020202020204" pitchFamily="34" charset="0"/>
              <a:buChar char="•"/>
              <a:defRPr sz="2800" kern="1200">
                <a:solidFill>
                  <a:srgbClr val="0F173D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078B0"/>
              </a:buClr>
              <a:buFont typeface="Arial" panose="020B0604020202020204" pitchFamily="34" charset="0"/>
              <a:buChar char="•"/>
              <a:defRPr sz="2400" kern="1200">
                <a:solidFill>
                  <a:srgbClr val="0F173D"/>
                </a:solidFill>
                <a:latin typeface="Montserra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078B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F173D"/>
                </a:solidFill>
                <a:latin typeface="Montserra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078B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F173D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078B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F173D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97000"/>
              </a:lnSpc>
              <a:spcBef>
                <a:spcPts val="10"/>
              </a:spcBef>
              <a:spcAft>
                <a:spcPts val="15000"/>
              </a:spcAft>
              <a:tabLst>
                <a:tab pos="228600" algn="l"/>
                <a:tab pos="1693545" algn="l"/>
                <a:tab pos="1693545" algn="l"/>
              </a:tabLst>
            </a:pPr>
            <a:r>
              <a:rPr lang="en-US" dirty="0" err="1">
                <a:latin typeface="Montserrat" panose="00000500000000000000" pitchFamily="50" charset="0"/>
              </a:rPr>
              <a:t>Construir</a:t>
            </a:r>
            <a:r>
              <a:rPr lang="en-US" dirty="0">
                <a:latin typeface="Montserrat" panose="00000500000000000000" pitchFamily="50" charset="0"/>
              </a:rPr>
              <a:t> con </a:t>
            </a:r>
            <a:r>
              <a:rPr lang="en-US" dirty="0" err="1">
                <a:latin typeface="Montserrat" panose="00000500000000000000" pitchFamily="50" charset="0"/>
              </a:rPr>
              <a:t>bloques</a:t>
            </a:r>
            <a:endParaRPr lang="en-US" dirty="0">
              <a:latin typeface="Montserrat" panose="00000500000000000000" pitchFamily="50" charset="0"/>
            </a:endParaRPr>
          </a:p>
        </p:txBody>
      </p:sp>
      <p:pic>
        <p:nvPicPr>
          <p:cNvPr id="5" name="Picture 4" descr="Un niño está sentado en una mesa usando un marcador para dibujar en una hoja de papel.">
            <a:extLst>
              <a:ext uri="{FF2B5EF4-FFF2-40B4-BE49-F238E27FC236}">
                <a16:creationId xmlns:a16="http://schemas.microsoft.com/office/drawing/2014/main" id="{5235A4D4-9C80-F8B1-500F-80A2F95098A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6100"/>
                    </a14:imgEffect>
                    <a14:imgEffect>
                      <a14:brightnessContrast bright="-2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837" y="3742507"/>
            <a:ext cx="3318179" cy="2212119"/>
          </a:xfrm>
          <a:prstGeom prst="rect">
            <a:avLst/>
          </a:prstGeom>
        </p:spPr>
      </p:pic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738A698B-9970-1BA6-E3C8-5B9EA5223F29}"/>
              </a:ext>
            </a:extLst>
          </p:cNvPr>
          <p:cNvSpPr txBox="1">
            <a:spLocks/>
          </p:cNvSpPr>
          <p:nvPr/>
        </p:nvSpPr>
        <p:spPr>
          <a:xfrm>
            <a:off x="4428809" y="3742507"/>
            <a:ext cx="6911545" cy="221211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078B0"/>
              </a:buClr>
              <a:buFont typeface="Arial" panose="020B0604020202020204" pitchFamily="34" charset="0"/>
              <a:buChar char="•"/>
              <a:defRPr sz="2800" kern="1200">
                <a:solidFill>
                  <a:srgbClr val="0F173D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078B0"/>
              </a:buClr>
              <a:buFont typeface="Arial" panose="020B0604020202020204" pitchFamily="34" charset="0"/>
              <a:buChar char="•"/>
              <a:defRPr sz="2400" kern="1200">
                <a:solidFill>
                  <a:srgbClr val="0F173D"/>
                </a:solidFill>
                <a:latin typeface="Montserra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078B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F173D"/>
                </a:solidFill>
                <a:latin typeface="Montserra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078B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F173D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078B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F173D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97000"/>
              </a:lnSpc>
              <a:spcBef>
                <a:spcPts val="10"/>
              </a:spcBef>
              <a:spcAft>
                <a:spcPts val="1800"/>
              </a:spcAft>
              <a:tabLst>
                <a:tab pos="228600" algn="l"/>
                <a:tab pos="1693545" algn="l"/>
                <a:tab pos="1693545" algn="l"/>
              </a:tabLst>
            </a:pPr>
            <a:r>
              <a:rPr lang="en-US" dirty="0">
                <a:latin typeface="Montserrat" panose="00000500000000000000" pitchFamily="50" charset="0"/>
              </a:rPr>
              <a:t>Crear </a:t>
            </a:r>
            <a:r>
              <a:rPr lang="en-US" dirty="0" err="1">
                <a:latin typeface="Montserrat" panose="00000500000000000000" pitchFamily="50" charset="0"/>
              </a:rPr>
              <a:t>arte</a:t>
            </a:r>
            <a:endParaRPr lang="en-US" dirty="0"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0399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1536C-D764-8E49-E9BC-F14C58EB3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646" y="237744"/>
            <a:ext cx="10834075" cy="535531"/>
          </a:xfrm>
        </p:spPr>
        <p:txBody>
          <a:bodyPr/>
          <a:lstStyle/>
          <a:p>
            <a:r>
              <a:rPr lang="en-US" sz="3200" b="1" dirty="0" err="1">
                <a:latin typeface="Montserrat" panose="00000500000000000000" pitchFamily="2" charset="0"/>
              </a:rPr>
              <a:t>Orientación</a:t>
            </a:r>
            <a:r>
              <a:rPr lang="en-US" sz="3200" b="1" dirty="0">
                <a:latin typeface="Montserrat" panose="00000500000000000000" pitchFamily="2" charset="0"/>
              </a:rPr>
              <a:t> </a:t>
            </a:r>
            <a:r>
              <a:rPr lang="en-US" sz="3200" b="1" dirty="0" err="1">
                <a:latin typeface="Montserrat" panose="00000500000000000000" pitchFamily="2" charset="0"/>
              </a:rPr>
              <a:t>espacial</a:t>
            </a:r>
            <a:r>
              <a:rPr lang="en-US" sz="3200" b="1" dirty="0">
                <a:latin typeface="Montserrat" panose="00000500000000000000" pitchFamily="2" charset="0"/>
              </a:rPr>
              <a:t>: </a:t>
            </a:r>
            <a:r>
              <a:rPr lang="en-US" sz="3200" b="0" dirty="0">
                <a:latin typeface="Montserrat Medium" pitchFamily="2" charset="77"/>
              </a:rPr>
              <a:t>Desarrollo</a:t>
            </a:r>
            <a:endParaRPr lang="en-US" b="0" dirty="0">
              <a:solidFill>
                <a:schemeClr val="bg1"/>
              </a:solidFill>
              <a:latin typeface="Montserrat Medium" pitchFamily="2" charset="77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0CCEAD-3F42-E752-EFE5-10524C48C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647" y="967867"/>
            <a:ext cx="4922348" cy="5239256"/>
          </a:xfrm>
        </p:spPr>
        <p:txBody>
          <a:bodyPr anchor="ctr" anchorCtr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Una </a:t>
            </a:r>
            <a:r>
              <a:rPr lang="en-US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habilidad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básica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desarrollada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la </a:t>
            </a:r>
            <a:r>
              <a:rPr lang="en-US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primera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infancia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Apoya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el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desarrollo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otros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componentes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del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pensamiento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espacial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9E0742-CBE8-07A4-CD36-198C585EF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5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2493" y="967867"/>
            <a:ext cx="5439508" cy="523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76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1536C-D764-8E49-E9BC-F14C58EB3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646" y="237744"/>
            <a:ext cx="10834075" cy="535531"/>
          </a:xfrm>
        </p:spPr>
        <p:txBody>
          <a:bodyPr/>
          <a:lstStyle/>
          <a:p>
            <a:r>
              <a:rPr lang="en-US" sz="3200" b="1" dirty="0" err="1">
                <a:latin typeface="Montserrat" panose="00000500000000000000" pitchFamily="2" charset="0"/>
              </a:rPr>
              <a:t>Orientación</a:t>
            </a:r>
            <a:r>
              <a:rPr lang="en-US" sz="3200" b="1" dirty="0">
                <a:latin typeface="Montserrat" panose="00000500000000000000" pitchFamily="2" charset="0"/>
              </a:rPr>
              <a:t> </a:t>
            </a:r>
            <a:r>
              <a:rPr lang="en-US" sz="3200" b="1" dirty="0" err="1">
                <a:latin typeface="Montserrat" panose="00000500000000000000" pitchFamily="2" charset="0"/>
              </a:rPr>
              <a:t>espacial</a:t>
            </a:r>
            <a:r>
              <a:rPr lang="en-US" sz="3200" b="1" dirty="0">
                <a:latin typeface="Montserrat" panose="00000500000000000000" pitchFamily="2" charset="0"/>
              </a:rPr>
              <a:t>: </a:t>
            </a:r>
            <a:r>
              <a:rPr lang="en-US" sz="3200" b="0" dirty="0" err="1">
                <a:latin typeface="Montserrat Medium" pitchFamily="2" charset="77"/>
              </a:rPr>
              <a:t>Discutir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0CCEAD-3F42-E752-EFE5-10524C48C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646" y="967867"/>
            <a:ext cx="5633559" cy="5137511"/>
          </a:xfrm>
        </p:spPr>
        <p:txBody>
          <a:bodyPr anchor="ctr" anchorCtr="0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4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¿De </a:t>
            </a:r>
            <a:r>
              <a:rPr lang="en-US" sz="24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qué</a:t>
            </a:r>
            <a:r>
              <a:rPr lang="en-US" sz="24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manera</a:t>
            </a:r>
            <a:r>
              <a:rPr lang="en-US" sz="24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piensa</a:t>
            </a:r>
            <a:r>
              <a:rPr lang="en-US" sz="24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este</a:t>
            </a:r>
            <a:r>
              <a:rPr lang="en-US" sz="2400" kern="1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niño</a:t>
            </a:r>
            <a:r>
              <a:rPr lang="en-US" sz="24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sobre</a:t>
            </a:r>
            <a:r>
              <a:rPr lang="en-US" sz="24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24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posición</a:t>
            </a:r>
            <a:r>
              <a:rPr lang="en-US" sz="24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4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cuerpo</a:t>
            </a:r>
            <a:r>
              <a:rPr lang="en-US" sz="24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4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¿De </a:t>
            </a:r>
            <a:r>
              <a:rPr lang="en-US" sz="24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qué</a:t>
            </a:r>
            <a:r>
              <a:rPr lang="en-US" sz="24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manera</a:t>
            </a:r>
            <a:r>
              <a:rPr lang="en-US" sz="24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podría</a:t>
            </a:r>
            <a:r>
              <a:rPr lang="en-US" sz="24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sz="24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niño</a:t>
            </a:r>
            <a:r>
              <a:rPr lang="en-US" sz="24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pensar</a:t>
            </a:r>
            <a:r>
              <a:rPr lang="en-US" sz="24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sobre</a:t>
            </a:r>
            <a:r>
              <a:rPr lang="en-US" sz="24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24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posición</a:t>
            </a:r>
            <a:r>
              <a:rPr lang="en-US" sz="24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4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24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objetos</a:t>
            </a:r>
            <a:r>
              <a:rPr lang="en-US" sz="24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24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relación</a:t>
            </a:r>
            <a:r>
              <a:rPr lang="en-US" sz="24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4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ellos</a:t>
            </a:r>
            <a:r>
              <a:rPr lang="en-US" sz="24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mismos</a:t>
            </a:r>
            <a:r>
              <a:rPr lang="en-US" sz="24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u </a:t>
            </a:r>
            <a:r>
              <a:rPr lang="en-US" sz="24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otros</a:t>
            </a:r>
            <a:r>
              <a:rPr lang="en-US" sz="24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objetos</a:t>
            </a:r>
            <a:r>
              <a:rPr lang="en-US" sz="24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2400" kern="100" dirty="0">
              <a:solidFill>
                <a:schemeClr val="bg1">
                  <a:lumMod val="65000"/>
                </a:schemeClr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86C4B0-01E0-3CAE-C1F2-2243AF02D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8875" y="967867"/>
            <a:ext cx="5473125" cy="513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358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1536C-D764-8E49-E9BC-F14C58EB3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646" y="237744"/>
            <a:ext cx="10834075" cy="535531"/>
          </a:xfrm>
        </p:spPr>
        <p:txBody>
          <a:bodyPr/>
          <a:lstStyle/>
          <a:p>
            <a:r>
              <a:rPr lang="en-US" sz="3200" b="1" dirty="0" err="1">
                <a:latin typeface="Montserrat" panose="00000500000000000000" pitchFamily="2" charset="0"/>
              </a:rPr>
              <a:t>Navegación</a:t>
            </a:r>
            <a:r>
              <a:rPr lang="en-US" sz="3200" b="1" dirty="0">
                <a:latin typeface="Montserrat" panose="00000500000000000000" pitchFamily="2" charset="0"/>
              </a:rPr>
              <a:t> </a:t>
            </a:r>
            <a:r>
              <a:rPr lang="en-US" sz="3200" b="1" dirty="0" err="1">
                <a:latin typeface="Montserrat" panose="00000500000000000000" pitchFamily="2" charset="0"/>
              </a:rPr>
              <a:t>espacial</a:t>
            </a:r>
            <a:r>
              <a:rPr lang="en-US" sz="3200" b="1" dirty="0">
                <a:latin typeface="Montserrat" panose="00000500000000000000" pitchFamily="2" charset="0"/>
              </a:rPr>
              <a:t>: </a:t>
            </a:r>
            <a:r>
              <a:rPr lang="en-US" sz="3200" b="0" dirty="0" err="1">
                <a:latin typeface="Montserrat Medium" pitchFamily="2" charset="77"/>
              </a:rPr>
              <a:t>Definición</a:t>
            </a:r>
            <a:r>
              <a:rPr lang="en-US" sz="3200" b="1" dirty="0">
                <a:latin typeface="Montserrat" panose="00000500000000000000" pitchFamily="2" charset="0"/>
              </a:rPr>
              <a:t>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0CCEAD-3F42-E752-EFE5-10524C48C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646" y="967868"/>
            <a:ext cx="5633559" cy="4420012"/>
          </a:xfrm>
        </p:spPr>
        <p:txBody>
          <a:bodyPr anchor="ctr" anchorCtr="0">
            <a:norm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Saber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cómo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ir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de un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lugar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otro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9E97A6-3F5C-0605-E4F2-D0C1ACF8F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30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8425" y="967867"/>
            <a:ext cx="5453575" cy="442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890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1536C-D764-8E49-E9BC-F14C58EB3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646" y="237744"/>
            <a:ext cx="10834075" cy="535531"/>
          </a:xfrm>
        </p:spPr>
        <p:txBody>
          <a:bodyPr/>
          <a:lstStyle/>
          <a:p>
            <a:r>
              <a:rPr lang="en-US" sz="3200" b="1" dirty="0" err="1">
                <a:latin typeface="Montserrat" panose="00000500000000000000" pitchFamily="2" charset="0"/>
              </a:rPr>
              <a:t>Navegación</a:t>
            </a:r>
            <a:r>
              <a:rPr lang="en-US" sz="3200" b="1" dirty="0">
                <a:latin typeface="Montserrat" panose="00000500000000000000" pitchFamily="2" charset="0"/>
              </a:rPr>
              <a:t> </a:t>
            </a:r>
            <a:r>
              <a:rPr lang="en-US" sz="3200" b="1" dirty="0" err="1">
                <a:latin typeface="Montserrat" panose="00000500000000000000" pitchFamily="2" charset="0"/>
              </a:rPr>
              <a:t>espacial</a:t>
            </a:r>
            <a:r>
              <a:rPr lang="en-US" sz="3200" b="1" dirty="0">
                <a:latin typeface="Montserrat" panose="00000500000000000000" pitchFamily="2" charset="0"/>
              </a:rPr>
              <a:t>: </a:t>
            </a:r>
            <a:r>
              <a:rPr lang="en-US" sz="3200" b="0" dirty="0" err="1">
                <a:latin typeface="Montserrat Medium" pitchFamily="2" charset="77"/>
              </a:rPr>
              <a:t>Ejemplos</a:t>
            </a:r>
            <a:endParaRPr lang="en-US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5109FDE3-B18A-4622-E45F-91CDFA807FA8}"/>
              </a:ext>
            </a:extLst>
          </p:cNvPr>
          <p:cNvSpPr txBox="1">
            <a:spLocks/>
          </p:cNvSpPr>
          <p:nvPr/>
        </p:nvSpPr>
        <p:spPr>
          <a:xfrm>
            <a:off x="503297" y="1238249"/>
            <a:ext cx="2904428" cy="2006601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078AE"/>
              </a:buClr>
              <a:buFont typeface="Arial" panose="020B0604020202020204" pitchFamily="34" charset="0"/>
              <a:buChar char="•"/>
              <a:defRPr sz="2800" kern="1200">
                <a:solidFill>
                  <a:srgbClr val="0F173D"/>
                </a:solidFill>
                <a:latin typeface="Proxima Nova" panose="0200050603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078AE"/>
              </a:buClr>
              <a:buFont typeface="Arial" panose="020B0604020202020204" pitchFamily="34" charset="0"/>
              <a:buChar char="•"/>
              <a:defRPr sz="2400" kern="1200">
                <a:solidFill>
                  <a:srgbClr val="0F173D"/>
                </a:solidFill>
                <a:latin typeface="Proxima Nova" panose="0200050603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078A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F173D"/>
                </a:solidFill>
                <a:latin typeface="Proxima Nova" panose="0200050603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078AE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F173D"/>
                </a:solidFill>
                <a:latin typeface="Proxima Nova" panose="0200050603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078AE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F173D"/>
                </a:solidFill>
                <a:latin typeface="Proxima Nova" panose="0200050603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4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Encontrar</a:t>
            </a:r>
            <a:r>
              <a:rPr lang="en-US" sz="24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su</a:t>
            </a:r>
            <a:r>
              <a:rPr lang="en-US" sz="24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camino</a:t>
            </a:r>
            <a:r>
              <a:rPr lang="en-US" sz="24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US" sz="24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los</a:t>
            </a:r>
            <a:r>
              <a:rPr lang="en-US" sz="24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espacios</a:t>
            </a:r>
            <a:r>
              <a:rPr lang="en-US" sz="24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familiares</a:t>
            </a:r>
            <a:endParaRPr lang="en-US" sz="2400" dirty="0">
              <a:latin typeface="Montserrat" panose="00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Un patio en un ambiente escolar. Hay edificios alrededor del perímetro y jardineras con árboles y arbustos en el interior, además de amplios senderos para caminar.">
            <a:extLst>
              <a:ext uri="{FF2B5EF4-FFF2-40B4-BE49-F238E27FC236}">
                <a16:creationId xmlns:a16="http://schemas.microsoft.com/office/drawing/2014/main" id="{24637BA5-DF43-D88D-88D6-A2446747D90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5387" y="1238249"/>
            <a:ext cx="2750132" cy="2006601"/>
          </a:xfrm>
          <a:prstGeom prst="rect">
            <a:avLst/>
          </a:prstGeom>
        </p:spPr>
      </p:pic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BD3A15B1-4C30-1F1A-9E67-9A13C963DFD6}"/>
              </a:ext>
            </a:extLst>
          </p:cNvPr>
          <p:cNvSpPr txBox="1">
            <a:spLocks/>
          </p:cNvSpPr>
          <p:nvPr/>
        </p:nvSpPr>
        <p:spPr>
          <a:xfrm>
            <a:off x="6065519" y="1238249"/>
            <a:ext cx="2718758" cy="2006601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078AE"/>
              </a:buClr>
              <a:buFont typeface="Arial" panose="020B0604020202020204" pitchFamily="34" charset="0"/>
              <a:buChar char="•"/>
              <a:defRPr sz="2800" kern="1200">
                <a:solidFill>
                  <a:srgbClr val="0F173D"/>
                </a:solidFill>
                <a:latin typeface="Proxima Nova" panose="0200050603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078AE"/>
              </a:buClr>
              <a:buFont typeface="Arial" panose="020B0604020202020204" pitchFamily="34" charset="0"/>
              <a:buChar char="•"/>
              <a:defRPr sz="2400" kern="1200">
                <a:solidFill>
                  <a:srgbClr val="0F173D"/>
                </a:solidFill>
                <a:latin typeface="Proxima Nova" panose="0200050603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078A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F173D"/>
                </a:solidFill>
                <a:latin typeface="Proxima Nova" panose="0200050603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078AE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F173D"/>
                </a:solidFill>
                <a:latin typeface="Proxima Nova" panose="0200050603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078AE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F173D"/>
                </a:solidFill>
                <a:latin typeface="Proxima Nova" panose="0200050603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400" dirty="0"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Dar o </a:t>
            </a:r>
            <a:r>
              <a:rPr lang="en-US" sz="2400" dirty="0" err="1"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pedir</a:t>
            </a:r>
            <a:r>
              <a:rPr lang="en-US" sz="2400" dirty="0"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instrucciones</a:t>
            </a:r>
            <a:r>
              <a:rPr lang="en-US" sz="2400" dirty="0"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para </a:t>
            </a:r>
            <a:r>
              <a:rPr lang="en-US" sz="2400" dirty="0" err="1"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encontrar</a:t>
            </a:r>
            <a:r>
              <a:rPr lang="en-US" sz="2400" dirty="0"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un </a:t>
            </a:r>
            <a:r>
              <a:rPr lang="en-US" sz="2400" dirty="0" err="1"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objeto</a:t>
            </a:r>
            <a:endParaRPr lang="en-US" sz="2400" dirty="0">
              <a:latin typeface="Montserrat" panose="00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Estantes de madera y metal llenos de materiales de diferentes colores.">
            <a:extLst>
              <a:ext uri="{FF2B5EF4-FFF2-40B4-BE49-F238E27FC236}">
                <a16:creationId xmlns:a16="http://schemas.microsoft.com/office/drawing/2014/main" id="{DC299279-0422-56E9-4548-044F4EF1CCC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85271" y="1238249"/>
            <a:ext cx="2765971" cy="2006601"/>
          </a:xfrm>
          <a:prstGeom prst="rect">
            <a:avLst/>
          </a:prstGeom>
        </p:spPr>
      </p:pic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A1824797-3495-19AD-B079-5063A383AA75}"/>
              </a:ext>
            </a:extLst>
          </p:cNvPr>
          <p:cNvSpPr txBox="1">
            <a:spLocks/>
          </p:cNvSpPr>
          <p:nvPr/>
        </p:nvSpPr>
        <p:spPr>
          <a:xfrm>
            <a:off x="2271932" y="3598464"/>
            <a:ext cx="3439551" cy="231411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078AE"/>
              </a:buClr>
              <a:buFont typeface="Arial" panose="020B0604020202020204" pitchFamily="34" charset="0"/>
              <a:buChar char="•"/>
              <a:defRPr sz="2800" kern="1200">
                <a:solidFill>
                  <a:srgbClr val="0F173D"/>
                </a:solidFill>
                <a:latin typeface="Proxima Nova" panose="0200050603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078AE"/>
              </a:buClr>
              <a:buFont typeface="Arial" panose="020B0604020202020204" pitchFamily="34" charset="0"/>
              <a:buChar char="•"/>
              <a:defRPr sz="2400" kern="1200">
                <a:solidFill>
                  <a:srgbClr val="0F173D"/>
                </a:solidFill>
                <a:latin typeface="Proxima Nova" panose="0200050603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078A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F173D"/>
                </a:solidFill>
                <a:latin typeface="Proxima Nova" panose="0200050603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078AE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F173D"/>
                </a:solidFill>
                <a:latin typeface="Proxima Nova" panose="0200050603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078AE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F173D"/>
                </a:solidFill>
                <a:latin typeface="Proxima Nova" panose="0200050603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400" dirty="0"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Usar </a:t>
            </a:r>
            <a:r>
              <a:rPr lang="en-US" sz="2400" dirty="0" err="1"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mapas</a:t>
            </a:r>
            <a:r>
              <a:rPr lang="en-US" sz="2400" dirty="0"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simples para </a:t>
            </a:r>
            <a:r>
              <a:rPr lang="en-US" sz="2400" dirty="0" err="1"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jugar</a:t>
            </a:r>
            <a:r>
              <a:rPr lang="en-US" sz="2400" dirty="0"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un </a:t>
            </a:r>
            <a:r>
              <a:rPr lang="en-US" sz="2400" dirty="0" err="1"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juego</a:t>
            </a:r>
            <a:r>
              <a:rPr lang="en-US" sz="2400" dirty="0"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de “</a:t>
            </a:r>
            <a:r>
              <a:rPr lang="en-US" sz="2400" dirty="0" err="1"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busqueda</a:t>
            </a:r>
            <a:r>
              <a:rPr lang="en-US" sz="2400" dirty="0"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del </a:t>
            </a:r>
            <a:r>
              <a:rPr lang="en-US" sz="2400" dirty="0" err="1"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tesoro</a:t>
            </a:r>
            <a:r>
              <a:rPr lang="en-US" sz="2400" dirty="0"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</a:p>
        </p:txBody>
      </p:sp>
      <p:pic>
        <p:nvPicPr>
          <p:cNvPr id="8" name="Picture 7" descr="Un plano de un salón de clases. Las diferentes áreas de la sala están etiquetadas (por ejemplo, &quot;Bloques&quot;, &quot;Biblioteca&quot; y &quot;Juego dramático&quot;).">
            <a:extLst>
              <a:ext uri="{FF2B5EF4-FFF2-40B4-BE49-F238E27FC236}">
                <a16:creationId xmlns:a16="http://schemas.microsoft.com/office/drawing/2014/main" id="{55BAC415-9887-8C86-04C6-CB5E9B78D06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2908" y="3598464"/>
            <a:ext cx="3255923" cy="231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539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1536C-D764-8E49-E9BC-F14C58EB3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646" y="237744"/>
            <a:ext cx="10834075" cy="535531"/>
          </a:xfrm>
        </p:spPr>
        <p:txBody>
          <a:bodyPr/>
          <a:lstStyle/>
          <a:p>
            <a:r>
              <a:rPr lang="en-US" sz="3200" b="1" dirty="0" err="1">
                <a:latin typeface="Montserrat" panose="00000500000000000000" pitchFamily="2" charset="0"/>
              </a:rPr>
              <a:t>Navegación</a:t>
            </a:r>
            <a:r>
              <a:rPr lang="en-US" sz="3200" b="1" dirty="0">
                <a:latin typeface="Montserrat" panose="00000500000000000000" pitchFamily="2" charset="0"/>
              </a:rPr>
              <a:t> </a:t>
            </a:r>
            <a:r>
              <a:rPr lang="en-US" sz="3200" b="1" dirty="0" err="1">
                <a:latin typeface="Montserrat" panose="00000500000000000000" pitchFamily="2" charset="0"/>
              </a:rPr>
              <a:t>espacial</a:t>
            </a:r>
            <a:r>
              <a:rPr lang="en-US" sz="3200" b="1" dirty="0">
                <a:latin typeface="Montserrat" panose="00000500000000000000" pitchFamily="2" charset="0"/>
              </a:rPr>
              <a:t>: </a:t>
            </a:r>
            <a:r>
              <a:rPr lang="en-US" sz="3200" b="0" dirty="0" err="1">
                <a:latin typeface="Montserrat Medium" pitchFamily="2" charset="77"/>
              </a:rPr>
              <a:t>Desarollo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0CCEAD-3F42-E752-EFE5-10524C48C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646" y="967867"/>
            <a:ext cx="5633559" cy="4539635"/>
          </a:xfrm>
        </p:spPr>
        <p:txBody>
          <a:bodyPr anchor="ctr" anchorCtr="0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Los </a:t>
            </a:r>
            <a:r>
              <a:rPr lang="en-US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niños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pueden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 err="1">
                <a:cs typeface="Times New Roman" panose="02020603050405020304" pitchFamily="18" charset="0"/>
              </a:rPr>
              <a:t>visualizar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cómo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podrían</a:t>
            </a:r>
            <a:r>
              <a:rPr lang="en-US" sz="2400" dirty="0">
                <a:cs typeface="Times New Roman" panose="02020603050405020304" pitchFamily="18" charset="0"/>
              </a:rPr>
              <a:t> ser </a:t>
            </a:r>
            <a:r>
              <a:rPr lang="en-US" sz="2400" dirty="0" err="1">
                <a:cs typeface="Times New Roman" panose="02020603050405020304" pitchFamily="18" charset="0"/>
              </a:rPr>
              <a:t>los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lugares</a:t>
            </a:r>
            <a:r>
              <a:rPr lang="en-US" sz="2400" dirty="0">
                <a:cs typeface="Times New Roman" panose="02020603050405020304" pitchFamily="18" charset="0"/>
              </a:rPr>
              <a:t>,,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utilizar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puntos de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referencia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para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encontrar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objetos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, 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pensar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US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empezar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entender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la </a:t>
            </a:r>
            <a:r>
              <a:rPr lang="en-US" sz="2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distancia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120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Newcombe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</a:t>
            </a:r>
            <a:r>
              <a:rPr lang="en-US" sz="120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(2019);  </a:t>
            </a:r>
            <a:r>
              <a:rPr lang="en-US" sz="1200" b="0" i="0" u="none" strike="noStrike" baseline="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Balcomb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 </a:t>
            </a:r>
            <a:r>
              <a:rPr lang="en-US" sz="120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et al. (2011)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Montserrat" panose="00000500000000000000" pitchFamily="50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BB7FD2-A24E-87A7-1E33-1B5DAE333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534"/>
          <a:stretch/>
        </p:blipFill>
        <p:spPr>
          <a:xfrm>
            <a:off x="6446489" y="314551"/>
            <a:ext cx="5745511" cy="553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1271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1536C-D764-8E49-E9BC-F14C58EB3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646" y="237744"/>
            <a:ext cx="10834075" cy="535531"/>
          </a:xfrm>
        </p:spPr>
        <p:txBody>
          <a:bodyPr/>
          <a:lstStyle/>
          <a:p>
            <a:r>
              <a:rPr lang="en-US" sz="3200" b="1" dirty="0" err="1">
                <a:latin typeface="Montserrat" panose="00000500000000000000" pitchFamily="2" charset="0"/>
              </a:rPr>
              <a:t>Navegación</a:t>
            </a:r>
            <a:r>
              <a:rPr lang="en-US" sz="3200" b="1" dirty="0">
                <a:latin typeface="Montserrat" panose="00000500000000000000" pitchFamily="2" charset="0"/>
              </a:rPr>
              <a:t> </a:t>
            </a:r>
            <a:r>
              <a:rPr lang="en-US" sz="3200" b="1" dirty="0" err="1">
                <a:latin typeface="Montserrat" panose="00000500000000000000" pitchFamily="2" charset="0"/>
              </a:rPr>
              <a:t>espacial</a:t>
            </a:r>
            <a:r>
              <a:rPr lang="en-US" sz="3200" b="1" dirty="0">
                <a:latin typeface="Montserrat" panose="00000500000000000000" pitchFamily="2" charset="0"/>
              </a:rPr>
              <a:t>: </a:t>
            </a:r>
            <a:r>
              <a:rPr lang="en-US" sz="3200" b="0" dirty="0" err="1">
                <a:latin typeface="Montserrat Medium" pitchFamily="2" charset="77"/>
              </a:rPr>
              <a:t>Discutir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0CCEAD-3F42-E752-EFE5-10524C48C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647" y="967868"/>
            <a:ext cx="5021615" cy="4114800"/>
          </a:xfrm>
        </p:spPr>
        <p:txBody>
          <a:bodyPr anchor="ctr" anchorCtr="0">
            <a:normAutofit/>
          </a:bodyPr>
          <a:lstStyle/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4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¿</a:t>
            </a:r>
            <a:r>
              <a:rPr lang="en-US" sz="24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Qué</a:t>
            </a:r>
            <a:r>
              <a:rPr lang="en-US" sz="24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puntos de </a:t>
            </a:r>
            <a:r>
              <a:rPr lang="en-US" sz="24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referencia</a:t>
            </a:r>
            <a:r>
              <a:rPr lang="en-US" sz="24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pueden</a:t>
            </a:r>
            <a:r>
              <a:rPr lang="en-US" sz="24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utilizar</a:t>
            </a:r>
            <a:r>
              <a:rPr lang="en-US" sz="24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sz="24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niños</a:t>
            </a:r>
            <a:r>
              <a:rPr lang="en-US" sz="2400" kern="1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cuando</a:t>
            </a:r>
            <a:r>
              <a:rPr lang="en-US" sz="24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US" sz="24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mueven</a:t>
            </a:r>
            <a:r>
              <a:rPr lang="en-US" sz="24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de un </a:t>
            </a:r>
            <a:r>
              <a:rPr lang="en-US" sz="24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lugar</a:t>
            </a:r>
            <a:r>
              <a:rPr lang="en-US" sz="24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24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otro</a:t>
            </a:r>
            <a:r>
              <a:rPr lang="en-US" sz="24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2400" kern="100" dirty="0">
              <a:solidFill>
                <a:schemeClr val="bg1">
                  <a:lumMod val="65000"/>
                </a:schemeClr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Un patio de juegos con un toldo,  un set de juegos, escalones, una pelota grande y otros elementos para jugar.">
            <a:extLst>
              <a:ext uri="{FF2B5EF4-FFF2-40B4-BE49-F238E27FC236}">
                <a16:creationId xmlns:a16="http://schemas.microsoft.com/office/drawing/2014/main" id="{EFB80040-5DA2-89BB-D2EC-8250AB8F41C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16000"/>
                    </a14:imgEffect>
                    <a14:imgEffect>
                      <a14:brightnessContrast bright="20000" contrast="-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800" y="967868"/>
            <a:ext cx="6172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0662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BD8AA33F-621F-E52D-5428-702F4FB16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023" y="2504303"/>
            <a:ext cx="4728518" cy="3273659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latin typeface="Montserrat" panose="00000500000000000000" pitchFamily="50" charset="0"/>
              </a:rPr>
              <a:t>Observe:</a:t>
            </a:r>
            <a:br>
              <a:rPr lang="en-US" sz="3600" b="1" dirty="0">
                <a:latin typeface="Montserrat" panose="00000500000000000000" pitchFamily="50" charset="0"/>
              </a:rPr>
            </a:br>
            <a:r>
              <a:rPr lang="en-US" sz="3100" dirty="0" err="1">
                <a:latin typeface="Montserrat Medium" panose="00000600000000000000" pitchFamily="50" charset="0"/>
              </a:rPr>
              <a:t>Orientación</a:t>
            </a:r>
            <a:r>
              <a:rPr lang="en-US" sz="3100" dirty="0">
                <a:latin typeface="Montserrat Medium" panose="00000600000000000000" pitchFamily="50" charset="0"/>
              </a:rPr>
              <a:t> </a:t>
            </a:r>
            <a:r>
              <a:rPr lang="en-US" sz="3100" dirty="0" err="1">
                <a:latin typeface="Montserrat Medium" panose="00000600000000000000" pitchFamily="50" charset="0"/>
              </a:rPr>
              <a:t>espacial</a:t>
            </a:r>
            <a:r>
              <a:rPr lang="en-US" sz="3100" dirty="0">
                <a:latin typeface="Montserrat Medium" panose="00000600000000000000" pitchFamily="50" charset="0"/>
              </a:rPr>
              <a:t> y </a:t>
            </a:r>
            <a:r>
              <a:rPr lang="en-US" sz="3100" dirty="0" err="1">
                <a:latin typeface="Montserrat Medium" panose="00000600000000000000" pitchFamily="50" charset="0"/>
              </a:rPr>
              <a:t>navegación</a:t>
            </a:r>
            <a:r>
              <a:rPr lang="en-US" sz="3100" dirty="0">
                <a:latin typeface="Montserrat Medium" panose="00000600000000000000" pitchFamily="50" charset="0"/>
              </a:rPr>
              <a:t> </a:t>
            </a:r>
            <a:r>
              <a:rPr lang="en-US" sz="3100" dirty="0" err="1">
                <a:latin typeface="Montserrat Medium" panose="00000600000000000000" pitchFamily="50" charset="0"/>
              </a:rPr>
              <a:t>espacial</a:t>
            </a:r>
            <a:endParaRPr lang="en-US" sz="3100" dirty="0">
              <a:solidFill>
                <a:schemeClr val="bg1"/>
              </a:solidFill>
              <a:latin typeface="Montserrat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4977F7-E466-98D2-C651-3A78D83AA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1727" y="947532"/>
            <a:ext cx="5183484" cy="34556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5932F8-CCD5-7F21-0F8F-1AE32B39BBBE}"/>
              </a:ext>
            </a:extLst>
          </p:cNvPr>
          <p:cNvSpPr txBox="1"/>
          <p:nvPr/>
        </p:nvSpPr>
        <p:spPr>
          <a:xfrm>
            <a:off x="6201508" y="4530759"/>
            <a:ext cx="5312897" cy="178510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u="sng" dirty="0">
                <a:solidFill>
                  <a:srgbClr val="0000FF"/>
                </a:solidFill>
                <a:effectLst/>
                <a:latin typeface="Montserrat" panose="00000500000000000000" pitchFamily="50" charset="0"/>
                <a:ea typeface="Calibri" panose="020F0502020204030204" pitchFamily="34" charset="0"/>
                <a:cs typeface="Calibri"/>
                <a:hlinkClick r:id="rId5"/>
              </a:rPr>
              <a:t>En exploración del pensamiento espacial al aire libre (3–5 años)</a:t>
            </a:r>
            <a:endParaRPr lang="en-US" sz="2000" dirty="0">
              <a:solidFill>
                <a:srgbClr val="0000FF"/>
              </a:solidFill>
              <a:latin typeface="Montserrat" panose="00000500000000000000" pitchFamily="50" charset="0"/>
              <a:ea typeface="Calibri" panose="020F0502020204030204" pitchFamily="34" charset="0"/>
              <a:cs typeface="Calibri"/>
            </a:endParaRPr>
          </a:p>
          <a:p>
            <a:r>
              <a:rPr lang="en-US" sz="2000" dirty="0">
                <a:solidFill>
                  <a:srgbClr val="0000FF"/>
                </a:solidFill>
                <a:latin typeface="Montserrat" panose="00000500000000000000" pitchFamily="50" charset="0"/>
                <a:ea typeface="Calibri" panose="020F0502020204030204" pitchFamily="34" charset="0"/>
                <a:cs typeface="Calibri"/>
                <a:hlinkClick r:id="rId6"/>
              </a:rPr>
              <a:t>En exploración del pensamiento espacial al aire libre (3–5 años) - Versión AD</a:t>
            </a:r>
            <a:endParaRPr lang="en-US" sz="2000" dirty="0">
              <a:solidFill>
                <a:srgbClr val="0000FF"/>
              </a:solidFill>
              <a:effectLst/>
              <a:latin typeface="Montserrat" panose="00000500000000000000" pitchFamily="50" charset="0"/>
              <a:ea typeface="Calibri" panose="020F050202020403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86389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1536C-D764-8E49-E9BC-F14C58EB3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646" y="237744"/>
            <a:ext cx="10834075" cy="535531"/>
          </a:xfrm>
        </p:spPr>
        <p:txBody>
          <a:bodyPr/>
          <a:lstStyle/>
          <a:p>
            <a:r>
              <a:rPr lang="en-US" sz="3200" b="1" dirty="0" err="1">
                <a:latin typeface="Montserrat" panose="00000500000000000000" pitchFamily="50" charset="0"/>
              </a:rPr>
              <a:t>Discutir</a:t>
            </a:r>
            <a:r>
              <a:rPr lang="en-US" sz="3200" b="1" dirty="0">
                <a:latin typeface="Montserrat" panose="00000500000000000000" pitchFamily="50" charset="0"/>
              </a:rPr>
              <a:t>: </a:t>
            </a:r>
            <a:r>
              <a:rPr lang="en-US" sz="3200" b="0" dirty="0">
                <a:latin typeface="Montserrat Medium" pitchFamily="2" charset="77"/>
              </a:rPr>
              <a:t>Desarrollo del </a:t>
            </a:r>
            <a:r>
              <a:rPr lang="en-US" sz="3200" b="0" dirty="0" err="1">
                <a:latin typeface="Montserrat Medium" pitchFamily="2" charset="77"/>
              </a:rPr>
              <a:t>pensamiento</a:t>
            </a:r>
            <a:r>
              <a:rPr lang="en-US" sz="3200" b="0" dirty="0">
                <a:latin typeface="Montserrat Medium" pitchFamily="2" charset="77"/>
              </a:rPr>
              <a:t> </a:t>
            </a:r>
            <a:r>
              <a:rPr lang="en-US" sz="3200" b="0" dirty="0" err="1">
                <a:latin typeface="Montserrat Medium" pitchFamily="2" charset="77"/>
              </a:rPr>
              <a:t>espacial</a:t>
            </a:r>
            <a:r>
              <a:rPr lang="en-US" sz="3200" b="0" dirty="0">
                <a:latin typeface="Montserrat Medium" pitchFamily="2" charset="77"/>
              </a:rPr>
              <a:t> (1)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0CCEAD-3F42-E752-EFE5-10524C48C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646" y="967868"/>
            <a:ext cx="5028649" cy="4117604"/>
          </a:xfrm>
        </p:spPr>
        <p:txBody>
          <a:bodyPr anchor="ctr" anchorCtr="0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400" dirty="0"/>
              <a:t>¿De </a:t>
            </a:r>
            <a:r>
              <a:rPr lang="en-US" sz="2400" dirty="0" err="1"/>
              <a:t>qué</a:t>
            </a:r>
            <a:r>
              <a:rPr lang="en-US" sz="2400" dirty="0"/>
              <a:t> </a:t>
            </a:r>
            <a:r>
              <a:rPr lang="en-US" sz="2400" dirty="0" err="1"/>
              <a:t>manera</a:t>
            </a:r>
            <a:r>
              <a:rPr lang="en-US" sz="2400" dirty="0"/>
              <a:t> </a:t>
            </a:r>
            <a:r>
              <a:rPr lang="en-US" sz="2400" dirty="0" err="1"/>
              <a:t>utilizaron</a:t>
            </a:r>
            <a:r>
              <a:rPr lang="en-US" sz="2400" dirty="0"/>
              <a:t> </a:t>
            </a:r>
            <a:r>
              <a:rPr lang="en-US" sz="2400" dirty="0" err="1"/>
              <a:t>los</a:t>
            </a:r>
            <a:r>
              <a:rPr lang="en-US" sz="2400" dirty="0"/>
              <a:t> </a:t>
            </a:r>
            <a:r>
              <a:rPr lang="en-US" sz="2400" dirty="0" err="1"/>
              <a:t>niños</a:t>
            </a:r>
            <a:r>
              <a:rPr lang="en-US" sz="2400" dirty="0"/>
              <a:t>  </a:t>
            </a:r>
            <a:r>
              <a:rPr lang="en-US" sz="2400" dirty="0" err="1"/>
              <a:t>los</a:t>
            </a:r>
            <a:r>
              <a:rPr lang="en-US" sz="2400" dirty="0"/>
              <a:t> </a:t>
            </a:r>
            <a:r>
              <a:rPr lang="en-US" sz="2400" dirty="0" err="1"/>
              <a:t>siguientes</a:t>
            </a:r>
            <a:r>
              <a:rPr lang="en-US" sz="2400" dirty="0"/>
              <a:t> </a:t>
            </a:r>
            <a:r>
              <a:rPr lang="en-US" sz="2400" dirty="0" err="1"/>
              <a:t>componentes</a:t>
            </a:r>
            <a:r>
              <a:rPr lang="en-US" sz="2400" dirty="0"/>
              <a:t> del </a:t>
            </a:r>
            <a:r>
              <a:rPr lang="en-US" sz="2400" dirty="0" err="1"/>
              <a:t>pensamiento</a:t>
            </a:r>
            <a:r>
              <a:rPr lang="en-US" sz="2400" dirty="0"/>
              <a:t> </a:t>
            </a:r>
            <a:r>
              <a:rPr lang="en-US" sz="2400" dirty="0" err="1"/>
              <a:t>espacial</a:t>
            </a:r>
            <a:r>
              <a:rPr lang="en-US" sz="2400" dirty="0"/>
              <a:t>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 err="1"/>
              <a:t>Orientación</a:t>
            </a:r>
            <a:r>
              <a:rPr lang="en-US" sz="2400" dirty="0"/>
              <a:t> </a:t>
            </a:r>
            <a:r>
              <a:rPr lang="en-US" sz="2400" dirty="0" err="1"/>
              <a:t>espacial</a:t>
            </a:r>
            <a:endParaRPr lang="en-US" sz="24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 err="1"/>
              <a:t>Navegación</a:t>
            </a:r>
            <a:r>
              <a:rPr lang="en-US" sz="2400" dirty="0"/>
              <a:t> </a:t>
            </a:r>
            <a:r>
              <a:rPr lang="en-US" sz="2400" dirty="0" err="1"/>
              <a:t>espacial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2C7DFC-5F12-979F-4C55-1FA061370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5594" y="967867"/>
            <a:ext cx="6176406" cy="411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8908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1536C-D764-8E49-E9BC-F14C58EB3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646" y="237744"/>
            <a:ext cx="10834075" cy="535531"/>
          </a:xfrm>
        </p:spPr>
        <p:txBody>
          <a:bodyPr/>
          <a:lstStyle/>
          <a:p>
            <a:r>
              <a:rPr lang="en-US" sz="3200" b="1" dirty="0" err="1">
                <a:latin typeface="Montserrat" panose="00000500000000000000" pitchFamily="2" charset="0"/>
              </a:rPr>
              <a:t>Vocabulario</a:t>
            </a:r>
            <a:r>
              <a:rPr lang="en-US" sz="3200" b="1" dirty="0">
                <a:latin typeface="Montserrat" panose="00000500000000000000" pitchFamily="2" charset="0"/>
              </a:rPr>
              <a:t> </a:t>
            </a:r>
            <a:r>
              <a:rPr lang="en-US" sz="3200" b="1" dirty="0" err="1">
                <a:latin typeface="Montserrat" panose="00000500000000000000" pitchFamily="2" charset="0"/>
              </a:rPr>
              <a:t>espacial</a:t>
            </a:r>
            <a:r>
              <a:rPr lang="en-US" sz="3200" b="1" dirty="0">
                <a:latin typeface="Montserrat" panose="00000500000000000000" pitchFamily="2" charset="0"/>
              </a:rPr>
              <a:t>: </a:t>
            </a:r>
            <a:r>
              <a:rPr lang="en-US" sz="3200" b="0" dirty="0" err="1">
                <a:latin typeface="Montserrat Medium" pitchFamily="2" charset="77"/>
              </a:rPr>
              <a:t>Definición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0CCEAD-3F42-E752-EFE5-10524C48C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646" y="967867"/>
            <a:ext cx="5028649" cy="4207803"/>
          </a:xfrm>
        </p:spPr>
        <p:txBody>
          <a:bodyPr anchor="ctr" anchorCtr="0"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dirty="0"/>
              <a:t>Words to describe position, direction, and distance: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 err="1">
                <a:solidFill>
                  <a:schemeClr val="tx2"/>
                </a:solidFill>
                <a:latin typeface="Montserrat SemiBold" panose="00000700000000000000" pitchFamily="2" charset="0"/>
              </a:rPr>
              <a:t>Posición</a:t>
            </a:r>
            <a:r>
              <a:rPr lang="en-US" sz="2400" dirty="0">
                <a:solidFill>
                  <a:schemeClr val="tx2"/>
                </a:solidFill>
                <a:latin typeface="Montserrat SemiBold" panose="00000700000000000000" pitchFamily="2" charset="0"/>
              </a:rPr>
              <a:t>: </a:t>
            </a:r>
            <a:r>
              <a:rPr lang="en-US" sz="2400" dirty="0" err="1"/>
              <a:t>en</a:t>
            </a:r>
            <a:r>
              <a:rPr lang="en-US" sz="2400" dirty="0"/>
              <a:t>, </a:t>
            </a:r>
            <a:r>
              <a:rPr lang="en-US" sz="2400" dirty="0" err="1"/>
              <a:t>encima</a:t>
            </a:r>
            <a:r>
              <a:rPr lang="en-US" sz="2400" dirty="0"/>
              <a:t>, </a:t>
            </a:r>
            <a:r>
              <a:rPr lang="en-US" sz="2400" dirty="0" err="1"/>
              <a:t>dentro</a:t>
            </a:r>
            <a:r>
              <a:rPr lang="en-US" sz="2400" dirty="0"/>
              <a:t>, </a:t>
            </a:r>
            <a:r>
              <a:rPr lang="en-US" sz="2400" dirty="0" err="1"/>
              <a:t>sobre</a:t>
            </a:r>
            <a:r>
              <a:rPr lang="en-US" sz="2400" dirty="0"/>
              <a:t>, </a:t>
            </a:r>
            <a:r>
              <a:rPr lang="en-US" sz="2400" dirty="0" err="1"/>
              <a:t>debajo</a:t>
            </a:r>
            <a:r>
              <a:rPr lang="en-US" sz="2400" dirty="0"/>
              <a:t>, </a:t>
            </a:r>
            <a:r>
              <a:rPr lang="en-US" sz="2400" dirty="0" err="1"/>
              <a:t>delante</a:t>
            </a:r>
            <a:r>
              <a:rPr lang="en-US" sz="2400" dirty="0"/>
              <a:t> de, </a:t>
            </a:r>
            <a:r>
              <a:rPr lang="en-US" sz="2400" dirty="0" err="1"/>
              <a:t>arriba</a:t>
            </a:r>
            <a:r>
              <a:rPr lang="en-US" sz="2400" dirty="0"/>
              <a:t>, </a:t>
            </a:r>
            <a:r>
              <a:rPr lang="en-US" sz="2400" dirty="0" err="1"/>
              <a:t>abajo</a:t>
            </a:r>
            <a:r>
              <a:rPr lang="en-US" sz="2400" dirty="0"/>
              <a:t>, </a:t>
            </a:r>
            <a:r>
              <a:rPr lang="en-US" sz="2400" dirty="0" err="1"/>
              <a:t>adentro</a:t>
            </a:r>
            <a:r>
              <a:rPr lang="en-US" sz="2400" dirty="0"/>
              <a:t>, </a:t>
            </a:r>
            <a:r>
              <a:rPr lang="en-US" sz="2400" dirty="0" err="1"/>
              <a:t>afuera</a:t>
            </a:r>
            <a:r>
              <a:rPr lang="en-US" sz="2400" dirty="0"/>
              <a:t>, </a:t>
            </a:r>
            <a:r>
              <a:rPr lang="en-US" sz="2400" dirty="0" err="1"/>
              <a:t>detrás</a:t>
            </a:r>
            <a:endParaRPr lang="en-US" sz="24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 err="1">
                <a:solidFill>
                  <a:schemeClr val="tx2"/>
                </a:solidFill>
                <a:latin typeface="Montserrat SemiBold" panose="00000700000000000000" pitchFamily="2" charset="0"/>
              </a:rPr>
              <a:t>Dirección</a:t>
            </a:r>
            <a:r>
              <a:rPr lang="en-US" sz="2400" dirty="0">
                <a:solidFill>
                  <a:schemeClr val="tx2"/>
                </a:solidFill>
                <a:latin typeface="Montserrat SemiBold" panose="00000700000000000000" pitchFamily="2" charset="0"/>
              </a:rPr>
              <a:t>: </a:t>
            </a:r>
            <a:r>
              <a:rPr lang="en-US" sz="2400" dirty="0" err="1"/>
              <a:t>arriba</a:t>
            </a:r>
            <a:r>
              <a:rPr lang="en-US" sz="2400" dirty="0"/>
              <a:t>, </a:t>
            </a:r>
            <a:r>
              <a:rPr lang="en-US" sz="2400" dirty="0" err="1"/>
              <a:t>abajo</a:t>
            </a:r>
            <a:r>
              <a:rPr lang="en-US" sz="2400" dirty="0"/>
              <a:t>, </a:t>
            </a:r>
            <a:r>
              <a:rPr lang="en-US" sz="2400" dirty="0" err="1"/>
              <a:t>izquierda</a:t>
            </a:r>
            <a:r>
              <a:rPr lang="en-US" sz="2400" dirty="0"/>
              <a:t>, </a:t>
            </a:r>
            <a:r>
              <a:rPr lang="en-US" sz="2400" dirty="0" err="1"/>
              <a:t>derecha</a:t>
            </a:r>
            <a:r>
              <a:rPr lang="en-US" sz="2400" dirty="0"/>
              <a:t>, a </a:t>
            </a:r>
            <a:r>
              <a:rPr lang="en-US" sz="2400" dirty="0" err="1"/>
              <a:t>través</a:t>
            </a:r>
            <a:r>
              <a:rPr lang="en-US" sz="2400" dirty="0"/>
              <a:t> de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 err="1">
                <a:solidFill>
                  <a:schemeClr val="tx2"/>
                </a:solidFill>
                <a:latin typeface="Montserrat SemiBold" panose="00000700000000000000" pitchFamily="2" charset="0"/>
              </a:rPr>
              <a:t>Distancia</a:t>
            </a:r>
            <a:r>
              <a:rPr lang="en-US" sz="2400" dirty="0">
                <a:solidFill>
                  <a:schemeClr val="tx2"/>
                </a:solidFill>
                <a:latin typeface="Montserrat SemiBold" panose="00000700000000000000" pitchFamily="2" charset="0"/>
              </a:rPr>
              <a:t>: </a:t>
            </a:r>
            <a:r>
              <a:rPr lang="en-US" sz="2400" dirty="0" err="1"/>
              <a:t>cerca</a:t>
            </a:r>
            <a:r>
              <a:rPr lang="en-US" sz="2400" dirty="0"/>
              <a:t>, </a:t>
            </a:r>
            <a:r>
              <a:rPr lang="en-US" sz="2400" dirty="0" err="1"/>
              <a:t>lejos</a:t>
            </a:r>
            <a:r>
              <a:rPr lang="en-US" sz="2400" dirty="0"/>
              <a:t>, largo, </a:t>
            </a:r>
            <a:r>
              <a:rPr lang="en-US" sz="2400" dirty="0" err="1"/>
              <a:t>muy</a:t>
            </a:r>
            <a:r>
              <a:rPr lang="en-US" sz="2400" dirty="0"/>
              <a:t> </a:t>
            </a:r>
            <a:r>
              <a:rPr lang="en-US" sz="2400" dirty="0" err="1"/>
              <a:t>lejos</a:t>
            </a:r>
            <a:endParaRPr lang="en-US" sz="2400" dirty="0">
              <a:latin typeface="+mn-lt"/>
            </a:endParaRPr>
          </a:p>
        </p:txBody>
      </p:sp>
      <p:pic>
        <p:nvPicPr>
          <p:cNvPr id="3" name="Content Placeholder 8">
            <a:extLst>
              <a:ext uri="{FF2B5EF4-FFF2-40B4-BE49-F238E27FC236}">
                <a16:creationId xmlns:a16="http://schemas.microsoft.com/office/drawing/2014/main" id="{4E2B560E-1777-C25E-65BB-BD8DA4CBB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8741" y="967868"/>
            <a:ext cx="5868572" cy="420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559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0A7517A-BC99-B767-5BB0-0DE4508D35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6293" y="39027"/>
            <a:ext cx="11839413" cy="562687"/>
          </a:xfrm>
        </p:spPr>
        <p:txBody>
          <a:bodyPr/>
          <a:lstStyle/>
          <a:p>
            <a:r>
              <a:rPr lang="en-US" dirty="0">
                <a:latin typeface="Montserrat Medium" panose="00000600000000000000" pitchFamily="2" charset="0"/>
              </a:rPr>
              <a:t>Acknowledgments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563FD6-FEDA-87C7-707A-0CFB86F1C0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81202" y="3429001"/>
            <a:ext cx="8520330" cy="21910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0"/>
            </a:endParaRPr>
          </a:p>
        </p:txBody>
      </p:sp>
      <p:pic>
        <p:nvPicPr>
          <p:cNvPr id="5" name="Picture 4" descr="Logos for Fresno County Superintendent of Schools and Count Play Explore.">
            <a:extLst>
              <a:ext uri="{FF2B5EF4-FFF2-40B4-BE49-F238E27FC236}">
                <a16:creationId xmlns:a16="http://schemas.microsoft.com/office/drawing/2014/main" id="{E6188540-20AD-7EE0-3203-6C1EB4CC83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9278" y="1315109"/>
            <a:ext cx="5326941" cy="20040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CABAD6-EC21-471F-0425-8A1668D51311}"/>
              </a:ext>
            </a:extLst>
          </p:cNvPr>
          <p:cNvSpPr txBox="1"/>
          <p:nvPr/>
        </p:nvSpPr>
        <p:spPr>
          <a:xfrm>
            <a:off x="2210972" y="3623235"/>
            <a:ext cx="8060789" cy="1733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sz="18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Count Play Explore </a:t>
            </a:r>
            <a:r>
              <a:rPr lang="en-US" sz="1800" dirty="0" err="1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recursos</a:t>
            </a:r>
            <a:r>
              <a:rPr lang="en-US" sz="18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de </a:t>
            </a:r>
            <a:r>
              <a:rPr lang="en-US" sz="1800" dirty="0" err="1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aprendizaje</a:t>
            </a:r>
            <a:r>
              <a:rPr lang="en-US" sz="18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profesional</a:t>
            </a:r>
            <a:r>
              <a:rPr lang="en-US" sz="18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es un</a:t>
            </a:r>
          </a:p>
          <a:p>
            <a:pPr>
              <a:lnSpc>
                <a:spcPts val="2600"/>
              </a:lnSpc>
            </a:pPr>
            <a:r>
              <a:rPr lang="en-US" sz="1800" dirty="0" err="1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producto</a:t>
            </a:r>
            <a:r>
              <a:rPr lang="en-US" sz="18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del </a:t>
            </a:r>
            <a:r>
              <a:rPr lang="en-US" sz="1800" dirty="0" err="1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Superintendente</a:t>
            </a:r>
            <a:r>
              <a:rPr lang="en-US" sz="18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de </a:t>
            </a:r>
            <a:r>
              <a:rPr lang="en-US" sz="1800" dirty="0" err="1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Escuelas</a:t>
            </a:r>
            <a:r>
              <a:rPr lang="en-US" sz="18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del Condado de Fresno,</a:t>
            </a:r>
          </a:p>
          <a:p>
            <a:pPr>
              <a:lnSpc>
                <a:spcPts val="2600"/>
              </a:lnSpc>
            </a:pPr>
            <a:r>
              <a:rPr lang="en-US" sz="1800" dirty="0" err="1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desarrollado</a:t>
            </a:r>
            <a:r>
              <a:rPr lang="en-US" sz="18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en</a:t>
            </a:r>
            <a:r>
              <a:rPr lang="en-US" sz="18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colaboración</a:t>
            </a:r>
            <a:r>
              <a:rPr lang="en-US" sz="18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con </a:t>
            </a:r>
            <a:r>
              <a:rPr lang="en-US" sz="1800" dirty="0" err="1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WestEd</a:t>
            </a:r>
            <a:r>
              <a:rPr lang="en-US" sz="18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y sus </a:t>
            </a:r>
            <a:r>
              <a:rPr lang="en-US" sz="1800" dirty="0" err="1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socios</a:t>
            </a:r>
            <a:r>
              <a:rPr lang="en-US" sz="18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. No </a:t>
            </a:r>
            <a:r>
              <a:rPr lang="en-US" sz="1800" dirty="0" err="1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están</a:t>
            </a:r>
            <a:endParaRPr lang="en-US" sz="1800" dirty="0">
              <a:solidFill>
                <a:schemeClr val="bg1"/>
              </a:solidFill>
              <a:effectLst/>
              <a:latin typeface="Montserrat Medium" panose="000006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600"/>
              </a:lnSpc>
            </a:pPr>
            <a:r>
              <a:rPr lang="en-US" sz="1800" dirty="0" err="1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destinados</a:t>
            </a:r>
            <a:r>
              <a:rPr lang="en-US" sz="18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a la </a:t>
            </a:r>
            <a:r>
              <a:rPr lang="en-US" sz="1800" dirty="0" err="1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distribución</a:t>
            </a:r>
            <a:r>
              <a:rPr lang="en-US" sz="18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comercial</a:t>
            </a:r>
            <a:r>
              <a:rPr lang="en-US" sz="18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modificación</a:t>
            </a:r>
            <a:r>
              <a:rPr lang="en-US" sz="18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no </a:t>
            </a:r>
            <a:r>
              <a:rPr lang="en-US" sz="1800" dirty="0" err="1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autorizada</a:t>
            </a:r>
            <a:endParaRPr lang="en-US" sz="1800" dirty="0">
              <a:solidFill>
                <a:schemeClr val="bg1"/>
              </a:solidFill>
              <a:effectLst/>
              <a:latin typeface="Montserrat Medium" panose="000006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600"/>
              </a:lnSpc>
            </a:pPr>
            <a:r>
              <a:rPr lang="en-US" sz="18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o </a:t>
            </a:r>
            <a:r>
              <a:rPr lang="en-US" sz="1800" dirty="0" err="1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uso</a:t>
            </a:r>
            <a:r>
              <a:rPr lang="en-US" sz="18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fuera del </a:t>
            </a:r>
            <a:r>
              <a:rPr lang="en-US" sz="1800" dirty="0" err="1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ámbito</a:t>
            </a:r>
            <a:r>
              <a:rPr lang="en-US" sz="18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de la </a:t>
            </a:r>
            <a:r>
              <a:rPr lang="en-US" sz="1800" dirty="0" err="1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educación</a:t>
            </a:r>
            <a:r>
              <a:rPr lang="en-US" sz="18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profesional</a:t>
            </a:r>
            <a:r>
              <a:rPr lang="en-US" sz="18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67786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1536C-D764-8E49-E9BC-F14C58EB3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646" y="237744"/>
            <a:ext cx="10834075" cy="535531"/>
          </a:xfrm>
        </p:spPr>
        <p:txBody>
          <a:bodyPr/>
          <a:lstStyle/>
          <a:p>
            <a:r>
              <a:rPr lang="en-US" sz="3200" b="1" dirty="0" err="1">
                <a:latin typeface="Montserrat" panose="00000500000000000000" pitchFamily="2" charset="0"/>
              </a:rPr>
              <a:t>Vocabulario</a:t>
            </a:r>
            <a:r>
              <a:rPr lang="en-US" sz="3200" b="1" dirty="0">
                <a:latin typeface="Montserrat" panose="00000500000000000000" pitchFamily="2" charset="0"/>
              </a:rPr>
              <a:t> </a:t>
            </a:r>
            <a:r>
              <a:rPr lang="en-US" sz="3200" b="1" dirty="0" err="1">
                <a:latin typeface="Montserrat" panose="00000500000000000000" pitchFamily="2" charset="0"/>
              </a:rPr>
              <a:t>espacial</a:t>
            </a:r>
            <a:r>
              <a:rPr lang="en-US" sz="3200" b="1" dirty="0">
                <a:latin typeface="Montserrat" panose="00000500000000000000" pitchFamily="2" charset="0"/>
              </a:rPr>
              <a:t>: </a:t>
            </a:r>
            <a:r>
              <a:rPr lang="en-US" sz="3200" b="0" dirty="0" err="1">
                <a:latin typeface="Montserrat Medium" pitchFamily="2" charset="77"/>
              </a:rPr>
              <a:t>Desarollo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0CCEAD-3F42-E752-EFE5-10524C48C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736" y="967867"/>
            <a:ext cx="5028649" cy="4292209"/>
          </a:xfrm>
        </p:spPr>
        <p:txBody>
          <a:bodyPr anchor="ctr" anchorCtr="0">
            <a:normAutofit fontScale="925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dirty="0" err="1"/>
              <a:t>Vocabulario</a:t>
            </a:r>
            <a:r>
              <a:rPr lang="en-US" dirty="0"/>
              <a:t> </a:t>
            </a:r>
            <a:r>
              <a:rPr lang="en-US" dirty="0" err="1"/>
              <a:t>espacial</a:t>
            </a:r>
            <a:r>
              <a:rPr lang="en-US" dirty="0"/>
              <a:t> de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niños</a:t>
            </a:r>
            <a:r>
              <a:rPr lang="en-US" dirty="0"/>
              <a:t>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800" dirty="0" err="1">
                <a:latin typeface="Montserrat" panose="00000500000000000000" pitchFamily="50" charset="0"/>
              </a:rPr>
              <a:t>crece</a:t>
            </a:r>
            <a:r>
              <a:rPr lang="en-US" sz="2800" dirty="0">
                <a:latin typeface="Montserrat" panose="00000500000000000000" pitchFamily="50" charset="0"/>
              </a:rPr>
              <a:t> con </a:t>
            </a:r>
            <a:r>
              <a:rPr lang="en-US" sz="2800" dirty="0" err="1">
                <a:latin typeface="Montserrat" panose="00000500000000000000" pitchFamily="50" charset="0"/>
              </a:rPr>
              <a:t>el</a:t>
            </a:r>
            <a:r>
              <a:rPr lang="en-US" sz="2800" dirty="0">
                <a:latin typeface="Montserrat" panose="00000500000000000000" pitchFamily="50" charset="0"/>
              </a:rPr>
              <a:t> </a:t>
            </a:r>
            <a:r>
              <a:rPr lang="en-US" sz="2800" dirty="0" err="1">
                <a:latin typeface="Montserrat" panose="00000500000000000000" pitchFamily="50" charset="0"/>
              </a:rPr>
              <a:t>tiempo</a:t>
            </a:r>
            <a:r>
              <a:rPr lang="en-US" sz="2800" dirty="0">
                <a:latin typeface="Montserrat" panose="00000500000000000000" pitchFamily="50" charset="0"/>
              </a:rPr>
              <a:t>: "</a:t>
            </a:r>
            <a:r>
              <a:rPr lang="en-US" sz="2800" dirty="0" err="1">
                <a:latin typeface="Montserrat" panose="00000500000000000000" pitchFamily="50" charset="0"/>
              </a:rPr>
              <a:t>derecha</a:t>
            </a:r>
            <a:r>
              <a:rPr lang="en-US" sz="2800" dirty="0">
                <a:latin typeface="Montserrat" panose="00000500000000000000" pitchFamily="50" charset="0"/>
              </a:rPr>
              <a:t>” e "</a:t>
            </a:r>
            <a:r>
              <a:rPr lang="en-US" sz="2800" dirty="0" err="1">
                <a:latin typeface="Montserrat" panose="00000500000000000000" pitchFamily="50" charset="0"/>
              </a:rPr>
              <a:t>izquierda</a:t>
            </a:r>
            <a:r>
              <a:rPr lang="en-US" sz="2800" dirty="0">
                <a:latin typeface="Montserrat" panose="00000500000000000000" pitchFamily="50" charset="0"/>
              </a:rPr>
              <a:t>", 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800" dirty="0" err="1">
                <a:latin typeface="Montserrat" panose="00000500000000000000" pitchFamily="50" charset="0"/>
              </a:rPr>
              <a:t>apoya</a:t>
            </a:r>
            <a:r>
              <a:rPr lang="en-US" sz="2800" dirty="0">
                <a:latin typeface="Montserrat" panose="00000500000000000000" pitchFamily="50" charset="0"/>
              </a:rPr>
              <a:t> la </a:t>
            </a:r>
            <a:r>
              <a:rPr lang="en-US" sz="2800" dirty="0" err="1">
                <a:latin typeface="Montserrat" panose="00000500000000000000" pitchFamily="50" charset="0"/>
              </a:rPr>
              <a:t>resolución</a:t>
            </a:r>
            <a:r>
              <a:rPr lang="en-US" sz="2800" dirty="0">
                <a:latin typeface="Montserrat" panose="00000500000000000000" pitchFamily="50" charset="0"/>
              </a:rPr>
              <a:t> de </a:t>
            </a:r>
            <a:r>
              <a:rPr lang="en-US" sz="2800" dirty="0" err="1">
                <a:latin typeface="Montserrat" panose="00000500000000000000" pitchFamily="50" charset="0"/>
              </a:rPr>
              <a:t>problemas</a:t>
            </a:r>
            <a:r>
              <a:rPr lang="en-US" sz="2800" dirty="0">
                <a:latin typeface="Montserrat" panose="00000500000000000000" pitchFamily="50" charset="0"/>
              </a:rPr>
              <a:t> </a:t>
            </a:r>
            <a:r>
              <a:rPr lang="en-US" sz="2800" dirty="0" err="1">
                <a:latin typeface="Montserrat" panose="00000500000000000000" pitchFamily="50" charset="0"/>
              </a:rPr>
              <a:t>relacionados</a:t>
            </a:r>
            <a:r>
              <a:rPr lang="en-US" sz="2800" dirty="0">
                <a:latin typeface="Montserrat" panose="00000500000000000000" pitchFamily="50" charset="0"/>
              </a:rPr>
              <a:t> con </a:t>
            </a:r>
            <a:r>
              <a:rPr lang="en-US" sz="2800" dirty="0" err="1">
                <a:latin typeface="Montserrat" panose="00000500000000000000" pitchFamily="50" charset="0"/>
              </a:rPr>
              <a:t>el</a:t>
            </a:r>
            <a:r>
              <a:rPr lang="en-US" sz="2800" dirty="0">
                <a:latin typeface="Montserrat" panose="00000500000000000000" pitchFamily="50" charset="0"/>
              </a:rPr>
              <a:t> </a:t>
            </a:r>
            <a:r>
              <a:rPr lang="en-US" sz="2800" dirty="0" err="1">
                <a:latin typeface="Montserrat" panose="00000500000000000000" pitchFamily="50" charset="0"/>
              </a:rPr>
              <a:t>pensamiento</a:t>
            </a:r>
            <a:r>
              <a:rPr lang="en-US" sz="2800" dirty="0">
                <a:latin typeface="Montserrat" panose="00000500000000000000" pitchFamily="50" charset="0"/>
              </a:rPr>
              <a:t> </a:t>
            </a:r>
            <a:r>
              <a:rPr lang="en-US" sz="2800" dirty="0" err="1">
                <a:latin typeface="Montserrat" panose="00000500000000000000" pitchFamily="50" charset="0"/>
              </a:rPr>
              <a:t>espacial</a:t>
            </a:r>
            <a:r>
              <a:rPr lang="en-US" sz="2800" dirty="0">
                <a:latin typeface="Montserrat" panose="00000500000000000000" pitchFamily="50" charset="0"/>
              </a:rPr>
              <a:t>.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120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</a:rPr>
              <a:t>Pruden et al. (2011)</a:t>
            </a:r>
          </a:p>
        </p:txBody>
      </p:sp>
      <p:pic>
        <p:nvPicPr>
          <p:cNvPr id="4" name="Content Placeholder 11">
            <a:extLst>
              <a:ext uri="{FF2B5EF4-FFF2-40B4-BE49-F238E27FC236}">
                <a16:creationId xmlns:a16="http://schemas.microsoft.com/office/drawing/2014/main" id="{0DEB006D-4A36-C914-11EF-310E3BD02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3686" y="967867"/>
            <a:ext cx="6438314" cy="429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4446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1536C-D764-8E49-E9BC-F14C58EB3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646" y="237744"/>
            <a:ext cx="10834075" cy="535531"/>
          </a:xfrm>
        </p:spPr>
        <p:txBody>
          <a:bodyPr/>
          <a:lstStyle/>
          <a:p>
            <a:r>
              <a:rPr lang="en-US" sz="3200" b="1" dirty="0" err="1">
                <a:latin typeface="Montserrat" panose="00000500000000000000" pitchFamily="2" charset="0"/>
              </a:rPr>
              <a:t>Vocabulario</a:t>
            </a:r>
            <a:r>
              <a:rPr lang="en-US" sz="3200" b="1" dirty="0">
                <a:latin typeface="Montserrat" panose="00000500000000000000" pitchFamily="2" charset="0"/>
              </a:rPr>
              <a:t> </a:t>
            </a:r>
            <a:r>
              <a:rPr lang="en-US" sz="3200" b="1" dirty="0" err="1">
                <a:latin typeface="Montserrat" panose="00000500000000000000" pitchFamily="2" charset="0"/>
              </a:rPr>
              <a:t>espacial</a:t>
            </a:r>
            <a:r>
              <a:rPr lang="en-US" sz="3200" b="1" dirty="0">
                <a:latin typeface="Montserrat" panose="00000500000000000000" pitchFamily="2" charset="0"/>
              </a:rPr>
              <a:t>: </a:t>
            </a:r>
            <a:r>
              <a:rPr lang="en-US" sz="3200" b="0" dirty="0" err="1">
                <a:latin typeface="Montserrat Medium" pitchFamily="2" charset="77"/>
              </a:rPr>
              <a:t>Discutir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0CCEAD-3F42-E752-EFE5-10524C48C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646" y="967867"/>
            <a:ext cx="6470588" cy="5277719"/>
          </a:xfrm>
        </p:spPr>
        <p:txBody>
          <a:bodyPr anchor="ctr" anchorCtr="0">
            <a:normAutofit/>
          </a:bodyPr>
          <a:lstStyle/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¿</a:t>
            </a:r>
            <a:r>
              <a:rPr lang="en-US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Qué</a:t>
            </a:r>
            <a:r>
              <a:rPr lang="en-US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vocabulario</a:t>
            </a:r>
            <a:r>
              <a:rPr lang="en-US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espacial</a:t>
            </a:r>
            <a:r>
              <a:rPr lang="en-US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US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gestos</a:t>
            </a:r>
            <a:r>
              <a:rPr lang="en-US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podría</a:t>
            </a:r>
            <a:r>
              <a:rPr lang="en-US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utilizar</a:t>
            </a:r>
            <a:r>
              <a:rPr lang="en-US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esta</a:t>
            </a:r>
            <a:r>
              <a:rPr lang="en-US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niña</a:t>
            </a:r>
            <a:r>
              <a:rPr lang="en-US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para </a:t>
            </a:r>
            <a:r>
              <a:rPr lang="en-US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describir</a:t>
            </a:r>
            <a:r>
              <a:rPr lang="en-US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estructura</a:t>
            </a:r>
            <a:r>
              <a:rPr lang="en-US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que </a:t>
            </a:r>
            <a:r>
              <a:rPr lang="en-US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creó</a:t>
            </a:r>
            <a:r>
              <a:rPr lang="en-US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3" name="Picture 2" descr="Un niño apilando apilando objetos de una cocina de juguete.">
            <a:extLst>
              <a:ext uri="{FF2B5EF4-FFF2-40B4-BE49-F238E27FC236}">
                <a16:creationId xmlns:a16="http://schemas.microsoft.com/office/drawing/2014/main" id="{BF7D9619-99E2-2C34-F122-1B5D090CE4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00"/>
                    </a14:imgEffect>
                    <a14:imgEffect>
                      <a14:saturation sat="110000"/>
                    </a14:imgEffect>
                    <a14:imgEffect>
                      <a14:brightnessContrast bright="5000" contras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153427" y="1207012"/>
            <a:ext cx="5277719" cy="479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150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1536C-D764-8E49-E9BC-F14C58EB3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646" y="237744"/>
            <a:ext cx="10834075" cy="535531"/>
          </a:xfrm>
        </p:spPr>
        <p:txBody>
          <a:bodyPr/>
          <a:lstStyle/>
          <a:p>
            <a:r>
              <a:rPr lang="en-US" sz="3200" b="1" dirty="0" err="1">
                <a:latin typeface="Montserrat" panose="00000500000000000000" pitchFamily="2" charset="0"/>
              </a:rPr>
              <a:t>Rotación</a:t>
            </a:r>
            <a:r>
              <a:rPr lang="en-US" sz="3200" b="1" dirty="0">
                <a:latin typeface="Montserrat" panose="00000500000000000000" pitchFamily="2" charset="0"/>
              </a:rPr>
              <a:t> mental: </a:t>
            </a:r>
            <a:r>
              <a:rPr lang="en-US" sz="3200" b="0" dirty="0" err="1">
                <a:latin typeface="Montserrat Medium" pitchFamily="2" charset="77"/>
              </a:rPr>
              <a:t>Definición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0CCEAD-3F42-E752-EFE5-10524C48C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646" y="967867"/>
            <a:ext cx="6210336" cy="5024793"/>
          </a:xfrm>
        </p:spPr>
        <p:txBody>
          <a:bodyPr anchor="ctr" anchorCtr="0">
            <a:normAutofit/>
          </a:bodyPr>
          <a:lstStyle/>
          <a:p>
            <a:pPr marL="0" indent="0">
              <a:buNone/>
            </a:pPr>
            <a:r>
              <a:rPr lang="en-US" dirty="0" err="1">
                <a:ea typeface="Calibri" panose="020F0502020204030204" pitchFamily="34" charset="0"/>
                <a:cs typeface="Times New Roman" panose="02020603050405020304" pitchFamily="18" charset="0"/>
              </a:rPr>
              <a:t>Imaginar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a typeface="Calibri" panose="020F0502020204030204" pitchFamily="34" charset="0"/>
                <a:cs typeface="Times New Roman" panose="02020603050405020304" pitchFamily="18" charset="0"/>
              </a:rPr>
              <a:t>cómo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 se </a:t>
            </a:r>
            <a:r>
              <a:rPr lang="en-US" dirty="0" err="1">
                <a:ea typeface="Calibri" panose="020F0502020204030204" pitchFamily="34" charset="0"/>
                <a:cs typeface="Times New Roman" panose="02020603050405020304" pitchFamily="18" charset="0"/>
              </a:rPr>
              <a:t>verían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a typeface="Calibri" panose="020F0502020204030204" pitchFamily="34" charset="0"/>
                <a:cs typeface="Times New Roman" panose="02020603050405020304" pitchFamily="18" charset="0"/>
              </a:rPr>
              <a:t>los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a typeface="Calibri" panose="020F0502020204030204" pitchFamily="34" charset="0"/>
                <a:cs typeface="Times New Roman" panose="02020603050405020304" pitchFamily="18" charset="0"/>
              </a:rPr>
              <a:t>objetos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a typeface="Calibri" panose="020F0502020204030204" pitchFamily="34" charset="0"/>
                <a:cs typeface="Times New Roman" panose="02020603050405020304" pitchFamily="18" charset="0"/>
              </a:rPr>
              <a:t>cuando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 se </a:t>
            </a:r>
            <a:r>
              <a:rPr lang="en-US" dirty="0" err="1">
                <a:ea typeface="Calibri" panose="020F0502020204030204" pitchFamily="34" charset="0"/>
                <a:cs typeface="Times New Roman" panose="02020603050405020304" pitchFamily="18" charset="0"/>
              </a:rPr>
              <a:t>giran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dirty="0" err="1">
                <a:ea typeface="Calibri" panose="020F0502020204030204" pitchFamily="34" charset="0"/>
                <a:cs typeface="Times New Roman" panose="02020603050405020304" pitchFamily="18" charset="0"/>
              </a:rPr>
              <a:t>voltean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4908DD-1DDD-7EF6-5087-64B6EDE59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2234" y="967867"/>
            <a:ext cx="4869766" cy="502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4523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1536C-D764-8E49-E9BC-F14C58EB3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646" y="237744"/>
            <a:ext cx="10834075" cy="535531"/>
          </a:xfrm>
        </p:spPr>
        <p:txBody>
          <a:bodyPr/>
          <a:lstStyle/>
          <a:p>
            <a:r>
              <a:rPr lang="en-US" sz="3200" b="1" dirty="0" err="1">
                <a:latin typeface="Montserrat" panose="00000500000000000000" pitchFamily="2" charset="0"/>
              </a:rPr>
              <a:t>Jugar</a:t>
            </a:r>
            <a:r>
              <a:rPr lang="en-US" sz="3200" b="1" dirty="0">
                <a:latin typeface="Montserrat" panose="00000500000000000000" pitchFamily="2" charset="0"/>
              </a:rPr>
              <a:t>: </a:t>
            </a:r>
            <a:r>
              <a:rPr lang="en-US" sz="3200" b="0" dirty="0" err="1">
                <a:latin typeface="Montserrat Medium" pitchFamily="2" charset="77"/>
              </a:rPr>
              <a:t>Rotación</a:t>
            </a:r>
            <a:r>
              <a:rPr lang="en-US" sz="3200" b="0" dirty="0">
                <a:latin typeface="Montserrat Medium" pitchFamily="2" charset="77"/>
              </a:rPr>
              <a:t> mental</a:t>
            </a:r>
            <a:endParaRPr lang="en-US" b="0" dirty="0">
              <a:solidFill>
                <a:schemeClr val="bg1"/>
              </a:solidFill>
              <a:latin typeface="Montserrat Medium" pitchFamily="2" charset="77"/>
            </a:endParaRPr>
          </a:p>
        </p:txBody>
      </p:sp>
      <p:grpSp>
        <p:nvGrpSpPr>
          <p:cNvPr id="6" name="Group 5" descr="Un rectángulo largo y delgado colocado horizontalmente. Hay un círculo en la parte superior izquierda y un triángulo, colocado con la punta hacia abajo, en la parte inferior derecha.">
            <a:extLst>
              <a:ext uri="{FF2B5EF4-FFF2-40B4-BE49-F238E27FC236}">
                <a16:creationId xmlns:a16="http://schemas.microsoft.com/office/drawing/2014/main" id="{C952486F-90B0-6625-6343-C5337C4AADD0}"/>
              </a:ext>
            </a:extLst>
          </p:cNvPr>
          <p:cNvGrpSpPr/>
          <p:nvPr/>
        </p:nvGrpSpPr>
        <p:grpSpPr>
          <a:xfrm>
            <a:off x="4936671" y="1458179"/>
            <a:ext cx="1665514" cy="1325880"/>
            <a:chOff x="4898571" y="2471057"/>
            <a:chExt cx="1665514" cy="132805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8F9AFB9-BB9F-8D4B-D19F-315B070C6631}"/>
                </a:ext>
              </a:extLst>
            </p:cNvPr>
            <p:cNvSpPr/>
            <p:nvPr/>
          </p:nvSpPr>
          <p:spPr>
            <a:xfrm>
              <a:off x="4898571" y="2471057"/>
              <a:ext cx="729343" cy="72934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ontserrat" panose="00000500000000000000" pitchFamily="50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06CCFB9-F2A7-62D5-4210-39C8099570C0}"/>
                </a:ext>
              </a:extLst>
            </p:cNvPr>
            <p:cNvSpPr/>
            <p:nvPr/>
          </p:nvSpPr>
          <p:spPr>
            <a:xfrm>
              <a:off x="5029199" y="3200400"/>
              <a:ext cx="1534886" cy="22860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ontserrat" panose="00000500000000000000" pitchFamily="50" charset="0"/>
              </a:endParaRPr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3EB8F775-6295-5D08-8388-270DA91832BF}"/>
                </a:ext>
              </a:extLst>
            </p:cNvPr>
            <p:cNvSpPr/>
            <p:nvPr/>
          </p:nvSpPr>
          <p:spPr>
            <a:xfrm rot="10800000">
              <a:off x="5921829" y="3429000"/>
              <a:ext cx="576942" cy="370114"/>
            </a:xfrm>
            <a:prstGeom prst="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ontserrat" panose="00000500000000000000" pitchFamily="50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4CF7EF3-1868-C5B5-BF03-39879B89F742}"/>
              </a:ext>
            </a:extLst>
          </p:cNvPr>
          <p:cNvSpPr txBox="1"/>
          <p:nvPr/>
        </p:nvSpPr>
        <p:spPr>
          <a:xfrm>
            <a:off x="1442358" y="4141505"/>
            <a:ext cx="52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 SemiBold" panose="00000700000000000000" pitchFamily="2" charset="0"/>
              </a:rPr>
              <a:t>A.</a:t>
            </a:r>
          </a:p>
        </p:txBody>
      </p:sp>
      <p:grpSp>
        <p:nvGrpSpPr>
          <p:cNvPr id="3" name="Group 2" descr="Un rectángulo largo y delgado colocado horizontalmente. Hay un círculo en la parte inferior izquierda del rectángulo y un triángulo, con la punta hacia abajo, en el lado derecho del rectángulo.">
            <a:extLst>
              <a:ext uri="{FF2B5EF4-FFF2-40B4-BE49-F238E27FC236}">
                <a16:creationId xmlns:a16="http://schemas.microsoft.com/office/drawing/2014/main" id="{850A55AE-2483-4E0D-4588-89C63C3A39AC}"/>
              </a:ext>
            </a:extLst>
          </p:cNvPr>
          <p:cNvGrpSpPr/>
          <p:nvPr/>
        </p:nvGrpSpPr>
        <p:grpSpPr>
          <a:xfrm>
            <a:off x="2002967" y="4141505"/>
            <a:ext cx="1534886" cy="957943"/>
            <a:chOff x="2002967" y="4141505"/>
            <a:chExt cx="1534886" cy="957943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871B872-CC4F-EBB0-990C-C8975E97FD52}"/>
                </a:ext>
              </a:extLst>
            </p:cNvPr>
            <p:cNvSpPr/>
            <p:nvPr/>
          </p:nvSpPr>
          <p:spPr>
            <a:xfrm>
              <a:off x="2041067" y="4370105"/>
              <a:ext cx="729343" cy="72934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ontserrat" panose="00000500000000000000" pitchFamily="50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F73CED2-B8A0-5DED-CF68-612EB3FF9615}"/>
                </a:ext>
              </a:extLst>
            </p:cNvPr>
            <p:cNvSpPr/>
            <p:nvPr/>
          </p:nvSpPr>
          <p:spPr>
            <a:xfrm>
              <a:off x="2002967" y="4141505"/>
              <a:ext cx="1534886" cy="22860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ontserrat" panose="00000500000000000000" pitchFamily="50" charset="0"/>
              </a:endParaRP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8B21F883-DD3B-A0C0-489E-80487A2E61BF}"/>
                </a:ext>
              </a:extLst>
            </p:cNvPr>
            <p:cNvSpPr/>
            <p:nvPr/>
          </p:nvSpPr>
          <p:spPr>
            <a:xfrm rot="10800000">
              <a:off x="2922811" y="4370105"/>
              <a:ext cx="576942" cy="370114"/>
            </a:xfrm>
            <a:prstGeom prst="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ontserrat" panose="00000500000000000000" pitchFamily="50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1E0FA0DE-34D3-E698-5A69-93F899D7255D}"/>
              </a:ext>
            </a:extLst>
          </p:cNvPr>
          <p:cNvSpPr txBox="1"/>
          <p:nvPr/>
        </p:nvSpPr>
        <p:spPr>
          <a:xfrm>
            <a:off x="4661811" y="4086293"/>
            <a:ext cx="52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 SemiBold" panose="00000700000000000000" pitchFamily="2" charset="0"/>
              </a:rPr>
              <a:t>B.</a:t>
            </a:r>
          </a:p>
        </p:txBody>
      </p:sp>
      <p:grpSp>
        <p:nvGrpSpPr>
          <p:cNvPr id="4" name="Group 3" descr="Un rectángulo largo y delgado colocado horizontalmente. Hay un círculo en el extremo izquierdo del rectángulo. También hay un triángulo, con la punta hacia abajo, en la parte superior derecha del rectángulo.">
            <a:extLst>
              <a:ext uri="{FF2B5EF4-FFF2-40B4-BE49-F238E27FC236}">
                <a16:creationId xmlns:a16="http://schemas.microsoft.com/office/drawing/2014/main" id="{47CABABF-DDA6-9E41-B3C3-B39A5FAE8614}"/>
              </a:ext>
            </a:extLst>
          </p:cNvPr>
          <p:cNvGrpSpPr/>
          <p:nvPr/>
        </p:nvGrpSpPr>
        <p:grpSpPr>
          <a:xfrm>
            <a:off x="5110842" y="3722406"/>
            <a:ext cx="2264229" cy="832756"/>
            <a:chOff x="5110842" y="3722406"/>
            <a:chExt cx="2264229" cy="83275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65D24D1-B493-9D1C-283A-23AA4B65E596}"/>
                </a:ext>
              </a:extLst>
            </p:cNvPr>
            <p:cNvSpPr/>
            <p:nvPr/>
          </p:nvSpPr>
          <p:spPr>
            <a:xfrm>
              <a:off x="5110842" y="3825819"/>
              <a:ext cx="729343" cy="72934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ontserrat" panose="000005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9F4E902-72EB-70CE-AC96-AC1FC7F0C9CA}"/>
                </a:ext>
              </a:extLst>
            </p:cNvPr>
            <p:cNvSpPr/>
            <p:nvPr/>
          </p:nvSpPr>
          <p:spPr>
            <a:xfrm>
              <a:off x="5840185" y="4076191"/>
              <a:ext cx="1534886" cy="22860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ontserrat" panose="00000500000000000000" pitchFamily="50" charset="0"/>
              </a:endParaRPr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B5793F6D-367B-A12E-3B13-1639DC62C177}"/>
                </a:ext>
              </a:extLst>
            </p:cNvPr>
            <p:cNvSpPr/>
            <p:nvPr/>
          </p:nvSpPr>
          <p:spPr>
            <a:xfrm rot="10800000">
              <a:off x="6738258" y="3722406"/>
              <a:ext cx="576942" cy="370114"/>
            </a:xfrm>
            <a:prstGeom prst="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ontserrat" panose="00000500000000000000" pitchFamily="50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F057F6C-BB1D-FA68-78F8-108DF5A82B92}"/>
              </a:ext>
            </a:extLst>
          </p:cNvPr>
          <p:cNvSpPr txBox="1"/>
          <p:nvPr/>
        </p:nvSpPr>
        <p:spPr>
          <a:xfrm>
            <a:off x="8292193" y="4086293"/>
            <a:ext cx="52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ontserrat SemiBold" panose="00000700000000000000" pitchFamily="2" charset="0"/>
              </a:rPr>
              <a:t>C.</a:t>
            </a:r>
          </a:p>
        </p:txBody>
      </p:sp>
      <p:grpSp>
        <p:nvGrpSpPr>
          <p:cNvPr id="10" name="Group 9" descr="Un rectángulo largo y delgado colocado verticalmente. Hay un círculo en la parte inferior izquierda del rectángulo. También hay un triángulo, con la punta hacia la derecha, en el lado superior derecho del rectángulo.">
            <a:extLst>
              <a:ext uri="{FF2B5EF4-FFF2-40B4-BE49-F238E27FC236}">
                <a16:creationId xmlns:a16="http://schemas.microsoft.com/office/drawing/2014/main" id="{EFCDDEBB-10B0-CDED-431C-07AAD98A221D}"/>
              </a:ext>
            </a:extLst>
          </p:cNvPr>
          <p:cNvGrpSpPr/>
          <p:nvPr/>
        </p:nvGrpSpPr>
        <p:grpSpPr>
          <a:xfrm rot="16200000">
            <a:off x="8779329" y="3537350"/>
            <a:ext cx="1665514" cy="1328057"/>
            <a:chOff x="4898571" y="2471057"/>
            <a:chExt cx="1665514" cy="1328057"/>
          </a:xfrm>
          <a:solidFill>
            <a:schemeClr val="tx2"/>
          </a:solidFill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E8F8C90-003E-1486-AE5F-3B66D353F64B}"/>
                </a:ext>
              </a:extLst>
            </p:cNvPr>
            <p:cNvSpPr/>
            <p:nvPr/>
          </p:nvSpPr>
          <p:spPr>
            <a:xfrm>
              <a:off x="4898571" y="2471057"/>
              <a:ext cx="729343" cy="72934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ontserrat" panose="00000500000000000000" pitchFamily="50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E12E5F0-307E-BD15-102A-769973DAAB76}"/>
                </a:ext>
              </a:extLst>
            </p:cNvPr>
            <p:cNvSpPr/>
            <p:nvPr/>
          </p:nvSpPr>
          <p:spPr>
            <a:xfrm>
              <a:off x="5029199" y="3200400"/>
              <a:ext cx="1534886" cy="22860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ontserrat" panose="00000500000000000000" pitchFamily="50" charset="0"/>
              </a:endParaRPr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B9A7EC9A-5D89-3C43-6D1E-961D2A6F0010}"/>
                </a:ext>
              </a:extLst>
            </p:cNvPr>
            <p:cNvSpPr/>
            <p:nvPr/>
          </p:nvSpPr>
          <p:spPr>
            <a:xfrm rot="10800000">
              <a:off x="5921829" y="3429000"/>
              <a:ext cx="576942" cy="37011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Montserrat" panose="00000500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70539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1536C-D764-8E49-E9BC-F14C58EB3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646" y="237744"/>
            <a:ext cx="10834075" cy="535531"/>
          </a:xfrm>
        </p:spPr>
        <p:txBody>
          <a:bodyPr/>
          <a:lstStyle/>
          <a:p>
            <a:r>
              <a:rPr lang="en-US" sz="3200" b="1" dirty="0" err="1">
                <a:latin typeface="Montserrat" panose="00000500000000000000" pitchFamily="2" charset="0"/>
              </a:rPr>
              <a:t>Rotación</a:t>
            </a:r>
            <a:r>
              <a:rPr lang="en-US" sz="3200" b="1" dirty="0">
                <a:latin typeface="Montserrat" panose="00000500000000000000" pitchFamily="2" charset="0"/>
              </a:rPr>
              <a:t> mental: </a:t>
            </a:r>
            <a:r>
              <a:rPr lang="en-US" sz="3200" b="0" dirty="0" err="1">
                <a:latin typeface="Montserrat Medium" pitchFamily="2" charset="77"/>
              </a:rPr>
              <a:t>Ejemplos</a:t>
            </a:r>
            <a:endParaRPr lang="en-US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pic>
        <p:nvPicPr>
          <p:cNvPr id="12" name="Picture 11" descr="Los tazones y platos están colocados ordenadamente sobre estantes de madera.">
            <a:extLst>
              <a:ext uri="{FF2B5EF4-FFF2-40B4-BE49-F238E27FC236}">
                <a16:creationId xmlns:a16="http://schemas.microsoft.com/office/drawing/2014/main" id="{7B70EEBD-43BA-4EFA-6F11-56E95196410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000"/>
                    </a14:imgEffect>
                    <a14:imgEffect>
                      <a14:brightnessContrast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568" y="1245097"/>
            <a:ext cx="3563355" cy="2807367"/>
          </a:xfrm>
          <a:prstGeom prst="rect">
            <a:avLst/>
          </a:prstGeom>
        </p:spPr>
      </p:pic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5109FDE3-B18A-4622-E45F-91CDFA807FA8}"/>
              </a:ext>
            </a:extLst>
          </p:cNvPr>
          <p:cNvSpPr txBox="1">
            <a:spLocks/>
          </p:cNvSpPr>
          <p:nvPr/>
        </p:nvSpPr>
        <p:spPr>
          <a:xfrm>
            <a:off x="607230" y="4226137"/>
            <a:ext cx="3633693" cy="12108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078AE"/>
              </a:buClr>
              <a:buFont typeface="Arial" panose="020B0604020202020204" pitchFamily="34" charset="0"/>
              <a:buChar char="•"/>
              <a:defRPr sz="2800" kern="1200">
                <a:solidFill>
                  <a:srgbClr val="0F173D"/>
                </a:solidFill>
                <a:latin typeface="Proxima Nova" panose="0200050603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078AE"/>
              </a:buClr>
              <a:buFont typeface="Arial" panose="020B0604020202020204" pitchFamily="34" charset="0"/>
              <a:buChar char="•"/>
              <a:defRPr sz="2400" kern="1200">
                <a:solidFill>
                  <a:srgbClr val="0F173D"/>
                </a:solidFill>
                <a:latin typeface="Proxima Nova" panose="0200050603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078A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F173D"/>
                </a:solidFill>
                <a:latin typeface="Proxima Nova" panose="0200050603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078AE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F173D"/>
                </a:solidFill>
                <a:latin typeface="Proxima Nova" panose="0200050603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078AE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F173D"/>
                </a:solidFill>
                <a:latin typeface="Proxima Nova" panose="0200050603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err="1">
                <a:solidFill>
                  <a:schemeClr val="tx1"/>
                </a:solidFill>
                <a:latin typeface="Montserrat" panose="00000500000000000000" pitchFamily="50" charset="0"/>
              </a:rPr>
              <a:t>Guardar</a:t>
            </a:r>
            <a:r>
              <a:rPr lang="en-US" sz="2400" dirty="0">
                <a:solidFill>
                  <a:schemeClr val="tx1"/>
                </a:solidFill>
                <a:latin typeface="Montserrat" panose="00000500000000000000" pitchFamily="50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Montserrat" panose="00000500000000000000" pitchFamily="50" charset="0"/>
              </a:rPr>
              <a:t>los</a:t>
            </a:r>
            <a:r>
              <a:rPr lang="en-US" sz="2400" dirty="0">
                <a:solidFill>
                  <a:schemeClr val="tx1"/>
                </a:solidFill>
                <a:latin typeface="Montserrat" panose="00000500000000000000" pitchFamily="50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Montserrat" panose="00000500000000000000" pitchFamily="50" charset="0"/>
              </a:rPr>
              <a:t>cosas</a:t>
            </a:r>
            <a:endParaRPr lang="en-US" sz="2400" dirty="0">
              <a:solidFill>
                <a:schemeClr val="tx1"/>
              </a:solidFill>
              <a:latin typeface="Montserrat" panose="00000500000000000000" pitchFamily="50" charset="0"/>
            </a:endParaRPr>
          </a:p>
        </p:txBody>
      </p:sp>
      <p:pic>
        <p:nvPicPr>
          <p:cNvPr id="7" name="Picture 6" descr="Los niños y un educador están sentados en una mesa hexagonal. Están usando formas de diferentes colores para construir rompecabezas de tangram.">
            <a:extLst>
              <a:ext uri="{FF2B5EF4-FFF2-40B4-BE49-F238E27FC236}">
                <a16:creationId xmlns:a16="http://schemas.microsoft.com/office/drawing/2014/main" id="{770035FE-4EE2-3E0A-04F1-5207289A0BC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500"/>
                    </a14:imgEffect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9209" y="1245097"/>
            <a:ext cx="3588814" cy="2807367"/>
          </a:xfrm>
          <a:prstGeom prst="rect">
            <a:avLst/>
          </a:prstGeom>
        </p:spPr>
      </p:pic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2D866C0F-AF1D-01FA-62F1-3C10A0685A9C}"/>
              </a:ext>
            </a:extLst>
          </p:cNvPr>
          <p:cNvSpPr txBox="1">
            <a:spLocks/>
          </p:cNvSpPr>
          <p:nvPr/>
        </p:nvSpPr>
        <p:spPr>
          <a:xfrm>
            <a:off x="4419208" y="4226138"/>
            <a:ext cx="3563355" cy="6623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078AE"/>
              </a:buClr>
              <a:buFont typeface="Arial" panose="020B0604020202020204" pitchFamily="34" charset="0"/>
              <a:buChar char="•"/>
              <a:defRPr sz="2800" kern="1200">
                <a:solidFill>
                  <a:srgbClr val="0F173D"/>
                </a:solidFill>
                <a:latin typeface="Proxima Nova" panose="0200050603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078AE"/>
              </a:buClr>
              <a:buFont typeface="Arial" panose="020B0604020202020204" pitchFamily="34" charset="0"/>
              <a:buChar char="•"/>
              <a:defRPr sz="2400" kern="1200">
                <a:solidFill>
                  <a:srgbClr val="0F173D"/>
                </a:solidFill>
                <a:latin typeface="Proxima Nova" panose="0200050603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078A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F173D"/>
                </a:solidFill>
                <a:latin typeface="Proxima Nova" panose="0200050603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078AE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F173D"/>
                </a:solidFill>
                <a:latin typeface="Proxima Nova" panose="0200050603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078AE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F173D"/>
                </a:solidFill>
                <a:latin typeface="Proxima Nova" panose="0200050603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0200"/>
              </a:spcBef>
              <a:buNone/>
            </a:pPr>
            <a:r>
              <a:rPr lang="en-US" sz="2400" dirty="0">
                <a:solidFill>
                  <a:srgbClr val="3F3F3F"/>
                </a:solidFill>
                <a:latin typeface="Montserrat" pitchFamily="2" charset="77"/>
                <a:cs typeface="Helvetica" panose="020B0604020202020204" pitchFamily="34" charset="0"/>
              </a:rPr>
              <a:t>Amar </a:t>
            </a:r>
            <a:r>
              <a:rPr lang="en-US" sz="2400" dirty="0" err="1">
                <a:solidFill>
                  <a:srgbClr val="3F3F3F"/>
                </a:solidFill>
                <a:latin typeface="Montserrat" pitchFamily="2" charset="77"/>
                <a:cs typeface="Helvetica" panose="020B0604020202020204" pitchFamily="34" charset="0"/>
              </a:rPr>
              <a:t>rompecabezas</a:t>
            </a:r>
            <a:endParaRPr lang="en-US" sz="2400" dirty="0">
              <a:solidFill>
                <a:srgbClr val="3F3F3F"/>
              </a:solidFill>
              <a:latin typeface="Montserrat" pitchFamily="2" charset="77"/>
              <a:cs typeface="Helvetica" panose="020B0604020202020204" pitchFamily="34" charset="0"/>
            </a:endParaRPr>
          </a:p>
        </p:txBody>
      </p:sp>
      <p:pic>
        <p:nvPicPr>
          <p:cNvPr id="4" name="Picture 3" descr="Un niño coloca una rampa contra un estante de madera. Delante de la rampa hay bloques de diferentes formas y un pequeño caro de juguete.&#10;">
            <a:extLst>
              <a:ext uri="{FF2B5EF4-FFF2-40B4-BE49-F238E27FC236}">
                <a16:creationId xmlns:a16="http://schemas.microsoft.com/office/drawing/2014/main" id="{87EBBB88-B470-95ED-87BD-72613D68E21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60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0968" y="1245097"/>
            <a:ext cx="3549586" cy="2807367"/>
          </a:xfrm>
          <a:prstGeom prst="rect">
            <a:avLst/>
          </a:prstGeom>
        </p:spPr>
      </p:pic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1B4152C7-448D-C8CE-8C45-FD678B649952}"/>
              </a:ext>
            </a:extLst>
          </p:cNvPr>
          <p:cNvSpPr txBox="1">
            <a:spLocks/>
          </p:cNvSpPr>
          <p:nvPr/>
        </p:nvSpPr>
        <p:spPr>
          <a:xfrm>
            <a:off x="8157199" y="4226138"/>
            <a:ext cx="3563355" cy="6623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078AE"/>
              </a:buClr>
              <a:buFont typeface="Arial" panose="020B0604020202020204" pitchFamily="34" charset="0"/>
              <a:buChar char="•"/>
              <a:defRPr sz="2800" kern="1200">
                <a:solidFill>
                  <a:srgbClr val="0F173D"/>
                </a:solidFill>
                <a:latin typeface="Proxima Nova" panose="0200050603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078AE"/>
              </a:buClr>
              <a:buFont typeface="Arial" panose="020B0604020202020204" pitchFamily="34" charset="0"/>
              <a:buChar char="•"/>
              <a:defRPr sz="2400" kern="1200">
                <a:solidFill>
                  <a:srgbClr val="0F173D"/>
                </a:solidFill>
                <a:latin typeface="Proxima Nova" panose="0200050603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078AE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F173D"/>
                </a:solidFill>
                <a:latin typeface="Proxima Nova" panose="0200050603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078AE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F173D"/>
                </a:solidFill>
                <a:latin typeface="Proxima Nova" panose="0200050603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078AE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F173D"/>
                </a:solidFill>
                <a:latin typeface="Proxima Nova" panose="0200050603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7200"/>
              </a:spcBef>
              <a:buNone/>
            </a:pPr>
            <a:r>
              <a:rPr lang="en-US" sz="2400" dirty="0" err="1">
                <a:solidFill>
                  <a:srgbClr val="3F3F3F"/>
                </a:solidFill>
                <a:latin typeface="Montserrat" pitchFamily="2" charset="77"/>
                <a:cs typeface="Helvetica" panose="020B0604020202020204" pitchFamily="34" charset="0"/>
              </a:rPr>
              <a:t>Construir</a:t>
            </a:r>
            <a:r>
              <a:rPr lang="en-US" sz="2400" dirty="0">
                <a:solidFill>
                  <a:srgbClr val="3F3F3F"/>
                </a:solidFill>
                <a:latin typeface="Montserrat" pitchFamily="2" charset="77"/>
                <a:cs typeface="Helvetica" panose="020B0604020202020204" pitchFamily="34" charset="0"/>
              </a:rPr>
              <a:t> con </a:t>
            </a:r>
            <a:r>
              <a:rPr lang="en-US" sz="2400" dirty="0" err="1">
                <a:solidFill>
                  <a:srgbClr val="3F3F3F"/>
                </a:solidFill>
                <a:latin typeface="Montserrat" pitchFamily="2" charset="77"/>
                <a:cs typeface="Helvetica" panose="020B0604020202020204" pitchFamily="34" charset="0"/>
              </a:rPr>
              <a:t>bloques</a:t>
            </a:r>
            <a:endParaRPr lang="en-US" sz="2400" dirty="0">
              <a:solidFill>
                <a:srgbClr val="3F3F3F"/>
              </a:solidFill>
              <a:latin typeface="Montserrat" pitchFamily="2" charset="77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8400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1536C-D764-8E49-E9BC-F14C58EB3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646" y="237744"/>
            <a:ext cx="10834075" cy="535531"/>
          </a:xfrm>
        </p:spPr>
        <p:txBody>
          <a:bodyPr/>
          <a:lstStyle/>
          <a:p>
            <a:r>
              <a:rPr lang="en-US" sz="3200" b="1" dirty="0" err="1">
                <a:latin typeface="Montserrat" panose="00000500000000000000" pitchFamily="2" charset="0"/>
              </a:rPr>
              <a:t>Rotación</a:t>
            </a:r>
            <a:r>
              <a:rPr lang="en-US" sz="3200" b="1" dirty="0">
                <a:latin typeface="Montserrat" panose="00000500000000000000" pitchFamily="2" charset="0"/>
              </a:rPr>
              <a:t> mental: </a:t>
            </a:r>
            <a:r>
              <a:rPr lang="en-US" sz="3200" b="0" dirty="0">
                <a:latin typeface="Montserrat Medium" pitchFamily="2" charset="77"/>
              </a:rPr>
              <a:t>Desarrollo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0CCEAD-3F42-E752-EFE5-10524C48C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646" y="967867"/>
            <a:ext cx="6210336" cy="5115586"/>
          </a:xfrm>
        </p:spPr>
        <p:txBody>
          <a:bodyPr anchor="ctr" anchorCtr="0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Los </a:t>
            </a:r>
            <a:r>
              <a:rPr lang="en-US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niños</a:t>
            </a:r>
            <a:r>
              <a:rPr lang="en-US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pueden</a:t>
            </a:r>
            <a:r>
              <a:rPr lang="en-US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800" kern="100" dirty="0" err="1"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empezar</a:t>
            </a:r>
            <a:r>
              <a:rPr lang="en-US" sz="2800" kern="100" dirty="0"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2800" kern="100" dirty="0" err="1"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predecir</a:t>
            </a:r>
            <a:r>
              <a:rPr lang="en-US" sz="2800" kern="100" dirty="0"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cómo</a:t>
            </a:r>
            <a:r>
              <a:rPr lang="en-US" sz="2800" kern="100" dirty="0"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se </a:t>
            </a:r>
            <a:r>
              <a:rPr lang="en-US" sz="2800" kern="100" dirty="0" err="1"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ven</a:t>
            </a:r>
            <a:r>
              <a:rPr lang="en-US" sz="2800" kern="100" dirty="0"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los</a:t>
            </a:r>
            <a:r>
              <a:rPr lang="en-US" sz="2800" kern="100" dirty="0"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objetos</a:t>
            </a:r>
            <a:r>
              <a:rPr lang="en-US" sz="2800" kern="100" dirty="0"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cuando</a:t>
            </a:r>
            <a:r>
              <a:rPr lang="en-US" sz="2800" kern="100" dirty="0"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se </a:t>
            </a:r>
            <a:r>
              <a:rPr lang="en-US" sz="2800" kern="100" dirty="0" err="1"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giran</a:t>
            </a:r>
            <a:r>
              <a:rPr lang="en-US" kern="100" dirty="0"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o </a:t>
            </a:r>
            <a:r>
              <a:rPr lang="en-US" sz="2800" kern="100" dirty="0" err="1"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voltean</a:t>
            </a:r>
            <a:r>
              <a:rPr lang="en-US" sz="2800" kern="100" dirty="0"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, y</a:t>
            </a:r>
            <a:endParaRPr lang="en-US" kern="100" dirty="0">
              <a:latin typeface="Montserrat" panose="00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800" kern="100" dirty="0" err="1"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utilizar</a:t>
            </a:r>
            <a:r>
              <a:rPr lang="en-US" sz="2800" kern="100" dirty="0"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la </a:t>
            </a:r>
            <a:r>
              <a:rPr lang="en-US" sz="2800" kern="100" dirty="0" err="1"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rotación</a:t>
            </a:r>
            <a:r>
              <a:rPr lang="en-US" sz="2800" kern="100" dirty="0"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mental para resolver </a:t>
            </a:r>
            <a:r>
              <a:rPr lang="en-US" sz="2800" kern="100" dirty="0" err="1"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problemas</a:t>
            </a:r>
            <a:r>
              <a:rPr lang="en-US" sz="2800" kern="100" dirty="0"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kern="100" dirty="0">
              <a:effectLst/>
              <a:latin typeface="Montserrat" panose="00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1200" kern="10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Levine et al. (2018); Wakefield et al. (2019)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AFA2E7-9210-D003-DB14-796FE59A6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000"/>
                    </a14:imgEffect>
                    <a14:imgEffect>
                      <a14:brightnessContrast bright="3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4099" y="967866"/>
            <a:ext cx="4897902" cy="511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2042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4AE93BE-8F96-2E86-4584-9804B0967E0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51511" y="251807"/>
            <a:ext cx="10834075" cy="5078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atin typeface="Montserrat" panose="00000500000000000000" pitchFamily="2" charset="0"/>
              </a:rPr>
              <a:t>Rotación</a:t>
            </a:r>
            <a:r>
              <a:rPr lang="en-US" sz="2800" b="1" dirty="0">
                <a:latin typeface="Montserrat" panose="00000500000000000000" pitchFamily="2" charset="0"/>
              </a:rPr>
              <a:t> mental: </a:t>
            </a:r>
            <a:r>
              <a:rPr lang="en-US" sz="2800" b="0" dirty="0">
                <a:latin typeface="Montserrat Medium" pitchFamily="2" charset="77"/>
              </a:rPr>
              <a:t>Desarrollo (</a:t>
            </a:r>
            <a:r>
              <a:rPr lang="en-US" sz="2800" b="0" dirty="0" err="1">
                <a:latin typeface="Montserrat Medium" pitchFamily="2" charset="77"/>
              </a:rPr>
              <a:t>continuación</a:t>
            </a:r>
            <a:r>
              <a:rPr lang="en-US" sz="2800" b="0" dirty="0">
                <a:latin typeface="Montserrat Medium" pitchFamily="2" charset="77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itchFamily="2" charset="77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E5C23-A8C8-B510-1172-2B7D453FA6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803" y="1253331"/>
            <a:ext cx="11892197" cy="6333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Las </a:t>
            </a:r>
            <a:r>
              <a:rPr lang="en-US" sz="24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capacidades</a:t>
            </a:r>
            <a:r>
              <a:rPr lang="en-US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4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rotación</a:t>
            </a:r>
            <a:r>
              <a:rPr lang="en-US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mental de </a:t>
            </a:r>
            <a:r>
              <a:rPr lang="en-US" sz="24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los</a:t>
            </a:r>
            <a:r>
              <a:rPr lang="en-US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niños</a:t>
            </a:r>
            <a:r>
              <a:rPr lang="en-US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siguen</a:t>
            </a:r>
            <a:r>
              <a:rPr lang="en-US" sz="24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desarrollándose</a:t>
            </a:r>
            <a:r>
              <a:rPr lang="en-US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b="1" strike="sngStrike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B3205200-C675-A853-DABF-E194043DECA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5038605"/>
              </p:ext>
            </p:extLst>
          </p:nvPr>
        </p:nvGraphicFramePr>
        <p:xfrm>
          <a:off x="946706" y="1904846"/>
          <a:ext cx="9597029" cy="36272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43676">
                  <a:extLst>
                    <a:ext uri="{9D8B030D-6E8A-4147-A177-3AD203B41FA5}">
                      <a16:colId xmlns:a16="http://schemas.microsoft.com/office/drawing/2014/main" val="3629347565"/>
                    </a:ext>
                  </a:extLst>
                </a:gridCol>
                <a:gridCol w="4853353">
                  <a:extLst>
                    <a:ext uri="{9D8B030D-6E8A-4147-A177-3AD203B41FA5}">
                      <a16:colId xmlns:a16="http://schemas.microsoft.com/office/drawing/2014/main" val="3122783404"/>
                    </a:ext>
                  </a:extLst>
                </a:gridCol>
              </a:tblGrid>
              <a:tr h="59400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Montserrat" panose="00000500000000000000" pitchFamily="50" charset="0"/>
                        </a:rPr>
                        <a:t>Más </a:t>
                      </a:r>
                      <a:r>
                        <a:rPr lang="en-US" sz="2400" dirty="0" err="1">
                          <a:latin typeface="Montserrat" panose="00000500000000000000" pitchFamily="50" charset="0"/>
                        </a:rPr>
                        <a:t>facil</a:t>
                      </a:r>
                      <a:endParaRPr lang="en-US" sz="2400" dirty="0">
                        <a:latin typeface="Montserrat" panose="000005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Montserrat" panose="00000500000000000000" pitchFamily="50" charset="0"/>
                        </a:rPr>
                        <a:t>Más </a:t>
                      </a:r>
                      <a:r>
                        <a:rPr lang="en-US" sz="2400" dirty="0" err="1">
                          <a:latin typeface="Montserrat" panose="00000500000000000000" pitchFamily="50" charset="0"/>
                        </a:rPr>
                        <a:t>dificil</a:t>
                      </a:r>
                      <a:endParaRPr lang="en-US" sz="2400" dirty="0">
                        <a:latin typeface="Montserrat" panose="000005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085410"/>
                  </a:ext>
                </a:extLst>
              </a:tr>
              <a:tr h="1376801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Montserrat Medium" panose="00000600000000000000" pitchFamily="50" charset="0"/>
                        </a:rPr>
                        <a:t>Objetos</a:t>
                      </a:r>
                      <a:r>
                        <a:rPr lang="en-US" dirty="0">
                          <a:latin typeface="Montserrat Medium" panose="00000600000000000000" pitchFamily="50" charset="0"/>
                        </a:rPr>
                        <a:t> </a:t>
                      </a:r>
                      <a:r>
                        <a:rPr lang="en-US" dirty="0" err="1">
                          <a:latin typeface="Montserrat Medium" panose="00000600000000000000" pitchFamily="50" charset="0"/>
                        </a:rPr>
                        <a:t>bidimensionales</a:t>
                      </a:r>
                      <a:endParaRPr lang="en-US" dirty="0">
                        <a:latin typeface="Montserrat Medium" panose="000006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Montserrat Medium" panose="00000600000000000000" pitchFamily="50" charset="0"/>
                        </a:rPr>
                        <a:t>Objetos</a:t>
                      </a:r>
                      <a:r>
                        <a:rPr lang="en-US" dirty="0">
                          <a:latin typeface="Montserrat Medium" panose="00000600000000000000" pitchFamily="50" charset="0"/>
                        </a:rPr>
                        <a:t> </a:t>
                      </a:r>
                      <a:r>
                        <a:rPr lang="en-US" dirty="0" err="1">
                          <a:latin typeface="Montserrat Medium" panose="00000600000000000000" pitchFamily="50" charset="0"/>
                        </a:rPr>
                        <a:t>tridimensionales</a:t>
                      </a:r>
                      <a:endParaRPr lang="en-US" dirty="0">
                        <a:latin typeface="Montserrat Medium" panose="000006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9956946"/>
                  </a:ext>
                </a:extLst>
              </a:tr>
              <a:tr h="1656413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Montserrat Medium" panose="00000600000000000000" pitchFamily="50" charset="0"/>
                        </a:rPr>
                        <a:t>Pequeños</a:t>
                      </a:r>
                      <a:r>
                        <a:rPr lang="en-US" dirty="0">
                          <a:latin typeface="Montserrat Medium" panose="00000600000000000000" pitchFamily="50" charset="0"/>
                        </a:rPr>
                        <a:t> </a:t>
                      </a:r>
                      <a:r>
                        <a:rPr lang="en-US" dirty="0" err="1">
                          <a:latin typeface="Montserrat Medium" panose="00000600000000000000" pitchFamily="50" charset="0"/>
                        </a:rPr>
                        <a:t>grados</a:t>
                      </a:r>
                      <a:r>
                        <a:rPr lang="en-US" dirty="0">
                          <a:latin typeface="Montserrat Medium" panose="00000600000000000000" pitchFamily="50" charset="0"/>
                        </a:rPr>
                        <a:t> de </a:t>
                      </a:r>
                      <a:r>
                        <a:rPr lang="en-US" dirty="0" err="1">
                          <a:latin typeface="Montserrat Medium" panose="00000600000000000000" pitchFamily="50" charset="0"/>
                        </a:rPr>
                        <a:t>rotación</a:t>
                      </a:r>
                      <a:endParaRPr lang="en-US" dirty="0">
                        <a:latin typeface="Montserrat Medium" panose="000006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Montserrat Medium" panose="00000600000000000000" pitchFamily="50" charset="0"/>
                        </a:rPr>
                        <a:t>Grandes </a:t>
                      </a:r>
                      <a:r>
                        <a:rPr lang="en-US" dirty="0" err="1">
                          <a:latin typeface="Montserrat Medium" panose="00000600000000000000" pitchFamily="50" charset="0"/>
                        </a:rPr>
                        <a:t>grados</a:t>
                      </a:r>
                      <a:r>
                        <a:rPr lang="en-US" dirty="0">
                          <a:latin typeface="Montserrat Medium" panose="00000600000000000000" pitchFamily="50" charset="0"/>
                        </a:rPr>
                        <a:t> de </a:t>
                      </a:r>
                      <a:r>
                        <a:rPr lang="en-US" dirty="0" err="1">
                          <a:latin typeface="Montserrat Medium" panose="00000600000000000000" pitchFamily="50" charset="0"/>
                        </a:rPr>
                        <a:t>rotación</a:t>
                      </a:r>
                      <a:endParaRPr lang="en-US" dirty="0">
                        <a:latin typeface="Montserrat Medium" panose="00000600000000000000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1340357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EA92B21F-F49E-10DD-D432-634E852A4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486023" y="2813263"/>
            <a:ext cx="6496440" cy="2653651"/>
            <a:chOff x="2486023" y="2813263"/>
            <a:chExt cx="6496440" cy="2653651"/>
          </a:xfrm>
        </p:grpSpPr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id="{836EA061-A2F2-9FF4-EADA-B9094962B2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2909262" y="2958238"/>
              <a:ext cx="736600" cy="668867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86E787E-C370-71E7-F409-627578D3FA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66388" y="2813263"/>
              <a:ext cx="1244356" cy="958818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7312D2A-B593-5569-0B16-687E6FCA2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2486023" y="4260366"/>
              <a:ext cx="633343" cy="1122230"/>
              <a:chOff x="694653" y="3420660"/>
              <a:chExt cx="962527" cy="1839371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6E4B5B4-AFDF-704F-04C2-EDF39B95D1B3}"/>
                  </a:ext>
                </a:extLst>
              </p:cNvPr>
              <p:cNvSpPr/>
              <p:nvPr/>
            </p:nvSpPr>
            <p:spPr>
              <a:xfrm>
                <a:off x="880386" y="4169168"/>
                <a:ext cx="582230" cy="109086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Isosceles Triangle 20">
                <a:extLst>
                  <a:ext uri="{FF2B5EF4-FFF2-40B4-BE49-F238E27FC236}">
                    <a16:creationId xmlns:a16="http://schemas.microsoft.com/office/drawing/2014/main" id="{D5925DAD-D2B1-3201-D3F3-FDC35A7D6A67}"/>
                  </a:ext>
                </a:extLst>
              </p:cNvPr>
              <p:cNvSpPr/>
              <p:nvPr/>
            </p:nvSpPr>
            <p:spPr>
              <a:xfrm>
                <a:off x="694653" y="3420660"/>
                <a:ext cx="962527" cy="900855"/>
              </a:xfrm>
              <a:prstGeom prst="triangle">
                <a:avLst/>
              </a:prstGeom>
              <a:solidFill>
                <a:schemeClr val="accent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19C8B48-2A39-301D-2A57-75E6DDC23F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 rot="5400000">
              <a:off x="3557529" y="4311074"/>
              <a:ext cx="633343" cy="1122229"/>
              <a:chOff x="694653" y="3420660"/>
              <a:chExt cx="962527" cy="1839371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D8F910A-7523-6F6E-C8B4-7509CB6AE216}"/>
                  </a:ext>
                </a:extLst>
              </p:cNvPr>
              <p:cNvSpPr/>
              <p:nvPr/>
            </p:nvSpPr>
            <p:spPr>
              <a:xfrm>
                <a:off x="880386" y="4169168"/>
                <a:ext cx="582230" cy="109086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Isosceles Triangle 23">
                <a:extLst>
                  <a:ext uri="{FF2B5EF4-FFF2-40B4-BE49-F238E27FC236}">
                    <a16:creationId xmlns:a16="http://schemas.microsoft.com/office/drawing/2014/main" id="{95DFEA1B-F3BE-4390-CD80-D3EA40E9C63E}"/>
                  </a:ext>
                </a:extLst>
              </p:cNvPr>
              <p:cNvSpPr/>
              <p:nvPr/>
            </p:nvSpPr>
            <p:spPr>
              <a:xfrm>
                <a:off x="694653" y="3420660"/>
                <a:ext cx="962527" cy="900855"/>
              </a:xfrm>
              <a:prstGeom prst="triangle">
                <a:avLst/>
              </a:prstGeom>
              <a:solidFill>
                <a:schemeClr val="accent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1A3547D-4570-5962-2410-ACAEAF5B41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7329613" y="4308168"/>
              <a:ext cx="633343" cy="1122230"/>
              <a:chOff x="694653" y="3420660"/>
              <a:chExt cx="962527" cy="1839371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EA504336-1FFB-E946-C5B8-F2E5A8CCF901}"/>
                  </a:ext>
                </a:extLst>
              </p:cNvPr>
              <p:cNvSpPr/>
              <p:nvPr/>
            </p:nvSpPr>
            <p:spPr>
              <a:xfrm>
                <a:off x="880386" y="4169168"/>
                <a:ext cx="582230" cy="109086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Isosceles Triangle 26">
                <a:extLst>
                  <a:ext uri="{FF2B5EF4-FFF2-40B4-BE49-F238E27FC236}">
                    <a16:creationId xmlns:a16="http://schemas.microsoft.com/office/drawing/2014/main" id="{9581765C-2107-7BFB-D422-8869430EA1A6}"/>
                  </a:ext>
                </a:extLst>
              </p:cNvPr>
              <p:cNvSpPr/>
              <p:nvPr/>
            </p:nvSpPr>
            <p:spPr>
              <a:xfrm>
                <a:off x="694653" y="3420660"/>
                <a:ext cx="962527" cy="900855"/>
              </a:xfrm>
              <a:prstGeom prst="triangle">
                <a:avLst/>
              </a:prstGeom>
              <a:solidFill>
                <a:schemeClr val="accent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BBB3409-B54E-4682-A042-3463D0EAB4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 rot="10800000">
              <a:off x="8349120" y="4344684"/>
              <a:ext cx="633343" cy="1122230"/>
              <a:chOff x="694653" y="3420660"/>
              <a:chExt cx="962527" cy="1839371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11DD9EA-1B1A-5FC7-59E4-8DF7F29AAF46}"/>
                  </a:ext>
                </a:extLst>
              </p:cNvPr>
              <p:cNvSpPr/>
              <p:nvPr/>
            </p:nvSpPr>
            <p:spPr>
              <a:xfrm>
                <a:off x="880386" y="4169168"/>
                <a:ext cx="582230" cy="109086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Isosceles Triangle 29">
                <a:extLst>
                  <a:ext uri="{FF2B5EF4-FFF2-40B4-BE49-F238E27FC236}">
                    <a16:creationId xmlns:a16="http://schemas.microsoft.com/office/drawing/2014/main" id="{2F3860D5-F73E-FE46-A05C-4588D3C69F4C}"/>
                  </a:ext>
                </a:extLst>
              </p:cNvPr>
              <p:cNvSpPr/>
              <p:nvPr/>
            </p:nvSpPr>
            <p:spPr>
              <a:xfrm>
                <a:off x="694653" y="3420660"/>
                <a:ext cx="962527" cy="900855"/>
              </a:xfrm>
              <a:prstGeom prst="triangle">
                <a:avLst/>
              </a:prstGeom>
              <a:solidFill>
                <a:schemeClr val="accent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C6432262-FEA5-6E16-D9EB-5F5305CEE56A}"/>
              </a:ext>
            </a:extLst>
          </p:cNvPr>
          <p:cNvSpPr txBox="1"/>
          <p:nvPr/>
        </p:nvSpPr>
        <p:spPr>
          <a:xfrm>
            <a:off x="930153" y="5607586"/>
            <a:ext cx="6872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200" kern="10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Levine</a:t>
            </a:r>
            <a:r>
              <a:rPr lang="en-US" sz="1200" kern="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et al. (2018); Wakefield</a:t>
            </a:r>
            <a:r>
              <a:rPr lang="en-US" sz="1200" kern="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>
                <a:solidFill>
                  <a:schemeClr val="bg1">
                    <a:lumMod val="50000"/>
                  </a:schemeClr>
                </a:solidFill>
                <a:effectLst/>
                <a:latin typeface="Montserrat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et al. (2019)</a:t>
            </a:r>
          </a:p>
        </p:txBody>
      </p:sp>
    </p:spTree>
    <p:extLst>
      <p:ext uri="{BB962C8B-B14F-4D97-AF65-F5344CB8AC3E}">
        <p14:creationId xmlns:p14="http://schemas.microsoft.com/office/powerpoint/2010/main" val="38209942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1536C-D764-8E49-E9BC-F14C58EB3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646" y="237744"/>
            <a:ext cx="10834075" cy="535531"/>
          </a:xfrm>
        </p:spPr>
        <p:txBody>
          <a:bodyPr/>
          <a:lstStyle/>
          <a:p>
            <a:r>
              <a:rPr lang="en-US" sz="3200" b="1" dirty="0" err="1">
                <a:latin typeface="Montserrat" panose="00000500000000000000" pitchFamily="2" charset="0"/>
              </a:rPr>
              <a:t>Rotación</a:t>
            </a:r>
            <a:r>
              <a:rPr lang="en-US" sz="3200" b="1" dirty="0">
                <a:latin typeface="Montserrat" panose="00000500000000000000" pitchFamily="2" charset="0"/>
              </a:rPr>
              <a:t> mental: </a:t>
            </a:r>
            <a:r>
              <a:rPr lang="en-US" sz="3200" b="0" dirty="0" err="1">
                <a:latin typeface="Montserrat Medium" pitchFamily="2" charset="77"/>
              </a:rPr>
              <a:t>Discutir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0CCEAD-3F42-E752-EFE5-10524C48C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646" y="967866"/>
            <a:ext cx="4522212" cy="5209495"/>
          </a:xfrm>
        </p:spPr>
        <p:txBody>
          <a:bodyPr anchor="ctr" anchorCtr="0">
            <a:normAutofit/>
          </a:bodyPr>
          <a:lstStyle/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¿De </a:t>
            </a:r>
            <a:r>
              <a:rPr lang="en-US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qué</a:t>
            </a:r>
            <a:r>
              <a:rPr lang="en-US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manera</a:t>
            </a:r>
            <a:r>
              <a:rPr lang="en-US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podría</a:t>
            </a:r>
            <a:r>
              <a:rPr lang="en-US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este</a:t>
            </a:r>
            <a:r>
              <a:rPr lang="en-US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niño</a:t>
            </a:r>
            <a:r>
              <a:rPr lang="en-US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voltear</a:t>
            </a:r>
            <a:r>
              <a:rPr lang="en-US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US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girar</a:t>
            </a:r>
            <a:r>
              <a:rPr lang="en-US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mentalmente</a:t>
            </a:r>
            <a:r>
              <a:rPr lang="en-US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los</a:t>
            </a:r>
            <a:r>
              <a:rPr lang="en-US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objetos</a:t>
            </a:r>
            <a:r>
              <a:rPr lang="en-US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para </a:t>
            </a:r>
            <a:r>
              <a:rPr lang="en-US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predecir</a:t>
            </a:r>
            <a:r>
              <a:rPr lang="en-US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cómo</a:t>
            </a:r>
            <a:r>
              <a:rPr lang="en-US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podrían</a:t>
            </a:r>
            <a:r>
              <a:rPr lang="en-US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verse o </a:t>
            </a:r>
            <a:r>
              <a:rPr lang="en-US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ajustarse</a:t>
            </a:r>
            <a:r>
              <a:rPr lang="en-US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4" name="Picture 3" descr="Children are matching tangram pieces of different shapes and colors to outlines of said shapes drawn on paper. ">
            <a:extLst>
              <a:ext uri="{FF2B5EF4-FFF2-40B4-BE49-F238E27FC236}">
                <a16:creationId xmlns:a16="http://schemas.microsoft.com/office/drawing/2014/main" id="{604D76C6-9BF0-4407-7321-F7A9DBAB86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4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1200" y="968270"/>
            <a:ext cx="6580800" cy="520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1414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9034D03-0CBD-58E2-0141-80A17D766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023" y="2504303"/>
            <a:ext cx="4728518" cy="1641812"/>
          </a:xfrm>
        </p:spPr>
        <p:txBody>
          <a:bodyPr>
            <a:normAutofit/>
          </a:bodyPr>
          <a:lstStyle/>
          <a:p>
            <a:r>
              <a:rPr lang="en-US" sz="3600" dirty="0" err="1">
                <a:latin typeface="Montserrat" panose="00000500000000000000" pitchFamily="50" charset="0"/>
              </a:rPr>
              <a:t>Observar</a:t>
            </a:r>
            <a:r>
              <a:rPr lang="en-US" sz="3600" dirty="0">
                <a:latin typeface="Montserrat" panose="00000500000000000000" pitchFamily="50" charset="0"/>
              </a:rPr>
              <a:t>:</a:t>
            </a:r>
            <a:br>
              <a:rPr lang="en-US" sz="3600" dirty="0">
                <a:latin typeface="Montserrat" panose="00000500000000000000" pitchFamily="50" charset="0"/>
              </a:rPr>
            </a:br>
            <a:r>
              <a:rPr lang="en-US" sz="3100" dirty="0" err="1">
                <a:latin typeface="Montserrat Medium" panose="00000600000000000000" pitchFamily="50" charset="0"/>
              </a:rPr>
              <a:t>Vocabulario</a:t>
            </a:r>
            <a:r>
              <a:rPr lang="en-US" sz="3100" dirty="0">
                <a:latin typeface="Montserrat Medium" panose="00000600000000000000" pitchFamily="50" charset="0"/>
              </a:rPr>
              <a:t> </a:t>
            </a:r>
            <a:r>
              <a:rPr lang="en-US" sz="3100" dirty="0" err="1">
                <a:latin typeface="Montserrat Medium" panose="00000600000000000000" pitchFamily="50" charset="0"/>
              </a:rPr>
              <a:t>espacial</a:t>
            </a:r>
            <a:r>
              <a:rPr lang="en-US" sz="3100" dirty="0">
                <a:latin typeface="Montserrat Medium" panose="00000600000000000000" pitchFamily="50" charset="0"/>
              </a:rPr>
              <a:t> y </a:t>
            </a:r>
            <a:r>
              <a:rPr lang="en-US" sz="3100" dirty="0" err="1">
                <a:latin typeface="Montserrat Medium" panose="00000600000000000000" pitchFamily="50" charset="0"/>
              </a:rPr>
              <a:t>rotación</a:t>
            </a:r>
            <a:r>
              <a:rPr lang="en-US" sz="3100" dirty="0">
                <a:latin typeface="Montserrat Medium" panose="00000600000000000000" pitchFamily="50" charset="0"/>
              </a:rPr>
              <a:t> </a:t>
            </a:r>
            <a:r>
              <a:rPr lang="en-US" sz="3100" dirty="0" err="1">
                <a:latin typeface="Montserrat Medium" panose="00000600000000000000" pitchFamily="50" charset="0"/>
              </a:rPr>
              <a:t>espacial</a:t>
            </a:r>
            <a:endParaRPr lang="en-US" sz="31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E6D4B0-D3ED-DAD3-75CA-F2B28F139B84}"/>
              </a:ext>
            </a:extLst>
          </p:cNvPr>
          <p:cNvSpPr txBox="1"/>
          <p:nvPr/>
        </p:nvSpPr>
        <p:spPr>
          <a:xfrm>
            <a:off x="6201508" y="4425829"/>
            <a:ext cx="5312897" cy="209288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u="sng" dirty="0">
                <a:solidFill>
                  <a:srgbClr val="0000FF"/>
                </a:solidFill>
                <a:effectLst/>
                <a:latin typeface="Montserrat" panose="00000500000000000000" pitchFamily="50" charset="0"/>
                <a:ea typeface="Calibri" panose="020F0502020204030204" pitchFamily="34" charset="0"/>
                <a:cs typeface="Calibri"/>
                <a:hlinkClick r:id="rId3"/>
              </a:rPr>
              <a:t>En exploración del pensamiento espacial con bloques mientras construyen (3–5 años) </a:t>
            </a:r>
            <a:endParaRPr lang="en-US" sz="2000" dirty="0">
              <a:solidFill>
                <a:srgbClr val="0000FF"/>
              </a:solidFill>
              <a:latin typeface="Montserrat" panose="00000500000000000000" pitchFamily="50" charset="0"/>
              <a:ea typeface="Calibri" panose="020F0502020204030204" pitchFamily="34" charset="0"/>
              <a:cs typeface="Calibri"/>
            </a:endParaRPr>
          </a:p>
          <a:p>
            <a:r>
              <a:rPr lang="en-US" sz="2000" dirty="0">
                <a:solidFill>
                  <a:srgbClr val="0000FF"/>
                </a:solidFill>
                <a:latin typeface="Montserrat" panose="00000500000000000000" pitchFamily="50" charset="0"/>
                <a:ea typeface="Calibri" panose="020F0502020204030204" pitchFamily="34" charset="0"/>
                <a:cs typeface="Calibri"/>
                <a:hlinkClick r:id="rId4"/>
              </a:rPr>
              <a:t>En exploración del pensamiento espacial con bloques mientras construyen (3–5 años) - Versión AD </a:t>
            </a:r>
            <a:endParaRPr lang="en-US" sz="2000" dirty="0">
              <a:solidFill>
                <a:srgbClr val="0000FF"/>
              </a:solidFill>
              <a:effectLst/>
              <a:latin typeface="Montserrat" panose="00000500000000000000" pitchFamily="50" charset="0"/>
              <a:ea typeface="Calibri" panose="020F0502020204030204" pitchFamily="34" charset="0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38418F-E43D-6516-9F91-F1666CF235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6000"/>
                    </a14:imgEffect>
                    <a14:imgEffect>
                      <a14:saturation sat="95000"/>
                    </a14:imgEffect>
                    <a14:imgEffect>
                      <a14:brightnessContrast bright="13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5292" y="696025"/>
            <a:ext cx="5222653" cy="371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924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1536C-D764-8E49-E9BC-F14C58EB3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646" y="237744"/>
            <a:ext cx="10834075" cy="535531"/>
          </a:xfrm>
        </p:spPr>
        <p:txBody>
          <a:bodyPr/>
          <a:lstStyle/>
          <a:p>
            <a:r>
              <a:rPr lang="en-US" sz="3200" b="1" dirty="0" err="1">
                <a:latin typeface="Montserrat" panose="00000500000000000000" pitchFamily="50" charset="0"/>
              </a:rPr>
              <a:t>Discutir</a:t>
            </a:r>
            <a:r>
              <a:rPr lang="en-US" sz="3200" b="1" dirty="0">
                <a:latin typeface="Montserrat" panose="00000500000000000000" pitchFamily="50" charset="0"/>
              </a:rPr>
              <a:t>: </a:t>
            </a:r>
            <a:r>
              <a:rPr lang="en-US" sz="3200" b="0" dirty="0">
                <a:latin typeface="Montserrat Medium" pitchFamily="2" charset="77"/>
              </a:rPr>
              <a:t>Desarrollo del </a:t>
            </a:r>
            <a:r>
              <a:rPr lang="en-US" sz="3200" b="0" dirty="0" err="1">
                <a:latin typeface="Montserrat Medium" pitchFamily="2" charset="77"/>
              </a:rPr>
              <a:t>pensamiento</a:t>
            </a:r>
            <a:r>
              <a:rPr lang="en-US" sz="3200" b="0" dirty="0">
                <a:latin typeface="Montserrat Medium" pitchFamily="2" charset="77"/>
              </a:rPr>
              <a:t> </a:t>
            </a:r>
            <a:r>
              <a:rPr lang="en-US" sz="3200" b="0" dirty="0" err="1">
                <a:latin typeface="Montserrat Medium" pitchFamily="2" charset="77"/>
              </a:rPr>
              <a:t>espacial</a:t>
            </a:r>
            <a:r>
              <a:rPr lang="en-US" sz="3200" b="0" dirty="0">
                <a:latin typeface="Montserrat Medium" pitchFamily="2" charset="77"/>
              </a:rPr>
              <a:t> (2)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0CCEAD-3F42-E752-EFE5-10524C48C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645" y="967866"/>
            <a:ext cx="4951277" cy="4405991"/>
          </a:xfrm>
        </p:spPr>
        <p:txBody>
          <a:bodyPr anchor="ctr" anchorCtr="0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dirty="0"/>
              <a:t>¿De 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manera</a:t>
            </a:r>
            <a:r>
              <a:rPr lang="en-US" dirty="0"/>
              <a:t> </a:t>
            </a:r>
            <a:r>
              <a:rPr lang="en-US" dirty="0" err="1"/>
              <a:t>utilizaron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niños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dos </a:t>
            </a:r>
            <a:r>
              <a:rPr lang="en-US" dirty="0" err="1"/>
              <a:t>siguientes</a:t>
            </a:r>
            <a:r>
              <a:rPr lang="en-US" dirty="0"/>
              <a:t> </a:t>
            </a:r>
            <a:r>
              <a:rPr lang="en-US" dirty="0" err="1"/>
              <a:t>componentes</a:t>
            </a:r>
            <a:r>
              <a:rPr lang="en-US" dirty="0"/>
              <a:t> del </a:t>
            </a:r>
            <a:r>
              <a:rPr lang="en-US" dirty="0" err="1"/>
              <a:t>pensamiento</a:t>
            </a:r>
            <a:r>
              <a:rPr lang="en-US" dirty="0"/>
              <a:t> </a:t>
            </a:r>
            <a:r>
              <a:rPr lang="en-US" dirty="0" err="1"/>
              <a:t>espacial</a:t>
            </a:r>
            <a:r>
              <a:rPr lang="en-US" dirty="0"/>
              <a:t>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 err="1"/>
              <a:t>Vocabulario</a:t>
            </a:r>
            <a:r>
              <a:rPr lang="en-US" dirty="0"/>
              <a:t> </a:t>
            </a:r>
            <a:r>
              <a:rPr lang="en-US" dirty="0" err="1"/>
              <a:t>espacial</a:t>
            </a: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 err="1"/>
              <a:t>Rotación</a:t>
            </a:r>
            <a:r>
              <a:rPr lang="en-US" dirty="0"/>
              <a:t> mental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180FDD-9F3F-7960-9790-63816B308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000"/>
                    </a14:imgEffect>
                    <a14:imgEffect>
                      <a14:saturation sat="95000"/>
                    </a14:imgEffect>
                    <a14:imgEffect>
                      <a14:brightnessContrast bright="13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3815" y="967866"/>
            <a:ext cx="6188185" cy="440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72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1536C-D764-8E49-E9BC-F14C58EB3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chemeClr val="bg1"/>
                </a:solidFill>
              </a:rPr>
              <a:t>Objetivos</a:t>
            </a:r>
            <a:r>
              <a:rPr lang="en-US" b="1" dirty="0">
                <a:solidFill>
                  <a:schemeClr val="bg1"/>
                </a:solidFill>
              </a:rPr>
              <a:t> de la </a:t>
            </a:r>
            <a:r>
              <a:rPr lang="en-US" b="1" dirty="0" err="1">
                <a:solidFill>
                  <a:schemeClr val="bg1"/>
                </a:solidFill>
              </a:rPr>
              <a:t>sesión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0CCEAD-3F42-E752-EFE5-10524C48C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647" y="967867"/>
            <a:ext cx="4922348" cy="4314552"/>
          </a:xfrm>
        </p:spPr>
        <p:txBody>
          <a:bodyPr anchor="ctr" anchorCtr="0"/>
          <a:lstStyle/>
          <a:p>
            <a:pPr marL="342900" indent="-342900">
              <a:lnSpc>
                <a:spcPct val="97000"/>
              </a:lnSpc>
              <a:spcBef>
                <a:spcPts val="10"/>
              </a:spcBef>
              <a:tabLst>
                <a:tab pos="228600" algn="l"/>
                <a:tab pos="1693545" algn="l"/>
                <a:tab pos="1693545" algn="l"/>
              </a:tabLst>
            </a:pPr>
            <a:r>
              <a:rPr lang="en-US" sz="2800" dirty="0" err="1">
                <a:latin typeface="Montserrat" panose="00000500000000000000" pitchFamily="50" charset="0"/>
              </a:rPr>
              <a:t>Aprender</a:t>
            </a:r>
            <a:r>
              <a:rPr lang="en-US" sz="2800" dirty="0">
                <a:latin typeface="Montserrat" panose="00000500000000000000" pitchFamily="50" charset="0"/>
              </a:rPr>
              <a:t> </a:t>
            </a:r>
            <a:r>
              <a:rPr lang="en-US" sz="2800" dirty="0" err="1">
                <a:latin typeface="Montserrat" panose="00000500000000000000" pitchFamily="50" charset="0"/>
              </a:rPr>
              <a:t>cómo</a:t>
            </a:r>
            <a:r>
              <a:rPr lang="en-US" sz="2800" dirty="0">
                <a:latin typeface="Montserrat" panose="00000500000000000000" pitchFamily="50" charset="0"/>
              </a:rPr>
              <a:t> </a:t>
            </a:r>
            <a:r>
              <a:rPr lang="en-US" sz="2800" dirty="0" err="1">
                <a:latin typeface="Montserrat" panose="00000500000000000000" pitchFamily="50" charset="0"/>
              </a:rPr>
              <a:t>los</a:t>
            </a:r>
            <a:r>
              <a:rPr lang="en-US" sz="2800" dirty="0">
                <a:latin typeface="Montserrat" panose="00000500000000000000" pitchFamily="50" charset="0"/>
              </a:rPr>
              <a:t> </a:t>
            </a:r>
            <a:r>
              <a:rPr lang="en-US" sz="2800" dirty="0" err="1">
                <a:latin typeface="Montserrat" panose="00000500000000000000" pitchFamily="50" charset="0"/>
              </a:rPr>
              <a:t>niños</a:t>
            </a:r>
            <a:r>
              <a:rPr lang="en-US" sz="2800" dirty="0">
                <a:latin typeface="Montserrat" panose="00000500000000000000" pitchFamily="50" charset="0"/>
              </a:rPr>
              <a:t> </a:t>
            </a:r>
            <a:r>
              <a:rPr lang="en-US" sz="2800" dirty="0" err="1">
                <a:latin typeface="Montserrat" panose="00000500000000000000" pitchFamily="50" charset="0"/>
              </a:rPr>
              <a:t>desarrollan</a:t>
            </a:r>
            <a:r>
              <a:rPr lang="en-US" sz="2800" dirty="0">
                <a:latin typeface="Montserrat" panose="00000500000000000000" pitchFamily="50" charset="0"/>
              </a:rPr>
              <a:t> </a:t>
            </a:r>
            <a:r>
              <a:rPr lang="en-US" sz="2800" dirty="0" err="1">
                <a:latin typeface="Montserrat" panose="00000500000000000000" pitchFamily="50" charset="0"/>
              </a:rPr>
              <a:t>el</a:t>
            </a:r>
            <a:r>
              <a:rPr lang="en-US" sz="2800" dirty="0">
                <a:latin typeface="Montserrat" panose="00000500000000000000" pitchFamily="50" charset="0"/>
              </a:rPr>
              <a:t> </a:t>
            </a:r>
            <a:r>
              <a:rPr lang="en-US" sz="2800" dirty="0" err="1">
                <a:latin typeface="Montserrat" panose="00000500000000000000" pitchFamily="50" charset="0"/>
              </a:rPr>
              <a:t>pensamiento</a:t>
            </a:r>
            <a:r>
              <a:rPr lang="en-US" sz="2800" dirty="0">
                <a:latin typeface="Montserrat" panose="00000500000000000000" pitchFamily="50" charset="0"/>
              </a:rPr>
              <a:t> </a:t>
            </a:r>
            <a:r>
              <a:rPr lang="en-US" sz="2800" dirty="0" err="1">
                <a:latin typeface="Montserrat" panose="00000500000000000000" pitchFamily="50" charset="0"/>
              </a:rPr>
              <a:t>espacial</a:t>
            </a:r>
            <a:endParaRPr lang="en-US" dirty="0">
              <a:latin typeface="Montserrat" panose="00000500000000000000" pitchFamily="50" charset="0"/>
            </a:endParaRPr>
          </a:p>
          <a:p>
            <a:pPr marL="342900" indent="-342900">
              <a:lnSpc>
                <a:spcPct val="97000"/>
              </a:lnSpc>
              <a:spcBef>
                <a:spcPts val="10"/>
              </a:spcBef>
              <a:tabLst>
                <a:tab pos="228600" algn="l"/>
                <a:tab pos="1693545" algn="l"/>
                <a:tab pos="1693545" algn="l"/>
              </a:tabLst>
            </a:pPr>
            <a:r>
              <a:rPr lang="en-US" sz="2800" dirty="0" err="1">
                <a:latin typeface="Montserrat" panose="00000500000000000000" pitchFamily="50" charset="0"/>
              </a:rPr>
              <a:t>Explorar</a:t>
            </a:r>
            <a:r>
              <a:rPr lang="en-US" sz="2800" dirty="0">
                <a:latin typeface="Montserrat" panose="00000500000000000000" pitchFamily="50" charset="0"/>
              </a:rPr>
              <a:t> las </a:t>
            </a:r>
            <a:r>
              <a:rPr lang="en-US" sz="2800" dirty="0" err="1">
                <a:latin typeface="Montserrat" panose="00000500000000000000" pitchFamily="50" charset="0"/>
              </a:rPr>
              <a:t>prácticas</a:t>
            </a:r>
            <a:r>
              <a:rPr lang="en-US" sz="2800" dirty="0">
                <a:latin typeface="Montserrat" panose="00000500000000000000" pitchFamily="50" charset="0"/>
              </a:rPr>
              <a:t> de </a:t>
            </a:r>
            <a:r>
              <a:rPr lang="en-US" sz="2800" dirty="0" err="1">
                <a:latin typeface="Montserrat" panose="00000500000000000000" pitchFamily="50" charset="0"/>
              </a:rPr>
              <a:t>enseñanza</a:t>
            </a:r>
            <a:r>
              <a:rPr lang="en-US" sz="2800" dirty="0">
                <a:latin typeface="Montserrat" panose="00000500000000000000" pitchFamily="50" charset="0"/>
              </a:rPr>
              <a:t> que </a:t>
            </a:r>
            <a:r>
              <a:rPr lang="en-US" sz="2800" dirty="0" err="1">
                <a:latin typeface="Montserrat" panose="00000500000000000000" pitchFamily="50" charset="0"/>
              </a:rPr>
              <a:t>pueden</a:t>
            </a:r>
            <a:r>
              <a:rPr lang="en-US" sz="2800" dirty="0">
                <a:latin typeface="Montserrat" panose="00000500000000000000" pitchFamily="50" charset="0"/>
              </a:rPr>
              <a:t> </a:t>
            </a:r>
            <a:r>
              <a:rPr lang="en-US" sz="2800" dirty="0" err="1">
                <a:latin typeface="Montserrat" panose="00000500000000000000" pitchFamily="50" charset="0"/>
              </a:rPr>
              <a:t>apoyar</a:t>
            </a:r>
            <a:r>
              <a:rPr lang="en-US" sz="2800" dirty="0">
                <a:latin typeface="Montserrat" panose="00000500000000000000" pitchFamily="50" charset="0"/>
              </a:rPr>
              <a:t> </a:t>
            </a:r>
            <a:r>
              <a:rPr lang="en-US" sz="2800" dirty="0" err="1">
                <a:latin typeface="Montserrat" panose="00000500000000000000" pitchFamily="50" charset="0"/>
              </a:rPr>
              <a:t>el</a:t>
            </a:r>
            <a:r>
              <a:rPr lang="en-US" sz="2800" dirty="0">
                <a:latin typeface="Montserrat" panose="00000500000000000000" pitchFamily="50" charset="0"/>
              </a:rPr>
              <a:t> </a:t>
            </a:r>
            <a:r>
              <a:rPr lang="en-US" sz="2800" dirty="0" err="1">
                <a:latin typeface="Montserrat" panose="00000500000000000000" pitchFamily="50" charset="0"/>
              </a:rPr>
              <a:t>desarrollo</a:t>
            </a:r>
            <a:r>
              <a:rPr lang="en-US" sz="2800" dirty="0">
                <a:latin typeface="Montserrat" panose="00000500000000000000" pitchFamily="50" charset="0"/>
              </a:rPr>
              <a:t> del </a:t>
            </a:r>
            <a:r>
              <a:rPr lang="en-US" sz="2800" dirty="0" err="1">
                <a:latin typeface="Montserrat" panose="00000500000000000000" pitchFamily="50" charset="0"/>
              </a:rPr>
              <a:t>pensamiento</a:t>
            </a:r>
            <a:r>
              <a:rPr lang="en-US" sz="2800" dirty="0">
                <a:latin typeface="Montserrat" panose="00000500000000000000" pitchFamily="50" charset="0"/>
              </a:rPr>
              <a:t> </a:t>
            </a:r>
            <a:r>
              <a:rPr lang="en-US" sz="2800" dirty="0" err="1">
                <a:latin typeface="Montserrat" panose="00000500000000000000" pitchFamily="50" charset="0"/>
              </a:rPr>
              <a:t>espacial</a:t>
            </a:r>
            <a:r>
              <a:rPr lang="en-US" sz="2800" dirty="0">
                <a:latin typeface="Montserrat" panose="00000500000000000000" pitchFamily="50" charset="0"/>
              </a:rPr>
              <a:t> </a:t>
            </a:r>
            <a:r>
              <a:rPr lang="en-US" sz="2800" dirty="0" err="1">
                <a:latin typeface="Montserrat" panose="00000500000000000000" pitchFamily="50" charset="0"/>
              </a:rPr>
              <a:t>en</a:t>
            </a:r>
            <a:r>
              <a:rPr lang="en-US" sz="2800" dirty="0">
                <a:latin typeface="Montserrat" panose="00000500000000000000" pitchFamily="50" charset="0"/>
              </a:rPr>
              <a:t> </a:t>
            </a:r>
            <a:r>
              <a:rPr lang="en-US" sz="2800" dirty="0" err="1">
                <a:latin typeface="Montserrat" panose="00000500000000000000" pitchFamily="50" charset="0"/>
              </a:rPr>
              <a:t>los</a:t>
            </a:r>
            <a:r>
              <a:rPr lang="en-US" sz="2800" dirty="0">
                <a:latin typeface="Montserrat" panose="00000500000000000000" pitchFamily="50" charset="0"/>
              </a:rPr>
              <a:t> </a:t>
            </a:r>
            <a:r>
              <a:rPr lang="en-US" sz="2800" dirty="0" err="1">
                <a:latin typeface="Montserrat" panose="00000500000000000000" pitchFamily="50" charset="0"/>
              </a:rPr>
              <a:t>niños</a:t>
            </a:r>
            <a:r>
              <a:rPr lang="en-US" sz="2800" dirty="0">
                <a:latin typeface="Montserrat" panose="00000500000000000000" pitchFamily="50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06D9D4-EECD-EF1C-AF52-5AE2D68165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3294" y="967865"/>
            <a:ext cx="6228707" cy="431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3146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8E5A2F3-0113-148D-2FC2-365FFE6EE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2603734"/>
            <a:ext cx="6005945" cy="2086725"/>
          </a:xfrm>
        </p:spPr>
        <p:txBody>
          <a:bodyPr/>
          <a:lstStyle/>
          <a:p>
            <a:r>
              <a:rPr lang="en-US" dirty="0" err="1"/>
              <a:t>Apoyar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pensamiento</a:t>
            </a:r>
            <a:r>
              <a:rPr lang="en-US" dirty="0"/>
              <a:t> </a:t>
            </a:r>
            <a:r>
              <a:rPr lang="en-US" dirty="0" err="1"/>
              <a:t>espacial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1027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1536C-D764-8E49-E9BC-F14C58EB3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646" y="237744"/>
            <a:ext cx="10834075" cy="535531"/>
          </a:xfrm>
        </p:spPr>
        <p:txBody>
          <a:bodyPr/>
          <a:lstStyle/>
          <a:p>
            <a:r>
              <a:rPr lang="en-US" sz="3200" b="1" dirty="0" err="1">
                <a:latin typeface="Montserrat" panose="00000500000000000000" pitchFamily="50" charset="0"/>
              </a:rPr>
              <a:t>Explorar</a:t>
            </a:r>
            <a:r>
              <a:rPr lang="en-US" sz="3200" b="1" dirty="0">
                <a:latin typeface="Montserrat" panose="00000500000000000000" pitchFamily="50" charset="0"/>
              </a:rPr>
              <a:t>: </a:t>
            </a:r>
            <a:r>
              <a:rPr lang="en-US" sz="3200" b="0" dirty="0" err="1">
                <a:latin typeface="Montserrat Medium" pitchFamily="2" charset="77"/>
              </a:rPr>
              <a:t>Enfoque</a:t>
            </a:r>
            <a:r>
              <a:rPr lang="en-US" sz="3200" b="1" dirty="0">
                <a:latin typeface="Montserrat" panose="00000500000000000000" pitchFamily="50" charset="0"/>
              </a:rPr>
              <a:t> </a:t>
            </a:r>
            <a:r>
              <a:rPr lang="en-US" sz="3200" b="0" dirty="0">
                <a:latin typeface="Montserrat Medium" panose="00000600000000000000" pitchFamily="50" charset="0"/>
              </a:rPr>
              <a:t>M</a:t>
            </a:r>
            <a:r>
              <a:rPr lang="en-US" sz="3200" b="0" baseline="30000" dirty="0">
                <a:latin typeface="Montserrat Medium" panose="00000600000000000000" pitchFamily="50" charset="0"/>
              </a:rPr>
              <a:t>5</a:t>
            </a:r>
            <a:r>
              <a:rPr lang="en-US" sz="3200" b="0" dirty="0">
                <a:latin typeface="Montserrat Medium" panose="00000600000000000000" pitchFamily="50" charset="0"/>
              </a:rPr>
              <a:t> de </a:t>
            </a:r>
            <a:r>
              <a:rPr lang="en-US" sz="3200" b="0" dirty="0" err="1">
                <a:latin typeface="Montserrat Medium" panose="00000600000000000000" pitchFamily="50" charset="0"/>
              </a:rPr>
              <a:t>matemáticas</a:t>
            </a:r>
            <a:r>
              <a:rPr lang="en-US" sz="3200" b="0" dirty="0">
                <a:latin typeface="Montserrat Medium" panose="00000600000000000000" pitchFamily="50" charset="0"/>
              </a:rPr>
              <a:t> </a:t>
            </a:r>
            <a:r>
              <a:rPr lang="en-US" sz="3200" b="0" dirty="0" err="1">
                <a:latin typeface="Montserrat Medium" panose="00000600000000000000" pitchFamily="50" charset="0"/>
              </a:rPr>
              <a:t>tempranas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C39A96B4-99AE-3872-95FB-A6C1DCC5A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648" y="967866"/>
            <a:ext cx="6245504" cy="4856159"/>
          </a:xfrm>
        </p:spPr>
        <p:txBody>
          <a:bodyPr anchor="ctr" anchorCtr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 err="1"/>
              <a:t>Aprendizaje</a:t>
            </a:r>
            <a:r>
              <a:rPr lang="en-US" sz="2400" dirty="0"/>
              <a:t> </a:t>
            </a:r>
            <a:r>
              <a:rPr lang="en-US" sz="2400" dirty="0" err="1"/>
              <a:t>mutuo</a:t>
            </a:r>
            <a:r>
              <a:rPr lang="en-US" sz="2400" dirty="0"/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 err="1"/>
              <a:t>Investigaciones</a:t>
            </a:r>
            <a:r>
              <a:rPr lang="en-US" sz="2400" dirty="0"/>
              <a:t> </a:t>
            </a:r>
            <a:r>
              <a:rPr lang="en-US" sz="2400" dirty="0" err="1"/>
              <a:t>significativas</a:t>
            </a:r>
            <a:endParaRPr lang="en-US" sz="24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 err="1"/>
              <a:t>Materiales</a:t>
            </a:r>
            <a:r>
              <a:rPr lang="en-US" sz="2400" dirty="0"/>
              <a:t> y </a:t>
            </a:r>
            <a:r>
              <a:rPr lang="en-US" sz="2400" dirty="0" err="1"/>
              <a:t>entorno</a:t>
            </a:r>
            <a:r>
              <a:rPr lang="en-US" sz="2400" dirty="0"/>
              <a:t> de </a:t>
            </a:r>
            <a:r>
              <a:rPr lang="en-US" sz="2400" dirty="0" err="1"/>
              <a:t>aprendizaje</a:t>
            </a:r>
            <a:endParaRPr lang="en-US" sz="24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 err="1"/>
              <a:t>Vocabulario</a:t>
            </a:r>
            <a:r>
              <a:rPr lang="en-US" sz="2400" dirty="0"/>
              <a:t> y </a:t>
            </a:r>
            <a:r>
              <a:rPr lang="en-US" sz="2400" dirty="0" err="1"/>
              <a:t>discurso</a:t>
            </a:r>
            <a:r>
              <a:rPr lang="en-US" sz="2400" dirty="0"/>
              <a:t> </a:t>
            </a:r>
            <a:r>
              <a:rPr lang="en-US" sz="2400" dirty="0" err="1"/>
              <a:t>matemáticos</a:t>
            </a:r>
            <a:endParaRPr lang="en-US" sz="24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 err="1"/>
              <a:t>Múltiples</a:t>
            </a:r>
            <a:r>
              <a:rPr lang="en-US" sz="2400" dirty="0"/>
              <a:t> </a:t>
            </a:r>
            <a:r>
              <a:rPr lang="en-US" sz="2400" dirty="0" err="1"/>
              <a:t>representaciones</a:t>
            </a: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F761C7-77F8-988F-7FD0-307D98D6E1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4377" y="1257272"/>
            <a:ext cx="4761344" cy="476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9242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BD8AA33F-621F-E52D-5428-702F4FB16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434" y="2042651"/>
            <a:ext cx="4034118" cy="3735311"/>
          </a:xfrm>
        </p:spPr>
        <p:txBody>
          <a:bodyPr>
            <a:noAutofit/>
          </a:bodyPr>
          <a:lstStyle/>
          <a:p>
            <a:pPr algn="ctr"/>
            <a:r>
              <a:rPr lang="en-US" sz="3600" dirty="0" err="1">
                <a:latin typeface="Montserrat" panose="00000500000000000000" pitchFamily="50" charset="0"/>
              </a:rPr>
              <a:t>Observar</a:t>
            </a:r>
            <a:r>
              <a:rPr lang="en-US" sz="3600" b="1" dirty="0">
                <a:latin typeface="Montserrat" panose="00000500000000000000" pitchFamily="50" charset="0"/>
              </a:rPr>
              <a:t>:</a:t>
            </a:r>
            <a:br>
              <a:rPr lang="en-US" sz="3600" dirty="0"/>
            </a:br>
            <a:r>
              <a:rPr lang="en-US" sz="3200" dirty="0" err="1">
                <a:latin typeface="Montserrat Medium" panose="00000600000000000000" pitchFamily="50" charset="0"/>
              </a:rPr>
              <a:t>Apoyar</a:t>
            </a:r>
            <a:r>
              <a:rPr lang="en-US" sz="3200" dirty="0">
                <a:latin typeface="Montserrat Medium" panose="00000600000000000000" pitchFamily="50" charset="0"/>
              </a:rPr>
              <a:t> </a:t>
            </a:r>
            <a:r>
              <a:rPr lang="en-US" sz="3200" dirty="0" err="1">
                <a:latin typeface="Montserrat Medium" panose="00000600000000000000" pitchFamily="50" charset="0"/>
              </a:rPr>
              <a:t>el</a:t>
            </a:r>
            <a:r>
              <a:rPr lang="en-US" sz="3200" dirty="0">
                <a:latin typeface="Montserrat Medium" panose="00000600000000000000" pitchFamily="50" charset="0"/>
              </a:rPr>
              <a:t> </a:t>
            </a:r>
            <a:r>
              <a:rPr lang="en-US" sz="3200" dirty="0" err="1">
                <a:latin typeface="Montserrat Medium" panose="00000600000000000000" pitchFamily="50" charset="0"/>
              </a:rPr>
              <a:t>pensamiento</a:t>
            </a:r>
            <a:r>
              <a:rPr lang="en-US" sz="3200" dirty="0">
                <a:latin typeface="Montserrat Medium" panose="00000600000000000000" pitchFamily="50" charset="0"/>
              </a:rPr>
              <a:t> </a:t>
            </a:r>
            <a:r>
              <a:rPr lang="en-US" sz="3200" dirty="0" err="1">
                <a:latin typeface="Montserrat Medium" panose="00000600000000000000" pitchFamily="50" charset="0"/>
              </a:rPr>
              <a:t>espacial</a:t>
            </a:r>
            <a:r>
              <a:rPr lang="en-US" sz="3200" dirty="0">
                <a:latin typeface="Montserrat Medium" panose="00000600000000000000" pitchFamily="50" charset="0"/>
              </a:rPr>
              <a:t> de </a:t>
            </a:r>
            <a:r>
              <a:rPr lang="en-US" sz="3200" dirty="0" err="1">
                <a:latin typeface="Montserrat Medium" panose="00000600000000000000" pitchFamily="50" charset="0"/>
              </a:rPr>
              <a:t>los</a:t>
            </a:r>
            <a:r>
              <a:rPr lang="en-US" sz="3200" dirty="0">
                <a:latin typeface="Montserrat Medium" panose="00000600000000000000" pitchFamily="50" charset="0"/>
              </a:rPr>
              <a:t> </a:t>
            </a:r>
            <a:r>
              <a:rPr lang="en-US" sz="3200" dirty="0" err="1">
                <a:latin typeface="Montserrat Medium" panose="00000600000000000000" pitchFamily="50" charset="0"/>
              </a:rPr>
              <a:t>niños</a:t>
            </a:r>
            <a:endParaRPr lang="en-US" sz="340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9CC6F3-DEA4-CFC0-398D-229BC9965DD7}"/>
              </a:ext>
            </a:extLst>
          </p:cNvPr>
          <p:cNvSpPr txBox="1"/>
          <p:nvPr/>
        </p:nvSpPr>
        <p:spPr>
          <a:xfrm>
            <a:off x="6201508" y="4425829"/>
            <a:ext cx="5312897" cy="209288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u="sng" dirty="0">
                <a:solidFill>
                  <a:srgbClr val="0000FF"/>
                </a:solidFill>
                <a:effectLst/>
                <a:latin typeface="Montserrat" panose="00000500000000000000" pitchFamily="50" charset="0"/>
                <a:ea typeface="Calibri" panose="020F0502020204030204" pitchFamily="34" charset="0"/>
                <a:cs typeface="Calibri"/>
                <a:hlinkClick r:id="rId3"/>
              </a:rPr>
              <a:t>En exploración del pensamiento espacial con bloques mientras construyen (3–5 años) </a:t>
            </a:r>
            <a:endParaRPr lang="en-US" sz="2000" dirty="0">
              <a:solidFill>
                <a:srgbClr val="0000FF"/>
              </a:solidFill>
              <a:latin typeface="Montserrat" panose="00000500000000000000" pitchFamily="50" charset="0"/>
              <a:ea typeface="Calibri" panose="020F0502020204030204" pitchFamily="34" charset="0"/>
              <a:cs typeface="Calibri"/>
            </a:endParaRPr>
          </a:p>
          <a:p>
            <a:r>
              <a:rPr lang="en-US" sz="2000" dirty="0">
                <a:solidFill>
                  <a:srgbClr val="0000FF"/>
                </a:solidFill>
                <a:latin typeface="Montserrat" panose="00000500000000000000" pitchFamily="50" charset="0"/>
                <a:ea typeface="Calibri" panose="020F0502020204030204" pitchFamily="34" charset="0"/>
                <a:cs typeface="Calibri"/>
                <a:hlinkClick r:id="rId4"/>
              </a:rPr>
              <a:t>En exploración del pensamiento espacial con bloques mientras construyen (3–5 años) - Versión AD </a:t>
            </a:r>
            <a:endParaRPr lang="en-US" sz="2000" dirty="0">
              <a:solidFill>
                <a:srgbClr val="0000FF"/>
              </a:solidFill>
              <a:effectLst/>
              <a:latin typeface="Montserrat" panose="00000500000000000000" pitchFamily="50" charset="0"/>
              <a:ea typeface="Calibri" panose="020F0502020204030204" pitchFamily="34" charset="0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38418F-E43D-6516-9F91-F1666CF235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6000"/>
                    </a14:imgEffect>
                    <a14:imgEffect>
                      <a14:saturation sat="95000"/>
                    </a14:imgEffect>
                    <a14:imgEffect>
                      <a14:brightnessContrast bright="13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5292" y="696025"/>
            <a:ext cx="5222653" cy="371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9391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1536C-D764-8E49-E9BC-F14C58EB3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666" y="237744"/>
            <a:ext cx="11227632" cy="978729"/>
          </a:xfrm>
        </p:spPr>
        <p:txBody>
          <a:bodyPr/>
          <a:lstStyle/>
          <a:p>
            <a:r>
              <a:rPr lang="en-US" sz="3200" b="1" dirty="0" err="1">
                <a:latin typeface="Montserrat" panose="00000500000000000000" pitchFamily="50" charset="0"/>
              </a:rPr>
              <a:t>Discutir</a:t>
            </a:r>
            <a:r>
              <a:rPr lang="en-US" sz="3200" b="1" dirty="0">
                <a:latin typeface="Montserrat" panose="00000500000000000000" pitchFamily="50" charset="0"/>
              </a:rPr>
              <a:t>: </a:t>
            </a:r>
            <a:r>
              <a:rPr lang="en-US" sz="3200" b="0" dirty="0" err="1">
                <a:latin typeface="Montserrat Medium" pitchFamily="2" charset="77"/>
              </a:rPr>
              <a:t>Apoyar</a:t>
            </a:r>
            <a:r>
              <a:rPr lang="en-US" sz="3200" b="0" dirty="0">
                <a:latin typeface="Montserrat Medium" pitchFamily="2" charset="77"/>
              </a:rPr>
              <a:t> </a:t>
            </a:r>
            <a:r>
              <a:rPr lang="en-US" sz="3200" b="0" dirty="0" err="1">
                <a:latin typeface="Montserrat Medium" pitchFamily="2" charset="77"/>
              </a:rPr>
              <a:t>el</a:t>
            </a:r>
            <a:r>
              <a:rPr lang="en-US" sz="3200" b="0" dirty="0">
                <a:latin typeface="Montserrat Medium" pitchFamily="2" charset="77"/>
              </a:rPr>
              <a:t> </a:t>
            </a:r>
            <a:r>
              <a:rPr lang="en-US" sz="3200" b="0" dirty="0" err="1">
                <a:latin typeface="Montserrat Medium" pitchFamily="2" charset="77"/>
              </a:rPr>
              <a:t>pensamiento</a:t>
            </a:r>
            <a:r>
              <a:rPr lang="en-US" sz="3200" b="0" dirty="0">
                <a:latin typeface="Montserrat Medium" pitchFamily="2" charset="77"/>
              </a:rPr>
              <a:t> especial de </a:t>
            </a:r>
            <a:r>
              <a:rPr lang="en-US" sz="3200" b="0" dirty="0" err="1">
                <a:latin typeface="Montserrat Medium" pitchFamily="2" charset="77"/>
              </a:rPr>
              <a:t>los</a:t>
            </a:r>
            <a:r>
              <a:rPr lang="en-US" sz="3200" b="0" dirty="0">
                <a:latin typeface="Montserrat Medium" pitchFamily="2" charset="77"/>
              </a:rPr>
              <a:t> </a:t>
            </a:r>
            <a:r>
              <a:rPr lang="en-US" sz="3200" b="0" dirty="0" err="1">
                <a:latin typeface="Montserrat Medium" pitchFamily="2" charset="77"/>
              </a:rPr>
              <a:t>niños</a:t>
            </a:r>
            <a:r>
              <a:rPr lang="en-US" sz="3200" b="0" dirty="0">
                <a:latin typeface="Montserrat Medium" pitchFamily="2" charset="77"/>
              </a:rPr>
              <a:t> </a:t>
            </a:r>
            <a:endParaRPr lang="en-US" sz="3200" b="0" dirty="0">
              <a:solidFill>
                <a:schemeClr val="bg1"/>
              </a:solidFill>
              <a:latin typeface="Montserrat Medium" pitchFamily="2" charset="77"/>
            </a:endParaRP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C5436E01-659F-1125-8B4C-BC66E0115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648" y="967866"/>
            <a:ext cx="6245504" cy="4856159"/>
          </a:xfrm>
        </p:spPr>
        <p:txBody>
          <a:bodyPr anchor="ctr" anchorCtr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 err="1"/>
              <a:t>Aprendizaje</a:t>
            </a:r>
            <a:r>
              <a:rPr lang="en-US" sz="2400" dirty="0"/>
              <a:t> </a:t>
            </a:r>
            <a:r>
              <a:rPr lang="en-US" sz="2400" dirty="0" err="1"/>
              <a:t>mutuo</a:t>
            </a:r>
            <a:r>
              <a:rPr lang="en-US" sz="2400" dirty="0"/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 err="1"/>
              <a:t>Investigaciones</a:t>
            </a:r>
            <a:r>
              <a:rPr lang="en-US" sz="2400" dirty="0"/>
              <a:t> </a:t>
            </a:r>
            <a:r>
              <a:rPr lang="en-US" sz="2400" dirty="0" err="1"/>
              <a:t>significativas</a:t>
            </a:r>
            <a:endParaRPr lang="en-US" sz="24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 err="1"/>
              <a:t>Materiales</a:t>
            </a:r>
            <a:r>
              <a:rPr lang="en-US" sz="2400" dirty="0"/>
              <a:t> y </a:t>
            </a:r>
            <a:r>
              <a:rPr lang="en-US" sz="2400" dirty="0" err="1"/>
              <a:t>entorno</a:t>
            </a:r>
            <a:r>
              <a:rPr lang="en-US" sz="2400" dirty="0"/>
              <a:t> de </a:t>
            </a:r>
            <a:r>
              <a:rPr lang="en-US" sz="2400" dirty="0" err="1"/>
              <a:t>aprendizaje</a:t>
            </a:r>
            <a:endParaRPr lang="en-US" sz="24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 err="1"/>
              <a:t>Vocabulario</a:t>
            </a:r>
            <a:r>
              <a:rPr lang="en-US" sz="2400" dirty="0"/>
              <a:t> y </a:t>
            </a:r>
            <a:r>
              <a:rPr lang="en-US" sz="2400" dirty="0" err="1"/>
              <a:t>discurso</a:t>
            </a:r>
            <a:r>
              <a:rPr lang="en-US" sz="2400" dirty="0"/>
              <a:t> </a:t>
            </a:r>
            <a:r>
              <a:rPr lang="en-US" sz="2400" dirty="0" err="1"/>
              <a:t>matemáticos</a:t>
            </a:r>
            <a:endParaRPr lang="en-US" sz="24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 err="1"/>
              <a:t>Múltiples</a:t>
            </a:r>
            <a:r>
              <a:rPr lang="en-US" sz="2400" dirty="0"/>
              <a:t> </a:t>
            </a:r>
            <a:r>
              <a:rPr lang="en-US" sz="2400" dirty="0" err="1"/>
              <a:t>representaciones</a:t>
            </a:r>
            <a:endParaRPr lang="en-US" sz="2400" dirty="0"/>
          </a:p>
        </p:txBody>
      </p:sp>
      <p:pic>
        <p:nvPicPr>
          <p:cNvPr id="3" name="Picture 2" descr="La captura de pantalla del follete Observar M5 en acción: pensamiento espacial">
            <a:extLst>
              <a:ext uri="{FF2B5EF4-FFF2-40B4-BE49-F238E27FC236}">
                <a16:creationId xmlns:a16="http://schemas.microsoft.com/office/drawing/2014/main" id="{8017FC22-C02F-1276-7FAE-F1EDD22A281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4065" y="1218103"/>
            <a:ext cx="3807204" cy="4926969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6759491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1536C-D764-8E49-E9BC-F14C58EB3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866" y="237744"/>
            <a:ext cx="11340354" cy="507831"/>
          </a:xfrm>
        </p:spPr>
        <p:txBody>
          <a:bodyPr/>
          <a:lstStyle/>
          <a:p>
            <a:r>
              <a:rPr lang="en-US" b="1" dirty="0" err="1">
                <a:latin typeface="Montserrat" panose="00000500000000000000" pitchFamily="50" charset="0"/>
              </a:rPr>
              <a:t>Explorar</a:t>
            </a:r>
            <a:r>
              <a:rPr lang="en-US" b="1" dirty="0">
                <a:latin typeface="Montserrat" panose="00000500000000000000" pitchFamily="50" charset="0"/>
              </a:rPr>
              <a:t>: </a:t>
            </a:r>
            <a:r>
              <a:rPr lang="en-US" b="0" dirty="0" err="1">
                <a:latin typeface="Montserrat Medium" pitchFamily="2" charset="77"/>
              </a:rPr>
              <a:t>Utilizar</a:t>
            </a:r>
            <a:r>
              <a:rPr lang="en-US" b="0" dirty="0">
                <a:latin typeface="Montserrat Medium" pitchFamily="2" charset="77"/>
              </a:rPr>
              <a:t> </a:t>
            </a:r>
            <a:r>
              <a:rPr lang="en-US" sz="2800" b="0" dirty="0">
                <a:latin typeface="Montserrat Medium" panose="00000600000000000000" pitchFamily="50" charset="0"/>
              </a:rPr>
              <a:t>M</a:t>
            </a:r>
            <a:r>
              <a:rPr lang="en-US" sz="2800" b="0" baseline="30000" dirty="0">
                <a:latin typeface="Montserrat Medium" panose="00000600000000000000" pitchFamily="50" charset="0"/>
              </a:rPr>
              <a:t>5</a:t>
            </a:r>
            <a:r>
              <a:rPr lang="en-US" b="0" dirty="0">
                <a:latin typeface="Montserrat Medium" pitchFamily="2" charset="77"/>
              </a:rPr>
              <a:t> para </a:t>
            </a:r>
            <a:r>
              <a:rPr lang="en-US" b="0" dirty="0" err="1">
                <a:latin typeface="Montserrat Medium" pitchFamily="2" charset="77"/>
              </a:rPr>
              <a:t>apoyar</a:t>
            </a:r>
            <a:r>
              <a:rPr lang="en-US" b="0" dirty="0">
                <a:latin typeface="Montserrat Medium" pitchFamily="2" charset="77"/>
              </a:rPr>
              <a:t> </a:t>
            </a:r>
            <a:r>
              <a:rPr lang="en-US" b="0" dirty="0" err="1">
                <a:latin typeface="Montserrat Medium" pitchFamily="2" charset="77"/>
              </a:rPr>
              <a:t>el</a:t>
            </a:r>
            <a:r>
              <a:rPr lang="en-US" b="0" dirty="0">
                <a:latin typeface="Montserrat Medium" pitchFamily="2" charset="77"/>
              </a:rPr>
              <a:t> </a:t>
            </a:r>
            <a:r>
              <a:rPr lang="en-US" b="0" dirty="0" err="1">
                <a:latin typeface="Montserrat Medium" pitchFamily="2" charset="77"/>
              </a:rPr>
              <a:t>pensamiento</a:t>
            </a:r>
            <a:r>
              <a:rPr lang="en-US" b="0" dirty="0">
                <a:latin typeface="Montserrat Medium" pitchFamily="2" charset="77"/>
              </a:rPr>
              <a:t> </a:t>
            </a:r>
            <a:r>
              <a:rPr lang="en-US" b="0" dirty="0" err="1">
                <a:latin typeface="Montserrat Medium" pitchFamily="2" charset="77"/>
              </a:rPr>
              <a:t>espacial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13" name="Group 12" descr="La captura de pantalla del follete Utilizar M5 para apoyar las habilidades de pensamiento espacial">
            <a:extLst>
              <a:ext uri="{FF2B5EF4-FFF2-40B4-BE49-F238E27FC236}">
                <a16:creationId xmlns:a16="http://schemas.microsoft.com/office/drawing/2014/main" id="{9056A245-833F-EA61-8FCA-BFCEBBACFC83}"/>
              </a:ext>
            </a:extLst>
          </p:cNvPr>
          <p:cNvGrpSpPr/>
          <p:nvPr/>
        </p:nvGrpSpPr>
        <p:grpSpPr>
          <a:xfrm>
            <a:off x="1646990" y="1148010"/>
            <a:ext cx="8773873" cy="5170411"/>
            <a:chOff x="1210386" y="1106821"/>
            <a:chExt cx="8446392" cy="4857023"/>
          </a:xfrm>
        </p:grpSpPr>
        <p:pic>
          <p:nvPicPr>
            <p:cNvPr id="12" name="Picture 11" descr="A screenshot of a brochure&#10;&#10;Description automatically generated">
              <a:extLst>
                <a:ext uri="{FF2B5EF4-FFF2-40B4-BE49-F238E27FC236}">
                  <a16:creationId xmlns:a16="http://schemas.microsoft.com/office/drawing/2014/main" id="{8F959323-DDF1-5504-5A3C-6538676D5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63787" y="1932978"/>
              <a:ext cx="3092991" cy="4030866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10" name="Picture 9" descr="A close-up of a document&#10;&#10;Description automatically generated">
              <a:extLst>
                <a:ext uri="{FF2B5EF4-FFF2-40B4-BE49-F238E27FC236}">
                  <a16:creationId xmlns:a16="http://schemas.microsoft.com/office/drawing/2014/main" id="{792B0FED-1288-4777-33D5-8DA2556C8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93276" y="1746116"/>
              <a:ext cx="3055508" cy="3974777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8" name="Picture 7" descr="A child playing with hoops&#10;&#10;Description automatically generated">
              <a:extLst>
                <a:ext uri="{FF2B5EF4-FFF2-40B4-BE49-F238E27FC236}">
                  <a16:creationId xmlns:a16="http://schemas.microsoft.com/office/drawing/2014/main" id="{1FA6E514-61B6-CE05-355E-1C11CEBD1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5233" y="1485250"/>
              <a:ext cx="3051551" cy="3959828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6" name="Picture 5" descr="A diagram of a multi-tasking&#10;&#10;Description automatically generated with medium confidence">
              <a:extLst>
                <a:ext uri="{FF2B5EF4-FFF2-40B4-BE49-F238E27FC236}">
                  <a16:creationId xmlns:a16="http://schemas.microsoft.com/office/drawing/2014/main" id="{0503086C-9CC2-5F45-5C75-778D7A112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0386" y="1106821"/>
              <a:ext cx="3149726" cy="4073154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6667964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1536C-D764-8E49-E9BC-F14C58EB3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765" y="237744"/>
            <a:ext cx="11391991" cy="507831"/>
          </a:xfrm>
        </p:spPr>
        <p:txBody>
          <a:bodyPr/>
          <a:lstStyle/>
          <a:p>
            <a:r>
              <a:rPr lang="en-US" b="1" dirty="0" err="1">
                <a:latin typeface="Montserrat" panose="00000500000000000000" pitchFamily="50" charset="0"/>
              </a:rPr>
              <a:t>Discutir</a:t>
            </a:r>
            <a:r>
              <a:rPr lang="en-US" b="1" dirty="0">
                <a:latin typeface="Montserrat" panose="00000500000000000000" pitchFamily="50" charset="0"/>
              </a:rPr>
              <a:t>: </a:t>
            </a:r>
            <a:r>
              <a:rPr lang="en-US" b="0" dirty="0" err="1">
                <a:latin typeface="Montserrat Medium" pitchFamily="2" charset="77"/>
              </a:rPr>
              <a:t>Utilizar</a:t>
            </a:r>
            <a:r>
              <a:rPr lang="en-US" b="0" dirty="0">
                <a:latin typeface="Montserrat Medium" pitchFamily="2" charset="77"/>
              </a:rPr>
              <a:t> </a:t>
            </a:r>
            <a:r>
              <a:rPr lang="en-US" sz="2800" b="0" dirty="0">
                <a:latin typeface="Montserrat Medium" panose="00000600000000000000" pitchFamily="50" charset="0"/>
              </a:rPr>
              <a:t>M</a:t>
            </a:r>
            <a:r>
              <a:rPr lang="en-US" sz="2800" b="0" baseline="30000" dirty="0">
                <a:latin typeface="Montserrat Medium" panose="00000600000000000000" pitchFamily="50" charset="0"/>
              </a:rPr>
              <a:t>5</a:t>
            </a:r>
            <a:r>
              <a:rPr lang="en-US" b="0" dirty="0">
                <a:latin typeface="Montserrat Medium" pitchFamily="2" charset="77"/>
              </a:rPr>
              <a:t> para </a:t>
            </a:r>
            <a:r>
              <a:rPr lang="en-US" b="0" dirty="0" err="1">
                <a:latin typeface="Montserrat Medium" pitchFamily="2" charset="77"/>
              </a:rPr>
              <a:t>apoyar</a:t>
            </a:r>
            <a:r>
              <a:rPr lang="en-US" b="0" dirty="0">
                <a:latin typeface="Montserrat Medium" pitchFamily="2" charset="77"/>
              </a:rPr>
              <a:t> </a:t>
            </a:r>
            <a:r>
              <a:rPr lang="en-US" b="0" dirty="0" err="1">
                <a:latin typeface="Montserrat Medium" pitchFamily="2" charset="77"/>
              </a:rPr>
              <a:t>el</a:t>
            </a:r>
            <a:r>
              <a:rPr lang="en-US" b="0" dirty="0">
                <a:latin typeface="Montserrat Medium" pitchFamily="2" charset="77"/>
              </a:rPr>
              <a:t> </a:t>
            </a:r>
            <a:r>
              <a:rPr lang="en-US" b="0" dirty="0" err="1">
                <a:latin typeface="Montserrat Medium" pitchFamily="2" charset="77"/>
              </a:rPr>
              <a:t>pensamiento</a:t>
            </a:r>
            <a:r>
              <a:rPr lang="en-US" b="0" dirty="0">
                <a:latin typeface="Montserrat Medium" pitchFamily="2" charset="77"/>
              </a:rPr>
              <a:t> </a:t>
            </a:r>
            <a:r>
              <a:rPr lang="en-US" b="0" dirty="0" err="1">
                <a:latin typeface="Montserrat Medium" pitchFamily="2" charset="77"/>
              </a:rPr>
              <a:t>espacial</a:t>
            </a:r>
            <a:endParaRPr lang="en-US" b="0" dirty="0">
              <a:solidFill>
                <a:schemeClr val="bg1"/>
              </a:solidFill>
              <a:latin typeface="Montserrat Medium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DD56A4-6C88-F2EE-22BA-AACB7D10503D}"/>
              </a:ext>
            </a:extLst>
          </p:cNvPr>
          <p:cNvSpPr txBox="1">
            <a:spLocks/>
          </p:cNvSpPr>
          <p:nvPr/>
        </p:nvSpPr>
        <p:spPr>
          <a:xfrm>
            <a:off x="310243" y="963637"/>
            <a:ext cx="11195957" cy="510657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roxima Nova" panose="0200050603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roxima Nova" panose="0200050603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roxima Nova" panose="0200050603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roxima Nova" panose="0200050603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roxima Nova" panose="0200050603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en-US" kern="100" dirty="0">
                <a:latin typeface="Montserrat" panose="00000500000000000000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¿</a:t>
            </a:r>
            <a:r>
              <a:rPr lang="en-US" kern="100" dirty="0" err="1">
                <a:latin typeface="Montserrat" panose="00000500000000000000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Qué</a:t>
            </a:r>
            <a:r>
              <a:rPr lang="en-US" kern="100" dirty="0">
                <a:latin typeface="Montserrat" panose="00000500000000000000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 es algo que </a:t>
            </a:r>
            <a:r>
              <a:rPr lang="en-US" b="1" kern="100" dirty="0" err="1">
                <a:latin typeface="Montserrat" panose="00000500000000000000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ya</a:t>
            </a:r>
            <a:r>
              <a:rPr lang="en-US" kern="100" dirty="0">
                <a:latin typeface="Montserrat" panose="00000500000000000000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latin typeface="Montserrat" panose="00000500000000000000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estamos</a:t>
            </a:r>
            <a:r>
              <a:rPr lang="en-US" kern="100" dirty="0">
                <a:latin typeface="Montserrat" panose="00000500000000000000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latin typeface="Montserrat" panose="00000500000000000000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haciendo</a:t>
            </a:r>
            <a:r>
              <a:rPr lang="en-US" kern="100" dirty="0">
                <a:latin typeface="Montserrat" panose="00000500000000000000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?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en-US" kern="100" dirty="0">
                <a:latin typeface="Montserrat" panose="00000500000000000000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¿</a:t>
            </a:r>
            <a:r>
              <a:rPr lang="en-US" kern="100" dirty="0" err="1">
                <a:latin typeface="Montserrat" panose="00000500000000000000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Qué</a:t>
            </a:r>
            <a:r>
              <a:rPr lang="en-US" kern="100" dirty="0">
                <a:latin typeface="Montserrat" panose="00000500000000000000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 es lo que </a:t>
            </a:r>
            <a:r>
              <a:rPr lang="en-US" kern="100" dirty="0" err="1">
                <a:latin typeface="Montserrat" panose="00000500000000000000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estamos</a:t>
            </a:r>
            <a:r>
              <a:rPr lang="en-US" kern="100" dirty="0">
                <a:latin typeface="Montserrat" panose="00000500000000000000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latin typeface="Montserrat" panose="00000500000000000000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haciendo</a:t>
            </a:r>
            <a:r>
              <a:rPr lang="en-US" kern="100" dirty="0">
                <a:latin typeface="Montserrat" panose="00000500000000000000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latin typeface="Montserrat" panose="00000500000000000000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pero</a:t>
            </a:r>
            <a:r>
              <a:rPr lang="en-US" kern="100" dirty="0">
                <a:latin typeface="Montserrat" panose="00000500000000000000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latin typeface="Montserrat" panose="00000500000000000000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nos</a:t>
            </a:r>
            <a:r>
              <a:rPr lang="en-US" kern="100" dirty="0">
                <a:latin typeface="Montserrat" panose="00000500000000000000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latin typeface="Montserrat" panose="00000500000000000000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gustaría</a:t>
            </a:r>
            <a:r>
              <a:rPr lang="en-US" kern="100" dirty="0">
                <a:latin typeface="Montserrat" panose="00000500000000000000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latin typeface="Montserrat" panose="00000500000000000000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hacer</a:t>
            </a:r>
            <a:r>
              <a:rPr lang="en-US" kern="100" dirty="0">
                <a:latin typeface="Montserrat" panose="00000500000000000000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b="1" kern="100" dirty="0" err="1">
                <a:latin typeface="Montserrat" panose="00000500000000000000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mejor</a:t>
            </a:r>
            <a:r>
              <a:rPr lang="en-US" kern="100" dirty="0">
                <a:latin typeface="Montserrat" panose="00000500000000000000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?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None/>
            </a:pPr>
            <a:r>
              <a:rPr lang="en-US" kern="100" dirty="0">
                <a:latin typeface="Montserrat" panose="00000500000000000000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¿</a:t>
            </a:r>
            <a:r>
              <a:rPr lang="en-US" kern="100" dirty="0" err="1">
                <a:latin typeface="Montserrat" panose="00000500000000000000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Qué</a:t>
            </a:r>
            <a:r>
              <a:rPr lang="en-US" kern="100" dirty="0">
                <a:latin typeface="Montserrat" panose="00000500000000000000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 es algo </a:t>
            </a:r>
            <a:r>
              <a:rPr lang="en-US" b="1" kern="100" dirty="0">
                <a:latin typeface="Montserrat" panose="00000500000000000000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nuevo</a:t>
            </a:r>
            <a:r>
              <a:rPr lang="en-US" kern="100" dirty="0">
                <a:latin typeface="Montserrat" panose="00000500000000000000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 que </a:t>
            </a:r>
            <a:r>
              <a:rPr lang="en-US" kern="100" dirty="0" err="1">
                <a:latin typeface="Montserrat" panose="00000500000000000000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nos</a:t>
            </a:r>
            <a:r>
              <a:rPr lang="en-US" kern="100" dirty="0">
                <a:latin typeface="Montserrat" panose="00000500000000000000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latin typeface="Montserrat" panose="00000500000000000000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gustaría</a:t>
            </a:r>
            <a:r>
              <a:rPr lang="en-US" kern="100" dirty="0">
                <a:latin typeface="Montserrat" panose="00000500000000000000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latin typeface="Montserrat" panose="00000500000000000000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probar</a:t>
            </a:r>
            <a:r>
              <a:rPr lang="en-US" kern="100" dirty="0">
                <a:latin typeface="Montserrat" panose="00000500000000000000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? </a:t>
            </a:r>
            <a:endParaRPr lang="en-US" kern="100" dirty="0">
              <a:latin typeface="Montserrat" panose="00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2447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1536C-D764-8E49-E9BC-F14C58EB3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716" y="232723"/>
            <a:ext cx="11422504" cy="452432"/>
          </a:xfrm>
        </p:spPr>
        <p:txBody>
          <a:bodyPr/>
          <a:lstStyle/>
          <a:p>
            <a:r>
              <a:rPr lang="en-US" sz="2600" b="1" dirty="0" err="1">
                <a:latin typeface="Montserrat" panose="00000500000000000000" pitchFamily="50" charset="0"/>
              </a:rPr>
              <a:t>Explorar</a:t>
            </a:r>
            <a:r>
              <a:rPr lang="en-US" sz="2600" b="1" dirty="0">
                <a:latin typeface="Montserrat" panose="00000500000000000000" pitchFamily="50" charset="0"/>
              </a:rPr>
              <a:t>: </a:t>
            </a:r>
            <a:r>
              <a:rPr lang="en-US" sz="2600" b="0" dirty="0" err="1">
                <a:latin typeface="Montserrat Medium" pitchFamily="2" charset="77"/>
              </a:rPr>
              <a:t>Actividades</a:t>
            </a:r>
            <a:r>
              <a:rPr lang="en-US" sz="2600" b="0" dirty="0">
                <a:latin typeface="Montserrat Medium" pitchFamily="2" charset="77"/>
              </a:rPr>
              <a:t> </a:t>
            </a:r>
            <a:r>
              <a:rPr lang="en-US" sz="2600" b="0" dirty="0" err="1">
                <a:latin typeface="Montserrat Medium" pitchFamily="2" charset="77"/>
              </a:rPr>
              <a:t>lúdicas</a:t>
            </a:r>
            <a:r>
              <a:rPr lang="en-US" sz="2600" b="0" dirty="0">
                <a:latin typeface="Montserrat Medium" pitchFamily="2" charset="77"/>
              </a:rPr>
              <a:t> para </a:t>
            </a:r>
            <a:r>
              <a:rPr lang="en-US" sz="2600" b="0" dirty="0" err="1">
                <a:latin typeface="Montserrat Medium" pitchFamily="2" charset="77"/>
              </a:rPr>
              <a:t>apoyar</a:t>
            </a:r>
            <a:r>
              <a:rPr lang="en-US" sz="2600" b="0" dirty="0">
                <a:latin typeface="Montserrat Medium" pitchFamily="2" charset="77"/>
              </a:rPr>
              <a:t> </a:t>
            </a:r>
            <a:r>
              <a:rPr lang="en-US" sz="2600" b="0" dirty="0" err="1">
                <a:latin typeface="Montserrat Medium" pitchFamily="2" charset="77"/>
              </a:rPr>
              <a:t>el</a:t>
            </a:r>
            <a:r>
              <a:rPr lang="en-US" sz="2600" b="0" dirty="0">
                <a:latin typeface="Montserrat Medium" pitchFamily="2" charset="77"/>
              </a:rPr>
              <a:t> </a:t>
            </a:r>
            <a:r>
              <a:rPr lang="en-US" sz="2600" b="0" dirty="0" err="1">
                <a:latin typeface="Montserrat Medium" pitchFamily="2" charset="77"/>
              </a:rPr>
              <a:t>pensamiento</a:t>
            </a:r>
            <a:r>
              <a:rPr lang="en-US" sz="2600" b="0" dirty="0">
                <a:latin typeface="Montserrat Medium" pitchFamily="2" charset="77"/>
              </a:rPr>
              <a:t> </a:t>
            </a:r>
            <a:r>
              <a:rPr lang="en-US" sz="2600" b="0" dirty="0" err="1">
                <a:latin typeface="Montserrat Medium" pitchFamily="2" charset="77"/>
              </a:rPr>
              <a:t>espacial</a:t>
            </a:r>
            <a:endParaRPr lang="en-US" sz="2600" b="0" dirty="0">
              <a:solidFill>
                <a:schemeClr val="bg1"/>
              </a:solidFill>
              <a:latin typeface="Montserrat Medium" pitchFamily="2" charset="77"/>
            </a:endParaRPr>
          </a:p>
        </p:txBody>
      </p:sp>
      <p:grpSp>
        <p:nvGrpSpPr>
          <p:cNvPr id="5" name="Group 4" descr="La captura de pantalla del follete Ocultar y buscar objetos">
            <a:extLst>
              <a:ext uri="{FF2B5EF4-FFF2-40B4-BE49-F238E27FC236}">
                <a16:creationId xmlns:a16="http://schemas.microsoft.com/office/drawing/2014/main" id="{5350151E-AEEF-4458-FD06-61ACFE38B9D3}"/>
              </a:ext>
            </a:extLst>
          </p:cNvPr>
          <p:cNvGrpSpPr/>
          <p:nvPr/>
        </p:nvGrpSpPr>
        <p:grpSpPr>
          <a:xfrm>
            <a:off x="1751820" y="1175740"/>
            <a:ext cx="9020501" cy="5010071"/>
            <a:chOff x="1751820" y="1175740"/>
            <a:chExt cx="9020501" cy="501007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0F541EF-F0D2-E137-2C98-D6F3882A9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56271" y="1635629"/>
              <a:ext cx="3516050" cy="4550182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89AFFFC-4DEC-C60D-4F1A-8C7A4C0D9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68368" y="1396141"/>
              <a:ext cx="3525652" cy="4562608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C222C83-2751-CBD0-04B6-E6D7583A3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51820" y="1175740"/>
              <a:ext cx="3559675" cy="4606638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3419920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1536C-D764-8E49-E9BC-F14C58EB3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646" y="237744"/>
            <a:ext cx="10834075" cy="535531"/>
          </a:xfrm>
        </p:spPr>
        <p:txBody>
          <a:bodyPr/>
          <a:lstStyle/>
          <a:p>
            <a:r>
              <a:rPr lang="en-US" sz="3200" b="1" dirty="0" err="1">
                <a:latin typeface="Montserrat" panose="00000500000000000000" pitchFamily="50" charset="0"/>
              </a:rPr>
              <a:t>Reflexionar</a:t>
            </a:r>
            <a:r>
              <a:rPr lang="en-US" sz="3200" b="1" dirty="0">
                <a:latin typeface="Montserrat" panose="00000500000000000000" pitchFamily="50" charset="0"/>
              </a:rPr>
              <a:t>: </a:t>
            </a:r>
            <a:r>
              <a:rPr lang="en-US" sz="3200" b="0" dirty="0" err="1">
                <a:latin typeface="Montserrat Medium" pitchFamily="2" charset="77"/>
              </a:rPr>
              <a:t>Próximos</a:t>
            </a:r>
            <a:r>
              <a:rPr lang="en-US" sz="3200" b="0" dirty="0">
                <a:latin typeface="Montserrat Medium" pitchFamily="2" charset="77"/>
              </a:rPr>
              <a:t> pasos</a:t>
            </a:r>
            <a:endParaRPr lang="en-US" sz="3200" b="0" dirty="0">
              <a:solidFill>
                <a:schemeClr val="bg1"/>
              </a:solidFill>
              <a:latin typeface="Montserrat Medium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DD56A4-6C88-F2EE-22BA-AACB7D10503D}"/>
              </a:ext>
            </a:extLst>
          </p:cNvPr>
          <p:cNvSpPr txBox="1">
            <a:spLocks/>
          </p:cNvSpPr>
          <p:nvPr/>
        </p:nvSpPr>
        <p:spPr>
          <a:xfrm>
            <a:off x="851646" y="963637"/>
            <a:ext cx="5606820" cy="510657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roxima Nova" panose="0200050603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roxima Nova" panose="0200050603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roxima Nova" panose="0200050603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roxima Nova" panose="0200050603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roxima Nova" panose="0200050603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None/>
            </a:pPr>
            <a:r>
              <a:rPr lang="en-US" sz="2800" kern="100" dirty="0">
                <a:solidFill>
                  <a:srgbClr val="222222"/>
                </a:solidFill>
                <a:effectLst/>
                <a:latin typeface="Montserrat" panose="00000500000000000000" pitchFamily="50" charset="0"/>
                <a:ea typeface="Arial" panose="020B0604020202020204" pitchFamily="34" charset="0"/>
                <a:cs typeface="Calibri" panose="020F0502020204030204" pitchFamily="34" charset="0"/>
              </a:rPr>
              <a:t>¿</a:t>
            </a:r>
            <a:r>
              <a:rPr lang="en-US" sz="2800" kern="100" dirty="0" err="1">
                <a:solidFill>
                  <a:srgbClr val="222222"/>
                </a:solidFill>
                <a:effectLst/>
                <a:latin typeface="Montserrat" panose="00000500000000000000" pitchFamily="50" charset="0"/>
                <a:ea typeface="Arial" panose="020B0604020202020204" pitchFamily="34" charset="0"/>
                <a:cs typeface="Calibri" panose="020F0502020204030204" pitchFamily="34" charset="0"/>
              </a:rPr>
              <a:t>Qué</a:t>
            </a:r>
            <a:r>
              <a:rPr lang="en-US" sz="2800" kern="100" dirty="0">
                <a:solidFill>
                  <a:srgbClr val="222222"/>
                </a:solidFill>
                <a:effectLst/>
                <a:latin typeface="Montserrat" panose="00000500000000000000" pitchFamily="50" charset="0"/>
                <a:ea typeface="Arial" panose="020B0604020202020204" pitchFamily="34" charset="0"/>
                <a:cs typeface="Calibri" panose="020F0502020204030204" pitchFamily="34" charset="0"/>
              </a:rPr>
              <a:t> es lo que </a:t>
            </a:r>
            <a:r>
              <a:rPr lang="en-US" sz="2800" kern="100" dirty="0" err="1">
                <a:solidFill>
                  <a:srgbClr val="222222"/>
                </a:solidFill>
                <a:effectLst/>
                <a:latin typeface="Montserrat" panose="00000500000000000000" pitchFamily="50" charset="0"/>
                <a:ea typeface="Arial" panose="020B0604020202020204" pitchFamily="34" charset="0"/>
                <a:cs typeface="Calibri" panose="020F0502020204030204" pitchFamily="34" charset="0"/>
              </a:rPr>
              <a:t>va</a:t>
            </a:r>
            <a:r>
              <a:rPr lang="en-US" sz="2800" kern="100" dirty="0">
                <a:solidFill>
                  <a:srgbClr val="222222"/>
                </a:solidFill>
                <a:effectLst/>
                <a:latin typeface="Montserrat" panose="00000500000000000000" pitchFamily="50" charset="0"/>
                <a:ea typeface="Arial" panose="020B0604020202020204" pitchFamily="34" charset="0"/>
                <a:cs typeface="Calibri" panose="020F0502020204030204" pitchFamily="34" charset="0"/>
              </a:rPr>
              <a:t> a </a:t>
            </a:r>
            <a:r>
              <a:rPr lang="en-US" sz="2800" b="1" kern="100" dirty="0" err="1">
                <a:solidFill>
                  <a:srgbClr val="222222"/>
                </a:solidFill>
                <a:effectLst/>
                <a:latin typeface="Montserrat" panose="00000500000000000000" pitchFamily="50" charset="0"/>
                <a:ea typeface="Arial" panose="020B0604020202020204" pitchFamily="34" charset="0"/>
                <a:cs typeface="Calibri" panose="020F0502020204030204" pitchFamily="34" charset="0"/>
              </a:rPr>
              <a:t>intentar</a:t>
            </a:r>
            <a:r>
              <a:rPr lang="en-US" sz="2800" kern="100" dirty="0">
                <a:solidFill>
                  <a:srgbClr val="222222"/>
                </a:solidFill>
                <a:effectLst/>
                <a:latin typeface="Montserrat" panose="00000500000000000000" pitchFamily="50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222222"/>
                </a:solidFill>
                <a:effectLst/>
                <a:latin typeface="Montserrat" panose="00000500000000000000" pitchFamily="50" charset="0"/>
                <a:ea typeface="Arial" panose="020B0604020202020204" pitchFamily="34" charset="0"/>
                <a:cs typeface="Calibri" panose="020F0502020204030204" pitchFamily="34" charset="0"/>
              </a:rPr>
              <a:t>en</a:t>
            </a:r>
            <a:r>
              <a:rPr lang="en-US" sz="2800" kern="100" dirty="0">
                <a:solidFill>
                  <a:srgbClr val="222222"/>
                </a:solidFill>
                <a:effectLst/>
                <a:latin typeface="Montserrat" panose="00000500000000000000" pitchFamily="50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222222"/>
                </a:solidFill>
                <a:effectLst/>
                <a:latin typeface="Montserrat" panose="00000500000000000000" pitchFamily="50" charset="0"/>
                <a:ea typeface="Arial" panose="020B0604020202020204" pitchFamily="34" charset="0"/>
                <a:cs typeface="Calibri" panose="020F0502020204030204" pitchFamily="34" charset="0"/>
              </a:rPr>
              <a:t>su</a:t>
            </a:r>
            <a:r>
              <a:rPr lang="en-US" sz="2800" kern="100" dirty="0">
                <a:solidFill>
                  <a:srgbClr val="222222"/>
                </a:solidFill>
                <a:effectLst/>
                <a:latin typeface="Montserrat" panose="00000500000000000000" pitchFamily="50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222222"/>
                </a:solidFill>
                <a:effectLst/>
                <a:latin typeface="Montserrat" panose="00000500000000000000" pitchFamily="50" charset="0"/>
                <a:ea typeface="Arial" panose="020B0604020202020204" pitchFamily="34" charset="0"/>
                <a:cs typeface="Calibri" panose="020F0502020204030204" pitchFamily="34" charset="0"/>
              </a:rPr>
              <a:t>entorno</a:t>
            </a:r>
            <a:r>
              <a:rPr lang="en-US" sz="2800" kern="100" dirty="0">
                <a:solidFill>
                  <a:srgbClr val="222222"/>
                </a:solidFill>
                <a:effectLst/>
                <a:latin typeface="Montserrat" panose="00000500000000000000" pitchFamily="50" charset="0"/>
                <a:ea typeface="Arial" panose="020B0604020202020204" pitchFamily="34" charset="0"/>
                <a:cs typeface="Calibri" panose="020F0502020204030204" pitchFamily="34" charset="0"/>
              </a:rPr>
              <a:t> de </a:t>
            </a:r>
            <a:r>
              <a:rPr lang="en-US" sz="2800" kern="100" dirty="0" err="1">
                <a:solidFill>
                  <a:srgbClr val="222222"/>
                </a:solidFill>
                <a:effectLst/>
                <a:latin typeface="Montserrat" panose="00000500000000000000" pitchFamily="50" charset="0"/>
                <a:ea typeface="Arial" panose="020B0604020202020204" pitchFamily="34" charset="0"/>
                <a:cs typeface="Calibri" panose="020F0502020204030204" pitchFamily="34" charset="0"/>
              </a:rPr>
              <a:t>aprendizaje</a:t>
            </a:r>
            <a:r>
              <a:rPr lang="en-US" sz="2800" kern="100" dirty="0">
                <a:solidFill>
                  <a:srgbClr val="222222"/>
                </a:solidFill>
                <a:effectLst/>
                <a:latin typeface="Montserrat" panose="00000500000000000000" pitchFamily="50" charset="0"/>
                <a:ea typeface="Arial" panose="020B0604020202020204" pitchFamily="34" charset="0"/>
                <a:cs typeface="Calibri" panose="020F0502020204030204" pitchFamily="34" charset="0"/>
              </a:rPr>
              <a:t> la </a:t>
            </a:r>
            <a:r>
              <a:rPr lang="en-US" sz="2800" kern="100" dirty="0" err="1">
                <a:solidFill>
                  <a:srgbClr val="222222"/>
                </a:solidFill>
                <a:effectLst/>
                <a:latin typeface="Montserrat" panose="00000500000000000000" pitchFamily="50" charset="0"/>
                <a:ea typeface="Arial" panose="020B0604020202020204" pitchFamily="34" charset="0"/>
                <a:cs typeface="Calibri" panose="020F0502020204030204" pitchFamily="34" charset="0"/>
              </a:rPr>
              <a:t>semana</a:t>
            </a:r>
            <a:r>
              <a:rPr lang="en-US" sz="2800" kern="100" dirty="0">
                <a:solidFill>
                  <a:srgbClr val="222222"/>
                </a:solidFill>
                <a:effectLst/>
                <a:latin typeface="Montserrat" panose="00000500000000000000" pitchFamily="50" charset="0"/>
                <a:ea typeface="Arial" panose="020B0604020202020204" pitchFamily="34" charset="0"/>
                <a:cs typeface="Calibri" panose="020F0502020204030204" pitchFamily="34" charset="0"/>
              </a:rPr>
              <a:t> que </a:t>
            </a:r>
            <a:r>
              <a:rPr lang="en-US" sz="2800" kern="100" dirty="0" err="1">
                <a:solidFill>
                  <a:srgbClr val="222222"/>
                </a:solidFill>
                <a:effectLst/>
                <a:latin typeface="Montserrat" panose="00000500000000000000" pitchFamily="50" charset="0"/>
                <a:ea typeface="Arial" panose="020B0604020202020204" pitchFamily="34" charset="0"/>
                <a:cs typeface="Calibri" panose="020F0502020204030204" pitchFamily="34" charset="0"/>
              </a:rPr>
              <a:t>viene</a:t>
            </a:r>
            <a:r>
              <a:rPr lang="en-US" sz="2800" kern="100" dirty="0">
                <a:solidFill>
                  <a:srgbClr val="222222"/>
                </a:solidFill>
                <a:effectLst/>
                <a:latin typeface="Montserrat" panose="00000500000000000000" pitchFamily="50" charset="0"/>
                <a:ea typeface="Arial" panose="020B0604020202020204" pitchFamily="34" charset="0"/>
                <a:cs typeface="Calibri" panose="020F0502020204030204" pitchFamily="34" charset="0"/>
              </a:rPr>
              <a:t>?</a:t>
            </a:r>
          </a:p>
          <a:p>
            <a:pPr marL="0" marR="0" lvl="0" indent="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None/>
            </a:pPr>
            <a:r>
              <a:rPr lang="en-US" sz="2800" kern="100" dirty="0">
                <a:solidFill>
                  <a:srgbClr val="222222"/>
                </a:solidFill>
                <a:effectLst/>
                <a:latin typeface="Montserrat" panose="00000500000000000000" pitchFamily="50" charset="0"/>
                <a:ea typeface="Arial" panose="020B0604020202020204" pitchFamily="34" charset="0"/>
                <a:cs typeface="Calibri" panose="020F0502020204030204" pitchFamily="34" charset="0"/>
              </a:rPr>
              <a:t>¿</a:t>
            </a:r>
            <a:r>
              <a:rPr lang="en-US" sz="2800" kern="100" dirty="0" err="1">
                <a:solidFill>
                  <a:srgbClr val="222222"/>
                </a:solidFill>
                <a:effectLst/>
                <a:latin typeface="Montserrat" panose="00000500000000000000" pitchFamily="50" charset="0"/>
                <a:ea typeface="Arial" panose="020B0604020202020204" pitchFamily="34" charset="0"/>
                <a:cs typeface="Calibri" panose="020F0502020204030204" pitchFamily="34" charset="0"/>
              </a:rPr>
              <a:t>Qué</a:t>
            </a:r>
            <a:r>
              <a:rPr lang="en-US" sz="2800" kern="100" dirty="0">
                <a:solidFill>
                  <a:srgbClr val="222222"/>
                </a:solidFill>
                <a:effectLst/>
                <a:latin typeface="Montserrat" panose="00000500000000000000" pitchFamily="50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222222"/>
                </a:solidFill>
                <a:effectLst/>
                <a:latin typeface="Montserrat" panose="00000500000000000000" pitchFamily="50" charset="0"/>
                <a:ea typeface="Arial" panose="020B0604020202020204" pitchFamily="34" charset="0"/>
                <a:cs typeface="Calibri" panose="020F0502020204030204" pitchFamily="34" charset="0"/>
              </a:rPr>
              <a:t>podría</a:t>
            </a:r>
            <a:r>
              <a:rPr lang="en-US" sz="2800" kern="100" dirty="0">
                <a:solidFill>
                  <a:srgbClr val="222222"/>
                </a:solidFill>
                <a:effectLst/>
                <a:latin typeface="Montserrat" panose="00000500000000000000" pitchFamily="50" charset="0"/>
                <a:ea typeface="Arial" panose="020B0604020202020204" pitchFamily="34" charset="0"/>
                <a:cs typeface="Calibri" panose="020F0502020204030204" pitchFamily="34" charset="0"/>
              </a:rPr>
              <a:t> ser un </a:t>
            </a:r>
            <a:r>
              <a:rPr lang="en-US" sz="2800" b="1" kern="100" dirty="0" err="1">
                <a:solidFill>
                  <a:srgbClr val="222222"/>
                </a:solidFill>
                <a:effectLst/>
                <a:latin typeface="Montserrat" panose="00000500000000000000" pitchFamily="50" charset="0"/>
                <a:ea typeface="Arial" panose="020B0604020202020204" pitchFamily="34" charset="0"/>
                <a:cs typeface="Calibri" panose="020F0502020204030204" pitchFamily="34" charset="0"/>
              </a:rPr>
              <a:t>desafío</a:t>
            </a:r>
            <a:r>
              <a:rPr lang="en-US" sz="2800" kern="100" dirty="0">
                <a:solidFill>
                  <a:srgbClr val="222222"/>
                </a:solidFill>
                <a:effectLst/>
                <a:latin typeface="Montserrat" panose="00000500000000000000" pitchFamily="50" charset="0"/>
                <a:ea typeface="Arial" panose="020B0604020202020204" pitchFamily="34" charset="0"/>
                <a:cs typeface="Calibri" panose="020F0502020204030204" pitchFamily="34" charset="0"/>
              </a:rPr>
              <a:t>?</a:t>
            </a:r>
          </a:p>
          <a:p>
            <a:pPr marL="0" marR="0" lvl="0" indent="0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None/>
            </a:pPr>
            <a:r>
              <a:rPr lang="en-US" sz="2800" kern="100" dirty="0">
                <a:solidFill>
                  <a:srgbClr val="222222"/>
                </a:solidFill>
                <a:effectLst/>
                <a:latin typeface="Montserrat" panose="00000500000000000000" pitchFamily="50" charset="0"/>
                <a:ea typeface="Arial" panose="020B0604020202020204" pitchFamily="34" charset="0"/>
                <a:cs typeface="Calibri" panose="020F0502020204030204" pitchFamily="34" charset="0"/>
              </a:rPr>
              <a:t>¿</a:t>
            </a:r>
            <a:r>
              <a:rPr lang="en-US" sz="2800" kern="100" dirty="0" err="1">
                <a:solidFill>
                  <a:srgbClr val="222222"/>
                </a:solidFill>
                <a:effectLst/>
                <a:latin typeface="Montserrat" panose="00000500000000000000" pitchFamily="50" charset="0"/>
                <a:ea typeface="Arial" panose="020B0604020202020204" pitchFamily="34" charset="0"/>
                <a:cs typeface="Calibri" panose="020F0502020204030204" pitchFamily="34" charset="0"/>
              </a:rPr>
              <a:t>Qué</a:t>
            </a:r>
            <a:r>
              <a:rPr lang="en-US" sz="2800" kern="100" dirty="0">
                <a:solidFill>
                  <a:srgbClr val="222222"/>
                </a:solidFill>
                <a:effectLst/>
                <a:latin typeface="Montserrat" panose="00000500000000000000" pitchFamily="50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2800" b="1" kern="100" dirty="0" err="1">
                <a:solidFill>
                  <a:srgbClr val="222222"/>
                </a:solidFill>
                <a:effectLst/>
                <a:latin typeface="Montserrat" panose="00000500000000000000" pitchFamily="50" charset="0"/>
                <a:ea typeface="Arial" panose="020B0604020202020204" pitchFamily="34" charset="0"/>
                <a:cs typeface="Calibri" panose="020F0502020204030204" pitchFamily="34" charset="0"/>
              </a:rPr>
              <a:t>apoyo</a:t>
            </a:r>
            <a:r>
              <a:rPr lang="en-US" sz="2800" kern="100" dirty="0">
                <a:solidFill>
                  <a:srgbClr val="222222"/>
                </a:solidFill>
                <a:effectLst/>
                <a:latin typeface="Montserrat" panose="00000500000000000000" pitchFamily="50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222222"/>
                </a:solidFill>
                <a:effectLst/>
                <a:latin typeface="Montserrat" panose="00000500000000000000" pitchFamily="50" charset="0"/>
                <a:ea typeface="Arial" panose="020B0604020202020204" pitchFamily="34" charset="0"/>
                <a:cs typeface="Calibri" panose="020F0502020204030204" pitchFamily="34" charset="0"/>
              </a:rPr>
              <a:t>podría</a:t>
            </a:r>
            <a:r>
              <a:rPr lang="en-US" sz="2800" kern="100" dirty="0">
                <a:solidFill>
                  <a:srgbClr val="222222"/>
                </a:solidFill>
                <a:effectLst/>
                <a:latin typeface="Montserrat" panose="00000500000000000000" pitchFamily="50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en-US" sz="2800" kern="100" dirty="0" err="1">
                <a:solidFill>
                  <a:srgbClr val="222222"/>
                </a:solidFill>
                <a:effectLst/>
                <a:latin typeface="Montserrat" panose="00000500000000000000" pitchFamily="50" charset="0"/>
                <a:ea typeface="Arial" panose="020B0604020202020204" pitchFamily="34" charset="0"/>
                <a:cs typeface="Calibri" panose="020F0502020204030204" pitchFamily="34" charset="0"/>
              </a:rPr>
              <a:t>necesitar</a:t>
            </a:r>
            <a:r>
              <a:rPr lang="en-US" sz="2800" kern="100" dirty="0">
                <a:solidFill>
                  <a:srgbClr val="222222"/>
                </a:solidFill>
                <a:effectLst/>
                <a:latin typeface="Montserrat" panose="00000500000000000000" pitchFamily="50" charset="0"/>
                <a:ea typeface="Arial" panose="020B0604020202020204" pitchFamily="34" charset="0"/>
                <a:cs typeface="Calibri" panose="020F0502020204030204" pitchFamily="34" charset="0"/>
              </a:rPr>
              <a:t>?</a:t>
            </a:r>
            <a:endParaRPr lang="en-US" sz="2800" kern="100" dirty="0">
              <a:effectLst/>
              <a:latin typeface="Montserrat" panose="00000500000000000000" pitchFamily="50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33BD66-89F3-CF08-402A-4F4FE1272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2691" y="1310224"/>
            <a:ext cx="4592943" cy="423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178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1536C-D764-8E49-E9BC-F14C58EB3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Montserrat" panose="00000500000000000000" pitchFamily="50" charset="0"/>
              </a:rPr>
              <a:t>Discutir</a:t>
            </a:r>
            <a:r>
              <a:rPr lang="en-US" b="1" dirty="0">
                <a:latin typeface="Montserrat" panose="00000500000000000000" pitchFamily="50" charset="0"/>
              </a:rPr>
              <a:t>: </a:t>
            </a:r>
            <a:r>
              <a:rPr lang="en-US" b="0" dirty="0">
                <a:latin typeface="Montserrat Medium" pitchFamily="2" charset="77"/>
              </a:rPr>
              <a:t>Usar </a:t>
            </a:r>
            <a:r>
              <a:rPr lang="en-US" b="0" dirty="0" err="1">
                <a:latin typeface="Montserrat Medium" pitchFamily="2" charset="77"/>
              </a:rPr>
              <a:t>el</a:t>
            </a:r>
            <a:r>
              <a:rPr lang="en-US" b="0" dirty="0">
                <a:latin typeface="Montserrat Medium" pitchFamily="2" charset="77"/>
              </a:rPr>
              <a:t> </a:t>
            </a:r>
            <a:r>
              <a:rPr lang="en-US" b="0" dirty="0" err="1">
                <a:latin typeface="Montserrat Medium" pitchFamily="2" charset="77"/>
              </a:rPr>
              <a:t>pensamiento</a:t>
            </a:r>
            <a:r>
              <a:rPr lang="en-US" b="0" dirty="0">
                <a:latin typeface="Montserrat Medium" pitchFamily="2" charset="77"/>
              </a:rPr>
              <a:t> </a:t>
            </a:r>
            <a:r>
              <a:rPr lang="en-US" b="0" dirty="0" err="1">
                <a:latin typeface="Montserrat Medium" pitchFamily="2" charset="77"/>
              </a:rPr>
              <a:t>espac</a:t>
            </a:r>
            <a:r>
              <a:rPr lang="en-US" b="1" dirty="0" err="1">
                <a:latin typeface="Montserrat" panose="00000500000000000000" pitchFamily="50" charset="0"/>
              </a:rPr>
              <a:t>ial</a:t>
            </a:r>
            <a:endParaRPr lang="en-US" b="1" dirty="0">
              <a:latin typeface="Montserrat" panose="00000500000000000000" pitchFamily="50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0CCEAD-3F42-E752-EFE5-10524C48C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647" y="967867"/>
            <a:ext cx="4922348" cy="3699802"/>
          </a:xfrm>
        </p:spPr>
        <p:txBody>
          <a:bodyPr anchor="ctr" anchorCtr="0"/>
          <a:lstStyle/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¿De </a:t>
            </a:r>
            <a:r>
              <a:rPr lang="en-US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qué</a:t>
            </a:r>
            <a:r>
              <a:rPr lang="en-US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manera</a:t>
            </a:r>
            <a:r>
              <a:rPr lang="en-US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podría</a:t>
            </a:r>
            <a:r>
              <a:rPr lang="en-US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este</a:t>
            </a:r>
            <a:r>
              <a:rPr lang="en-US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niño</a:t>
            </a:r>
            <a:r>
              <a:rPr lang="en-US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utilizar</a:t>
            </a:r>
            <a:r>
              <a:rPr lang="en-US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en-US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pensamiento</a:t>
            </a:r>
            <a:r>
              <a:rPr lang="en-US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espacial</a:t>
            </a:r>
            <a:r>
              <a:rPr lang="en-US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trike="sngStrike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CB36C8A-8D90-EF50-EDAF-B576D1C79F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000"/>
                    </a14:imgEffect>
                    <a14:imgEffect>
                      <a14:saturation sat="89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64302" y="967867"/>
            <a:ext cx="6427698" cy="369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1777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8E5A2F3-0113-148D-2FC2-365FFE6EE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2385637"/>
            <a:ext cx="6005945" cy="2086725"/>
          </a:xfrm>
        </p:spPr>
        <p:txBody>
          <a:bodyPr/>
          <a:lstStyle/>
          <a:p>
            <a:r>
              <a:rPr lang="en-US" dirty="0" err="1"/>
              <a:t>Desarrollar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pensamiento</a:t>
            </a:r>
            <a:r>
              <a:rPr lang="en-US" dirty="0"/>
              <a:t> </a:t>
            </a:r>
            <a:r>
              <a:rPr lang="en-US" dirty="0" err="1"/>
              <a:t>espacial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016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60D3F-A267-B843-0456-DB38FD4B1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646" y="177626"/>
            <a:ext cx="10834075" cy="646331"/>
          </a:xfrm>
        </p:spPr>
        <p:txBody>
          <a:bodyPr/>
          <a:lstStyle/>
          <a:p>
            <a:r>
              <a:rPr lang="en-US" sz="2000" dirty="0"/>
              <a:t>Los </a:t>
            </a:r>
            <a:r>
              <a:rPr lang="en-US" sz="2000" dirty="0" err="1"/>
              <a:t>Fundamentos</a:t>
            </a:r>
            <a:r>
              <a:rPr lang="en-US" sz="2000" dirty="0"/>
              <a:t> de </a:t>
            </a:r>
            <a:r>
              <a:rPr lang="en-US" sz="2000" dirty="0" err="1"/>
              <a:t>aprendizaje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preescolar</a:t>
            </a:r>
            <a:r>
              <a:rPr lang="en-US" sz="2000" dirty="0"/>
              <a:t> y kindergarten de </a:t>
            </a:r>
            <a:r>
              <a:rPr lang="en-US" sz="2000" dirty="0" err="1"/>
              <a:t>transición</a:t>
            </a:r>
            <a:r>
              <a:rPr lang="en-US" sz="2000" dirty="0"/>
              <a:t> de California y </a:t>
            </a:r>
            <a:r>
              <a:rPr lang="en-US" sz="2000" dirty="0" err="1"/>
              <a:t>los</a:t>
            </a:r>
            <a:r>
              <a:rPr lang="en-US" sz="2000" dirty="0"/>
              <a:t> </a:t>
            </a:r>
            <a:r>
              <a:rPr lang="en-US" sz="2000" dirty="0" err="1"/>
              <a:t>Estándares</a:t>
            </a:r>
            <a:r>
              <a:rPr lang="en-US" sz="2000" dirty="0"/>
              <a:t> </a:t>
            </a:r>
            <a:r>
              <a:rPr lang="en-US" sz="2000" dirty="0" err="1"/>
              <a:t>estatales</a:t>
            </a:r>
            <a:r>
              <a:rPr lang="en-US" sz="2000" dirty="0"/>
              <a:t> </a:t>
            </a:r>
            <a:r>
              <a:rPr lang="en-US" sz="2000" dirty="0" err="1"/>
              <a:t>comunes</a:t>
            </a:r>
            <a:r>
              <a:rPr lang="en-US" sz="2000" dirty="0"/>
              <a:t> de California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matemáticas</a:t>
            </a:r>
            <a:endParaRPr lang="en-US" sz="2000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203F7626-3D90-6126-5813-840551DB0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647" y="1305492"/>
            <a:ext cx="7010399" cy="701731"/>
          </a:xfrm>
        </p:spPr>
        <p:txBody>
          <a:bodyPr anchor="ctr" anchorCtr="0">
            <a:noAutofit/>
          </a:bodyPr>
          <a:lstStyle/>
          <a:p>
            <a:pPr marL="0" indent="0">
              <a:buNone/>
            </a:pPr>
            <a:r>
              <a:rPr lang="en-US" sz="2000" dirty="0" err="1">
                <a:solidFill>
                  <a:schemeClr val="tx2"/>
                </a:solidFill>
                <a:latin typeface="Montserrat SemiBold" panose="00000700000000000000" pitchFamily="2" charset="0"/>
              </a:rPr>
              <a:t>Fundamentos</a:t>
            </a:r>
            <a:r>
              <a:rPr lang="en-US" sz="2000" dirty="0">
                <a:solidFill>
                  <a:schemeClr val="tx2"/>
                </a:solidFill>
                <a:latin typeface="Montserrat SemiBold" panose="00000700000000000000" pitchFamily="2" charset="0"/>
              </a:rPr>
              <a:t> de </a:t>
            </a:r>
            <a:r>
              <a:rPr lang="en-US" sz="2000" dirty="0" err="1">
                <a:solidFill>
                  <a:schemeClr val="tx2"/>
                </a:solidFill>
                <a:latin typeface="Montserrat SemiBold" panose="00000700000000000000" pitchFamily="2" charset="0"/>
              </a:rPr>
              <a:t>aprendizaje</a:t>
            </a:r>
            <a:r>
              <a:rPr lang="en-US" sz="2000" dirty="0">
                <a:solidFill>
                  <a:schemeClr val="tx2"/>
                </a:solidFill>
                <a:latin typeface="Montserrat SemiBold" panose="00000700000000000000" pitchFamily="2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Montserrat SemiBold" panose="00000700000000000000" pitchFamily="2" charset="0"/>
              </a:rPr>
              <a:t>en</a:t>
            </a:r>
            <a:r>
              <a:rPr lang="en-US" sz="2000" dirty="0">
                <a:solidFill>
                  <a:schemeClr val="tx2"/>
                </a:solidFill>
                <a:latin typeface="Montserrat SemiBold" panose="00000700000000000000" pitchFamily="2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Montserrat SemiBold" panose="00000700000000000000" pitchFamily="2" charset="0"/>
              </a:rPr>
              <a:t>preescolar</a:t>
            </a:r>
            <a:r>
              <a:rPr lang="en-US" sz="2000" dirty="0">
                <a:solidFill>
                  <a:schemeClr val="tx2"/>
                </a:solidFill>
                <a:latin typeface="Montserrat SemiBold" panose="00000700000000000000" pitchFamily="2" charset="0"/>
              </a:rPr>
              <a:t> y kindergarten </a:t>
            </a:r>
            <a:r>
              <a:rPr lang="en-US" sz="2000" dirty="0" err="1">
                <a:solidFill>
                  <a:schemeClr val="tx2"/>
                </a:solidFill>
                <a:latin typeface="Montserrat SemiBold" panose="00000700000000000000" pitchFamily="2" charset="0"/>
              </a:rPr>
              <a:t>transición</a:t>
            </a:r>
            <a:r>
              <a:rPr lang="en-US" sz="2000" dirty="0">
                <a:solidFill>
                  <a:schemeClr val="tx2"/>
                </a:solidFill>
                <a:latin typeface="Montserrat SemiBold" panose="00000700000000000000" pitchFamily="2" charset="0"/>
              </a:rPr>
              <a:t> (4.5, 4.6)</a:t>
            </a:r>
          </a:p>
        </p:txBody>
      </p:sp>
      <p:graphicFrame>
        <p:nvGraphicFramePr>
          <p:cNvPr id="5" name="Table 10">
            <a:extLst>
              <a:ext uri="{FF2B5EF4-FFF2-40B4-BE49-F238E27FC236}">
                <a16:creationId xmlns:a16="http://schemas.microsoft.com/office/drawing/2014/main" id="{F5F2B66C-CB0C-D749-2020-52F9C38EE5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7905546"/>
              </p:ext>
            </p:extLst>
          </p:nvPr>
        </p:nvGraphicFramePr>
        <p:xfrm>
          <a:off x="851646" y="2101547"/>
          <a:ext cx="7010400" cy="381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185398879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9729505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1" kern="1200" dirty="0" err="1">
                          <a:solidFill>
                            <a:schemeClr val="bg1"/>
                          </a:solidFill>
                          <a:latin typeface="Montserrat" panose="00000500000000000000" pitchFamily="50" charset="0"/>
                          <a:ea typeface="+mn-ea"/>
                          <a:cs typeface="+mn-cs"/>
                        </a:rPr>
                        <a:t>Fundamento</a:t>
                      </a:r>
                      <a:r>
                        <a:rPr lang="en-US" sz="2000" b="1" kern="1200" dirty="0">
                          <a:solidFill>
                            <a:schemeClr val="bg1"/>
                          </a:solidFill>
                          <a:latin typeface="Montserrat" panose="00000500000000000000" pitchFamily="50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bg1"/>
                          </a:solidFill>
                          <a:latin typeface="Montserrat" panose="00000500000000000000" pitchFamily="50" charset="0"/>
                          <a:ea typeface="+mn-ea"/>
                          <a:cs typeface="+mn-cs"/>
                        </a:rPr>
                        <a:t>edades</a:t>
                      </a:r>
                      <a:endParaRPr lang="en-US" sz="2000" b="1" kern="1200" dirty="0">
                        <a:solidFill>
                          <a:schemeClr val="bg1"/>
                        </a:solidFill>
                        <a:latin typeface="Montserrat" panose="00000500000000000000" pitchFamily="50" charset="0"/>
                        <a:ea typeface="+mn-ea"/>
                        <a:cs typeface="+mn-cs"/>
                      </a:endParaRPr>
                    </a:p>
                    <a:p>
                      <a:r>
                        <a:rPr lang="en-US" sz="2000" b="1" kern="1200" dirty="0" err="1">
                          <a:solidFill>
                            <a:schemeClr val="bg1"/>
                          </a:solidFill>
                          <a:latin typeface="Montserrat" panose="00000500000000000000" pitchFamily="50" charset="0"/>
                          <a:ea typeface="+mn-ea"/>
                          <a:cs typeface="+mn-cs"/>
                        </a:rPr>
                        <a:t>tempranas</a:t>
                      </a:r>
                      <a:endParaRPr lang="en-US" sz="2000" b="1" kern="1200" dirty="0">
                        <a:solidFill>
                          <a:schemeClr val="bg1"/>
                        </a:solidFill>
                        <a:latin typeface="Montserrat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kern="1200" dirty="0" err="1">
                          <a:solidFill>
                            <a:schemeClr val="bg1"/>
                          </a:solidFill>
                          <a:latin typeface="Montserrat" panose="00000500000000000000" pitchFamily="50" charset="0"/>
                          <a:ea typeface="+mn-ea"/>
                          <a:cs typeface="+mn-cs"/>
                        </a:rPr>
                        <a:t>Fundamento</a:t>
                      </a:r>
                      <a:r>
                        <a:rPr lang="en-US" sz="2000" b="1" kern="1200" dirty="0">
                          <a:solidFill>
                            <a:schemeClr val="bg1"/>
                          </a:solidFill>
                          <a:latin typeface="Montserrat" panose="00000500000000000000" pitchFamily="50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bg1"/>
                          </a:solidFill>
                          <a:latin typeface="Montserrat" panose="00000500000000000000" pitchFamily="50" charset="0"/>
                          <a:ea typeface="+mn-ea"/>
                          <a:cs typeface="+mn-cs"/>
                        </a:rPr>
                        <a:t>edades</a:t>
                      </a:r>
                      <a:r>
                        <a:rPr lang="en-US" sz="2000" b="1" kern="1200" dirty="0">
                          <a:solidFill>
                            <a:schemeClr val="bg1"/>
                          </a:solidFill>
                          <a:latin typeface="Montserrat" panose="00000500000000000000" pitchFamily="50" charset="0"/>
                          <a:ea typeface="+mn-ea"/>
                          <a:cs typeface="+mn-cs"/>
                        </a:rPr>
                        <a:t> posteriores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6171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>
                          <a:latin typeface="Montserrat Medium" panose="00000600000000000000" pitchFamily="50" charset="0"/>
                        </a:rPr>
                        <a:t>Identificar</a:t>
                      </a:r>
                      <a:r>
                        <a:rPr lang="en-US" sz="1600" dirty="0">
                          <a:latin typeface="Montserrat Medium" panose="00000600000000000000" pitchFamily="50" charset="0"/>
                        </a:rPr>
                        <a:t> </a:t>
                      </a:r>
                      <a:r>
                        <a:rPr lang="en-US" sz="1600" dirty="0" err="1">
                          <a:latin typeface="Montserrat Medium" panose="00000600000000000000" pitchFamily="50" charset="0"/>
                        </a:rPr>
                        <a:t>algunas</a:t>
                      </a:r>
                      <a:r>
                        <a:rPr lang="en-US" sz="1600" dirty="0">
                          <a:latin typeface="Montserrat Medium" panose="00000600000000000000" pitchFamily="50" charset="0"/>
                        </a:rPr>
                        <a:t> </a:t>
                      </a:r>
                      <a:r>
                        <a:rPr lang="en-US" sz="1600" dirty="0" err="1">
                          <a:latin typeface="Montserrat Medium" panose="00000600000000000000" pitchFamily="50" charset="0"/>
                        </a:rPr>
                        <a:t>posiciones</a:t>
                      </a:r>
                      <a:endParaRPr lang="en-US" sz="1600" dirty="0">
                        <a:latin typeface="Montserrat Medium" panose="00000600000000000000" pitchFamily="50" charset="0"/>
                      </a:endParaRPr>
                    </a:p>
                    <a:p>
                      <a:r>
                        <a:rPr lang="en-US" sz="1600" dirty="0">
                          <a:latin typeface="Montserrat Medium" panose="00000600000000000000" pitchFamily="50" charset="0"/>
                        </a:rPr>
                        <a:t>de </a:t>
                      </a:r>
                      <a:r>
                        <a:rPr lang="en-US" sz="1600" dirty="0" err="1">
                          <a:latin typeface="Montserrat Medium" panose="00000600000000000000" pitchFamily="50" charset="0"/>
                        </a:rPr>
                        <a:t>objetos</a:t>
                      </a:r>
                      <a:r>
                        <a:rPr lang="en-US" sz="1600" dirty="0">
                          <a:latin typeface="Montserrat Medium" panose="00000600000000000000" pitchFamily="50" charset="0"/>
                        </a:rPr>
                        <a:t> y personas </a:t>
                      </a:r>
                      <a:r>
                        <a:rPr lang="en-US" sz="1600" dirty="0" err="1">
                          <a:latin typeface="Montserrat Medium" panose="00000600000000000000" pitchFamily="50" charset="0"/>
                        </a:rPr>
                        <a:t>en</a:t>
                      </a:r>
                      <a:r>
                        <a:rPr lang="en-US" sz="1600" dirty="0">
                          <a:latin typeface="Montserrat Medium" panose="00000600000000000000" pitchFamily="50" charset="0"/>
                        </a:rPr>
                        <a:t> </a:t>
                      </a:r>
                      <a:r>
                        <a:rPr lang="en-US" sz="1600" dirty="0" err="1">
                          <a:latin typeface="Montserrat Medium" panose="00000600000000000000" pitchFamily="50" charset="0"/>
                        </a:rPr>
                        <a:t>el</a:t>
                      </a:r>
                      <a:endParaRPr lang="en-US" sz="1600" dirty="0">
                        <a:latin typeface="Montserrat Medium" panose="00000600000000000000" pitchFamily="50" charset="0"/>
                      </a:endParaRPr>
                    </a:p>
                    <a:p>
                      <a:r>
                        <a:rPr lang="en-US" sz="1600" dirty="0" err="1">
                          <a:latin typeface="Montserrat Medium" panose="00000600000000000000" pitchFamily="50" charset="0"/>
                        </a:rPr>
                        <a:t>espacio</a:t>
                      </a:r>
                      <a:r>
                        <a:rPr lang="en-US" sz="1600" dirty="0">
                          <a:latin typeface="Montserrat Medium" panose="00000600000000000000" pitchFamily="50" charset="0"/>
                        </a:rPr>
                        <a:t> </a:t>
                      </a:r>
                      <a:r>
                        <a:rPr lang="en-US" sz="1600" dirty="0" err="1">
                          <a:latin typeface="Montserrat Medium" panose="00000600000000000000" pitchFamily="50" charset="0"/>
                        </a:rPr>
                        <a:t>como</a:t>
                      </a:r>
                      <a:r>
                        <a:rPr lang="en-US" sz="1600" dirty="0">
                          <a:latin typeface="Montserrat Medium" panose="00000600000000000000" pitchFamily="50" charset="0"/>
                        </a:rPr>
                        <a:t> </a:t>
                      </a:r>
                      <a:r>
                        <a:rPr lang="en-US" sz="1600" dirty="0" err="1">
                          <a:latin typeface="Montserrat Medium" panose="00000600000000000000" pitchFamily="50" charset="0"/>
                        </a:rPr>
                        <a:t>dentro</a:t>
                      </a:r>
                      <a:r>
                        <a:rPr lang="en-US" sz="1600" dirty="0">
                          <a:latin typeface="Montserrat Medium" panose="00000600000000000000" pitchFamily="50" charset="0"/>
                        </a:rPr>
                        <a:t> y </a:t>
                      </a:r>
                      <a:r>
                        <a:rPr lang="en-US" sz="1600" dirty="0" err="1">
                          <a:latin typeface="Montserrat Medium" panose="00000600000000000000" pitchFamily="50" charset="0"/>
                        </a:rPr>
                        <a:t>sobre</a:t>
                      </a:r>
                      <a:r>
                        <a:rPr lang="en-US" sz="1600" dirty="0">
                          <a:latin typeface="Montserrat Medium" panose="00000600000000000000" pitchFamily="50" charset="0"/>
                        </a:rPr>
                        <a:t>,</a:t>
                      </a:r>
                    </a:p>
                    <a:p>
                      <a:r>
                        <a:rPr lang="en-US" sz="1600" dirty="0" err="1">
                          <a:latin typeface="Montserrat Medium" panose="00000600000000000000" pitchFamily="50" charset="0"/>
                        </a:rPr>
                        <a:t>debajo</a:t>
                      </a:r>
                      <a:r>
                        <a:rPr lang="en-US" sz="1600" dirty="0">
                          <a:latin typeface="Montserrat Medium" panose="00000600000000000000" pitchFamily="50" charset="0"/>
                        </a:rPr>
                        <a:t> y </a:t>
                      </a:r>
                      <a:r>
                        <a:rPr lang="en-US" sz="1600" dirty="0" err="1">
                          <a:latin typeface="Montserrat Medium" panose="00000600000000000000" pitchFamily="50" charset="0"/>
                        </a:rPr>
                        <a:t>encima</a:t>
                      </a:r>
                      <a:r>
                        <a:rPr lang="en-US" sz="1600" dirty="0">
                          <a:latin typeface="Montserrat Medium" panose="00000600000000000000" pitchFamily="50" charset="0"/>
                        </a:rPr>
                        <a:t>, </a:t>
                      </a:r>
                      <a:r>
                        <a:rPr lang="en-US" sz="1600" dirty="0" err="1">
                          <a:latin typeface="Montserrat Medium" panose="00000600000000000000" pitchFamily="50" charset="0"/>
                        </a:rPr>
                        <a:t>arriba</a:t>
                      </a:r>
                      <a:r>
                        <a:rPr lang="en-US" sz="1600" dirty="0">
                          <a:latin typeface="Montserrat Medium" panose="00000600000000000000" pitchFamily="50" charset="0"/>
                        </a:rPr>
                        <a:t> y</a:t>
                      </a:r>
                    </a:p>
                    <a:p>
                      <a:r>
                        <a:rPr lang="en-US" sz="1600" dirty="0" err="1">
                          <a:latin typeface="Montserrat Medium" panose="00000600000000000000" pitchFamily="50" charset="0"/>
                        </a:rPr>
                        <a:t>abajo</a:t>
                      </a:r>
                      <a:r>
                        <a:rPr lang="en-US" sz="1600" dirty="0">
                          <a:latin typeface="Montserrat Medium" panose="00000600000000000000" pitchFamily="50" charset="0"/>
                        </a:rPr>
                        <a:t> y </a:t>
                      </a:r>
                      <a:r>
                        <a:rPr lang="en-US" sz="1600" dirty="0" err="1">
                          <a:latin typeface="Montserrat Medium" panose="00000600000000000000" pitchFamily="50" charset="0"/>
                        </a:rPr>
                        <a:t>adentro</a:t>
                      </a:r>
                      <a:r>
                        <a:rPr lang="en-US" sz="1600" dirty="0">
                          <a:latin typeface="Montserrat Medium" panose="00000600000000000000" pitchFamily="50" charset="0"/>
                        </a:rPr>
                        <a:t> y </a:t>
                      </a:r>
                      <a:r>
                        <a:rPr lang="en-US" sz="1600" dirty="0" err="1">
                          <a:latin typeface="Montserrat Medium" panose="00000600000000000000" pitchFamily="50" charset="0"/>
                        </a:rPr>
                        <a:t>afuera</a:t>
                      </a:r>
                      <a:r>
                        <a:rPr lang="en-US" sz="1600" dirty="0">
                          <a:latin typeface="Montserrat Medium" panose="00000600000000000000" pitchFamily="50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>
                          <a:latin typeface="Montserrat Medium" panose="00000600000000000000" pitchFamily="50" charset="0"/>
                        </a:rPr>
                        <a:t>Identificar</a:t>
                      </a:r>
                      <a:r>
                        <a:rPr lang="en-US" sz="1600" dirty="0">
                          <a:latin typeface="Montserrat Medium" panose="00000600000000000000" pitchFamily="50" charset="0"/>
                        </a:rPr>
                        <a:t> las </a:t>
                      </a:r>
                      <a:r>
                        <a:rPr lang="en-US" sz="1600" dirty="0" err="1">
                          <a:latin typeface="Montserrat Medium" panose="00000600000000000000" pitchFamily="50" charset="0"/>
                        </a:rPr>
                        <a:t>posiciones</a:t>
                      </a:r>
                      <a:r>
                        <a:rPr lang="en-US" sz="1600" dirty="0">
                          <a:latin typeface="Montserrat Medium" panose="00000600000000000000" pitchFamily="50" charset="0"/>
                        </a:rPr>
                        <a:t> de </a:t>
                      </a:r>
                      <a:r>
                        <a:rPr lang="en-US" sz="1600" dirty="0" err="1">
                          <a:latin typeface="Montserrat Medium" panose="00000600000000000000" pitchFamily="50" charset="0"/>
                        </a:rPr>
                        <a:t>los</a:t>
                      </a:r>
                      <a:r>
                        <a:rPr lang="en-US" sz="1600" dirty="0">
                          <a:latin typeface="Montserrat Medium" panose="00000600000000000000" pitchFamily="50" charset="0"/>
                        </a:rPr>
                        <a:t> </a:t>
                      </a:r>
                      <a:r>
                        <a:rPr lang="en-US" sz="1600" dirty="0" err="1">
                          <a:latin typeface="Montserrat Medium" panose="00000600000000000000" pitchFamily="50" charset="0"/>
                        </a:rPr>
                        <a:t>objetos</a:t>
                      </a:r>
                      <a:r>
                        <a:rPr lang="en-US" sz="1600" dirty="0">
                          <a:latin typeface="Montserrat Medium" panose="00000600000000000000" pitchFamily="50" charset="0"/>
                        </a:rPr>
                        <a:t> y las personas </a:t>
                      </a:r>
                      <a:r>
                        <a:rPr lang="en-US" sz="1600" dirty="0" err="1">
                          <a:latin typeface="Montserrat Medium" panose="00000600000000000000" pitchFamily="50" charset="0"/>
                        </a:rPr>
                        <a:t>en</a:t>
                      </a:r>
                      <a:r>
                        <a:rPr lang="en-US" sz="1600" dirty="0">
                          <a:latin typeface="Montserrat Medium" panose="00000600000000000000" pitchFamily="50" charset="0"/>
                        </a:rPr>
                        <a:t> </a:t>
                      </a:r>
                      <a:r>
                        <a:rPr lang="en-US" sz="1600" dirty="0" err="1">
                          <a:latin typeface="Montserrat Medium" panose="00000600000000000000" pitchFamily="50" charset="0"/>
                        </a:rPr>
                        <a:t>el</a:t>
                      </a:r>
                      <a:r>
                        <a:rPr lang="en-US" sz="1600" dirty="0">
                          <a:latin typeface="Montserrat Medium" panose="00000600000000000000" pitchFamily="50" charset="0"/>
                        </a:rPr>
                        <a:t> </a:t>
                      </a:r>
                      <a:r>
                        <a:rPr lang="en-US" sz="1600" dirty="0" err="1">
                          <a:latin typeface="Montserrat Medium" panose="00000600000000000000" pitchFamily="50" charset="0"/>
                        </a:rPr>
                        <a:t>espacio</a:t>
                      </a:r>
                      <a:r>
                        <a:rPr lang="en-US" sz="1600" dirty="0">
                          <a:latin typeface="Montserrat Medium" panose="00000600000000000000" pitchFamily="50" charset="0"/>
                        </a:rPr>
                        <a:t>, </a:t>
                      </a:r>
                      <a:r>
                        <a:rPr lang="en-US" sz="1600" dirty="0" err="1">
                          <a:latin typeface="Montserrat Medium" panose="00000600000000000000" pitchFamily="50" charset="0"/>
                        </a:rPr>
                        <a:t>incluyendo</a:t>
                      </a:r>
                      <a:r>
                        <a:rPr lang="en-US" sz="1600" dirty="0">
                          <a:latin typeface="Montserrat Medium" panose="00000600000000000000" pitchFamily="50" charset="0"/>
                        </a:rPr>
                        <a:t> </a:t>
                      </a:r>
                      <a:r>
                        <a:rPr lang="en-US" sz="1600" dirty="0" err="1">
                          <a:latin typeface="Montserrat Medium" panose="00000600000000000000" pitchFamily="50" charset="0"/>
                        </a:rPr>
                        <a:t>dentro</a:t>
                      </a:r>
                      <a:r>
                        <a:rPr lang="en-US" sz="1600" dirty="0">
                          <a:latin typeface="Montserrat Medium" panose="00000600000000000000" pitchFamily="50" charset="0"/>
                        </a:rPr>
                        <a:t> y </a:t>
                      </a:r>
                      <a:r>
                        <a:rPr lang="en-US" sz="1600" dirty="0" err="1">
                          <a:latin typeface="Montserrat Medium" panose="00000600000000000000" pitchFamily="50" charset="0"/>
                        </a:rPr>
                        <a:t>sobre</a:t>
                      </a:r>
                      <a:r>
                        <a:rPr lang="en-US" sz="1600" dirty="0">
                          <a:latin typeface="Montserrat Medium" panose="00000600000000000000" pitchFamily="50" charset="0"/>
                        </a:rPr>
                        <a:t>, </a:t>
                      </a:r>
                      <a:r>
                        <a:rPr lang="en-US" sz="1600" dirty="0" err="1">
                          <a:latin typeface="Montserrat Medium" panose="00000600000000000000" pitchFamily="50" charset="0"/>
                        </a:rPr>
                        <a:t>debajo</a:t>
                      </a:r>
                      <a:r>
                        <a:rPr lang="en-US" sz="1600" dirty="0">
                          <a:latin typeface="Montserrat Medium" panose="00000600000000000000" pitchFamily="50" charset="0"/>
                        </a:rPr>
                        <a:t> y </a:t>
                      </a:r>
                      <a:r>
                        <a:rPr lang="en-US" sz="1600" dirty="0" err="1">
                          <a:latin typeface="Montserrat Medium" panose="00000600000000000000" pitchFamily="50" charset="0"/>
                        </a:rPr>
                        <a:t>encima</a:t>
                      </a:r>
                      <a:r>
                        <a:rPr lang="en-US" sz="1600" dirty="0">
                          <a:latin typeface="Montserrat Medium" panose="00000600000000000000" pitchFamily="50" charset="0"/>
                        </a:rPr>
                        <a:t>, </a:t>
                      </a:r>
                      <a:r>
                        <a:rPr lang="en-US" sz="1600" dirty="0" err="1">
                          <a:latin typeface="Montserrat Medium" panose="00000600000000000000" pitchFamily="50" charset="0"/>
                        </a:rPr>
                        <a:t>arriba</a:t>
                      </a:r>
                      <a:r>
                        <a:rPr lang="en-US" sz="1600" dirty="0">
                          <a:latin typeface="Montserrat Medium" panose="00000600000000000000" pitchFamily="50" charset="0"/>
                        </a:rPr>
                        <a:t> y </a:t>
                      </a:r>
                      <a:r>
                        <a:rPr lang="en-US" sz="1600" dirty="0" err="1">
                          <a:latin typeface="Montserrat Medium" panose="00000600000000000000" pitchFamily="50" charset="0"/>
                        </a:rPr>
                        <a:t>abajo</a:t>
                      </a:r>
                      <a:r>
                        <a:rPr lang="en-US" sz="1600" dirty="0">
                          <a:latin typeface="Montserrat Medium" panose="00000600000000000000" pitchFamily="50" charset="0"/>
                        </a:rPr>
                        <a:t>, </a:t>
                      </a:r>
                      <a:r>
                        <a:rPr lang="en-US" sz="1600" dirty="0" err="1">
                          <a:latin typeface="Montserrat Medium" panose="00000600000000000000" pitchFamily="50" charset="0"/>
                        </a:rPr>
                        <a:t>adentro</a:t>
                      </a:r>
                      <a:r>
                        <a:rPr lang="en-US" sz="1600" dirty="0">
                          <a:latin typeface="Montserrat Medium" panose="00000600000000000000" pitchFamily="50" charset="0"/>
                        </a:rPr>
                        <a:t> y </a:t>
                      </a:r>
                      <a:r>
                        <a:rPr lang="en-US" sz="1600" dirty="0" err="1">
                          <a:latin typeface="Montserrat Medium" panose="00000600000000000000" pitchFamily="50" charset="0"/>
                        </a:rPr>
                        <a:t>afuera</a:t>
                      </a:r>
                      <a:r>
                        <a:rPr lang="en-US" sz="1600" dirty="0">
                          <a:latin typeface="Montserrat Medium" panose="00000600000000000000" pitchFamily="50" charset="0"/>
                        </a:rPr>
                        <a:t>, </a:t>
                      </a:r>
                      <a:r>
                        <a:rPr lang="en-US" sz="1600" dirty="0" err="1">
                          <a:latin typeface="Montserrat Medium" panose="00000600000000000000" pitchFamily="50" charset="0"/>
                        </a:rPr>
                        <a:t>cerca</a:t>
                      </a:r>
                      <a:r>
                        <a:rPr lang="en-US" sz="1600" dirty="0">
                          <a:latin typeface="Montserrat Medium" panose="00000600000000000000" pitchFamily="50" charset="0"/>
                        </a:rPr>
                        <a:t> y </a:t>
                      </a:r>
                      <a:r>
                        <a:rPr lang="en-US" sz="1600" dirty="0" err="1">
                          <a:latin typeface="Montserrat Medium" panose="00000600000000000000" pitchFamily="50" charset="0"/>
                        </a:rPr>
                        <a:t>lejos</a:t>
                      </a:r>
                      <a:r>
                        <a:rPr lang="en-US" sz="1600" dirty="0">
                          <a:latin typeface="Montserrat Medium" panose="00000600000000000000" pitchFamily="50" charset="0"/>
                        </a:rPr>
                        <a:t>, al </a:t>
                      </a:r>
                      <a:r>
                        <a:rPr lang="en-US" sz="1600" dirty="0" err="1">
                          <a:latin typeface="Montserrat Medium" panose="00000600000000000000" pitchFamily="50" charset="0"/>
                        </a:rPr>
                        <a:t>lado</a:t>
                      </a:r>
                      <a:r>
                        <a:rPr lang="en-US" sz="1600" dirty="0">
                          <a:latin typeface="Montserrat Medium" panose="00000600000000000000" pitchFamily="50" charset="0"/>
                        </a:rPr>
                        <a:t>, al </a:t>
                      </a:r>
                      <a:r>
                        <a:rPr lang="en-US" sz="1600" dirty="0" err="1">
                          <a:latin typeface="Montserrat Medium" panose="00000600000000000000" pitchFamily="50" charset="0"/>
                        </a:rPr>
                        <a:t>costado</a:t>
                      </a:r>
                      <a:r>
                        <a:rPr lang="en-US" sz="1600" dirty="0">
                          <a:latin typeface="Montserrat Medium" panose="00000600000000000000" pitchFamily="50" charset="0"/>
                        </a:rPr>
                        <a:t> y entre y </a:t>
                      </a:r>
                      <a:r>
                        <a:rPr lang="en-US" sz="1600" dirty="0" err="1">
                          <a:latin typeface="Montserrat Medium" panose="00000600000000000000" pitchFamily="50" charset="0"/>
                        </a:rPr>
                        <a:t>delante</a:t>
                      </a:r>
                      <a:r>
                        <a:rPr lang="en-US" sz="1600" dirty="0">
                          <a:latin typeface="Montserrat Medium" panose="00000600000000000000" pitchFamily="50" charset="0"/>
                        </a:rPr>
                        <a:t> y </a:t>
                      </a:r>
                      <a:r>
                        <a:rPr lang="en-US" sz="1600" dirty="0" err="1">
                          <a:latin typeface="Montserrat Medium" panose="00000600000000000000" pitchFamily="50" charset="0"/>
                        </a:rPr>
                        <a:t>detrás</a:t>
                      </a:r>
                      <a:r>
                        <a:rPr lang="en-US" sz="1600" dirty="0">
                          <a:latin typeface="Montserrat Medium" panose="00000600000000000000" pitchFamily="50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3837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>
                          <a:latin typeface="Montserrat Medium" panose="00000600000000000000" pitchFamily="50" charset="0"/>
                        </a:rPr>
                        <a:t>Confiar</a:t>
                      </a:r>
                      <a:r>
                        <a:rPr lang="en-US" sz="1600" dirty="0">
                          <a:latin typeface="Montserrat Medium" panose="00000600000000000000" pitchFamily="50" charset="0"/>
                        </a:rPr>
                        <a:t> </a:t>
                      </a:r>
                      <a:r>
                        <a:rPr lang="en-US" sz="1600" dirty="0" err="1">
                          <a:latin typeface="Montserrat Medium" panose="00000600000000000000" pitchFamily="50" charset="0"/>
                        </a:rPr>
                        <a:t>en</a:t>
                      </a:r>
                      <a:r>
                        <a:rPr lang="en-US" sz="1600" dirty="0">
                          <a:latin typeface="Montserrat Medium" panose="00000600000000000000" pitchFamily="50" charset="0"/>
                        </a:rPr>
                        <a:t> la </a:t>
                      </a:r>
                      <a:r>
                        <a:rPr lang="en-US" sz="1600" dirty="0" err="1">
                          <a:latin typeface="Montserrat Medium" panose="00000600000000000000" pitchFamily="50" charset="0"/>
                        </a:rPr>
                        <a:t>prueba</a:t>
                      </a:r>
                      <a:r>
                        <a:rPr lang="en-US" sz="1600" dirty="0">
                          <a:latin typeface="Montserrat Medium" panose="00000600000000000000" pitchFamily="50" charset="0"/>
                        </a:rPr>
                        <a:t> y error para </a:t>
                      </a:r>
                      <a:r>
                        <a:rPr lang="en-US" sz="1600" dirty="0" err="1">
                          <a:latin typeface="Montserrat Medium" panose="00000600000000000000" pitchFamily="50" charset="0"/>
                        </a:rPr>
                        <a:t>determinar</a:t>
                      </a:r>
                      <a:r>
                        <a:rPr lang="en-US" sz="1600" dirty="0">
                          <a:latin typeface="Montserrat Medium" panose="00000600000000000000" pitchFamily="50" charset="0"/>
                        </a:rPr>
                        <a:t> </a:t>
                      </a:r>
                      <a:r>
                        <a:rPr lang="en-US" sz="1600" dirty="0" err="1">
                          <a:latin typeface="Montserrat Medium" panose="00000600000000000000" pitchFamily="50" charset="0"/>
                        </a:rPr>
                        <a:t>cómo</a:t>
                      </a:r>
                      <a:r>
                        <a:rPr lang="en-US" sz="1600" dirty="0">
                          <a:latin typeface="Montserrat Medium" panose="00000600000000000000" pitchFamily="50" charset="0"/>
                        </a:rPr>
                        <a:t> </a:t>
                      </a:r>
                      <a:r>
                        <a:rPr lang="en-US" sz="1600" dirty="0" err="1">
                          <a:latin typeface="Montserrat Medium" panose="00000600000000000000" pitchFamily="50" charset="0"/>
                        </a:rPr>
                        <a:t>los</a:t>
                      </a:r>
                      <a:r>
                        <a:rPr lang="en-US" sz="1600" dirty="0">
                          <a:latin typeface="Montserrat Medium" panose="00000600000000000000" pitchFamily="50" charset="0"/>
                        </a:rPr>
                        <a:t> </a:t>
                      </a:r>
                      <a:r>
                        <a:rPr lang="en-US" sz="1600" dirty="0" err="1">
                          <a:latin typeface="Montserrat Medium" panose="00000600000000000000" pitchFamily="50" charset="0"/>
                        </a:rPr>
                        <a:t>objetos</a:t>
                      </a:r>
                      <a:r>
                        <a:rPr lang="en-US" sz="1600" dirty="0">
                          <a:latin typeface="Montserrat Medium" panose="00000600000000000000" pitchFamily="50" charset="0"/>
                        </a:rPr>
                        <a:t> se </a:t>
                      </a:r>
                      <a:r>
                        <a:rPr lang="en-US" sz="1600" dirty="0" err="1">
                          <a:latin typeface="Montserrat Medium" panose="00000600000000000000" pitchFamily="50" charset="0"/>
                        </a:rPr>
                        <a:t>mueven</a:t>
                      </a:r>
                      <a:r>
                        <a:rPr lang="en-US" sz="1600" dirty="0">
                          <a:latin typeface="Montserrat Medium" panose="00000600000000000000" pitchFamily="50" charset="0"/>
                        </a:rPr>
                        <a:t> </a:t>
                      </a:r>
                      <a:r>
                        <a:rPr lang="en-US" sz="1600" dirty="0" err="1">
                          <a:latin typeface="Montserrat Medium" panose="00000600000000000000" pitchFamily="50" charset="0"/>
                        </a:rPr>
                        <a:t>en</a:t>
                      </a:r>
                      <a:r>
                        <a:rPr lang="en-US" sz="1600" dirty="0">
                          <a:latin typeface="Montserrat Medium" panose="00000600000000000000" pitchFamily="50" charset="0"/>
                        </a:rPr>
                        <a:t> </a:t>
                      </a:r>
                      <a:r>
                        <a:rPr lang="en-US" sz="1600" dirty="0" err="1">
                          <a:latin typeface="Montserrat Medium" panose="00000600000000000000" pitchFamily="50" charset="0"/>
                        </a:rPr>
                        <a:t>el</a:t>
                      </a:r>
                      <a:r>
                        <a:rPr lang="en-US" sz="1600" dirty="0">
                          <a:latin typeface="Montserrat Medium" panose="00000600000000000000" pitchFamily="50" charset="0"/>
                        </a:rPr>
                        <a:t> </a:t>
                      </a:r>
                      <a:r>
                        <a:rPr lang="en-US" sz="1600" dirty="0" err="1">
                          <a:latin typeface="Montserrat Medium" panose="00000600000000000000" pitchFamily="50" charset="0"/>
                        </a:rPr>
                        <a:t>espacio</a:t>
                      </a:r>
                      <a:r>
                        <a:rPr lang="en-US" sz="1600" dirty="0">
                          <a:latin typeface="Montserrat Medium" panose="00000600000000000000" pitchFamily="50" charset="0"/>
                        </a:rPr>
                        <a:t> y </a:t>
                      </a:r>
                      <a:r>
                        <a:rPr lang="en-US" sz="1600" dirty="0" err="1">
                          <a:latin typeface="Montserrat Medium" panose="00000600000000000000" pitchFamily="50" charset="0"/>
                        </a:rPr>
                        <a:t>encajan</a:t>
                      </a:r>
                      <a:r>
                        <a:rPr lang="en-US" sz="1600" dirty="0">
                          <a:latin typeface="Montserrat Medium" panose="00000600000000000000" pitchFamily="50" charset="0"/>
                        </a:rPr>
                        <a:t> </a:t>
                      </a:r>
                      <a:r>
                        <a:rPr lang="en-US" sz="1600" dirty="0" err="1">
                          <a:latin typeface="Montserrat Medium" panose="00000600000000000000" pitchFamily="50" charset="0"/>
                        </a:rPr>
                        <a:t>en</a:t>
                      </a:r>
                      <a:r>
                        <a:rPr lang="en-US" sz="1600" dirty="0">
                          <a:latin typeface="Montserrat Medium" panose="00000600000000000000" pitchFamily="50" charset="0"/>
                        </a:rPr>
                        <a:t> </a:t>
                      </a:r>
                      <a:r>
                        <a:rPr lang="en-US" sz="1600" dirty="0" err="1">
                          <a:latin typeface="Montserrat Medium" panose="00000600000000000000" pitchFamily="50" charset="0"/>
                        </a:rPr>
                        <a:t>diferentes</a:t>
                      </a:r>
                      <a:r>
                        <a:rPr lang="en-US" sz="1600" dirty="0">
                          <a:latin typeface="Montserrat Medium" panose="00000600000000000000" pitchFamily="50" charset="0"/>
                        </a:rPr>
                        <a:t> </a:t>
                      </a:r>
                      <a:r>
                        <a:rPr lang="en-US" sz="1600" dirty="0" err="1">
                          <a:latin typeface="Montserrat Medium" panose="00000600000000000000" pitchFamily="50" charset="0"/>
                        </a:rPr>
                        <a:t>ubicaciones</a:t>
                      </a:r>
                      <a:r>
                        <a:rPr lang="en-US" sz="1600" dirty="0">
                          <a:latin typeface="Montserrat Medium" panose="00000600000000000000" pitchFamily="50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>
                          <a:latin typeface="Montserrat Medium" panose="00000600000000000000" pitchFamily="50" charset="0"/>
                        </a:rPr>
                        <a:t>Girar</a:t>
                      </a:r>
                      <a:r>
                        <a:rPr lang="en-US" sz="1600" dirty="0">
                          <a:latin typeface="Montserrat Medium" panose="00000600000000000000" pitchFamily="50" charset="0"/>
                        </a:rPr>
                        <a:t>, </a:t>
                      </a:r>
                      <a:r>
                        <a:rPr lang="en-US" sz="1600" dirty="0" err="1">
                          <a:latin typeface="Montserrat Medium" panose="00000600000000000000" pitchFamily="50" charset="0"/>
                        </a:rPr>
                        <a:t>voltear</a:t>
                      </a:r>
                      <a:r>
                        <a:rPr lang="en-US" sz="1600" dirty="0">
                          <a:latin typeface="Montserrat Medium" panose="00000600000000000000" pitchFamily="50" charset="0"/>
                        </a:rPr>
                        <a:t> o </a:t>
                      </a:r>
                      <a:r>
                        <a:rPr lang="en-US" sz="1600" dirty="0" err="1">
                          <a:latin typeface="Montserrat Medium" panose="00000600000000000000" pitchFamily="50" charset="0"/>
                        </a:rPr>
                        <a:t>deslizar</a:t>
                      </a:r>
                      <a:r>
                        <a:rPr lang="en-US" sz="1600" dirty="0">
                          <a:latin typeface="Montserrat Medium" panose="00000600000000000000" pitchFamily="50" charset="0"/>
                        </a:rPr>
                        <a:t> </a:t>
                      </a:r>
                      <a:r>
                        <a:rPr lang="en-US" sz="1600" dirty="0" err="1">
                          <a:latin typeface="Montserrat Medium" panose="00000600000000000000" pitchFamily="50" charset="0"/>
                        </a:rPr>
                        <a:t>objetos</a:t>
                      </a:r>
                      <a:r>
                        <a:rPr lang="en-US" sz="1600" dirty="0">
                          <a:latin typeface="Montserrat Medium" panose="00000600000000000000" pitchFamily="50" charset="0"/>
                        </a:rPr>
                        <a:t> para resolver un </a:t>
                      </a:r>
                      <a:r>
                        <a:rPr lang="en-US" sz="1600" dirty="0" err="1">
                          <a:latin typeface="Montserrat Medium" panose="00000600000000000000" pitchFamily="50" charset="0"/>
                        </a:rPr>
                        <a:t>problema</a:t>
                      </a:r>
                      <a:r>
                        <a:rPr lang="en-US" sz="1600" dirty="0">
                          <a:latin typeface="Montserrat Medium" panose="00000600000000000000" pitchFamily="50" charset="0"/>
                        </a:rPr>
                        <a:t> sin </a:t>
                      </a:r>
                      <a:r>
                        <a:rPr lang="en-US" sz="1600" dirty="0" err="1">
                          <a:latin typeface="Montserrat Medium" panose="00000600000000000000" pitchFamily="50" charset="0"/>
                        </a:rPr>
                        <a:t>depender</a:t>
                      </a:r>
                      <a:r>
                        <a:rPr lang="en-US" sz="1600" dirty="0">
                          <a:latin typeface="Montserrat Medium" panose="00000600000000000000" pitchFamily="50" charset="0"/>
                        </a:rPr>
                        <a:t> tanto de la </a:t>
                      </a:r>
                      <a:r>
                        <a:rPr lang="en-US" sz="1600" dirty="0" err="1">
                          <a:latin typeface="Montserrat Medium" panose="00000600000000000000" pitchFamily="50" charset="0"/>
                        </a:rPr>
                        <a:t>prueba</a:t>
                      </a:r>
                      <a:r>
                        <a:rPr lang="en-US" sz="1600" dirty="0">
                          <a:latin typeface="Montserrat Medium" panose="00000600000000000000" pitchFamily="50" charset="0"/>
                        </a:rPr>
                        <a:t> y error </a:t>
                      </a:r>
                      <a:r>
                        <a:rPr lang="en-US" sz="1600" dirty="0" err="1">
                          <a:latin typeface="Montserrat Medium" panose="00000600000000000000" pitchFamily="50" charset="0"/>
                        </a:rPr>
                        <a:t>físico</a:t>
                      </a:r>
                      <a:r>
                        <a:rPr lang="en-US" sz="1600" dirty="0">
                          <a:latin typeface="Montserrat Medium" panose="00000600000000000000" pitchFamily="50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87738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03899B3-5005-2ED5-7505-B8EA5FCB1BC9}"/>
              </a:ext>
            </a:extLst>
          </p:cNvPr>
          <p:cNvSpPr txBox="1"/>
          <p:nvPr/>
        </p:nvSpPr>
        <p:spPr>
          <a:xfrm>
            <a:off x="851647" y="5916060"/>
            <a:ext cx="701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California Department of Education (2024)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EC78CAF0-EBFC-D446-D3C0-6CBEB4952DA4}"/>
              </a:ext>
            </a:extLst>
          </p:cNvPr>
          <p:cNvSpPr txBox="1">
            <a:spLocks/>
          </p:cNvSpPr>
          <p:nvPr/>
        </p:nvSpPr>
        <p:spPr>
          <a:xfrm>
            <a:off x="8066649" y="1305491"/>
            <a:ext cx="3505200" cy="70173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078B0"/>
              </a:buClr>
              <a:buFont typeface="Arial" panose="020B0604020202020204" pitchFamily="34" charset="0"/>
              <a:buChar char="•"/>
              <a:defRPr sz="2800" kern="1200">
                <a:solidFill>
                  <a:srgbClr val="0F173D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078B0"/>
              </a:buClr>
              <a:buFont typeface="Arial" panose="020B0604020202020204" pitchFamily="34" charset="0"/>
              <a:buChar char="•"/>
              <a:defRPr sz="2400" kern="1200">
                <a:solidFill>
                  <a:srgbClr val="0F173D"/>
                </a:solidFill>
                <a:latin typeface="Montserra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078B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F173D"/>
                </a:solidFill>
                <a:latin typeface="Montserra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078B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F173D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078B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F173D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000" dirty="0" err="1">
                <a:solidFill>
                  <a:schemeClr val="tx2"/>
                </a:solidFill>
                <a:latin typeface="Montserrat SemiBold" panose="00000700000000000000" pitchFamily="2" charset="0"/>
              </a:rPr>
              <a:t>Estatales</a:t>
            </a:r>
            <a:r>
              <a:rPr lang="en-US" sz="2000" dirty="0">
                <a:solidFill>
                  <a:schemeClr val="tx2"/>
                </a:solidFill>
                <a:latin typeface="Montserrat SemiBold" panose="00000700000000000000" pitchFamily="2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Montserrat SemiBold" panose="00000700000000000000" pitchFamily="2" charset="0"/>
              </a:rPr>
              <a:t>comunes</a:t>
            </a:r>
            <a:r>
              <a:rPr lang="en-US" sz="2000" dirty="0">
                <a:solidFill>
                  <a:schemeClr val="tx2"/>
                </a:solidFill>
                <a:latin typeface="Montserrat SemiBold" panose="00000700000000000000" pitchFamily="2" charset="0"/>
              </a:rPr>
              <a:t> (kindergarten, K.G.1)</a:t>
            </a:r>
          </a:p>
        </p:txBody>
      </p:sp>
      <p:graphicFrame>
        <p:nvGraphicFramePr>
          <p:cNvPr id="8" name="Table 10">
            <a:extLst>
              <a:ext uri="{FF2B5EF4-FFF2-40B4-BE49-F238E27FC236}">
                <a16:creationId xmlns:a16="http://schemas.microsoft.com/office/drawing/2014/main" id="{7B7E3417-B38F-0122-3DCD-5268444594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7660250"/>
              </p:ext>
            </p:extLst>
          </p:nvPr>
        </p:nvGraphicFramePr>
        <p:xfrm>
          <a:off x="8066649" y="2101547"/>
          <a:ext cx="3505200" cy="295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39729505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Montserrat" panose="00000500000000000000" pitchFamily="50" charset="0"/>
                        </a:rPr>
                        <a:t>Geometry</a:t>
                      </a:r>
                      <a:r>
                        <a:rPr lang="en-US" sz="20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Montserrat" panose="00000500000000000000" pitchFamily="50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6171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err="1">
                          <a:latin typeface="Montserrat Medium" panose="00000600000000000000" pitchFamily="50" charset="0"/>
                        </a:rPr>
                        <a:t>Describen</a:t>
                      </a:r>
                      <a:r>
                        <a:rPr lang="en-US" sz="1800" dirty="0">
                          <a:latin typeface="Montserrat Medium" panose="00000600000000000000" pitchFamily="50" charset="0"/>
                        </a:rPr>
                        <a:t> </a:t>
                      </a:r>
                      <a:r>
                        <a:rPr lang="en-US" sz="1800" dirty="0" err="1">
                          <a:latin typeface="Montserrat Medium" panose="00000600000000000000" pitchFamily="50" charset="0"/>
                        </a:rPr>
                        <a:t>objetos</a:t>
                      </a:r>
                      <a:r>
                        <a:rPr lang="en-US" sz="1800" dirty="0">
                          <a:latin typeface="Montserrat Medium" panose="00000600000000000000" pitchFamily="50" charset="0"/>
                        </a:rPr>
                        <a:t> </a:t>
                      </a:r>
                      <a:r>
                        <a:rPr lang="en-US" sz="1800" dirty="0" err="1">
                          <a:latin typeface="Montserrat Medium" panose="00000600000000000000" pitchFamily="50" charset="0"/>
                        </a:rPr>
                        <a:t>en</a:t>
                      </a:r>
                      <a:r>
                        <a:rPr lang="en-US" sz="1800" dirty="0">
                          <a:latin typeface="Montserrat Medium" panose="00000600000000000000" pitchFamily="50" charset="0"/>
                        </a:rPr>
                        <a:t> </a:t>
                      </a:r>
                      <a:r>
                        <a:rPr lang="en-US" sz="1800" dirty="0" err="1">
                          <a:latin typeface="Montserrat Medium" panose="00000600000000000000" pitchFamily="50" charset="0"/>
                        </a:rPr>
                        <a:t>su</a:t>
                      </a:r>
                      <a:r>
                        <a:rPr lang="en-US" sz="1800" dirty="0">
                          <a:latin typeface="Montserrat Medium" panose="00000600000000000000" pitchFamily="50" charset="0"/>
                        </a:rPr>
                        <a:t> </a:t>
                      </a:r>
                      <a:r>
                        <a:rPr lang="en-US" sz="1800" dirty="0" err="1">
                          <a:latin typeface="Montserrat Medium" panose="00000600000000000000" pitchFamily="50" charset="0"/>
                        </a:rPr>
                        <a:t>entorno</a:t>
                      </a:r>
                      <a:r>
                        <a:rPr lang="en-US" sz="1800" dirty="0">
                          <a:latin typeface="Montserrat Medium" panose="00000600000000000000" pitchFamily="50" charset="0"/>
                        </a:rPr>
                        <a:t> </a:t>
                      </a:r>
                      <a:r>
                        <a:rPr lang="en-US" sz="1800" dirty="0" err="1">
                          <a:latin typeface="Montserrat Medium" panose="00000600000000000000" pitchFamily="50" charset="0"/>
                        </a:rPr>
                        <a:t>utilizando</a:t>
                      </a:r>
                      <a:r>
                        <a:rPr lang="en-US" sz="1800" dirty="0">
                          <a:latin typeface="Montserrat Medium" panose="00000600000000000000" pitchFamily="50" charset="0"/>
                        </a:rPr>
                        <a:t> </a:t>
                      </a:r>
                      <a:r>
                        <a:rPr lang="en-US" sz="1800" dirty="0" err="1">
                          <a:latin typeface="Montserrat Medium" panose="00000600000000000000" pitchFamily="50" charset="0"/>
                        </a:rPr>
                        <a:t>los</a:t>
                      </a:r>
                      <a:r>
                        <a:rPr lang="en-US" sz="1800" dirty="0">
                          <a:latin typeface="Montserrat Medium" panose="00000600000000000000" pitchFamily="50" charset="0"/>
                        </a:rPr>
                        <a:t> </a:t>
                      </a:r>
                      <a:r>
                        <a:rPr lang="en-US" sz="1800" dirty="0" err="1">
                          <a:latin typeface="Montserrat Medium" panose="00000600000000000000" pitchFamily="50" charset="0"/>
                        </a:rPr>
                        <a:t>nombres</a:t>
                      </a:r>
                      <a:r>
                        <a:rPr lang="en-US" sz="1800" dirty="0">
                          <a:latin typeface="Montserrat Medium" panose="00000600000000000000" pitchFamily="50" charset="0"/>
                        </a:rPr>
                        <a:t> de la </a:t>
                      </a:r>
                      <a:r>
                        <a:rPr lang="en-US" sz="1800" dirty="0" err="1">
                          <a:latin typeface="Montserrat Medium" panose="00000600000000000000" pitchFamily="50" charset="0"/>
                        </a:rPr>
                        <a:t>figuras</a:t>
                      </a:r>
                      <a:r>
                        <a:rPr lang="en-US" sz="1800" dirty="0">
                          <a:latin typeface="Montserrat Medium" panose="00000600000000000000" pitchFamily="50" charset="0"/>
                        </a:rPr>
                        <a:t> </a:t>
                      </a:r>
                      <a:r>
                        <a:rPr lang="en-US" sz="1800" dirty="0" err="1">
                          <a:latin typeface="Montserrat Medium" panose="00000600000000000000" pitchFamily="50" charset="0"/>
                        </a:rPr>
                        <a:t>geométricas</a:t>
                      </a:r>
                      <a:r>
                        <a:rPr lang="en-US" sz="1800" dirty="0">
                          <a:latin typeface="Montserrat Medium" panose="00000600000000000000" pitchFamily="50" charset="0"/>
                        </a:rPr>
                        <a:t> y </a:t>
                      </a:r>
                      <a:r>
                        <a:rPr lang="en-US" sz="1800" dirty="0" err="1">
                          <a:latin typeface="Montserrat Medium" panose="00000600000000000000" pitchFamily="50" charset="0"/>
                        </a:rPr>
                        <a:t>describen</a:t>
                      </a:r>
                      <a:r>
                        <a:rPr lang="en-US" sz="1800" dirty="0">
                          <a:latin typeface="Montserrat Medium" panose="00000600000000000000" pitchFamily="50" charset="0"/>
                        </a:rPr>
                        <a:t> las</a:t>
                      </a:r>
                    </a:p>
                    <a:p>
                      <a:r>
                        <a:rPr lang="en-US" sz="1800" dirty="0" err="1">
                          <a:latin typeface="Montserrat Medium" panose="00000600000000000000" pitchFamily="50" charset="0"/>
                        </a:rPr>
                        <a:t>posiciones</a:t>
                      </a:r>
                      <a:r>
                        <a:rPr lang="en-US" sz="1800" dirty="0">
                          <a:latin typeface="Montserrat Medium" panose="00000600000000000000" pitchFamily="50" charset="0"/>
                        </a:rPr>
                        <a:t> </a:t>
                      </a:r>
                      <a:r>
                        <a:rPr lang="en-US" sz="1800" dirty="0" err="1">
                          <a:latin typeface="Montserrat Medium" panose="00000600000000000000" pitchFamily="50" charset="0"/>
                        </a:rPr>
                        <a:t>relativas</a:t>
                      </a:r>
                      <a:r>
                        <a:rPr lang="en-US" sz="1800" dirty="0">
                          <a:latin typeface="Montserrat Medium" panose="00000600000000000000" pitchFamily="50" charset="0"/>
                        </a:rPr>
                        <a:t> de </a:t>
                      </a:r>
                      <a:r>
                        <a:rPr lang="en-US" sz="1800" dirty="0" err="1">
                          <a:latin typeface="Montserrat Medium" panose="00000600000000000000" pitchFamily="50" charset="0"/>
                        </a:rPr>
                        <a:t>estos</a:t>
                      </a:r>
                      <a:r>
                        <a:rPr lang="en-US" sz="1800" dirty="0">
                          <a:latin typeface="Montserrat Medium" panose="00000600000000000000" pitchFamily="50" charset="0"/>
                        </a:rPr>
                        <a:t> </a:t>
                      </a:r>
                      <a:r>
                        <a:rPr lang="en-US" sz="1800" dirty="0" err="1">
                          <a:latin typeface="Montserrat Medium" panose="00000600000000000000" pitchFamily="50" charset="0"/>
                        </a:rPr>
                        <a:t>objetos</a:t>
                      </a:r>
                      <a:r>
                        <a:rPr lang="en-US" sz="1800" dirty="0">
                          <a:latin typeface="Montserrat Medium" panose="00000600000000000000" pitchFamily="50" charset="0"/>
                        </a:rPr>
                        <a:t> </a:t>
                      </a:r>
                      <a:r>
                        <a:rPr lang="en-US" sz="1800" dirty="0" err="1">
                          <a:latin typeface="Montserrat Medium" panose="00000600000000000000" pitchFamily="50" charset="0"/>
                        </a:rPr>
                        <a:t>utilizando</a:t>
                      </a:r>
                      <a:r>
                        <a:rPr lang="en-US" sz="1800" dirty="0">
                          <a:latin typeface="Montserrat Medium" panose="00000600000000000000" pitchFamily="50" charset="0"/>
                        </a:rPr>
                        <a:t> </a:t>
                      </a:r>
                      <a:r>
                        <a:rPr lang="en-US" sz="1800" dirty="0" err="1">
                          <a:latin typeface="Montserrat Medium" panose="00000600000000000000" pitchFamily="50" charset="0"/>
                        </a:rPr>
                        <a:t>términos</a:t>
                      </a:r>
                      <a:r>
                        <a:rPr lang="en-US" sz="1800" dirty="0">
                          <a:latin typeface="Montserrat Medium" panose="00000600000000000000" pitchFamily="50" charset="0"/>
                        </a:rPr>
                        <a:t> </a:t>
                      </a:r>
                      <a:r>
                        <a:rPr lang="en-US" sz="1800" dirty="0" err="1">
                          <a:latin typeface="Montserrat Medium" panose="00000600000000000000" pitchFamily="50" charset="0"/>
                        </a:rPr>
                        <a:t>como</a:t>
                      </a:r>
                      <a:r>
                        <a:rPr lang="en-US" sz="1800" dirty="0">
                          <a:latin typeface="Montserrat Medium" panose="00000600000000000000" pitchFamily="50" charset="0"/>
                        </a:rPr>
                        <a:t> </a:t>
                      </a:r>
                      <a:r>
                        <a:rPr lang="en-US" sz="1800" dirty="0" err="1">
                          <a:latin typeface="Montserrat Medium" panose="00000600000000000000" pitchFamily="50" charset="0"/>
                        </a:rPr>
                        <a:t>encima</a:t>
                      </a:r>
                      <a:r>
                        <a:rPr lang="en-US" sz="1800" dirty="0">
                          <a:latin typeface="Montserrat Medium" panose="00000600000000000000" pitchFamily="50" charset="0"/>
                        </a:rPr>
                        <a:t> de, </a:t>
                      </a:r>
                      <a:r>
                        <a:rPr lang="en-US" sz="1800" dirty="0" err="1">
                          <a:latin typeface="Montserrat Medium" panose="00000600000000000000" pitchFamily="50" charset="0"/>
                        </a:rPr>
                        <a:t>debajo</a:t>
                      </a:r>
                      <a:r>
                        <a:rPr lang="en-US" sz="1800" dirty="0">
                          <a:latin typeface="Montserrat Medium" panose="00000600000000000000" pitchFamily="50" charset="0"/>
                        </a:rPr>
                        <a:t> de, junto a, </a:t>
                      </a:r>
                      <a:r>
                        <a:rPr lang="en-US" sz="1800" dirty="0" err="1">
                          <a:latin typeface="Montserrat Medium" panose="00000600000000000000" pitchFamily="50" charset="0"/>
                        </a:rPr>
                        <a:t>en</a:t>
                      </a:r>
                      <a:r>
                        <a:rPr lang="en-US" sz="1800" dirty="0">
                          <a:latin typeface="Montserrat Medium" panose="00000600000000000000" pitchFamily="50" charset="0"/>
                        </a:rPr>
                        <a:t> </a:t>
                      </a:r>
                      <a:r>
                        <a:rPr lang="en-US" sz="1800" dirty="0" err="1">
                          <a:latin typeface="Montserrat Medium" panose="00000600000000000000" pitchFamily="50" charset="0"/>
                        </a:rPr>
                        <a:t>frente</a:t>
                      </a:r>
                      <a:r>
                        <a:rPr lang="en-US" sz="1800" dirty="0">
                          <a:latin typeface="Montserrat Medium" panose="00000600000000000000" pitchFamily="50" charset="0"/>
                        </a:rPr>
                        <a:t> de, </a:t>
                      </a:r>
                      <a:r>
                        <a:rPr lang="en-US" sz="1800" dirty="0" err="1">
                          <a:latin typeface="Montserrat Medium" panose="00000600000000000000" pitchFamily="50" charset="0"/>
                        </a:rPr>
                        <a:t>detrás</a:t>
                      </a:r>
                      <a:endParaRPr lang="en-US" sz="1800" dirty="0">
                        <a:latin typeface="Montserrat Medium" panose="00000600000000000000" pitchFamily="50" charset="0"/>
                      </a:endParaRPr>
                    </a:p>
                    <a:p>
                      <a:r>
                        <a:rPr lang="en-US" sz="1800" dirty="0">
                          <a:latin typeface="Montserrat Medium" panose="00000600000000000000" pitchFamily="50" charset="0"/>
                        </a:rPr>
                        <a:t>de y al </a:t>
                      </a:r>
                      <a:r>
                        <a:rPr lang="en-US" sz="1800" dirty="0" err="1">
                          <a:latin typeface="Montserrat Medium" panose="00000600000000000000" pitchFamily="50" charset="0"/>
                        </a:rPr>
                        <a:t>lado</a:t>
                      </a:r>
                      <a:r>
                        <a:rPr lang="en-US" sz="1800" dirty="0">
                          <a:latin typeface="Montserrat Medium" panose="00000600000000000000" pitchFamily="50" charset="0"/>
                        </a:rPr>
                        <a:t> de.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383702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A15DCAF-B16C-0704-4E40-D6F50CC46D73}"/>
              </a:ext>
            </a:extLst>
          </p:cNvPr>
          <p:cNvSpPr txBox="1"/>
          <p:nvPr/>
        </p:nvSpPr>
        <p:spPr>
          <a:xfrm>
            <a:off x="8066649" y="5065113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California Department of Education (2013)</a:t>
            </a:r>
          </a:p>
        </p:txBody>
      </p:sp>
    </p:spTree>
    <p:extLst>
      <p:ext uri="{BB962C8B-B14F-4D97-AF65-F5344CB8AC3E}">
        <p14:creationId xmlns:p14="http://schemas.microsoft.com/office/powerpoint/2010/main" val="842668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38542-B440-AFB3-27F6-60D87FF71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>
                <a:latin typeface="Montserrat" pitchFamily="2" charset="77"/>
              </a:rPr>
              <a:t>Cuatro </a:t>
            </a:r>
            <a:r>
              <a:rPr lang="en-US" b="1" dirty="0" err="1">
                <a:latin typeface="Montserrat" pitchFamily="2" charset="77"/>
              </a:rPr>
              <a:t>componentes</a:t>
            </a:r>
            <a:r>
              <a:rPr lang="en-US" b="1" dirty="0">
                <a:latin typeface="Montserrat" pitchFamily="2" charset="77"/>
              </a:rPr>
              <a:t> del </a:t>
            </a:r>
            <a:r>
              <a:rPr lang="en-US" b="1" dirty="0" err="1">
                <a:latin typeface="Montserrat" pitchFamily="2" charset="77"/>
              </a:rPr>
              <a:t>pensamiento</a:t>
            </a:r>
            <a:r>
              <a:rPr lang="en-US" b="1" dirty="0">
                <a:latin typeface="Montserrat" pitchFamily="2" charset="77"/>
              </a:rPr>
              <a:t> </a:t>
            </a:r>
            <a:r>
              <a:rPr lang="en-US" b="1" dirty="0" err="1">
                <a:latin typeface="Montserrat" pitchFamily="2" charset="77"/>
              </a:rPr>
              <a:t>espacial</a:t>
            </a:r>
            <a:r>
              <a:rPr lang="en-US" b="1" dirty="0">
                <a:latin typeface="Montserrat" pitchFamily="2" charset="77"/>
              </a:rPr>
              <a:t> 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F924A1A-D09A-1A01-3694-15A7A51E9B29}"/>
              </a:ext>
            </a:extLst>
          </p:cNvPr>
          <p:cNvSpPr/>
          <p:nvPr/>
        </p:nvSpPr>
        <p:spPr>
          <a:xfrm>
            <a:off x="4303419" y="1612044"/>
            <a:ext cx="7488237" cy="879840"/>
          </a:xfrm>
          <a:custGeom>
            <a:avLst/>
            <a:gdLst>
              <a:gd name="connsiteX0" fmla="*/ 0 w 7488237"/>
              <a:gd name="connsiteY0" fmla="*/ 146643 h 879840"/>
              <a:gd name="connsiteX1" fmla="*/ 146643 w 7488237"/>
              <a:gd name="connsiteY1" fmla="*/ 0 h 879840"/>
              <a:gd name="connsiteX2" fmla="*/ 7341594 w 7488237"/>
              <a:gd name="connsiteY2" fmla="*/ 0 h 879840"/>
              <a:gd name="connsiteX3" fmla="*/ 7488237 w 7488237"/>
              <a:gd name="connsiteY3" fmla="*/ 146643 h 879840"/>
              <a:gd name="connsiteX4" fmla="*/ 7488237 w 7488237"/>
              <a:gd name="connsiteY4" fmla="*/ 733197 h 879840"/>
              <a:gd name="connsiteX5" fmla="*/ 7341594 w 7488237"/>
              <a:gd name="connsiteY5" fmla="*/ 879840 h 879840"/>
              <a:gd name="connsiteX6" fmla="*/ 146643 w 7488237"/>
              <a:gd name="connsiteY6" fmla="*/ 879840 h 879840"/>
              <a:gd name="connsiteX7" fmla="*/ 0 w 7488237"/>
              <a:gd name="connsiteY7" fmla="*/ 733197 h 879840"/>
              <a:gd name="connsiteX8" fmla="*/ 0 w 7488237"/>
              <a:gd name="connsiteY8" fmla="*/ 146643 h 879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8237" h="879840">
                <a:moveTo>
                  <a:pt x="0" y="146643"/>
                </a:moveTo>
                <a:cubicBezTo>
                  <a:pt x="0" y="65654"/>
                  <a:pt x="65654" y="0"/>
                  <a:pt x="146643" y="0"/>
                </a:cubicBezTo>
                <a:lnTo>
                  <a:pt x="7341594" y="0"/>
                </a:lnTo>
                <a:cubicBezTo>
                  <a:pt x="7422583" y="0"/>
                  <a:pt x="7488237" y="65654"/>
                  <a:pt x="7488237" y="146643"/>
                </a:cubicBezTo>
                <a:lnTo>
                  <a:pt x="7488237" y="733197"/>
                </a:lnTo>
                <a:cubicBezTo>
                  <a:pt x="7488237" y="814186"/>
                  <a:pt x="7422583" y="879840"/>
                  <a:pt x="7341594" y="879840"/>
                </a:cubicBezTo>
                <a:lnTo>
                  <a:pt x="146643" y="879840"/>
                </a:lnTo>
                <a:cubicBezTo>
                  <a:pt x="65654" y="879840"/>
                  <a:pt x="0" y="814186"/>
                  <a:pt x="0" y="733197"/>
                </a:cubicBezTo>
                <a:lnTo>
                  <a:pt x="0" y="146643"/>
                </a:lnTo>
                <a:close/>
              </a:path>
            </a:pathLst>
          </a:custGeom>
          <a:ln>
            <a:solidFill>
              <a:schemeClr val="tx2"/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630" tIns="149630" rIns="149630" bIns="149630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0" kern="1200" dirty="0" err="1">
                <a:latin typeface="Montserrat" pitchFamily="2" charset="77"/>
              </a:rPr>
              <a:t>Orientación</a:t>
            </a:r>
            <a:r>
              <a:rPr lang="en-US" sz="2800" b="0" kern="1200" dirty="0">
                <a:latin typeface="Montserrat" pitchFamily="2" charset="77"/>
              </a:rPr>
              <a:t> </a:t>
            </a:r>
            <a:r>
              <a:rPr lang="en-US" sz="2800" b="0" kern="1200" dirty="0" err="1">
                <a:latin typeface="Montserrat" pitchFamily="2" charset="77"/>
              </a:rPr>
              <a:t>espacial</a:t>
            </a:r>
            <a:endParaRPr lang="en-US" sz="2800" b="0" kern="1200" dirty="0">
              <a:latin typeface="Montserrat" pitchFamily="2" charset="77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6D5C2AE-5AA7-2A6E-8336-716101BB1525}"/>
              </a:ext>
            </a:extLst>
          </p:cNvPr>
          <p:cNvSpPr/>
          <p:nvPr/>
        </p:nvSpPr>
        <p:spPr>
          <a:xfrm>
            <a:off x="4303419" y="2687368"/>
            <a:ext cx="7488237" cy="879840"/>
          </a:xfrm>
          <a:custGeom>
            <a:avLst/>
            <a:gdLst>
              <a:gd name="connsiteX0" fmla="*/ 0 w 7488237"/>
              <a:gd name="connsiteY0" fmla="*/ 146643 h 879840"/>
              <a:gd name="connsiteX1" fmla="*/ 146643 w 7488237"/>
              <a:gd name="connsiteY1" fmla="*/ 0 h 879840"/>
              <a:gd name="connsiteX2" fmla="*/ 7341594 w 7488237"/>
              <a:gd name="connsiteY2" fmla="*/ 0 h 879840"/>
              <a:gd name="connsiteX3" fmla="*/ 7488237 w 7488237"/>
              <a:gd name="connsiteY3" fmla="*/ 146643 h 879840"/>
              <a:gd name="connsiteX4" fmla="*/ 7488237 w 7488237"/>
              <a:gd name="connsiteY4" fmla="*/ 733197 h 879840"/>
              <a:gd name="connsiteX5" fmla="*/ 7341594 w 7488237"/>
              <a:gd name="connsiteY5" fmla="*/ 879840 h 879840"/>
              <a:gd name="connsiteX6" fmla="*/ 146643 w 7488237"/>
              <a:gd name="connsiteY6" fmla="*/ 879840 h 879840"/>
              <a:gd name="connsiteX7" fmla="*/ 0 w 7488237"/>
              <a:gd name="connsiteY7" fmla="*/ 733197 h 879840"/>
              <a:gd name="connsiteX8" fmla="*/ 0 w 7488237"/>
              <a:gd name="connsiteY8" fmla="*/ 146643 h 879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8237" h="879840">
                <a:moveTo>
                  <a:pt x="0" y="146643"/>
                </a:moveTo>
                <a:cubicBezTo>
                  <a:pt x="0" y="65654"/>
                  <a:pt x="65654" y="0"/>
                  <a:pt x="146643" y="0"/>
                </a:cubicBezTo>
                <a:lnTo>
                  <a:pt x="7341594" y="0"/>
                </a:lnTo>
                <a:cubicBezTo>
                  <a:pt x="7422583" y="0"/>
                  <a:pt x="7488237" y="65654"/>
                  <a:pt x="7488237" y="146643"/>
                </a:cubicBezTo>
                <a:lnTo>
                  <a:pt x="7488237" y="733197"/>
                </a:lnTo>
                <a:cubicBezTo>
                  <a:pt x="7488237" y="814186"/>
                  <a:pt x="7422583" y="879840"/>
                  <a:pt x="7341594" y="879840"/>
                </a:cubicBezTo>
                <a:lnTo>
                  <a:pt x="146643" y="879840"/>
                </a:lnTo>
                <a:cubicBezTo>
                  <a:pt x="65654" y="879840"/>
                  <a:pt x="0" y="814186"/>
                  <a:pt x="0" y="733197"/>
                </a:cubicBezTo>
                <a:lnTo>
                  <a:pt x="0" y="146643"/>
                </a:lnTo>
                <a:close/>
              </a:path>
            </a:pathLst>
          </a:custGeom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630" tIns="149630" rIns="149630" bIns="149630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0" kern="1200" dirty="0" err="1">
                <a:latin typeface="Montserrat" pitchFamily="2" charset="77"/>
              </a:rPr>
              <a:t>Navegación</a:t>
            </a:r>
            <a:r>
              <a:rPr lang="en-US" sz="2800" b="0" kern="1200" dirty="0">
                <a:latin typeface="Montserrat" pitchFamily="2" charset="77"/>
              </a:rPr>
              <a:t> </a:t>
            </a:r>
            <a:r>
              <a:rPr lang="en-US" sz="2800" b="0" kern="1200" dirty="0" err="1">
                <a:latin typeface="Montserrat" pitchFamily="2" charset="77"/>
              </a:rPr>
              <a:t>espacial</a:t>
            </a:r>
            <a:endParaRPr lang="en-US" sz="2800" b="0" kern="1200" dirty="0">
              <a:latin typeface="Montserrat" pitchFamily="2" charset="77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0076295-6281-475E-B6EE-19367A1DF580}"/>
              </a:ext>
            </a:extLst>
          </p:cNvPr>
          <p:cNvSpPr/>
          <p:nvPr/>
        </p:nvSpPr>
        <p:spPr>
          <a:xfrm>
            <a:off x="4303419" y="3678753"/>
            <a:ext cx="7488237" cy="879840"/>
          </a:xfrm>
          <a:custGeom>
            <a:avLst/>
            <a:gdLst>
              <a:gd name="connsiteX0" fmla="*/ 0 w 7488237"/>
              <a:gd name="connsiteY0" fmla="*/ 146643 h 879840"/>
              <a:gd name="connsiteX1" fmla="*/ 146643 w 7488237"/>
              <a:gd name="connsiteY1" fmla="*/ 0 h 879840"/>
              <a:gd name="connsiteX2" fmla="*/ 7341594 w 7488237"/>
              <a:gd name="connsiteY2" fmla="*/ 0 h 879840"/>
              <a:gd name="connsiteX3" fmla="*/ 7488237 w 7488237"/>
              <a:gd name="connsiteY3" fmla="*/ 146643 h 879840"/>
              <a:gd name="connsiteX4" fmla="*/ 7488237 w 7488237"/>
              <a:gd name="connsiteY4" fmla="*/ 733197 h 879840"/>
              <a:gd name="connsiteX5" fmla="*/ 7341594 w 7488237"/>
              <a:gd name="connsiteY5" fmla="*/ 879840 h 879840"/>
              <a:gd name="connsiteX6" fmla="*/ 146643 w 7488237"/>
              <a:gd name="connsiteY6" fmla="*/ 879840 h 879840"/>
              <a:gd name="connsiteX7" fmla="*/ 0 w 7488237"/>
              <a:gd name="connsiteY7" fmla="*/ 733197 h 879840"/>
              <a:gd name="connsiteX8" fmla="*/ 0 w 7488237"/>
              <a:gd name="connsiteY8" fmla="*/ 146643 h 879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8237" h="879840">
                <a:moveTo>
                  <a:pt x="0" y="146643"/>
                </a:moveTo>
                <a:cubicBezTo>
                  <a:pt x="0" y="65654"/>
                  <a:pt x="65654" y="0"/>
                  <a:pt x="146643" y="0"/>
                </a:cubicBezTo>
                <a:lnTo>
                  <a:pt x="7341594" y="0"/>
                </a:lnTo>
                <a:cubicBezTo>
                  <a:pt x="7422583" y="0"/>
                  <a:pt x="7488237" y="65654"/>
                  <a:pt x="7488237" y="146643"/>
                </a:cubicBezTo>
                <a:lnTo>
                  <a:pt x="7488237" y="733197"/>
                </a:lnTo>
                <a:cubicBezTo>
                  <a:pt x="7488237" y="814186"/>
                  <a:pt x="7422583" y="879840"/>
                  <a:pt x="7341594" y="879840"/>
                </a:cubicBezTo>
                <a:lnTo>
                  <a:pt x="146643" y="879840"/>
                </a:lnTo>
                <a:cubicBezTo>
                  <a:pt x="65654" y="879840"/>
                  <a:pt x="0" y="814186"/>
                  <a:pt x="0" y="733197"/>
                </a:cubicBezTo>
                <a:lnTo>
                  <a:pt x="0" y="146643"/>
                </a:lnTo>
                <a:close/>
              </a:path>
            </a:pathLst>
          </a:custGeom>
          <a:ln>
            <a:solidFill>
              <a:schemeClr val="tx2"/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630" tIns="149630" rIns="149630" bIns="149630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0" kern="1200" dirty="0" err="1">
                <a:latin typeface="Montserrat" pitchFamily="2" charset="77"/>
              </a:rPr>
              <a:t>Vocabulario</a:t>
            </a:r>
            <a:r>
              <a:rPr lang="en-US" sz="2800" b="0" kern="1200" dirty="0">
                <a:latin typeface="Montserrat" pitchFamily="2" charset="77"/>
              </a:rPr>
              <a:t> </a:t>
            </a:r>
            <a:r>
              <a:rPr lang="en-US" sz="2800" b="0" kern="1200" dirty="0" err="1">
                <a:latin typeface="Montserrat" pitchFamily="2" charset="77"/>
              </a:rPr>
              <a:t>espacial</a:t>
            </a:r>
            <a:endParaRPr lang="en-US" sz="2800" b="0" kern="1200" dirty="0">
              <a:latin typeface="Montserrat" pitchFamily="2" charset="77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FC3CB52-BF96-93C8-09C8-7C007ADE4E19}"/>
              </a:ext>
            </a:extLst>
          </p:cNvPr>
          <p:cNvSpPr/>
          <p:nvPr/>
        </p:nvSpPr>
        <p:spPr>
          <a:xfrm>
            <a:off x="4303419" y="4693953"/>
            <a:ext cx="7488237" cy="879840"/>
          </a:xfrm>
          <a:custGeom>
            <a:avLst/>
            <a:gdLst>
              <a:gd name="connsiteX0" fmla="*/ 0 w 7488237"/>
              <a:gd name="connsiteY0" fmla="*/ 146643 h 879840"/>
              <a:gd name="connsiteX1" fmla="*/ 146643 w 7488237"/>
              <a:gd name="connsiteY1" fmla="*/ 0 h 879840"/>
              <a:gd name="connsiteX2" fmla="*/ 7341594 w 7488237"/>
              <a:gd name="connsiteY2" fmla="*/ 0 h 879840"/>
              <a:gd name="connsiteX3" fmla="*/ 7488237 w 7488237"/>
              <a:gd name="connsiteY3" fmla="*/ 146643 h 879840"/>
              <a:gd name="connsiteX4" fmla="*/ 7488237 w 7488237"/>
              <a:gd name="connsiteY4" fmla="*/ 733197 h 879840"/>
              <a:gd name="connsiteX5" fmla="*/ 7341594 w 7488237"/>
              <a:gd name="connsiteY5" fmla="*/ 879840 h 879840"/>
              <a:gd name="connsiteX6" fmla="*/ 146643 w 7488237"/>
              <a:gd name="connsiteY6" fmla="*/ 879840 h 879840"/>
              <a:gd name="connsiteX7" fmla="*/ 0 w 7488237"/>
              <a:gd name="connsiteY7" fmla="*/ 733197 h 879840"/>
              <a:gd name="connsiteX8" fmla="*/ 0 w 7488237"/>
              <a:gd name="connsiteY8" fmla="*/ 146643 h 879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8237" h="879840">
                <a:moveTo>
                  <a:pt x="0" y="146643"/>
                </a:moveTo>
                <a:cubicBezTo>
                  <a:pt x="0" y="65654"/>
                  <a:pt x="65654" y="0"/>
                  <a:pt x="146643" y="0"/>
                </a:cubicBezTo>
                <a:lnTo>
                  <a:pt x="7341594" y="0"/>
                </a:lnTo>
                <a:cubicBezTo>
                  <a:pt x="7422583" y="0"/>
                  <a:pt x="7488237" y="65654"/>
                  <a:pt x="7488237" y="146643"/>
                </a:cubicBezTo>
                <a:lnTo>
                  <a:pt x="7488237" y="733197"/>
                </a:lnTo>
                <a:cubicBezTo>
                  <a:pt x="7488237" y="814186"/>
                  <a:pt x="7422583" y="879840"/>
                  <a:pt x="7341594" y="879840"/>
                </a:cubicBezTo>
                <a:lnTo>
                  <a:pt x="146643" y="879840"/>
                </a:lnTo>
                <a:cubicBezTo>
                  <a:pt x="65654" y="879840"/>
                  <a:pt x="0" y="814186"/>
                  <a:pt x="0" y="733197"/>
                </a:cubicBezTo>
                <a:lnTo>
                  <a:pt x="0" y="146643"/>
                </a:lnTo>
                <a:close/>
              </a:path>
            </a:pathLst>
          </a:custGeom>
          <a:ln>
            <a:solidFill>
              <a:schemeClr val="tx2"/>
            </a:solidFill>
          </a:ln>
        </p:spPr>
        <p:style>
          <a:lnRef idx="2">
            <a:scrgbClr r="0" g="0" b="0"/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9630" tIns="149630" rIns="149630" bIns="149630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0" kern="1200" dirty="0" err="1">
                <a:latin typeface="Montserrat" pitchFamily="2" charset="77"/>
              </a:rPr>
              <a:t>Rotación</a:t>
            </a:r>
            <a:r>
              <a:rPr lang="en-US" sz="2800" b="0" kern="1200" dirty="0">
                <a:latin typeface="Montserrat" pitchFamily="2" charset="77"/>
              </a:rPr>
              <a:t> mental</a:t>
            </a:r>
          </a:p>
        </p:txBody>
      </p:sp>
      <p:pic>
        <p:nvPicPr>
          <p:cNvPr id="5" name="Picture Placeholder 5">
            <a:extLst>
              <a:ext uri="{FF2B5EF4-FFF2-40B4-BE49-F238E27FC236}">
                <a16:creationId xmlns:a16="http://schemas.microsoft.com/office/drawing/2014/main" id="{0A7B24E4-D906-FB96-AE1E-4034EBD57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4199647" cy="61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363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1536C-D764-8E49-E9BC-F14C58EB3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646" y="237744"/>
            <a:ext cx="10834075" cy="480131"/>
          </a:xfrm>
        </p:spPr>
        <p:txBody>
          <a:bodyPr/>
          <a:lstStyle/>
          <a:p>
            <a:r>
              <a:rPr lang="en-US" sz="2800" b="1" dirty="0" err="1">
                <a:latin typeface="Montserrat" panose="00000500000000000000" pitchFamily="50" charset="0"/>
              </a:rPr>
              <a:t>Orientación</a:t>
            </a:r>
            <a:r>
              <a:rPr lang="en-US" sz="2800" b="1" dirty="0">
                <a:latin typeface="Montserrat" panose="00000500000000000000" pitchFamily="50" charset="0"/>
              </a:rPr>
              <a:t> </a:t>
            </a:r>
            <a:r>
              <a:rPr lang="en-US" sz="2800" b="1" dirty="0" err="1">
                <a:latin typeface="Montserrat" panose="00000500000000000000" pitchFamily="50" charset="0"/>
              </a:rPr>
              <a:t>espacial</a:t>
            </a:r>
            <a:r>
              <a:rPr lang="en-US" sz="2800" b="1" dirty="0">
                <a:latin typeface="Montserrat" panose="00000500000000000000" pitchFamily="50" charset="0"/>
              </a:rPr>
              <a:t>: </a:t>
            </a:r>
            <a:r>
              <a:rPr lang="en-US" sz="2800" b="0" dirty="0" err="1">
                <a:latin typeface="Montserrat Medium" pitchFamily="2" charset="77"/>
              </a:rPr>
              <a:t>Definición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0CCEAD-3F42-E752-EFE5-10524C48C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647" y="967867"/>
            <a:ext cx="4922348" cy="4131671"/>
          </a:xfrm>
        </p:spPr>
        <p:txBody>
          <a:bodyPr anchor="ctr" anchorCtr="0"/>
          <a:lstStyle/>
          <a:p>
            <a:pPr marL="0" indent="0">
              <a:buNone/>
            </a:pPr>
            <a:r>
              <a:rPr lang="en-US" sz="2800" dirty="0">
                <a:effectLst/>
                <a:ea typeface="Calibri"/>
                <a:cs typeface="Times New Roman"/>
              </a:rPr>
              <a:t>La </a:t>
            </a:r>
            <a:r>
              <a:rPr lang="en-US" sz="2800" dirty="0" err="1">
                <a:effectLst/>
                <a:ea typeface="Calibri"/>
                <a:cs typeface="Times New Roman"/>
              </a:rPr>
              <a:t>conciencia</a:t>
            </a:r>
            <a:r>
              <a:rPr lang="en-US" sz="2800" dirty="0">
                <a:effectLst/>
                <a:ea typeface="Calibri"/>
                <a:cs typeface="Times New Roman"/>
              </a:rPr>
              <a:t> de </a:t>
            </a:r>
            <a:r>
              <a:rPr lang="en-US" sz="2800" dirty="0" err="1">
                <a:effectLst/>
                <a:ea typeface="Calibri"/>
                <a:cs typeface="Times New Roman"/>
              </a:rPr>
              <a:t>dónde</a:t>
            </a:r>
            <a:r>
              <a:rPr lang="en-US" sz="2800" dirty="0">
                <a:effectLst/>
                <a:ea typeface="Calibri"/>
                <a:cs typeface="Times New Roman"/>
              </a:rPr>
              <a:t> </a:t>
            </a:r>
            <a:r>
              <a:rPr lang="en-US" sz="2800" dirty="0" err="1">
                <a:effectLst/>
                <a:ea typeface="Calibri"/>
                <a:cs typeface="Times New Roman"/>
              </a:rPr>
              <a:t>están</a:t>
            </a:r>
            <a:r>
              <a:rPr lang="en-US" dirty="0">
                <a:ea typeface="Calibri"/>
                <a:cs typeface="Times New Roman"/>
              </a:rPr>
              <a:t> </a:t>
            </a:r>
            <a:r>
              <a:rPr lang="en-US" sz="2800" dirty="0" err="1">
                <a:effectLst/>
                <a:ea typeface="Calibri"/>
                <a:cs typeface="Times New Roman"/>
              </a:rPr>
              <a:t>nuestros</a:t>
            </a:r>
            <a:r>
              <a:rPr lang="en-US" sz="2800" dirty="0">
                <a:effectLst/>
                <a:ea typeface="Calibri"/>
                <a:cs typeface="Times New Roman"/>
              </a:rPr>
              <a:t> </a:t>
            </a:r>
            <a:r>
              <a:rPr lang="en-US" sz="2800" dirty="0" err="1">
                <a:effectLst/>
                <a:ea typeface="Calibri"/>
                <a:cs typeface="Times New Roman"/>
              </a:rPr>
              <a:t>cuerpos</a:t>
            </a:r>
            <a:r>
              <a:rPr lang="en-US" sz="2800" dirty="0">
                <a:effectLst/>
                <a:ea typeface="Calibri"/>
                <a:cs typeface="Times New Roman"/>
              </a:rPr>
              <a:t> y </a:t>
            </a:r>
            <a:r>
              <a:rPr lang="en-US" sz="2800" dirty="0" err="1">
                <a:effectLst/>
                <a:ea typeface="Calibri"/>
                <a:cs typeface="Times New Roman"/>
              </a:rPr>
              <a:t>objetos</a:t>
            </a:r>
            <a:r>
              <a:rPr lang="en-US" sz="2800" dirty="0">
                <a:effectLst/>
                <a:ea typeface="Calibri"/>
                <a:cs typeface="Times New Roman"/>
              </a:rPr>
              <a:t> </a:t>
            </a:r>
            <a:r>
              <a:rPr lang="en-US" sz="2800" dirty="0" err="1">
                <a:effectLst/>
                <a:ea typeface="Calibri"/>
                <a:cs typeface="Times New Roman"/>
              </a:rPr>
              <a:t>en</a:t>
            </a:r>
            <a:r>
              <a:rPr lang="en-US" sz="2800" dirty="0">
                <a:effectLst/>
                <a:ea typeface="Calibri"/>
                <a:cs typeface="Times New Roman"/>
              </a:rPr>
              <a:t> </a:t>
            </a:r>
            <a:r>
              <a:rPr lang="en-US" sz="2800" dirty="0" err="1">
                <a:effectLst/>
                <a:ea typeface="Calibri"/>
                <a:cs typeface="Times New Roman"/>
              </a:rPr>
              <a:t>el</a:t>
            </a:r>
            <a:r>
              <a:rPr lang="en-US" dirty="0">
                <a:ea typeface="Calibri"/>
                <a:cs typeface="Times New Roman"/>
              </a:rPr>
              <a:t> </a:t>
            </a:r>
            <a:r>
              <a:rPr lang="en-US" sz="2800" dirty="0" err="1">
                <a:effectLst/>
                <a:ea typeface="Calibri"/>
                <a:cs typeface="Times New Roman"/>
              </a:rPr>
              <a:t>espacio</a:t>
            </a:r>
            <a:r>
              <a:rPr lang="en-US" dirty="0">
                <a:ea typeface="Calibri"/>
                <a:cs typeface="Times New Roman"/>
              </a:rPr>
              <a:t>. 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3CF2BF-2261-43D5-2F73-7F35E20DF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4416" y="967867"/>
            <a:ext cx="5687584" cy="413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379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1536C-D764-8E49-E9BC-F14C58EB3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646" y="237744"/>
            <a:ext cx="10834075" cy="535531"/>
          </a:xfrm>
        </p:spPr>
        <p:txBody>
          <a:bodyPr/>
          <a:lstStyle/>
          <a:p>
            <a:r>
              <a:rPr lang="en-US" sz="3200" b="1" dirty="0" err="1">
                <a:latin typeface="Montserrat" panose="00000500000000000000" pitchFamily="50" charset="0"/>
              </a:rPr>
              <a:t>Orientación</a:t>
            </a:r>
            <a:r>
              <a:rPr lang="en-US" sz="3200" b="1" dirty="0">
                <a:latin typeface="Montserrat" panose="00000500000000000000" pitchFamily="50" charset="0"/>
              </a:rPr>
              <a:t> </a:t>
            </a:r>
            <a:r>
              <a:rPr lang="en-US" sz="3200" b="1" dirty="0" err="1">
                <a:latin typeface="Montserrat" panose="00000500000000000000" pitchFamily="50" charset="0"/>
              </a:rPr>
              <a:t>espacial</a:t>
            </a:r>
            <a:r>
              <a:rPr lang="en-US" sz="3200" b="1" dirty="0">
                <a:latin typeface="Montserrat" panose="00000500000000000000" pitchFamily="2" charset="0"/>
              </a:rPr>
              <a:t>: </a:t>
            </a:r>
            <a:r>
              <a:rPr lang="en-US" sz="3200" b="0" dirty="0" err="1">
                <a:latin typeface="Montserrat Medium" panose="00000600000000000000" pitchFamily="2" charset="0"/>
              </a:rPr>
              <a:t>Ejemplos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3" name="Content Placeholder 6" descr="Los niños se sientan en el suelo frente a su educadora que está arrodillado en el suelo.">
            <a:extLst>
              <a:ext uri="{FF2B5EF4-FFF2-40B4-BE49-F238E27FC236}">
                <a16:creationId xmlns:a16="http://schemas.microsoft.com/office/drawing/2014/main" id="{32799783-779F-4272-A48C-CEF037F22F2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646" y="1280893"/>
            <a:ext cx="3324370" cy="2216247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0CCEAD-3F42-E752-EFE5-10524C48C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8809" y="1325409"/>
            <a:ext cx="6911545" cy="2171731"/>
          </a:xfrm>
        </p:spPr>
        <p:txBody>
          <a:bodyPr anchor="ctr" anchorCtr="0">
            <a:normAutofit/>
          </a:bodyPr>
          <a:lstStyle/>
          <a:p>
            <a:pPr marL="342900" indent="-342900">
              <a:lnSpc>
                <a:spcPct val="97000"/>
              </a:lnSpc>
              <a:spcBef>
                <a:spcPts val="10"/>
              </a:spcBef>
              <a:spcAft>
                <a:spcPts val="15000"/>
              </a:spcAft>
              <a:tabLst>
                <a:tab pos="228600" algn="l"/>
                <a:tab pos="1693545" algn="l"/>
                <a:tab pos="1693545" algn="l"/>
              </a:tabLst>
            </a:pPr>
            <a:r>
              <a:rPr lang="en-US" dirty="0" err="1">
                <a:latin typeface="Montserrat" panose="00000500000000000000" pitchFamily="50" charset="0"/>
              </a:rPr>
              <a:t>Observar</a:t>
            </a:r>
            <a:r>
              <a:rPr lang="en-US" dirty="0">
                <a:latin typeface="Montserrat" panose="00000500000000000000" pitchFamily="50" charset="0"/>
              </a:rPr>
              <a:t> </a:t>
            </a:r>
            <a:r>
              <a:rPr lang="en-US" dirty="0" err="1">
                <a:latin typeface="Montserrat" panose="00000500000000000000" pitchFamily="50" charset="0"/>
              </a:rPr>
              <a:t>el</a:t>
            </a:r>
            <a:r>
              <a:rPr lang="en-US" dirty="0">
                <a:latin typeface="Montserrat" panose="00000500000000000000" pitchFamily="50" charset="0"/>
              </a:rPr>
              <a:t> </a:t>
            </a:r>
            <a:r>
              <a:rPr lang="en-US" dirty="0" err="1">
                <a:latin typeface="Montserrat" panose="00000500000000000000" pitchFamily="50" charset="0"/>
              </a:rPr>
              <a:t>espacio</a:t>
            </a:r>
            <a:r>
              <a:rPr lang="en-US" dirty="0">
                <a:latin typeface="Montserrat" panose="00000500000000000000" pitchFamily="50" charset="0"/>
              </a:rPr>
              <a:t> personal</a:t>
            </a:r>
          </a:p>
        </p:txBody>
      </p:sp>
      <p:pic>
        <p:nvPicPr>
          <p:cNvPr id="4" name="Picture 3" descr="Dos niños y un educador están colocados alrededor de un tablero de clavijas. Se turnan para tirar anillos al tablero de clavijas.">
            <a:extLst>
              <a:ext uri="{FF2B5EF4-FFF2-40B4-BE49-F238E27FC236}">
                <a16:creationId xmlns:a16="http://schemas.microsoft.com/office/drawing/2014/main" id="{BA4F66CB-A797-D46E-0224-02A765568CF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1646" y="3662276"/>
            <a:ext cx="3324370" cy="2292350"/>
          </a:xfrm>
          <a:prstGeom prst="rect">
            <a:avLst/>
          </a:prstGeom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D59D6A38-796F-F41A-1FDB-0766CD39D3A8}"/>
              </a:ext>
            </a:extLst>
          </p:cNvPr>
          <p:cNvSpPr txBox="1">
            <a:spLocks/>
          </p:cNvSpPr>
          <p:nvPr/>
        </p:nvSpPr>
        <p:spPr>
          <a:xfrm>
            <a:off x="4428809" y="3662276"/>
            <a:ext cx="6911545" cy="22923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078B0"/>
              </a:buClr>
              <a:buFont typeface="Arial" panose="020B0604020202020204" pitchFamily="34" charset="0"/>
              <a:buChar char="•"/>
              <a:defRPr sz="2800" kern="1200">
                <a:solidFill>
                  <a:srgbClr val="0F173D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078B0"/>
              </a:buClr>
              <a:buFont typeface="Arial" panose="020B0604020202020204" pitchFamily="34" charset="0"/>
              <a:buChar char="•"/>
              <a:defRPr sz="2400" kern="1200">
                <a:solidFill>
                  <a:srgbClr val="0F173D"/>
                </a:solidFill>
                <a:latin typeface="Montserra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078B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0F173D"/>
                </a:solidFill>
                <a:latin typeface="Montserra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078B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F173D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078B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0F173D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97000"/>
              </a:lnSpc>
              <a:spcBef>
                <a:spcPts val="10"/>
              </a:spcBef>
              <a:spcAft>
                <a:spcPts val="1800"/>
              </a:spcAft>
              <a:tabLst>
                <a:tab pos="228600" algn="l"/>
                <a:tab pos="1693545" algn="l"/>
                <a:tab pos="1693545" algn="l"/>
              </a:tabLst>
            </a:pPr>
            <a:r>
              <a:rPr lang="en-US" dirty="0" err="1">
                <a:latin typeface="Montserrat" panose="00000500000000000000" pitchFamily="50" charset="0"/>
              </a:rPr>
              <a:t>Jugar</a:t>
            </a:r>
            <a:r>
              <a:rPr lang="en-US" dirty="0">
                <a:latin typeface="Montserrat" panose="00000500000000000000" pitchFamily="50" charset="0"/>
              </a:rPr>
              <a:t> con </a:t>
            </a:r>
            <a:r>
              <a:rPr lang="en-US" dirty="0" err="1">
                <a:latin typeface="Montserrat" panose="00000500000000000000" pitchFamily="50" charset="0"/>
              </a:rPr>
              <a:t>otros</a:t>
            </a:r>
            <a:endParaRPr lang="en-US" dirty="0"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0627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5">
      <a:dk1>
        <a:srgbClr val="140A14"/>
      </a:dk1>
      <a:lt1>
        <a:srgbClr val="FFFFFF"/>
      </a:lt1>
      <a:dk2>
        <a:srgbClr val="2078AE"/>
      </a:dk2>
      <a:lt2>
        <a:srgbClr val="E7E6E6"/>
      </a:lt2>
      <a:accent1>
        <a:srgbClr val="327F7C"/>
      </a:accent1>
      <a:accent2>
        <a:srgbClr val="CC4E0C"/>
      </a:accent2>
      <a:accent3>
        <a:srgbClr val="8948A3"/>
      </a:accent3>
      <a:accent4>
        <a:srgbClr val="4C8503"/>
      </a:accent4>
      <a:accent5>
        <a:srgbClr val="140A14"/>
      </a:accent5>
      <a:accent6>
        <a:srgbClr val="BB1654"/>
      </a:accent6>
      <a:hlink>
        <a:srgbClr val="0000FF"/>
      </a:hlink>
      <a:folHlink>
        <a:srgbClr val="444F9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pattFill prst="pct5">
          <a:fgClr>
            <a:schemeClr val="accent3"/>
          </a:fgClr>
          <a:bgClr>
            <a:schemeClr val="bg1"/>
          </a:bgClr>
        </a:patt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PE Early Math-PPT Slide Types Template GEOMETRY" id="{F95E4D9D-1DED-4A6B-B65F-7824A2AC1F60}" vid="{70E11D2D-F68C-4584-A492-C572729B311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ff0242a-1408-43e5-9f62-3bcb689d00e1">
      <Terms xmlns="http://schemas.microsoft.com/office/infopath/2007/PartnerControls"/>
    </lcf76f155ced4ddcb4097134ff3c332f>
    <TaxCatchAll xmlns="1492efbd-0efb-4b2a-8de6-4df501ca36c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998F913F115B44A9E14E7DD122D037" ma:contentTypeVersion="15" ma:contentTypeDescription="Create a new document." ma:contentTypeScope="" ma:versionID="68171ea49e8f60a8e894681df61ed480">
  <xsd:schema xmlns:xsd="http://www.w3.org/2001/XMLSchema" xmlns:xs="http://www.w3.org/2001/XMLSchema" xmlns:p="http://schemas.microsoft.com/office/2006/metadata/properties" xmlns:ns2="1492efbd-0efb-4b2a-8de6-4df501ca36ce" xmlns:ns3="dff0242a-1408-43e5-9f62-3bcb689d00e1" targetNamespace="http://schemas.microsoft.com/office/2006/metadata/properties" ma:root="true" ma:fieldsID="51714159276351ab32b89d53be8ad6cb" ns2:_="" ns3:_="">
    <xsd:import namespace="1492efbd-0efb-4b2a-8de6-4df501ca36ce"/>
    <xsd:import namespace="dff0242a-1408-43e5-9f62-3bcb689d00e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DateTaken" minOccurs="0"/>
                <xsd:element ref="ns3:MediaServiceObjectDetectorVersion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92efbd-0efb-4b2a-8de6-4df501ca36c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f3f1a6f9-d132-49b3-ae66-c2da0fdf21c7}" ma:internalName="TaxCatchAll" ma:showField="CatchAllData" ma:web="1492efbd-0efb-4b2a-8de6-4df501ca36c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f0242a-1408-43e5-9f62-3bcb689d00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0564e3ee-bcff-4be1-9620-ba5d8a73680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153228E-608C-43E7-AA30-66E311978667}">
  <ds:schemaRefs>
    <ds:schemaRef ds:uri="http://purl.org/dc/dcmitype/"/>
    <ds:schemaRef ds:uri="f5374bca-3e73-4752-bc49-e5d08d4658ed"/>
    <ds:schemaRef ds:uri="532e970c-339d-4a04-b36e-6a3e6e6031dc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purl.org/dc/terms/"/>
    <ds:schemaRef ds:uri="dff0242a-1408-43e5-9f62-3bcb689d00e1"/>
    <ds:schemaRef ds:uri="1492efbd-0efb-4b2a-8de6-4df501ca36ce"/>
  </ds:schemaRefs>
</ds:datastoreItem>
</file>

<file path=customXml/itemProps2.xml><?xml version="1.0" encoding="utf-8"?>
<ds:datastoreItem xmlns:ds="http://schemas.openxmlformats.org/officeDocument/2006/customXml" ds:itemID="{DD8FB85C-67F6-4C26-8900-BB4B735152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492efbd-0efb-4b2a-8de6-4df501ca36ce"/>
    <ds:schemaRef ds:uri="dff0242a-1408-43e5-9f62-3bcb689d00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6CD52C3-9829-424A-89A0-E3D1B55ADF0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CPE Early Math-PPT Slide Types Template GEOMETRY</Template>
  <TotalTime>1243</TotalTime>
  <Words>8308</Words>
  <Application>Microsoft Macintosh PowerPoint</Application>
  <PresentationFormat>Widescreen</PresentationFormat>
  <Paragraphs>532</Paragraphs>
  <Slides>37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Symbol</vt:lpstr>
      <vt:lpstr>Arial</vt:lpstr>
      <vt:lpstr>Times New Roman</vt:lpstr>
      <vt:lpstr>Montserrat SemiBold</vt:lpstr>
      <vt:lpstr>Calibri</vt:lpstr>
      <vt:lpstr>Montserrat</vt:lpstr>
      <vt:lpstr>Poppins</vt:lpstr>
      <vt:lpstr>Montserrat Medium</vt:lpstr>
      <vt:lpstr>Office Theme</vt:lpstr>
      <vt:lpstr>Pensamiento espacial: Preescolar, kindergarten de transición y kindergarten</vt:lpstr>
      <vt:lpstr>Acknowledgments</vt:lpstr>
      <vt:lpstr>Objetivos de la sesión</vt:lpstr>
      <vt:lpstr>Discutir: Usar el pensamiento espacial</vt:lpstr>
      <vt:lpstr>Desarrollar el pensamiento espacial</vt:lpstr>
      <vt:lpstr>Los Fundamentos de aprendizaje en preescolar y kindergarten de transición de California y los Estándares estatales comunes de California en matemáticas</vt:lpstr>
      <vt:lpstr>Cuatro componentes del pensamiento espacial </vt:lpstr>
      <vt:lpstr>Orientación espacial: Definición</vt:lpstr>
      <vt:lpstr>Orientación espacial: Ejemplos</vt:lpstr>
      <vt:lpstr>Orientación espacial: Ejemplos (continuación)</vt:lpstr>
      <vt:lpstr>Orientación espacial: Desarrollo</vt:lpstr>
      <vt:lpstr>Orientación espacial: Discutir</vt:lpstr>
      <vt:lpstr>Navegación espacial: Definición </vt:lpstr>
      <vt:lpstr>Navegación espacial: Ejemplos</vt:lpstr>
      <vt:lpstr>Navegación espacial: Desarollo</vt:lpstr>
      <vt:lpstr>Navegación espacial: Discutir</vt:lpstr>
      <vt:lpstr>Observe: Orientación espacial y navegación espacial</vt:lpstr>
      <vt:lpstr>Discutir: Desarrollo del pensamiento espacial (1)</vt:lpstr>
      <vt:lpstr>Vocabulario espacial: Definición</vt:lpstr>
      <vt:lpstr>Vocabulario espacial: Desarollo</vt:lpstr>
      <vt:lpstr>Vocabulario espacial: Discutir</vt:lpstr>
      <vt:lpstr>Rotación mental: Definición</vt:lpstr>
      <vt:lpstr>Jugar: Rotación mental</vt:lpstr>
      <vt:lpstr>Rotación mental: Ejemplos</vt:lpstr>
      <vt:lpstr>Rotación mental: Desarrollo</vt:lpstr>
      <vt:lpstr>Rotación mental: Desarrollo (continuación)</vt:lpstr>
      <vt:lpstr>Rotación mental: Discutir</vt:lpstr>
      <vt:lpstr>Observar: Vocabulario espacial y rotación espacial</vt:lpstr>
      <vt:lpstr>Discutir: Desarrollo del pensamiento espacial (2)</vt:lpstr>
      <vt:lpstr>Apoyar el pensamiento espacial</vt:lpstr>
      <vt:lpstr>Explorar: Enfoque M5 de matemáticas tempranas</vt:lpstr>
      <vt:lpstr>Observar: Apoyar el pensamiento espacial de los niños</vt:lpstr>
      <vt:lpstr>Discutir: Apoyar el pensamiento especial de los niños </vt:lpstr>
      <vt:lpstr>Explorar: Utilizar M5 para apoyar el pensamiento espacial</vt:lpstr>
      <vt:lpstr>Discutir: Utilizar M5 para apoyar el pensamiento espacial</vt:lpstr>
      <vt:lpstr>Explorar: Actividades lúdicas para apoyar el pensamiento espacial</vt:lpstr>
      <vt:lpstr>Reflexionar: Próximos pasos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Pensamiento espacial: Preescolar, kindergarten de transición y kindergarten</dc:title>
  <dc:creator>Count Play Explore</dc:creator>
  <cp:lastModifiedBy>Sophie Savelkouls</cp:lastModifiedBy>
  <cp:revision>156</cp:revision>
  <cp:lastPrinted>2023-08-03T16:24:27Z</cp:lastPrinted>
  <dcterms:created xsi:type="dcterms:W3CDTF">2024-09-24T13:13:29Z</dcterms:created>
  <dcterms:modified xsi:type="dcterms:W3CDTF">2025-05-16T19:47:22Z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0x010100D9998F913F115B44A9E14E7DD122D037</vt:lpwstr>
  </property>
  <property fmtid="{D5CDD505-2E9C-101B-9397-08002B2CF9AE}" pid="3" name="MediaServiceImageTags">
    <vt:lpwstr/>
  </property>
</Properties>
</file>