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2"/>
  </p:notesMasterIdLst>
  <p:handoutMasterIdLst>
    <p:handoutMasterId r:id="rId43"/>
  </p:handoutMasterIdLst>
  <p:sldIdLst>
    <p:sldId id="271" r:id="rId5"/>
    <p:sldId id="410" r:id="rId6"/>
    <p:sldId id="394" r:id="rId7"/>
    <p:sldId id="400" r:id="rId8"/>
    <p:sldId id="396" r:id="rId9"/>
    <p:sldId id="398" r:id="rId10"/>
    <p:sldId id="401" r:id="rId11"/>
    <p:sldId id="402" r:id="rId12"/>
    <p:sldId id="411" r:id="rId13"/>
    <p:sldId id="412" r:id="rId14"/>
    <p:sldId id="413" r:id="rId15"/>
    <p:sldId id="414" r:id="rId16"/>
    <p:sldId id="415" r:id="rId17"/>
    <p:sldId id="407" r:id="rId18"/>
    <p:sldId id="416" r:id="rId19"/>
    <p:sldId id="417" r:id="rId20"/>
    <p:sldId id="393" r:id="rId21"/>
    <p:sldId id="418" r:id="rId22"/>
    <p:sldId id="419" r:id="rId23"/>
    <p:sldId id="420" r:id="rId24"/>
    <p:sldId id="421" r:id="rId25"/>
    <p:sldId id="422" r:id="rId26"/>
    <p:sldId id="391" r:id="rId27"/>
    <p:sldId id="392" r:id="rId28"/>
    <p:sldId id="423" r:id="rId29"/>
    <p:sldId id="399" r:id="rId30"/>
    <p:sldId id="424" r:id="rId31"/>
    <p:sldId id="425" r:id="rId32"/>
    <p:sldId id="426" r:id="rId33"/>
    <p:sldId id="427" r:id="rId34"/>
    <p:sldId id="428" r:id="rId35"/>
    <p:sldId id="429" r:id="rId36"/>
    <p:sldId id="430" r:id="rId37"/>
    <p:sldId id="431" r:id="rId38"/>
    <p:sldId id="432" r:id="rId39"/>
    <p:sldId id="433" r:id="rId40"/>
    <p:sldId id="434" r:id="rId41"/>
  </p:sldIdLst>
  <p:sldSz cx="12192000" cy="6858000"/>
  <p:notesSz cx="6858000" cy="9144000"/>
  <p:embeddedFontLst>
    <p:embeddedFont>
      <p:font typeface="Montserrat" pitchFamily="2" charset="77"/>
      <p:regular r:id="rId44"/>
      <p:bold r:id="rId45"/>
      <p:italic r:id="rId46"/>
      <p:boldItalic r:id="rId47"/>
    </p:embeddedFont>
    <p:embeddedFont>
      <p:font typeface="Montserrat Medium" panose="020F0502020204030204" pitchFamily="34" charset="0"/>
      <p:regular r:id="rId48"/>
      <p:italic r:id="rId49"/>
    </p:embeddedFont>
    <p:embeddedFont>
      <p:font typeface="Montserrat SemiBold" panose="020F0502020204030204" pitchFamily="34" charset="0"/>
      <p:regular r:id="rId50"/>
      <p:bold r:id="rId51"/>
      <p:italic r:id="rId52"/>
      <p:boldItalic r:id="rId53"/>
    </p:embeddedFont>
    <p:embeddedFont>
      <p:font typeface="Poppins" pitchFamily="2" charset="77"/>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56175657-D597-08E2-DA47-49FB6C903BBD}" name="Lexi Alexander" initials="LA" userId="S::lalexan2@wested.org::209657db-7f14-4e98-85e1-9b7d89483e08"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78AE"/>
    <a:srgbClr val="327F7C"/>
    <a:srgbClr val="0000FF"/>
    <a:srgbClr val="0F173D"/>
    <a:srgbClr val="2078B0"/>
    <a:srgbClr val="8AADCB"/>
    <a:srgbClr val="9DBAD4"/>
    <a:srgbClr val="D8E4EE"/>
    <a:srgbClr val="E9EBFD"/>
    <a:srgbClr val="7676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0DC1C1-C94B-4738-8FA6-72F29AAD79B9}" v="14" dt="2025-02-05T23:59:05.0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86395" autoAdjust="0"/>
  </p:normalViewPr>
  <p:slideViewPr>
    <p:cSldViewPr snapToGrid="0">
      <p:cViewPr varScale="1">
        <p:scale>
          <a:sx n="109" d="100"/>
          <a:sy n="109" d="100"/>
        </p:scale>
        <p:origin x="216" y="200"/>
      </p:cViewPr>
      <p:guideLst/>
    </p:cSldViewPr>
  </p:slideViewPr>
  <p:outlineViewPr>
    <p:cViewPr>
      <p:scale>
        <a:sx n="33" d="100"/>
        <a:sy n="33" d="100"/>
      </p:scale>
      <p:origin x="0" y="-7205"/>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e Read" userId="ffc02e57-f60d-43bf-8c65-703c10ba8ea5" providerId="ADAL" clId="{FA0DC1C1-C94B-4738-8FA6-72F29AAD79B9}"/>
    <pc:docChg chg="undo custSel modSld">
      <pc:chgData name="Jennie Read" userId="ffc02e57-f60d-43bf-8c65-703c10ba8ea5" providerId="ADAL" clId="{FA0DC1C1-C94B-4738-8FA6-72F29AAD79B9}" dt="2025-02-05T23:59:05.017" v="112" actId="14100"/>
      <pc:docMkLst>
        <pc:docMk/>
      </pc:docMkLst>
      <pc:sldChg chg="addSp modSp mod">
        <pc:chgData name="Jennie Read" userId="ffc02e57-f60d-43bf-8c65-703c10ba8ea5" providerId="ADAL" clId="{FA0DC1C1-C94B-4738-8FA6-72F29AAD79B9}" dt="2025-02-05T23:46:02.759" v="63" actId="962"/>
        <pc:sldMkLst>
          <pc:docMk/>
          <pc:sldMk cId="1237121600" sldId="271"/>
        </pc:sldMkLst>
        <pc:spChg chg="add mod ord">
          <ac:chgData name="Jennie Read" userId="ffc02e57-f60d-43bf-8c65-703c10ba8ea5" providerId="ADAL" clId="{FA0DC1C1-C94B-4738-8FA6-72F29AAD79B9}" dt="2025-02-05T23:45:41.354" v="62" actId="13244"/>
          <ac:spMkLst>
            <pc:docMk/>
            <pc:sldMk cId="1237121600" sldId="271"/>
            <ac:spMk id="2" creationId="{22E93347-C60F-58AB-FE74-8315C7346E8F}"/>
          </ac:spMkLst>
        </pc:spChg>
        <pc:spChg chg="add mod ord">
          <ac:chgData name="Jennie Read" userId="ffc02e57-f60d-43bf-8c65-703c10ba8ea5" providerId="ADAL" clId="{FA0DC1C1-C94B-4738-8FA6-72F29AAD79B9}" dt="2025-02-05T23:45:41.354" v="62" actId="13244"/>
          <ac:spMkLst>
            <pc:docMk/>
            <pc:sldMk cId="1237121600" sldId="271"/>
            <ac:spMk id="3" creationId="{1626732C-6F82-D680-1F54-FAEB83BDCBCA}"/>
          </ac:spMkLst>
        </pc:spChg>
        <pc:picChg chg="add mod">
          <ac:chgData name="Jennie Read" userId="ffc02e57-f60d-43bf-8c65-703c10ba8ea5" providerId="ADAL" clId="{FA0DC1C1-C94B-4738-8FA6-72F29AAD79B9}" dt="2025-02-05T23:46:02.759" v="63" actId="962"/>
          <ac:picMkLst>
            <pc:docMk/>
            <pc:sldMk cId="1237121600" sldId="271"/>
            <ac:picMk id="5" creationId="{05513A1F-A784-0630-5993-BB0EA753023F}"/>
          </ac:picMkLst>
        </pc:picChg>
      </pc:sldChg>
      <pc:sldChg chg="modSp mod">
        <pc:chgData name="Jennie Read" userId="ffc02e57-f60d-43bf-8c65-703c10ba8ea5" providerId="ADAL" clId="{FA0DC1C1-C94B-4738-8FA6-72F29AAD79B9}" dt="2025-02-05T23:51:32.444" v="81" actId="13244"/>
        <pc:sldMkLst>
          <pc:docMk/>
          <pc:sldMk cId="2687053959" sldId="391"/>
        </pc:sldMkLst>
        <pc:spChg chg="ord">
          <ac:chgData name="Jennie Read" userId="ffc02e57-f60d-43bf-8c65-703c10ba8ea5" providerId="ADAL" clId="{FA0DC1C1-C94B-4738-8FA6-72F29AAD79B9}" dt="2025-02-05T23:51:32.444" v="81" actId="13244"/>
          <ac:spMkLst>
            <pc:docMk/>
            <pc:sldMk cId="2687053959" sldId="391"/>
            <ac:spMk id="20" creationId="{74CF7EF3-1868-C5B5-BF03-39879B89F742}"/>
          </ac:spMkLst>
        </pc:spChg>
        <pc:grpChg chg="mod">
          <ac:chgData name="Jennie Read" userId="ffc02e57-f60d-43bf-8c65-703c10ba8ea5" providerId="ADAL" clId="{FA0DC1C1-C94B-4738-8FA6-72F29AAD79B9}" dt="2025-02-05T23:51:30.998" v="79" actId="962"/>
          <ac:grpSpMkLst>
            <pc:docMk/>
            <pc:sldMk cId="2687053959" sldId="391"/>
            <ac:grpSpMk id="6" creationId="{C952486F-90B0-6625-6343-C5337C4AADD0}"/>
          </ac:grpSpMkLst>
        </pc:grpChg>
      </pc:sldChg>
      <pc:sldChg chg="addSp modSp mod">
        <pc:chgData name="Jennie Read" userId="ffc02e57-f60d-43bf-8c65-703c10ba8ea5" providerId="ADAL" clId="{FA0DC1C1-C94B-4738-8FA6-72F29AAD79B9}" dt="2025-02-05T23:55:04.478" v="104" actId="13244"/>
        <pc:sldMkLst>
          <pc:docMk/>
          <pc:sldMk cId="3820994210" sldId="399"/>
        </pc:sldMkLst>
        <pc:spChg chg="mod">
          <ac:chgData name="Jennie Read" userId="ffc02e57-f60d-43bf-8c65-703c10ba8ea5" providerId="ADAL" clId="{FA0DC1C1-C94B-4738-8FA6-72F29AAD79B9}" dt="2025-02-05T23:55:01.898" v="102" actId="164"/>
          <ac:spMkLst>
            <pc:docMk/>
            <pc:sldMk cId="3820994210" sldId="399"/>
            <ac:spMk id="2" creationId="{836EA061-A2F2-9FF4-EADA-B9094962B282}"/>
          </ac:spMkLst>
        </pc:spChg>
        <pc:spChg chg="mod">
          <ac:chgData name="Jennie Read" userId="ffc02e57-f60d-43bf-8c65-703c10ba8ea5" providerId="ADAL" clId="{FA0DC1C1-C94B-4738-8FA6-72F29AAD79B9}" dt="2025-02-05T23:52:16.870" v="82" actId="14100"/>
          <ac:spMkLst>
            <pc:docMk/>
            <pc:sldMk cId="3820994210" sldId="399"/>
            <ac:spMk id="3" creationId="{7B4E5C23-A8C8-B510-1172-2B7D453FA6C5}"/>
          </ac:spMkLst>
        </pc:spChg>
        <pc:grpChg chg="mod">
          <ac:chgData name="Jennie Read" userId="ffc02e57-f60d-43bf-8c65-703c10ba8ea5" providerId="ADAL" clId="{FA0DC1C1-C94B-4738-8FA6-72F29AAD79B9}" dt="2025-02-05T23:55:01.898" v="102" actId="164"/>
          <ac:grpSpMkLst>
            <pc:docMk/>
            <pc:sldMk cId="3820994210" sldId="399"/>
            <ac:grpSpMk id="4" creationId="{C7312D2A-B593-5569-0B16-687E6FCA2FB9}"/>
          </ac:grpSpMkLst>
        </pc:grpChg>
        <pc:grpChg chg="add mod ord">
          <ac:chgData name="Jennie Read" userId="ffc02e57-f60d-43bf-8c65-703c10ba8ea5" providerId="ADAL" clId="{FA0DC1C1-C94B-4738-8FA6-72F29AAD79B9}" dt="2025-02-05T23:55:04.478" v="104" actId="13244"/>
          <ac:grpSpMkLst>
            <pc:docMk/>
            <pc:sldMk cId="3820994210" sldId="399"/>
            <ac:grpSpMk id="7" creationId="{C6D8868B-076A-4453-E8C6-AA9319506B9B}"/>
          </ac:grpSpMkLst>
        </pc:grpChg>
        <pc:grpChg chg="mod">
          <ac:chgData name="Jennie Read" userId="ffc02e57-f60d-43bf-8c65-703c10ba8ea5" providerId="ADAL" clId="{FA0DC1C1-C94B-4738-8FA6-72F29AAD79B9}" dt="2025-02-05T23:55:01.898" v="102" actId="164"/>
          <ac:grpSpMkLst>
            <pc:docMk/>
            <pc:sldMk cId="3820994210" sldId="399"/>
            <ac:grpSpMk id="22" creationId="{519C8B48-2A39-301D-2A57-75E6DDC23F83}"/>
          </ac:grpSpMkLst>
        </pc:grpChg>
        <pc:grpChg chg="mod">
          <ac:chgData name="Jennie Read" userId="ffc02e57-f60d-43bf-8c65-703c10ba8ea5" providerId="ADAL" clId="{FA0DC1C1-C94B-4738-8FA6-72F29AAD79B9}" dt="2025-02-05T23:55:01.898" v="102" actId="164"/>
          <ac:grpSpMkLst>
            <pc:docMk/>
            <pc:sldMk cId="3820994210" sldId="399"/>
            <ac:grpSpMk id="25" creationId="{51A3547D-4570-5962-2410-ACAEAF5B4100}"/>
          </ac:grpSpMkLst>
        </pc:grpChg>
        <pc:grpChg chg="mod">
          <ac:chgData name="Jennie Read" userId="ffc02e57-f60d-43bf-8c65-703c10ba8ea5" providerId="ADAL" clId="{FA0DC1C1-C94B-4738-8FA6-72F29AAD79B9}" dt="2025-02-05T23:55:01.898" v="102" actId="164"/>
          <ac:grpSpMkLst>
            <pc:docMk/>
            <pc:sldMk cId="3820994210" sldId="399"/>
            <ac:grpSpMk id="28" creationId="{4BBB3409-B54E-4682-A042-3463D0EAB40A}"/>
          </ac:grpSpMkLst>
        </pc:grpChg>
        <pc:graphicFrameChg chg="modGraphic">
          <ac:chgData name="Jennie Read" userId="ffc02e57-f60d-43bf-8c65-703c10ba8ea5" providerId="ADAL" clId="{FA0DC1C1-C94B-4738-8FA6-72F29AAD79B9}" dt="2025-02-05T23:53:47.656" v="95" actId="20577"/>
          <ac:graphicFrameMkLst>
            <pc:docMk/>
            <pc:sldMk cId="3820994210" sldId="399"/>
            <ac:graphicFrameMk id="6" creationId="{B3205200-C675-A853-DABF-E194043DECAF}"/>
          </ac:graphicFrameMkLst>
        </pc:graphicFrameChg>
        <pc:picChg chg="mod">
          <ac:chgData name="Jennie Read" userId="ffc02e57-f60d-43bf-8c65-703c10ba8ea5" providerId="ADAL" clId="{FA0DC1C1-C94B-4738-8FA6-72F29AAD79B9}" dt="2025-02-05T23:55:01.898" v="102" actId="164"/>
          <ac:picMkLst>
            <pc:docMk/>
            <pc:sldMk cId="3820994210" sldId="399"/>
            <ac:picMk id="33" creationId="{486E787E-C370-71E7-F409-627578D3FA18}"/>
          </ac:picMkLst>
        </pc:picChg>
      </pc:sldChg>
      <pc:sldChg chg="delSp modSp mod">
        <pc:chgData name="Jennie Read" userId="ffc02e57-f60d-43bf-8c65-703c10ba8ea5" providerId="ADAL" clId="{FA0DC1C1-C94B-4738-8FA6-72F29AAD79B9}" dt="2025-02-05T23:47:25.288" v="72" actId="165"/>
        <pc:sldMkLst>
          <pc:docMk/>
          <pc:sldMk cId="1017363870" sldId="401"/>
        </pc:sldMkLst>
        <pc:spChg chg="mod topLvl">
          <ac:chgData name="Jennie Read" userId="ffc02e57-f60d-43bf-8c65-703c10ba8ea5" providerId="ADAL" clId="{FA0DC1C1-C94B-4738-8FA6-72F29AAD79B9}" dt="2025-02-05T23:47:25.288" v="72" actId="165"/>
          <ac:spMkLst>
            <pc:docMk/>
            <pc:sldMk cId="1017363870" sldId="401"/>
            <ac:spMk id="4" creationId="{D7CB3F91-2E36-200F-B83C-94A5F0AE679F}"/>
          </ac:spMkLst>
        </pc:spChg>
        <pc:spChg chg="mod topLvl">
          <ac:chgData name="Jennie Read" userId="ffc02e57-f60d-43bf-8c65-703c10ba8ea5" providerId="ADAL" clId="{FA0DC1C1-C94B-4738-8FA6-72F29AAD79B9}" dt="2025-02-05T23:47:25.288" v="72" actId="165"/>
          <ac:spMkLst>
            <pc:docMk/>
            <pc:sldMk cId="1017363870" sldId="401"/>
            <ac:spMk id="6" creationId="{C1AA810B-F363-7AF7-0AFC-CE3309E3E7EB}"/>
          </ac:spMkLst>
        </pc:spChg>
        <pc:spChg chg="mod topLvl">
          <ac:chgData name="Jennie Read" userId="ffc02e57-f60d-43bf-8c65-703c10ba8ea5" providerId="ADAL" clId="{FA0DC1C1-C94B-4738-8FA6-72F29AAD79B9}" dt="2025-02-05T23:47:25.288" v="72" actId="165"/>
          <ac:spMkLst>
            <pc:docMk/>
            <pc:sldMk cId="1017363870" sldId="401"/>
            <ac:spMk id="7" creationId="{CD9AA9F5-A4EC-D128-1AC6-3B225E058216}"/>
          </ac:spMkLst>
        </pc:spChg>
        <pc:spChg chg="mod topLvl">
          <ac:chgData name="Jennie Read" userId="ffc02e57-f60d-43bf-8c65-703c10ba8ea5" providerId="ADAL" clId="{FA0DC1C1-C94B-4738-8FA6-72F29AAD79B9}" dt="2025-02-05T23:47:25.288" v="72" actId="165"/>
          <ac:spMkLst>
            <pc:docMk/>
            <pc:sldMk cId="1017363870" sldId="401"/>
            <ac:spMk id="8" creationId="{C5C4E587-8A0D-9D9F-263E-8598E8E88C1A}"/>
          </ac:spMkLst>
        </pc:spChg>
        <pc:grpChg chg="del mod">
          <ac:chgData name="Jennie Read" userId="ffc02e57-f60d-43bf-8c65-703c10ba8ea5" providerId="ADAL" clId="{FA0DC1C1-C94B-4738-8FA6-72F29AAD79B9}" dt="2025-02-05T23:47:25.288" v="72" actId="165"/>
          <ac:grpSpMkLst>
            <pc:docMk/>
            <pc:sldMk cId="1017363870" sldId="401"/>
            <ac:grpSpMk id="3" creationId="{46DEC2E1-151C-9672-ECDA-01E6FEFB2FDA}"/>
          </ac:grpSpMkLst>
        </pc:grpChg>
        <pc:graphicFrameChg chg="del">
          <ac:chgData name="Jennie Read" userId="ffc02e57-f60d-43bf-8c65-703c10ba8ea5" providerId="ADAL" clId="{FA0DC1C1-C94B-4738-8FA6-72F29AAD79B9}" dt="2025-02-05T23:47:19.526" v="70" actId="18245"/>
          <ac:graphicFrameMkLst>
            <pc:docMk/>
            <pc:sldMk cId="1017363870" sldId="401"/>
            <ac:graphicFrameMk id="20" creationId="{306AF5EE-0A80-EF0A-51DC-3F365DA6EC05}"/>
          </ac:graphicFrameMkLst>
        </pc:graphicFrameChg>
      </pc:sldChg>
      <pc:sldChg chg="modSp mod">
        <pc:chgData name="Jennie Read" userId="ffc02e57-f60d-43bf-8c65-703c10ba8ea5" providerId="ADAL" clId="{FA0DC1C1-C94B-4738-8FA6-72F29AAD79B9}" dt="2025-02-05T23:46:10.892" v="69" actId="1035"/>
        <pc:sldMkLst>
          <pc:docMk/>
          <pc:sldMk cId="2907974597" sldId="410"/>
        </pc:sldMkLst>
        <pc:spChg chg="mod">
          <ac:chgData name="Jennie Read" userId="ffc02e57-f60d-43bf-8c65-703c10ba8ea5" providerId="ADAL" clId="{FA0DC1C1-C94B-4738-8FA6-72F29AAD79B9}" dt="2025-02-05T23:46:10.892" v="69" actId="1035"/>
          <ac:spMkLst>
            <pc:docMk/>
            <pc:sldMk cId="2907974597" sldId="410"/>
            <ac:spMk id="4" creationId="{40A7517A-BC99-B767-5BB0-0DE4508D355A}"/>
          </ac:spMkLst>
        </pc:spChg>
      </pc:sldChg>
      <pc:sldChg chg="modSp mod">
        <pc:chgData name="Jennie Read" userId="ffc02e57-f60d-43bf-8c65-703c10ba8ea5" providerId="ADAL" clId="{FA0DC1C1-C94B-4738-8FA6-72F29AAD79B9}" dt="2025-02-05T23:47:49.181" v="73" actId="962"/>
        <pc:sldMkLst>
          <pc:docMk/>
          <pc:sldMk cId="1558062702" sldId="411"/>
        </pc:sldMkLst>
        <pc:picChg chg="mod">
          <ac:chgData name="Jennie Read" userId="ffc02e57-f60d-43bf-8c65-703c10ba8ea5" providerId="ADAL" clId="{FA0DC1C1-C94B-4738-8FA6-72F29AAD79B9}" dt="2025-02-05T23:47:49.181" v="73" actId="962"/>
          <ac:picMkLst>
            <pc:docMk/>
            <pc:sldMk cId="1558062702" sldId="411"/>
            <ac:picMk id="3" creationId="{32799783-779F-4272-A48C-CEF037F22F21}"/>
          </ac:picMkLst>
        </pc:picChg>
      </pc:sldChg>
      <pc:sldChg chg="modSp mod">
        <pc:chgData name="Jennie Read" userId="ffc02e57-f60d-43bf-8c65-703c10ba8ea5" providerId="ADAL" clId="{FA0DC1C1-C94B-4738-8FA6-72F29AAD79B9}" dt="2025-02-05T23:48:39.725" v="76" actId="962"/>
        <pc:sldMkLst>
          <pc:docMk/>
          <pc:sldMk cId="547358276" sldId="414"/>
        </pc:sldMkLst>
        <pc:picChg chg="mod">
          <ac:chgData name="Jennie Read" userId="ffc02e57-f60d-43bf-8c65-703c10ba8ea5" providerId="ADAL" clId="{FA0DC1C1-C94B-4738-8FA6-72F29AAD79B9}" dt="2025-02-05T23:48:39.725" v="76" actId="962"/>
          <ac:picMkLst>
            <pc:docMk/>
            <pc:sldMk cId="547358276" sldId="414"/>
            <ac:picMk id="4" creationId="{D186C4B0-01E0-3CAE-C1F2-2243AF02DD07}"/>
          </ac:picMkLst>
        </pc:picChg>
      </pc:sldChg>
      <pc:sldChg chg="modSp mod">
        <pc:chgData name="Jennie Read" userId="ffc02e57-f60d-43bf-8c65-703c10ba8ea5" providerId="ADAL" clId="{FA0DC1C1-C94B-4738-8FA6-72F29AAD79B9}" dt="2025-02-05T23:49:28.245" v="78" actId="962"/>
        <pc:sldMkLst>
          <pc:docMk/>
          <pc:sldMk cId="3176066245" sldId="417"/>
        </pc:sldMkLst>
        <pc:picChg chg="mod">
          <ac:chgData name="Jennie Read" userId="ffc02e57-f60d-43bf-8c65-703c10ba8ea5" providerId="ADAL" clId="{FA0DC1C1-C94B-4738-8FA6-72F29AAD79B9}" dt="2025-02-05T23:49:28.245" v="78" actId="962"/>
          <ac:picMkLst>
            <pc:docMk/>
            <pc:sldMk cId="3176066245" sldId="417"/>
            <ac:picMk id="7" creationId="{EFB80040-5DA2-89BB-D2EC-8250AB8F41CF}"/>
          </ac:picMkLst>
        </pc:picChg>
      </pc:sldChg>
      <pc:sldChg chg="modSp">
        <pc:chgData name="Jennie Read" userId="ffc02e57-f60d-43bf-8c65-703c10ba8ea5" providerId="ADAL" clId="{FA0DC1C1-C94B-4738-8FA6-72F29AAD79B9}" dt="2025-02-05T23:59:05.017" v="112" actId="14100"/>
        <pc:sldMkLst>
          <pc:docMk/>
          <pc:sldMk cId="1969890893" sldId="418"/>
        </pc:sldMkLst>
        <pc:spChg chg="mod">
          <ac:chgData name="Jennie Read" userId="ffc02e57-f60d-43bf-8c65-703c10ba8ea5" providerId="ADAL" clId="{FA0DC1C1-C94B-4738-8FA6-72F29AAD79B9}" dt="2025-02-05T23:59:05.017" v="112" actId="14100"/>
          <ac:spMkLst>
            <pc:docMk/>
            <pc:sldMk cId="1969890893" sldId="418"/>
            <ac:spMk id="6" creationId="{220CCEAD-3F42-E752-EFE5-10524C48CCD5}"/>
          </ac:spMkLst>
        </pc:spChg>
      </pc:sldChg>
      <pc:sldChg chg="modSp mod">
        <pc:chgData name="Jennie Read" userId="ffc02e57-f60d-43bf-8c65-703c10ba8ea5" providerId="ADAL" clId="{FA0DC1C1-C94B-4738-8FA6-72F29AAD79B9}" dt="2025-02-05T23:56:12.926" v="107" actId="962"/>
        <pc:sldMkLst>
          <pc:docMk/>
          <pc:sldMk cId="1254924214" sldId="428"/>
        </pc:sldMkLst>
        <pc:picChg chg="mod">
          <ac:chgData name="Jennie Read" userId="ffc02e57-f60d-43bf-8c65-703c10ba8ea5" providerId="ADAL" clId="{FA0DC1C1-C94B-4738-8FA6-72F29AAD79B9}" dt="2025-02-05T23:56:12.926" v="107" actId="962"/>
          <ac:picMkLst>
            <pc:docMk/>
            <pc:sldMk cId="1254924214" sldId="428"/>
            <ac:picMk id="4" creationId="{100E158F-4603-B311-9D20-CE66A180C49D}"/>
          </ac:picMkLst>
        </pc:picChg>
      </pc:sldChg>
      <pc:sldChg chg="modSp mod">
        <pc:chgData name="Jennie Read" userId="ffc02e57-f60d-43bf-8c65-703c10ba8ea5" providerId="ADAL" clId="{FA0DC1C1-C94B-4738-8FA6-72F29AAD79B9}" dt="2025-02-05T23:56:20.149" v="108" actId="962"/>
        <pc:sldMkLst>
          <pc:docMk/>
          <pc:sldMk cId="3675949181" sldId="430"/>
        </pc:sldMkLst>
        <pc:picChg chg="mod">
          <ac:chgData name="Jennie Read" userId="ffc02e57-f60d-43bf-8c65-703c10ba8ea5" providerId="ADAL" clId="{FA0DC1C1-C94B-4738-8FA6-72F29AAD79B9}" dt="2025-02-05T23:56:20.149" v="108" actId="962"/>
          <ac:picMkLst>
            <pc:docMk/>
            <pc:sldMk cId="3675949181" sldId="430"/>
            <ac:picMk id="3" creationId="{8017FC22-C02F-1276-7FAE-F1EDD22A281C}"/>
          </ac:picMkLst>
        </pc:picChg>
      </pc:sldChg>
      <pc:sldChg chg="modSp mod">
        <pc:chgData name="Jennie Read" userId="ffc02e57-f60d-43bf-8c65-703c10ba8ea5" providerId="ADAL" clId="{FA0DC1C1-C94B-4738-8FA6-72F29AAD79B9}" dt="2025-02-05T23:56:32.384" v="109" actId="962"/>
        <pc:sldMkLst>
          <pc:docMk/>
          <pc:sldMk cId="2666796472" sldId="431"/>
        </pc:sldMkLst>
        <pc:grpChg chg="mod">
          <ac:chgData name="Jennie Read" userId="ffc02e57-f60d-43bf-8c65-703c10ba8ea5" providerId="ADAL" clId="{FA0DC1C1-C94B-4738-8FA6-72F29AAD79B9}" dt="2025-02-05T23:56:32.384" v="109" actId="962"/>
          <ac:grpSpMkLst>
            <pc:docMk/>
            <pc:sldMk cId="2666796472" sldId="431"/>
            <ac:grpSpMk id="13" creationId="{9056A245-833F-EA61-8FCA-BFCEBBACFC83}"/>
          </ac:grpSpMkLst>
        </pc:grpChg>
      </pc:sldChg>
      <pc:sldChg chg="modSp mod">
        <pc:chgData name="Jennie Read" userId="ffc02e57-f60d-43bf-8c65-703c10ba8ea5" providerId="ADAL" clId="{FA0DC1C1-C94B-4738-8FA6-72F29AAD79B9}" dt="2025-02-05T23:56:45.396" v="110" actId="962"/>
        <pc:sldMkLst>
          <pc:docMk/>
          <pc:sldMk cId="2341992070" sldId="433"/>
        </pc:sldMkLst>
        <pc:grpChg chg="mod">
          <ac:chgData name="Jennie Read" userId="ffc02e57-f60d-43bf-8c65-703c10ba8ea5" providerId="ADAL" clId="{FA0DC1C1-C94B-4738-8FA6-72F29AAD79B9}" dt="2025-02-05T23:56:45.396" v="110" actId="962"/>
          <ac:grpSpMkLst>
            <pc:docMk/>
            <pc:sldMk cId="2341992070" sldId="433"/>
            <ac:grpSpMk id="5" creationId="{5350151E-AEEF-4458-FD06-61ACFE38B9D3}"/>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5/16/25</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5/16/25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Ug_VYdIH8yQ"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youtu.be/iJhPGq90r-4" TargetMode="External"/><Relationship Id="rId4" Type="http://schemas.openxmlformats.org/officeDocument/2006/relationships/hyperlink" Target="https://youtu.be/eSGEMd8Kkd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Ug_VYdIH8yQ"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youtu.be/iJhPGq90r-4" TargetMode="External"/><Relationship Id="rId4" Type="http://schemas.openxmlformats.org/officeDocument/2006/relationships/hyperlink" Target="https://youtu.be/eSGEMd8KkdM"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youtu.be/Ug_VYdIH8yQ"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youtu.be/iJhPGq90r-4" TargetMode="External"/><Relationship Id="rId4" Type="http://schemas.openxmlformats.org/officeDocument/2006/relationships/hyperlink" Target="https://youtu.be/eSGEMd8KkdM"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this session, we will explore how children in preschool, transitional kindergarten, and kindergarten develop spatial thinking. We will also focus on ways we can support children in preschool, transitional kindergarten, and kindergarten to develop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Throughout the session, we will use TK to refer to transitional kindergarten and K for kindergarten.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 talking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points to reflect your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 needs. If necessary, add introductory and “housekeeping” information. </a:t>
            </a:r>
          </a:p>
          <a:p>
            <a:pPr marL="342900" marR="0" lvl="0" indent="-342900">
              <a:buFont typeface="Symbol" pitchFamily="2" charset="2"/>
              <a:buChar char=""/>
            </a:pPr>
            <a:b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b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plan your professional learning session,</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the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content</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each PPT</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suite of resources.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PPT 1 “Introduction to Spatial Thinking: Birth–8 Years” describes how children develop spatial thinking from birth to age eight. This  introductory session also includes opportunities for participants to use spatial thinking in playful ways.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PPT 2a “Spatial Thinking: Infants and Toddlers”, and PPT 2b “Spatial Thinking: Preschool, Transitional Kindergarten, and Kindergarten” describe in greater depth how children at different age levels develop spatial thinking. These PPTs also include ideas on how to support children in specific age ranges to develop spatial thinking.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 encourage you to offer the content in PPT 1 before or in combination with the content in PPT 2b. If your participants work with children in more than one age range, you might combine parts of PPT 2a and PPT 2b in one session or a series of sessions. Together, PPT 1 and one of the age-specific slide decks have been designed for up to three hours of professional learning. However, you might adjust slide decks to best meet participant needs and time allowances. </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You might notice children paying attention to the position</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blocks</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build.</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may</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notice</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 orientation of different blocks, turning or moving them so their structure is stable.</a:t>
            </a:r>
          </a:p>
          <a:p>
            <a:pPr marL="342900" marR="0" lvl="0" indent="-342900">
              <a:buFont typeface="Symbol" pitchFamily="2" charset="2"/>
              <a:buChar char=""/>
            </a:pP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may</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also</a:t>
            </a:r>
            <a:r>
              <a:rPr lang="en-US" sz="18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8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orientation</a:t>
            </a:r>
            <a:r>
              <a:rPr lang="en-US" sz="18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when</a:t>
            </a:r>
            <a:r>
              <a:rPr lang="en-US" sz="18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they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pay attention to the position of images while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drawing.</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example,</a:t>
            </a:r>
            <a:r>
              <a:rPr lang="en-US" sz="18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8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where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they want to position the tree in relation to other elements of the picture. Do they want to place it in the middle? Behind the lake? In the corner?</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2176934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orientation</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foundation</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children’s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 thinking, including their development of spatial</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navigation,</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mental rotation skills.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orientation</a:t>
            </a:r>
            <a:r>
              <a:rPr lang="en-US" sz="18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begins</a:t>
            </a:r>
            <a:r>
              <a:rPr lang="en-US" sz="18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develop</a:t>
            </a:r>
            <a:r>
              <a:rPr lang="en-US" sz="18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8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infancy</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25"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toddlerhood.</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Infants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toddlers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notice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position</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of people and objects in relation to themselves.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Preschool-aged</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have a broader sense of their space and can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notice</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where</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objects</a:t>
            </a:r>
            <a:r>
              <a:rPr lang="en-US" sz="18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are positioned in relation to other objects or other people.</a:t>
            </a: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2860882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[Select</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facilitation</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strategy.</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talking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points as needed.]</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what ways might this child be thinking about the position of their body? In what ways might the child be thinking about the position of objects in relation to themselves or other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objects?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time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them</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 responses.]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Thank</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some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 spatial orientation.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organize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based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format, and participants’ needs.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to work in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 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 with</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partner</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share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responses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larger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inviting</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own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learning</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setting</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share examples of how children might use spatial orientation. Encourage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participants to think about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interests, languages, cultures, and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lived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experiences, abilities, and emerging skills.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document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chart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paper.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Label</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chart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paper “Spatial Orientation.”</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741595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navigation</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knowing</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get</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from</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one place to another.</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469793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a:t>
            </a:r>
            <a:r>
              <a:rPr lang="en-US" sz="11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some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navigation.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might use landmarks to find their way around their learning setting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going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from</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indoor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spaces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outside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spaces),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 they</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remember</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landmarks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travel</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from</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home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 learning setting.</a:t>
            </a:r>
          </a:p>
          <a:p>
            <a:pPr marL="742950" marR="0" lvl="1" indent="-285750">
              <a:buFont typeface="Courier New" panose="02070309020205020404" pitchFamily="49" charset="0"/>
              <a:buChar char="o"/>
            </a:pP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use spatial navigation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when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use directions to find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objects.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example, an educator may tell a child to look “on the top of” the shelves “under” the paper to find the crayons.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maps when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playing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treasure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hunt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game.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Learning</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interests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abilities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helps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better understand how they use spatial</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navigation. We can then incorporate what we learn about children into our early learning environments. For example: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showing an interest in pirates or adventurers might enjoy exploring spatial navigation through pretend treasure hunts.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visual</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impairments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sense</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touch</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identify landmarks that help them navigate through a space.</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1754374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preschool,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TK,</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can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visualize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places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look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like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from different perspectives and develop mental maps of spaces (Newcombe, 2019; Balcomb et al., 2011).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able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imagine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layout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living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 about the specific location of their favorite toy inside that space.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age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multiple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landmarks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find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example: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under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window,</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next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ball.”</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addition,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begin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distance.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example: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bear</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close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window</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but</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far</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from</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door.”</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inviting participants to think about the way their learning environment is arranged. Then, offer time for them to describe to a partner what they might pass when they move from one side of the room to another.</a:t>
            </a: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2211718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[Select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facilitation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strategy.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talking</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points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needed.]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this photo.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 landmarks might children use as they move from one place to another?</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time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them</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 responses.]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share:] Thank you</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 about how children 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navigation.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organize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based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format, and participants’ needs.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partner.</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share responses with the larger group.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inviting participants to think about their own learning setting and share examples of how children might use spatial navigation. Encourage participants to consider children’s interests, languages, cultures and lived experiences, abilities, and emerging skills.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Document</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shared</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chart</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paper.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Label</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chart</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paper “Spatial Navigation.”</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1456616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10–20 minutes (including debrief on the next slide)</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r>
              <a:rPr lang="en-US" sz="1200" b="1" kern="1200" spc="-60"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Preschool, TK, or K spatial thinking video clip </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have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reviewed</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two</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components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Now,</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observe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 clip. As you observe the video, think about the ways the children use spatial orientation and spatial navigation.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observations.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clip,</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noticed.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preschool,</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TK,</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clip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shows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following videos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 use another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Exploring Spatial Thinking Outdoors (3–5 years)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/PMTMu3itj2c]. In this video, an educator explains how to move through an obstacle course. Then, children move through the obstacle course.</a:t>
            </a: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Exploring Spatial Thinking Outdoors (3–5 years)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/Ug_VYdIH8yQ]</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Exploring Spatial Thinking While Building (3–5 years)</a:t>
            </a:r>
            <a:r>
              <a:rPr lang="en-US" sz="1100" u="sng" dirty="0">
                <a:solidFill>
                  <a:srgbClr val="0000FF"/>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/eSGEMd8KkdM]. In this video, children and educators use spatial thinking to build a structure with blocks.</a:t>
            </a: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Exploring Spatial Thinking While Building (3–5 years)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/iJhPGq90r-4]</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Discussion points are provided for the video “Exploring Spatial Thinking Outdoors (3–5 years)” in the Facilitator Notes on the next slide.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playing the video more than once. The first time, invite participants to become familiar with the clip. Then, invite them to observe specific ways children show their understanding of the spatial thinking components. </a:t>
            </a: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1768159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r>
              <a:rPr lang="en-US" sz="1200" b="1" kern="1200" spc="-20"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10–20 minutes (including video observation on previous slide)</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facilitator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notes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best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fit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needs.]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noticed.</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following</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two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components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of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navigation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debrief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based</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format,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participant needs.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charting participants’ observations to visually provide ways children develop and apply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some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 “Exploring Spatial Thinking Outdoors (3–5 years)”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orientation and spatial navigation:</a:t>
            </a:r>
          </a:p>
          <a:p>
            <a:pPr marL="742950" marR="0" lvl="1" indent="-285750">
              <a:buFont typeface="Courier New" panose="02070309020205020404" pitchFamily="49" charset="0"/>
              <a:buChar char="o"/>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a:t>
            </a:r>
            <a:r>
              <a:rPr lang="en-US" sz="1100" b="1"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children were aware of their bodies in relation to others as they moved through the obstacle course.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also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noticed the position</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relation </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their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own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bodies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moved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under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bar).</a:t>
            </a:r>
          </a:p>
          <a:p>
            <a:pPr marL="742950" marR="0" lvl="1" indent="-285750">
              <a:buFont typeface="Courier New" panose="02070309020205020404" pitchFamily="49" charset="0"/>
              <a:buChar char="o"/>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Spatial navigation:</a:t>
            </a:r>
            <a:r>
              <a:rPr lang="en-US" sz="1100" b="1"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paid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attention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directions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educator provided on how and where to move through the obstacle course (for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example, “The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red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tunnel, between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 hills”).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might notice children in the video learning about or using math concepts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other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learning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often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integrated.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knowledge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skills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from</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many</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domains.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encourage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discussions about other math concepts or other learning and development domains if it supports your session goals.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a:t>
            </a:r>
            <a:r>
              <a:rPr lang="en-US" sz="11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skill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to: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 about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 use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 skill.</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Explain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 educators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 support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 that skill.</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 the following adaptations based</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invite participants to share, with the larger group,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what they</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noticed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about ways children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showed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knowledge and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skills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related to spatial thinking.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longer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sessions, offer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time 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to share their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observations in pairs or at their tables. Then, invite each table to share their observations.</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3826628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Montserrat" pitchFamily="2" charset="77"/>
                <a:ea typeface="+mn-ea"/>
                <a:cs typeface="Calibri" panose="020F0502020204030204" pitchFamily="34" charset="0"/>
              </a:rPr>
              <a:t>Talking</a:t>
            </a:r>
            <a:r>
              <a:rPr lang="en-US" sz="1200" b="1" kern="1200" spc="-55" dirty="0">
                <a:solidFill>
                  <a:srgbClr val="0F173D"/>
                </a:solidFill>
                <a:effectLst/>
                <a:latin typeface="Montserrat" pitchFamily="2" charset="77"/>
                <a:ea typeface="+mn-ea"/>
                <a:cs typeface="Calibri" panose="020F0502020204030204" pitchFamily="34" charset="0"/>
              </a:rPr>
              <a:t> </a:t>
            </a:r>
            <a:r>
              <a:rPr lang="en-US" sz="1200" b="1" kern="1200" dirty="0">
                <a:solidFill>
                  <a:srgbClr val="0F173D"/>
                </a:solidFill>
                <a:effectLst/>
                <a:latin typeface="Montserrat" pitchFamily="2" charset="77"/>
                <a:ea typeface="+mn-ea"/>
                <a:cs typeface="Calibri" panose="020F0502020204030204" pitchFamily="34" charset="0"/>
              </a:rPr>
              <a:t>Points</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 children’s language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continues to develop, their</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understanding</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grows. Children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preschool, TK, and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K use spatial vocabulary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describe: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Position—for example, “on,” “in,” “over,” “under,” “in front of,” “above,” “below,” “inside,” “outside,” and “behind”</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Direction—for example, “up,” “down,” “left,” “right,” and “across”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Distance—for example, “near,” “far,” “long,” and “away”</a:t>
            </a: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3431988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The Count Play Explore Professional Learning Resources were made possible by Count Play Explore, an early math and science initiative led by the Fresno County Superintendent of Schools, Early Care and Education Department. This initiative is generously funded by the California Department of Education and the California State Board of Education. These resources are intended to be used as a guide for implementing evidence-based strategies, promoting active learning, and encouraging developmentally appropriate practices in early education settings. They are not intended for commercial redistribution, unauthorized modification, or use outside the scope of professional education.</a:t>
            </a:r>
          </a:p>
        </p:txBody>
      </p:sp>
      <p:sp>
        <p:nvSpPr>
          <p:cNvPr id="4" name="Slide Number Placeholder 3"/>
          <p:cNvSpPr>
            <a:spLocks noGrp="1"/>
          </p:cNvSpPr>
          <p:nvPr>
            <p:ph type="sldNum" sz="quarter" idx="5"/>
          </p:nvPr>
        </p:nvSpPr>
        <p:spPr/>
        <p:txBody>
          <a:bodyPr/>
          <a:lstStyle/>
          <a:p>
            <a:fld id="{896399F6-6299-4610-B81F-5B1794C45A33}" type="slidenum">
              <a:rPr lang="en-US" smtClean="0"/>
              <a:pPr/>
              <a:t>2</a:t>
            </a:fld>
            <a:endParaRPr lang="en-US" dirty="0"/>
          </a:p>
        </p:txBody>
      </p:sp>
    </p:spTree>
    <p:extLst>
      <p:ext uri="{BB962C8B-B14F-4D97-AF65-F5344CB8AC3E}">
        <p14:creationId xmlns:p14="http://schemas.microsoft.com/office/powerpoint/2010/main" val="1668693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continue</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grow</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over</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time.</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preschool, TK,</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ready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begin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more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complex</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language,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like “left” and “right.”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Studies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show</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 children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greater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have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more advanced spatial thinking (Pruden et al., 2011).</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more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toddlers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more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skilled at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nonverbal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problem-solving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tasks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preschool. Understanding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goes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beyond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word knowledge—it supports problem-solving related to spatial thinking.</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4004836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minutes</a:t>
            </a:r>
          </a:p>
          <a:p>
            <a:pPr marL="0" marR="0">
              <a:lnSpc>
                <a:spcPts val="2400"/>
              </a:lnSpc>
              <a:spcBef>
                <a:spcPts val="600"/>
              </a:spcBef>
            </a:pPr>
            <a:r>
              <a:rPr lang="en-US" sz="1200" b="1" kern="1200" dirty="0">
                <a:solidFill>
                  <a:srgbClr val="0F173D"/>
                </a:solidFill>
                <a:effectLst/>
                <a:latin typeface="Montserrat" pitchFamily="2" charset="77"/>
                <a:ea typeface="+mn-ea"/>
                <a:cs typeface="Calibri" panose="020F0502020204030204" pitchFamily="34" charset="0"/>
              </a:rPr>
              <a:t>Talking</a:t>
            </a:r>
            <a:r>
              <a:rPr lang="en-US" sz="1200" b="1" kern="1200" spc="-55" dirty="0">
                <a:solidFill>
                  <a:srgbClr val="0F173D"/>
                </a:solidFill>
                <a:effectLst/>
                <a:latin typeface="Montserrat" pitchFamily="2" charset="77"/>
                <a:ea typeface="+mn-ea"/>
                <a:cs typeface="Calibri" panose="020F0502020204030204" pitchFamily="34" charset="0"/>
              </a:rPr>
              <a:t> </a:t>
            </a:r>
            <a:r>
              <a:rPr lang="en-US" sz="1200" b="1" kern="1200" dirty="0">
                <a:solidFill>
                  <a:srgbClr val="0F173D"/>
                </a:solidFill>
                <a:effectLst/>
                <a:latin typeface="Montserrat" pitchFamily="2" charset="77"/>
                <a:ea typeface="+mn-ea"/>
                <a:cs typeface="Calibri" panose="020F0502020204030204" pitchFamily="34" charset="0"/>
              </a:rPr>
              <a:t>Points</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facilitation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strategy.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talking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points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needed.]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the</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photo</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special</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attention</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 spatial vocabulary or gestures might this child use when describing the structure they created?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time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them</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 responses.]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share:] Thank you</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 about how</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 child 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organize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based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format, and participants’ needs.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partner.</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share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responses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larger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think about their own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learning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setting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and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 participants to consider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interests, languages, cultures and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lived experiences, abilities, and emerging skills.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might document ideas that are shared on chart paper. Label the chart paper “Spatial Vocabulary.”</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3487543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rotation</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ability</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imagine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 object might look like when rotated or flipped.</a:t>
            </a: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1832312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Let’s try mental rotation.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Observe the image in the top row. Which of the images in the bottom row is the same as the image in the top row? [Pause to provide time for participants to think and respond. The correct answer is C.]</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complete</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task,</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8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used</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rotation.</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Note: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 similar experience is also provided in PPT 1: “Introduction to Spatial Thinking: Birth–8 Years.”</a:t>
            </a: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669742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a:t>
            </a:r>
            <a:r>
              <a:rPr lang="en-US" sz="11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some</a:t>
            </a:r>
            <a:r>
              <a:rPr lang="en-US" sz="1100" strike="sngStrike"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rotation.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mentally</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toys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materials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when</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putting</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them</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away on a shelf or in a container.</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mentally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rotate puzzle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pieces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predict where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piece may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fit.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use mental rotation when constructing with blocks or other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building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materials.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predict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flip</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piece, so it fits where they want it.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 lived experiences and cultures play roles in how they develop mental rotation. For example, children who play with nesting dolls might have a lot of experience with tasks that require mental rotation.</a:t>
            </a: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a:p>
        </p:txBody>
      </p:sp>
    </p:spTree>
    <p:extLst>
      <p:ext uri="{BB962C8B-B14F-4D97-AF65-F5344CB8AC3E}">
        <p14:creationId xmlns:p14="http://schemas.microsoft.com/office/powerpoint/2010/main" val="3229306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preschool,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TK,</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begin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mentally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don’t need to physically touch or move objects to know what they look like from different positions (Levine et al., 2018).</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 age range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can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 mental rotation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solve problems (Wakefield et al., 2019). </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For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working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jigsaw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puzzle,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can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imagine how to turn a piece, so it fits with the others.</a:t>
            </a: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a:p>
        </p:txBody>
      </p:sp>
    </p:spTree>
    <p:extLst>
      <p:ext uri="{BB962C8B-B14F-4D97-AF65-F5344CB8AC3E}">
        <p14:creationId xmlns:p14="http://schemas.microsoft.com/office/powerpoint/2010/main" val="3560807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4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age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range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still</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developing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skills.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example: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Mentally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two-dimensional shapes might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easier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mentally rotating three-dimensional shapes.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Mentally</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rotating</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objects</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small</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change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rotation</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easier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than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mentally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rotating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objects with</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big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change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rotation.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example,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turning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its</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side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easier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visualize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turning the same object completely upside down.</a:t>
            </a: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a:p>
        </p:txBody>
      </p:sp>
    </p:spTree>
    <p:extLst>
      <p:ext uri="{BB962C8B-B14F-4D97-AF65-F5344CB8AC3E}">
        <p14:creationId xmlns:p14="http://schemas.microsoft.com/office/powerpoint/2010/main" val="3625241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[Select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facilitation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strategy.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talking</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points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needed.]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observe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this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photo.</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what ways might this child mentally flip or rotate objects to predict how they might look or fit?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time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them</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 responses.]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Thank</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 might be using mental rotation.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organize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based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format, and participants’ needs.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partner.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share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responses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larger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inviting participants to think about their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own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learning setting and share examples of how children use mental rotation. Encourage participants</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interests,</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languages,</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cultures and lived experiences, abilities, and emerging skills.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documenting ideas that are shared on chart paper. Label the chart paper “Mental Rotation.”</a:t>
            </a: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a:p>
        </p:txBody>
      </p:sp>
    </p:spTree>
    <p:extLst>
      <p:ext uri="{BB962C8B-B14F-4D97-AF65-F5344CB8AC3E}">
        <p14:creationId xmlns:p14="http://schemas.microsoft.com/office/powerpoint/2010/main" val="1192303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10–20 minutes (including debrief on the next slide) </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Preschool, TK, or K spatial thinking video clip </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Now,</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clip.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 the children use the following two components of spatial thinking: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observations.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clip,</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noticed.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preschool,</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TK,</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clip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shows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following videos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 use another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Exploring Spatial Thinking Outdoors (3–5 years)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/PMTMu3itj2c]. In this video, an educator explains how to move through an obstacle course. Then, children move through the obstacle course.</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Exploring Spatial Thinking Outdoors (3–5 years)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/Ug_VYdIH8yQ]</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Exploring Spatial Thinking While Building (3–5 years)</a:t>
            </a:r>
            <a:r>
              <a:rPr lang="en-US" sz="1100" u="sng" dirty="0">
                <a:solidFill>
                  <a:srgbClr val="0000FF"/>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/eSGEMd8KkdM]. In this video, children and educators use spatial thinking to build a structure with blocks.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Exploring Spatial Thinking While Building (3–5 years)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/iJhPGq90r-4]</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Discussion points are provided for the video</a:t>
            </a:r>
            <a:r>
              <a:rPr lang="en-US" sz="1100" dirty="0">
                <a:solidFill>
                  <a:srgbClr val="0F173D"/>
                </a:solidFill>
                <a:effectLst/>
                <a:latin typeface="Poppins" pitchFamily="2" charset="77"/>
                <a:ea typeface="Times New Roman" panose="02020603050405020304" pitchFamily="18" charset="0"/>
                <a:cs typeface="Poppins" pitchFamily="2" charset="77"/>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Exploring Spatial Thinking While Building (3–5 years)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/eSGEMd8KkdM] in the Facilitator Notes on the next slide.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playing the video more than once. The first time, invite the participants to become familiar</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clip. Then, invite participants to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observe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specific ways children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show</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understanding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spatial thinking components.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might encourage participants to record their observations on sticky notes—using one sticky note for each observation. Then, invite participants to discuss and sort their observations into two groups: spatial vocabulary and mental rotation. </a:t>
            </a:r>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a:p>
        </p:txBody>
      </p:sp>
    </p:spTree>
    <p:extLst>
      <p:ext uri="{BB962C8B-B14F-4D97-AF65-F5344CB8AC3E}">
        <p14:creationId xmlns:p14="http://schemas.microsoft.com/office/powerpoint/2010/main" val="3199461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r>
              <a:rPr lang="en-US" sz="1200" b="1" kern="1200" spc="-20"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10–20 minutes (including video observation on the previous slide)</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facilitator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notes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best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fit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needs.]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noticed.</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notice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following</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two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components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debrief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based</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format,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participant needs. Consider charting participants’ observations to visually provide ways children develop and apply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some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 “Exploring Spatial Thinking While Building (3–5 years),”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 and mental rotation: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educator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modeled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“bottom,”</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“middle,”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“around,”</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“up.”</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have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visualized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blocks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look</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 build. For example, one child turned the blocks on the side so the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“walls”</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structure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were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taller.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She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may have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mentally</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rotated</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blocks before placing them.</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 the following adaptations based</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invite participants to share with the larger group what they noticed about ways children showed their knowledge and skills related to spatial thinking.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offer time for participants to share their observations in pairs or at their tables. Then, invite each table to share their observations.</a:t>
            </a:r>
          </a:p>
        </p:txBody>
      </p:sp>
      <p:sp>
        <p:nvSpPr>
          <p:cNvPr id="4" name="Slide Number Placeholder 3"/>
          <p:cNvSpPr>
            <a:spLocks noGrp="1"/>
          </p:cNvSpPr>
          <p:nvPr>
            <p:ph type="sldNum" sz="quarter" idx="5"/>
          </p:nvPr>
        </p:nvSpPr>
        <p:spPr/>
        <p:txBody>
          <a:bodyPr/>
          <a:lstStyle/>
          <a:p>
            <a:fld id="{896399F6-6299-4610-B81F-5B1794C45A33}" type="slidenum">
              <a:rPr lang="en-US" smtClean="0"/>
              <a:t>29</a:t>
            </a:fld>
            <a:endParaRPr lang="en-US"/>
          </a:p>
        </p:txBody>
      </p:sp>
    </p:spTree>
    <p:extLst>
      <p:ext uri="{BB962C8B-B14F-4D97-AF65-F5344CB8AC3E}">
        <p14:creationId xmlns:p14="http://schemas.microsoft.com/office/powerpoint/2010/main" val="1851665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First, we will learn about how children in preschool, TK, and K develop spatial thinking.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Then, we will explore teaching practices that can support children’s development of spatial thinking.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Throughout our session, we will take time to reflect on our current practices. We will also consider how we might use information from this session in our work.</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talking</a:t>
            </a:r>
            <a:r>
              <a:rPr lang="en-US" sz="18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points</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reflect</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8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length and participant needs.</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explored</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four</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components</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We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also observed how young children develop these concepts.</a:t>
            </a:r>
            <a:r>
              <a:rPr lang="en-US" sz="18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Now, let’s</a:t>
            </a:r>
            <a:r>
              <a:rPr lang="en-US" sz="18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8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8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we can support children to develop spatial thinking in our learning settings and at home.</a:t>
            </a:r>
          </a:p>
        </p:txBody>
      </p:sp>
      <p:sp>
        <p:nvSpPr>
          <p:cNvPr id="4" name="Slide Number Placeholder 3"/>
          <p:cNvSpPr>
            <a:spLocks noGrp="1"/>
          </p:cNvSpPr>
          <p:nvPr>
            <p:ph type="sldNum" sz="quarter" idx="5"/>
          </p:nvPr>
        </p:nvSpPr>
        <p:spPr/>
        <p:txBody>
          <a:bodyPr/>
          <a:lstStyle/>
          <a:p>
            <a:fld id="{896399F6-6299-4610-B81F-5B1794C45A33}" type="slidenum">
              <a:rPr lang="en-US" smtClean="0"/>
              <a:t>30</a:t>
            </a:fld>
            <a:endParaRPr lang="en-US"/>
          </a:p>
        </p:txBody>
      </p:sp>
    </p:spTree>
    <p:extLst>
      <p:ext uri="{BB962C8B-B14F-4D97-AF65-F5344CB8AC3E}">
        <p14:creationId xmlns:p14="http://schemas.microsoft.com/office/powerpoint/2010/main" val="1137078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15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Early Math Approach Overview</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handout</a:t>
            </a:r>
            <a:r>
              <a:rPr lang="en-US" sz="1100" kern="100" dirty="0">
                <a:solidFill>
                  <a:srgbClr val="222222"/>
                </a:solidFill>
                <a:effectLst/>
                <a:latin typeface="Poppins" pitchFamily="2" charset="77"/>
                <a:ea typeface="Calibri" panose="020F0502020204030204" pitchFamily="34" charset="0"/>
                <a:cs typeface="Times New Roman" panose="02020603050405020304" pitchFamily="18" charset="0"/>
              </a:rPr>
              <a:t> </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Count Play Explore often uses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(pronounced: M to the fifth) Early Math Approach to refer to five core early math teaching practices. These practices include: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Mutual Learning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Meaningful Investigations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Materials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Learning Environment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Math</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Discourse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Multiple Representations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7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approach.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Then,</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7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action.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 participants and their prior experiences with </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groups that have significant experience with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you might offer a few</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minutes</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partner</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strengths</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what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practices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working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slide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briefly revisit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7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practices and move to the next slide.</a:t>
            </a:r>
          </a:p>
          <a:p>
            <a:pPr marL="742950" marR="0" lvl="1" indent="-285750">
              <a:buFont typeface="Courier New" panose="02070309020205020404" pitchFamily="49" charset="0"/>
              <a:buChar char="o"/>
            </a:pP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groups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have less experience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you</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might offer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more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time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participants to explore each practice. For example, allow time for them to review the practices on their own. Invite them to identify</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word,</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phrase,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sentence</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meaningful</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them.</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Then, invite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larger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more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 to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more</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comprehensive</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review,</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visit</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7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Early Math Approach</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suite of resources.</a:t>
            </a:r>
          </a:p>
        </p:txBody>
      </p:sp>
      <p:sp>
        <p:nvSpPr>
          <p:cNvPr id="4" name="Slide Number Placeholder 3"/>
          <p:cNvSpPr>
            <a:spLocks noGrp="1"/>
          </p:cNvSpPr>
          <p:nvPr>
            <p:ph type="sldNum" sz="quarter" idx="5"/>
          </p:nvPr>
        </p:nvSpPr>
        <p:spPr/>
        <p:txBody>
          <a:bodyPr/>
          <a:lstStyle/>
          <a:p>
            <a:fld id="{896399F6-6299-4610-B81F-5B1794C45A33}" type="slidenum">
              <a:rPr lang="en-US" smtClean="0"/>
              <a:t>31</a:t>
            </a:fld>
            <a:endParaRPr lang="en-US"/>
          </a:p>
        </p:txBody>
      </p:sp>
    </p:spTree>
    <p:extLst>
      <p:ext uri="{BB962C8B-B14F-4D97-AF65-F5344CB8AC3E}">
        <p14:creationId xmlns:p14="http://schemas.microsoft.com/office/powerpoint/2010/main" val="17293009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5–7 minutes (not including debrief)</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r>
              <a:rPr lang="en-US" sz="1200" b="1" kern="1200" spc="-25"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Observing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in Action: Spatial Thinking</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handout; preschool, TK, or K spatial thinking video clip; chart paper; markers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observed</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young</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develop</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Then,</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explored the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Early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Approach.</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going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shows how educators might use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200" spc="-35" baseline="300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support children’s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strategy</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facilitating</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 observation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debrief.</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Adapt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talking points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reflect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strategy.]</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clip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shows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preschool,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TK, or K. This might be the same clip used for observing children using spatial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following videos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 use another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Exploring Spatial Thinking Outdoors (3–5 years)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/PMTMu3itj2c]. In this video, an educator explains how to move through an obstacle course. Then, children move through the obstacle course.</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Exploring Spatial Thinking Outdoors (3–5 years)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/Ug_VYdIH8yQ]</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Exploring Spatial Thinking While Building (3–5 years)</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/eSGEMd8KkdM]. In this video, children and educators use spatial thinking to build a structure with blocks.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Exploring Spatial Thinking While Building (3–5 years)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/iJhPGq90r-4]</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Sample answers are provided for the video</a:t>
            </a:r>
            <a:r>
              <a:rPr lang="en-US" sz="1100" dirty="0">
                <a:solidFill>
                  <a:srgbClr val="0F173D"/>
                </a:solidFill>
                <a:effectLst/>
                <a:latin typeface="Poppins" pitchFamily="2" charset="77"/>
                <a:ea typeface="Times New Roman" panose="02020603050405020304" pitchFamily="18" charset="0"/>
                <a:cs typeface="Poppins" pitchFamily="2" charset="77"/>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“Exploring Spatial Thinking While Building (3–5 years)” in the Facilitator Notes on the next slide.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take out the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Observing 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in Action: Spatial Thinking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handout.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and longer sessions, use a jigsaw approach. Before playing the video clip, assign each table one practice to focus on during the video. [If there are more than five tables, assign more than one table to focus on each practice.]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smaller groups and shorter sessions, consider showing the video clip two to three times, inviting participants to focus on specific practices each time. Encourage them to record observations on the handout.</a:t>
            </a:r>
          </a:p>
        </p:txBody>
      </p:sp>
      <p:sp>
        <p:nvSpPr>
          <p:cNvPr id="4" name="Slide Number Placeholder 3"/>
          <p:cNvSpPr>
            <a:spLocks noGrp="1"/>
          </p:cNvSpPr>
          <p:nvPr>
            <p:ph type="sldNum" sz="quarter" idx="5"/>
          </p:nvPr>
        </p:nvSpPr>
        <p:spPr/>
        <p:txBody>
          <a:bodyPr/>
          <a:lstStyle/>
          <a:p>
            <a:fld id="{896399F6-6299-4610-B81F-5B1794C45A33}" type="slidenum">
              <a:rPr lang="en-US" smtClean="0"/>
              <a:t>32</a:t>
            </a:fld>
            <a:endParaRPr lang="en-US"/>
          </a:p>
        </p:txBody>
      </p:sp>
    </p:spTree>
    <p:extLst>
      <p:ext uri="{BB962C8B-B14F-4D97-AF65-F5344CB8AC3E}">
        <p14:creationId xmlns:p14="http://schemas.microsoft.com/office/powerpoint/2010/main" val="1222504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 </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20–30 minutes (varies based on session goals) </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r>
              <a:rPr lang="en-US" sz="1800" b="1" kern="1200" spc="-50" dirty="0">
                <a:solidFill>
                  <a:srgbClr val="0F173D"/>
                </a:solidFill>
                <a:effectLst/>
                <a:latin typeface="Poppins" pitchFamily="2" charset="77"/>
                <a:ea typeface="+mn-ea"/>
                <a:cs typeface="Calibri" panose="020F0502020204030204" pitchFamily="34" charset="0"/>
              </a:rPr>
              <a:t> </a:t>
            </a:r>
            <a:endParaRPr lang="en-US" sz="18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Observing M</a:t>
            </a:r>
            <a:r>
              <a:rPr lang="en-US" sz="18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in Action: Spatial Thinking</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handout; preschool, TK, or K spatial thinking video clip; chart paper; markers</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unpack</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observations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each</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practice. How</a:t>
            </a:r>
            <a:r>
              <a:rPr lang="en-US" sz="18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did</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8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educator</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8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to</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support</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children’s development of spatial thinking?</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Use the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Answer Key for Observing M</a:t>
            </a:r>
            <a:r>
              <a:rPr lang="en-US" sz="18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in Action: Spatial Thinking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handout</a:t>
            </a:r>
            <a:r>
              <a:rPr lang="en-US" sz="18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8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examples</a:t>
            </a:r>
            <a:r>
              <a:rPr lang="en-US" sz="18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of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how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spc="1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was used in the video clip.</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or longer sessions: After observing the video clip, ask each table group to discuss what they noticed about their assigned practice. Then, invite each group to share their observations with the larger group. As</a:t>
            </a:r>
            <a:r>
              <a:rPr lang="en-US" sz="18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each group shares, paraphrase, affirm, and add to their responses as needed.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charting</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each</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group’s</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observations</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make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practices visible.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smaller groups or shorter sessions: Invite participants to share their observations with the whole</a:t>
            </a:r>
            <a:r>
              <a:rPr lang="en-US" sz="18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Chart</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observations</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make</a:t>
            </a:r>
            <a:r>
              <a:rPr lang="en-US" sz="18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 practices</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visible.</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paraphrase, affirm, and add to their responses as needed. Consider inviting participants to share something they</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learned</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someone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from</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another</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table.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example,</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ask</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them</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find</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someone</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with similarly</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colored</a:t>
            </a:r>
            <a:r>
              <a:rPr lang="en-US" sz="18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clothing,</a:t>
            </a:r>
            <a:r>
              <a:rPr lang="en-US" sz="18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move</a:t>
            </a:r>
            <a:r>
              <a:rPr lang="en-US" sz="18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meet</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them,</a:t>
            </a:r>
            <a:r>
              <a:rPr lang="en-US" sz="18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and share something they learned with that person.</a:t>
            </a:r>
          </a:p>
        </p:txBody>
      </p:sp>
      <p:sp>
        <p:nvSpPr>
          <p:cNvPr id="4" name="Slide Number Placeholder 3"/>
          <p:cNvSpPr>
            <a:spLocks noGrp="1"/>
          </p:cNvSpPr>
          <p:nvPr>
            <p:ph type="sldNum" sz="quarter" idx="5"/>
          </p:nvPr>
        </p:nvSpPr>
        <p:spPr/>
        <p:txBody>
          <a:bodyPr/>
          <a:lstStyle/>
          <a:p>
            <a:fld id="{896399F6-6299-4610-B81F-5B1794C45A33}" type="slidenum">
              <a:rPr lang="en-US" smtClean="0"/>
              <a:t>33</a:t>
            </a:fld>
            <a:endParaRPr lang="en-US"/>
          </a:p>
        </p:txBody>
      </p:sp>
    </p:spTree>
    <p:extLst>
      <p:ext uri="{BB962C8B-B14F-4D97-AF65-F5344CB8AC3E}">
        <p14:creationId xmlns:p14="http://schemas.microsoft.com/office/powerpoint/2010/main" val="2205426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r>
              <a:rPr lang="en-US" sz="1800" b="1" kern="1200" spc="-85" dirty="0">
                <a:solidFill>
                  <a:srgbClr val="0F173D"/>
                </a:solidFill>
                <a:effectLst/>
                <a:latin typeface="Poppins" pitchFamily="2" charset="77"/>
                <a:ea typeface="+mn-ea"/>
                <a:cs typeface="Calibri" panose="020F0502020204030204" pitchFamily="34" charset="0"/>
              </a:rPr>
              <a:t> </a:t>
            </a:r>
            <a:endParaRPr lang="en-US" sz="18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15–30 minutes (including debrief on next slide) </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 </a:t>
            </a:r>
          </a:p>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Using M</a:t>
            </a:r>
            <a:r>
              <a:rPr lang="en-US" sz="18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to Support Spatial Thinking Skills</a:t>
            </a:r>
            <a:r>
              <a:rPr lang="en-US" sz="1800" kern="100" dirty="0">
                <a:solidFill>
                  <a:srgbClr val="222222"/>
                </a:solidFill>
                <a:effectLst/>
                <a:latin typeface="Poppins" pitchFamily="2" charset="77"/>
                <a:ea typeface="Calibri" panose="020F0502020204030204" pitchFamily="34" charset="0"/>
                <a:cs typeface="Times New Roman" panose="02020603050405020304" pitchFamily="18" charset="0"/>
              </a:rPr>
              <a:t> handout, chart paper, markers</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We discussed the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Early Math Approach and observed some ways it might be used to support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8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other</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ways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 use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spc="1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 support young children’s spatial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Take</a:t>
            </a:r>
            <a:r>
              <a:rPr lang="en-US" sz="1800" spc="-9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out the handout,</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Using</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Support</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Thinking Skills.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Review</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ideas</a:t>
            </a:r>
            <a:r>
              <a:rPr lang="en-US" sz="18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8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support</a:t>
            </a:r>
            <a:r>
              <a:rPr lang="en-US" sz="18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young children’s</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make</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notes, circle, or highlight as you review.</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five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seven</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minutes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 review the handout independently.</a:t>
            </a:r>
          </a:p>
        </p:txBody>
      </p:sp>
      <p:sp>
        <p:nvSpPr>
          <p:cNvPr id="4" name="Slide Number Placeholder 3"/>
          <p:cNvSpPr>
            <a:spLocks noGrp="1"/>
          </p:cNvSpPr>
          <p:nvPr>
            <p:ph type="sldNum" sz="quarter" idx="5"/>
          </p:nvPr>
        </p:nvSpPr>
        <p:spPr/>
        <p:txBody>
          <a:bodyPr/>
          <a:lstStyle/>
          <a:p>
            <a:fld id="{896399F6-6299-4610-B81F-5B1794C45A33}" type="slidenum">
              <a:rPr lang="en-US" smtClean="0"/>
              <a:t>34</a:t>
            </a:fld>
            <a:endParaRPr lang="en-US"/>
          </a:p>
        </p:txBody>
      </p:sp>
    </p:spTree>
    <p:extLst>
      <p:ext uri="{BB962C8B-B14F-4D97-AF65-F5344CB8AC3E}">
        <p14:creationId xmlns:p14="http://schemas.microsoft.com/office/powerpoint/2010/main" val="2779258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15–30 minutes (including review of document on previous slide)</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Using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to Support Spatial Thinking Skills</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kern="100" dirty="0">
                <a:solidFill>
                  <a:srgbClr val="222222"/>
                </a:solidFill>
                <a:effectLst/>
                <a:latin typeface="Poppins" pitchFamily="2" charset="77"/>
                <a:ea typeface="Calibri" panose="020F0502020204030204" pitchFamily="34" charset="0"/>
                <a:cs typeface="Times New Roman" panose="02020603050405020304" pitchFamily="18" charset="0"/>
              </a:rPr>
              <a:t>handout; chart paper; markers</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reviewed</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some ideas on</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 to use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7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Early</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Math</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Approach</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support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Next,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reflect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can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continue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to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support children’s spatial learning.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[Select a way to organize this activity from the facilitator notes. Then, adapt these talking points based on your selection.]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[Organize small groups.] In your groups, assign a recorder and a reporter. The recorder will document your group’s discussion. The reporter will share your group’s ideas with the large group.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Then, with your group, discuss what you are already doing, what you would like to do better, and something new you would like to try.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Reflect on the diversity of early learners in your setting. Consider children’s interests, languages, cultures and lived experiences, abilities, and emerging skills as you discuss.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practices and ideas in “Using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7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Support</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Thinking Skills</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also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include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 shared during our discussions.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 time 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to reflect (or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 and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responses.] Now,</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larger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based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 you organized the activity.]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 Thank you</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reflections.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Prior to the session, prepare charts for each table. Create and label three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columns:</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already</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doing,”</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would</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like</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do</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better,”</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and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“Something</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new</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would</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like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try.”</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model</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process and invite the recorders at each table to make their own charts.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While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work</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small</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move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around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room.</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 support as needed.</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shorter</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sessions,</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do</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one</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following: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do</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independently,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 without sharing at their tables.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do this activity with their tables. Consider inviting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tables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post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charts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instead</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highlights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 the larger group.</a:t>
            </a:r>
          </a:p>
        </p:txBody>
      </p:sp>
      <p:sp>
        <p:nvSpPr>
          <p:cNvPr id="4" name="Slide Number Placeholder 3"/>
          <p:cNvSpPr>
            <a:spLocks noGrp="1"/>
          </p:cNvSpPr>
          <p:nvPr>
            <p:ph type="sldNum" sz="quarter" idx="5"/>
          </p:nvPr>
        </p:nvSpPr>
        <p:spPr/>
        <p:txBody>
          <a:bodyPr/>
          <a:lstStyle/>
          <a:p>
            <a:fld id="{896399F6-6299-4610-B81F-5B1794C45A33}" type="slidenum">
              <a:rPr lang="en-US" smtClean="0"/>
              <a:t>35</a:t>
            </a:fld>
            <a:endParaRPr lang="en-US"/>
          </a:p>
        </p:txBody>
      </p:sp>
    </p:spTree>
    <p:extLst>
      <p:ext uri="{BB962C8B-B14F-4D97-AF65-F5344CB8AC3E}">
        <p14:creationId xmlns:p14="http://schemas.microsoft.com/office/powerpoint/2010/main" val="3588862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“Object Hide and Seek” activity</a:t>
            </a:r>
            <a:r>
              <a:rPr lang="en-US" sz="1100" kern="100" dirty="0">
                <a:solidFill>
                  <a:srgbClr val="222222"/>
                </a:solidFill>
                <a:effectLst/>
                <a:latin typeface="Poppins" pitchFamily="2" charset="77"/>
                <a:ea typeface="Calibri" panose="020F0502020204030204" pitchFamily="34" charset="0"/>
                <a:cs typeface="Times New Roman" panose="02020603050405020304" pitchFamily="18" charset="0"/>
              </a:rPr>
              <a:t>, chart paper, markers </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can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support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thinking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7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Early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Math</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Approach.</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approach can be used in the context of </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activities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build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thinking skills.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try a playful</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 that can help children develop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Take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out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read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 Hide and Seek” activity.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handout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includes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instructions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setting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support children’s learning using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7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Early</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Math</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Approach, and</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Language Cards” to support children’s learning as needed.</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partner,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review</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handout.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 activity in your settings. Consider the following questions: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setting.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modify this activity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to respond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to children’s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interests, languages, cultures and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lived experiences, abilities, and emerging skills and knowledge?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introduced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throughout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 activity?</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5–10</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minutes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to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review and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handout.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share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larger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 are some ways participants might modify this activity to respond to children’s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interests,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languages,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cultures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lived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experiences,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abilities,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emerging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skills.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motor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impairments,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hide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smaller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desk or table where the child can easily reach them.</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children who speak languages other than English or Spanish, you might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family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members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say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certain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words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child’s home language.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responsive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cultures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lived</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experiences,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bring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special</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from</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home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game.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consider offering materials described in the handout and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engage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learning</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experience.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Encourage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participants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discuss what they notice as they engage in the activity.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Math</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playful!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key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principle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promoted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Count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Explore approach to professional learning.</a:t>
            </a:r>
          </a:p>
          <a:p>
            <a:pPr marL="742950" marR="0" lvl="1" indent="-285750">
              <a:buFont typeface="Courier New" panose="02070309020205020404" pitchFamily="49" charset="0"/>
              <a:buChar char="o"/>
            </a:pP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Providing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educators an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opportunity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to experience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gives them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insight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knowledge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skills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engage in</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insight</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helps</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educators</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support</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 extensions children might need.</a:t>
            </a:r>
          </a:p>
        </p:txBody>
      </p:sp>
      <p:sp>
        <p:nvSpPr>
          <p:cNvPr id="4" name="Slide Number Placeholder 3"/>
          <p:cNvSpPr>
            <a:spLocks noGrp="1"/>
          </p:cNvSpPr>
          <p:nvPr>
            <p:ph type="sldNum" sz="quarter" idx="5"/>
          </p:nvPr>
        </p:nvSpPr>
        <p:spPr/>
        <p:txBody>
          <a:bodyPr/>
          <a:lstStyle/>
          <a:p>
            <a:fld id="{896399F6-6299-4610-B81F-5B1794C45A33}" type="slidenum">
              <a:rPr lang="en-US" smtClean="0"/>
              <a:t>36</a:t>
            </a:fld>
            <a:endParaRPr lang="en-US"/>
          </a:p>
        </p:txBody>
      </p:sp>
    </p:spTree>
    <p:extLst>
      <p:ext uri="{BB962C8B-B14F-4D97-AF65-F5344CB8AC3E}">
        <p14:creationId xmlns:p14="http://schemas.microsoft.com/office/powerpoint/2010/main" val="13229522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Take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few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minutes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our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session.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222222"/>
                </a:solidFill>
                <a:effectLst/>
                <a:latin typeface="Poppins" pitchFamily="2" charset="77"/>
                <a:ea typeface="Times New Roman" panose="02020603050405020304" pitchFamily="18" charset="0"/>
                <a:cs typeface="Calibri" panose="020F0502020204030204" pitchFamily="34" charset="0"/>
              </a:rPr>
              <a:t>Make</a:t>
            </a:r>
            <a:r>
              <a:rPr lang="en-US" sz="1100" spc="-60" dirty="0">
                <a:solidFill>
                  <a:srgbClr val="222222"/>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222222"/>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222222"/>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222222"/>
                </a:solidFill>
                <a:effectLst/>
                <a:latin typeface="Poppins" pitchFamily="2" charset="77"/>
                <a:ea typeface="Times New Roman" panose="02020603050405020304" pitchFamily="18" charset="0"/>
                <a:cs typeface="Calibri" panose="020F0502020204030204" pitchFamily="34" charset="0"/>
              </a:rPr>
              <a:t>plan</a:t>
            </a:r>
            <a:r>
              <a:rPr lang="en-US" sz="1100" spc="-55" dirty="0">
                <a:solidFill>
                  <a:srgbClr val="222222"/>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222222"/>
                </a:solidFill>
                <a:effectLst/>
                <a:latin typeface="Poppins" pitchFamily="2" charset="77"/>
                <a:ea typeface="Times New Roman" panose="02020603050405020304" pitchFamily="18" charset="0"/>
                <a:cs typeface="Calibri" panose="020F0502020204030204" pitchFamily="34" charset="0"/>
              </a:rPr>
              <a:t>for</a:t>
            </a:r>
            <a:r>
              <a:rPr lang="en-US" sz="1100" spc="-60" dirty="0">
                <a:solidFill>
                  <a:srgbClr val="222222"/>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222222"/>
                </a:solidFill>
                <a:effectLst/>
                <a:latin typeface="Poppins" pitchFamily="2" charset="77"/>
                <a:ea typeface="Times New Roman" panose="02020603050405020304" pitchFamily="18" charset="0"/>
                <a:cs typeface="Calibri" panose="020F0502020204030204" pitchFamily="34" charset="0"/>
              </a:rPr>
              <a:t>your</a:t>
            </a:r>
            <a:r>
              <a:rPr lang="en-US" sz="1100" spc="-55" dirty="0">
                <a:solidFill>
                  <a:srgbClr val="222222"/>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222222"/>
                </a:solidFill>
                <a:effectLst/>
                <a:latin typeface="Poppins" pitchFamily="2" charset="77"/>
                <a:ea typeface="Times New Roman" panose="02020603050405020304" pitchFamily="18" charset="0"/>
                <a:cs typeface="Calibri" panose="020F0502020204030204" pitchFamily="34" charset="0"/>
              </a:rPr>
              <a:t>next</a:t>
            </a:r>
            <a:r>
              <a:rPr lang="en-US" sz="1100" spc="-55" dirty="0">
                <a:solidFill>
                  <a:srgbClr val="222222"/>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222222"/>
                </a:solidFill>
                <a:effectLst/>
                <a:latin typeface="Poppins" pitchFamily="2" charset="77"/>
                <a:ea typeface="Times New Roman" panose="02020603050405020304" pitchFamily="18" charset="0"/>
                <a:cs typeface="Calibri" panose="020F0502020204030204" pitchFamily="34" charset="0"/>
              </a:rPr>
              <a:t>steps.</a:t>
            </a:r>
            <a:r>
              <a:rPr lang="en-US" sz="1100" spc="-60" dirty="0">
                <a:solidFill>
                  <a:srgbClr val="222222"/>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Reflect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diversity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early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learners in your setting. Consider children’s interests, languages, cultures, and abilities as you plan.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 is something you are going to try in your learning setting next week? What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challenging?</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support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need?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recording your</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[Allow two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three minutes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reflect and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Thank</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time,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attention,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engagement.</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It’s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been</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wonderful working with you.</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longer</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asking participants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larger</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Make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questions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have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would like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try.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6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information</a:t>
            </a:r>
            <a:r>
              <a:rPr lang="en-US" sz="1100" spc="-55">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identify</a:t>
            </a:r>
            <a:r>
              <a:rPr lang="en-US" sz="1100" spc="-6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topics</a:t>
            </a:r>
            <a:r>
              <a:rPr lang="en-US" sz="1100" spc="-55">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future</a:t>
            </a:r>
            <a:r>
              <a:rPr lang="en-US" sz="1100" spc="-55">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training, coaching, or communities of practice.</a:t>
            </a:r>
          </a:p>
        </p:txBody>
      </p:sp>
      <p:sp>
        <p:nvSpPr>
          <p:cNvPr id="4" name="Slide Number Placeholder 3"/>
          <p:cNvSpPr>
            <a:spLocks noGrp="1"/>
          </p:cNvSpPr>
          <p:nvPr>
            <p:ph type="sldNum" sz="quarter" idx="5"/>
          </p:nvPr>
        </p:nvSpPr>
        <p:spPr/>
        <p:txBody>
          <a:bodyPr/>
          <a:lstStyle/>
          <a:p>
            <a:fld id="{896399F6-6299-4610-B81F-5B1794C45A33}" type="slidenum">
              <a:rPr lang="en-US" smtClean="0"/>
              <a:t>37</a:t>
            </a:fld>
            <a:endParaRPr lang="en-US"/>
          </a:p>
        </p:txBody>
      </p:sp>
    </p:spTree>
    <p:extLst>
      <p:ext uri="{BB962C8B-B14F-4D97-AF65-F5344CB8AC3E}">
        <p14:creationId xmlns:p14="http://schemas.microsoft.com/office/powerpoint/2010/main" val="2815411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a:t>
            </a:r>
            <a:r>
              <a:rPr lang="en-US" sz="1100" kern="100" spc="-25"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Scratch paper, pens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understanding: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positions</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objects</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people</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space,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get</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from</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one</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place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another, and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look</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like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rotated</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moved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change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position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space.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explore space and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relationships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every</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day!</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photo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screen.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some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 photo is using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time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to reflect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larger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 Thank you for sharing some ways this child is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thinking.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We will explore more examples like this throughout the session.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organize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based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format, and participants’ needs.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larger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 and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longer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sessions, consider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table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 to work together.</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shorter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sessions, you</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to reflect independently.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to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larger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2653849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Now,</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examine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develop</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use spatial thinking</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1396372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55"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8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review</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8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aligns</a:t>
            </a:r>
            <a:r>
              <a:rPr lang="en-US" sz="18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800" spc="-25" dirty="0">
                <a:solidFill>
                  <a:srgbClr val="0F173D"/>
                </a:solidFill>
                <a:effectLst/>
                <a:latin typeface="Poppins" pitchFamily="2" charset="77"/>
                <a:ea typeface="Times New Roman" panose="02020603050405020304" pitchFamily="18" charset="0"/>
                <a:cs typeface="Calibri" panose="020F0502020204030204" pitchFamily="34" charset="0"/>
              </a:rPr>
              <a:t> the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California</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foundations</a:t>
            </a:r>
            <a:r>
              <a:rPr lang="en-US" sz="18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and standards in mathematics.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 California Preschool/Transitional Kindergarten Learning Foundations (PTKLF; California Department of Education, 2024) and the kindergarten</a:t>
            </a:r>
            <a:r>
              <a:rPr lang="en-US" sz="18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California</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Common</a:t>
            </a:r>
            <a:r>
              <a:rPr lang="en-US" sz="18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Core</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State</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Standards (California Department of Education, 2013) include standards related to spatial thinking.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Both the Preschool/TK learning foundations and the Common Core State Standards in Kindergarten include expectations for how children identify the positions of objects and people in space.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 PTKLF also includes a foundation on how children explore mental rotation as they experiment with how objects move and fit.  </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This slide makes connections to foundations and standards for spatial thinking.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 PTKLF addresses children aged 3–5, this includes both children in preschool and TK.</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 foundations and standards listed in some of the slides are condensed. You might consider providing participants with copies of the relevant foundations from the PTKLF or standards from the California Common Core State Standards. Consider whether electronic or printed copies will be more useful for your participants.</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4177663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development of spatial thinking in early childhood includes the following components: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navigation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Now,</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explore</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development</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each</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component</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thinking.</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orientation</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awareness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where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our bodies or objects are in space.</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854680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a:t>
            </a:r>
            <a:r>
              <a:rPr lang="en-US" sz="11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few</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orientation.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might notice children using spatial orientation when they pay attention to their own and others’ space—for example, when finding a spot on the carpet or in line. They might pay attention to who is next to them,</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close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another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person,</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feet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 in relation to a neighbor.</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also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orientation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games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sports.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example, when</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playing soccer, basketball, a ring toss game, or</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other sports,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attention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positioned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relation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the goal or another player.</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488919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rgbClr val="2078AE"/>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Spatial Thinking</a:t>
            </a:r>
          </a:p>
        </p:txBody>
      </p:sp>
      <p:pic>
        <p:nvPicPr>
          <p:cNvPr id="5" name="Graphic 4">
            <a:extLst>
              <a:ext uri="{FF2B5EF4-FFF2-40B4-BE49-F238E27FC236}">
                <a16:creationId xmlns:a16="http://schemas.microsoft.com/office/drawing/2014/main" id="{9D981BB9-9C93-DFFE-2A76-F453E1501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33191" y="94785"/>
            <a:ext cx="482421" cy="422118"/>
          </a:xfrm>
          <a:prstGeom prst="rect">
            <a:avLst/>
          </a:prstGeom>
        </p:spPr>
      </p:pic>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9" name="Picture 2">
            <a:extLst>
              <a:ext uri="{FF2B5EF4-FFF2-40B4-BE49-F238E27FC236}">
                <a16:creationId xmlns:a16="http://schemas.microsoft.com/office/drawing/2014/main" id="{712DABB1-27E3-D2DA-8F84-BCC22A1D03A0}"/>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b="-65"/>
          <a:stretch/>
        </p:blipFill>
        <p:spPr bwMode="auto">
          <a:xfrm>
            <a:off x="5880099" y="10"/>
            <a:ext cx="631190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18667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196815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211876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97497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2078B0"/>
              </a:buClr>
              <a:defRPr>
                <a:latin typeface="Montserrat" pitchFamily="2" charset="77"/>
              </a:defRPr>
            </a:lvl1pPr>
            <a:lvl2pPr>
              <a:buClr>
                <a:srgbClr val="2078B0"/>
              </a:buClr>
              <a:defRPr>
                <a:latin typeface="Montserrat" pitchFamily="2" charset="77"/>
              </a:defRPr>
            </a:lvl2pPr>
            <a:lvl3pPr>
              <a:buClr>
                <a:srgbClr val="2078B0"/>
              </a:buClr>
              <a:defRPr>
                <a:latin typeface="Montserrat" pitchFamily="2" charset="77"/>
              </a:defRPr>
            </a:lvl3pPr>
            <a:lvl4pPr>
              <a:buClr>
                <a:srgbClr val="2078B0"/>
              </a:buClr>
              <a:defRPr>
                <a:latin typeface="Montserrat" pitchFamily="2" charset="77"/>
              </a:defRPr>
            </a:lvl4pPr>
            <a:lvl5pPr>
              <a:buClr>
                <a:srgbClr val="2078B0"/>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2078B0"/>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pic>
        <p:nvPicPr>
          <p:cNvPr id="4" name="Picture 3" descr="A blue and white building&#10;&#10;Description automatically generated">
            <a:extLst>
              <a:ext uri="{FF2B5EF4-FFF2-40B4-BE49-F238E27FC236}">
                <a16:creationId xmlns:a16="http://schemas.microsoft.com/office/drawing/2014/main" id="{324AAAFD-C2E3-178B-E758-753CBB1FDE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65802" y="89606"/>
            <a:ext cx="504660" cy="543731"/>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115960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213129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17524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2247748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rgbClr val="2078AE"/>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141468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3430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50" r:id="rId2"/>
    <p:sldLayoutId id="2147483669" r:id="rId3"/>
    <p:sldLayoutId id="2147483667" r:id="rId4"/>
    <p:sldLayoutId id="2147483660" r:id="rId5"/>
    <p:sldLayoutId id="2147483664" r:id="rId6"/>
    <p:sldLayoutId id="2147483652" r:id="rId7"/>
    <p:sldLayoutId id="2147483665" r:id="rId8"/>
    <p:sldLayoutId id="2147483653" r:id="rId9"/>
    <p:sldLayoutId id="2147483654" r:id="rId10"/>
    <p:sldLayoutId id="2147483666" r:id="rId11"/>
    <p:sldLayoutId id="2147483655" r:id="rId12"/>
    <p:sldLayoutId id="2147483656" r:id="rId13"/>
    <p:sldLayoutId id="2147483657" r:id="rId14"/>
  </p:sldLayoutIdLst>
  <p:hf hdr="0" ftr="0" dt="0"/>
  <p:txStyles>
    <p:titleStyle>
      <a:lvl1pPr algn="l" defTabSz="914400" rtl="0" eaLnBrk="1" latinLnBrk="0" hangingPunct="1">
        <a:lnSpc>
          <a:spcPct val="90000"/>
        </a:lnSpc>
        <a:spcBef>
          <a:spcPct val="0"/>
        </a:spcBef>
        <a:buNone/>
        <a:defRPr sz="3000" b="1" kern="1200">
          <a:solidFill>
            <a:srgbClr val="2078AE"/>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4.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9.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youtu.be/Ug_VYdIH8yQ" TargetMode="External"/><Relationship Id="rId5" Type="http://schemas.openxmlformats.org/officeDocument/2006/relationships/hyperlink" Target="https://youtu.be/PMTMu3itj2c" TargetMode="External"/><Relationship Id="rId4"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5.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6.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7.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30.png"/><Relationship Id="rId4" Type="http://schemas.microsoft.com/office/2007/relationships/hdphoto" Target="../media/hdphoto18.wdp"/></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21.wdp"/></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22.wdp"/></Relationships>
</file>

<file path=ppt/slides/_rels/slide28.xml.rels><?xml version="1.0" encoding="UTF-8" standalone="yes"?>
<Relationships xmlns="http://schemas.openxmlformats.org/package/2006/relationships"><Relationship Id="rId3" Type="http://schemas.openxmlformats.org/officeDocument/2006/relationships/hyperlink" Target="https://youtu.be/eSGEMd8KkdM"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microsoft.com/office/2007/relationships/hdphoto" Target="../media/hdphoto23.wdp"/><Relationship Id="rId5" Type="http://schemas.openxmlformats.org/officeDocument/2006/relationships/image" Target="../media/image35.png"/><Relationship Id="rId4" Type="http://schemas.openxmlformats.org/officeDocument/2006/relationships/hyperlink" Target="https://youtu.be/iJhPGq90r-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23.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eSGEMd8KkdM"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microsoft.com/office/2007/relationships/hdphoto" Target="../media/hdphoto23.wdp"/><Relationship Id="rId5" Type="http://schemas.openxmlformats.org/officeDocument/2006/relationships/image" Target="../media/image35.png"/><Relationship Id="rId4" Type="http://schemas.openxmlformats.org/officeDocument/2006/relationships/hyperlink" Target="https://youtu.be/iJhPGq90r-4"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E93347-C60F-58AB-FE74-8315C7346E8F}"/>
              </a:ext>
            </a:extLst>
          </p:cNvPr>
          <p:cNvSpPr txBox="1"/>
          <p:nvPr/>
        </p:nvSpPr>
        <p:spPr>
          <a:xfrm>
            <a:off x="449135" y="101875"/>
            <a:ext cx="1880316" cy="369332"/>
          </a:xfrm>
          <a:prstGeom prst="rect">
            <a:avLst/>
          </a:prstGeom>
          <a:solidFill>
            <a:srgbClr val="327F7C"/>
          </a:solidFill>
        </p:spPr>
        <p:txBody>
          <a:bodyPr wrap="square" rtlCol="0">
            <a:spAutoFit/>
          </a:bodyPr>
          <a:lstStyle/>
          <a:p>
            <a:r>
              <a:rPr lang="en-US" dirty="0">
                <a:solidFill>
                  <a:schemeClr val="bg1"/>
                </a:solidFill>
              </a:rPr>
              <a:t>Early Math Topics</a:t>
            </a:r>
          </a:p>
        </p:txBody>
      </p:sp>
      <p:sp>
        <p:nvSpPr>
          <p:cNvPr id="3" name="TextBox 2">
            <a:extLst>
              <a:ext uri="{FF2B5EF4-FFF2-40B4-BE49-F238E27FC236}">
                <a16:creationId xmlns:a16="http://schemas.microsoft.com/office/drawing/2014/main" id="{1626732C-6F82-D680-1F54-FAEB83BDCBCA}"/>
              </a:ext>
            </a:extLst>
          </p:cNvPr>
          <p:cNvSpPr txBox="1"/>
          <p:nvPr/>
        </p:nvSpPr>
        <p:spPr>
          <a:xfrm>
            <a:off x="2626278" y="101875"/>
            <a:ext cx="1880316" cy="369332"/>
          </a:xfrm>
          <a:prstGeom prst="rect">
            <a:avLst/>
          </a:prstGeom>
          <a:solidFill>
            <a:srgbClr val="2078AE"/>
          </a:solidFill>
        </p:spPr>
        <p:txBody>
          <a:bodyPr wrap="square" rtlCol="0">
            <a:spAutoFit/>
          </a:bodyPr>
          <a:lstStyle/>
          <a:p>
            <a:r>
              <a:rPr lang="en-US" dirty="0">
                <a:solidFill>
                  <a:schemeClr val="bg1"/>
                </a:solidFill>
              </a:rPr>
              <a:t>Spatial Thinking</a:t>
            </a:r>
          </a:p>
        </p:txBody>
      </p:sp>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581108" y="1601028"/>
            <a:ext cx="4781907" cy="3859518"/>
          </a:xfrm>
        </p:spPr>
        <p:txBody>
          <a:bodyPr anchor="b">
            <a:spAutoFit/>
          </a:bodyPr>
          <a:lstStyle/>
          <a:p>
            <a:r>
              <a:rPr lang="en-US" sz="5600" b="1" dirty="0">
                <a:solidFill>
                  <a:srgbClr val="2078AE"/>
                </a:solidFill>
                <a:latin typeface="Montserrat" pitchFamily="2" charset="77"/>
              </a:rPr>
              <a:t>Spatial Thinking:</a:t>
            </a:r>
            <a:br>
              <a:rPr lang="en-US" sz="5600" b="1" dirty="0">
                <a:solidFill>
                  <a:srgbClr val="2078AE"/>
                </a:solidFill>
                <a:latin typeface="Montserrat" pitchFamily="2" charset="77"/>
              </a:rPr>
            </a:br>
            <a:r>
              <a:rPr lang="en-US" sz="4000" b="0" i="0" dirty="0">
                <a:latin typeface="Montserrat Medium" panose="00000600000000000000" pitchFamily="50" charset="0"/>
              </a:rPr>
              <a:t>Preschool, </a:t>
            </a:r>
            <a:br>
              <a:rPr lang="en-US" sz="4000" b="0" i="0" dirty="0">
                <a:latin typeface="Montserrat Medium" panose="00000600000000000000" pitchFamily="50" charset="0"/>
              </a:rPr>
            </a:br>
            <a:r>
              <a:rPr lang="en-US" sz="4000" b="0" i="0" dirty="0">
                <a:latin typeface="Montserrat Medium" panose="00000600000000000000" pitchFamily="50" charset="0"/>
              </a:rPr>
              <a:t>Transitional Kindergarten, </a:t>
            </a:r>
            <a:br>
              <a:rPr lang="en-US" sz="4000" b="0" i="0" dirty="0">
                <a:latin typeface="Montserrat Medium" panose="00000600000000000000" pitchFamily="50" charset="0"/>
              </a:rPr>
            </a:br>
            <a:r>
              <a:rPr lang="en-US" sz="4000" b="0" i="0" dirty="0">
                <a:latin typeface="Montserrat Medium" panose="00000600000000000000" pitchFamily="50" charset="0"/>
              </a:rPr>
              <a:t>and Kindergarten</a:t>
            </a:r>
            <a:endParaRPr lang="en-US" sz="4400" b="0" dirty="0">
              <a:solidFill>
                <a:srgbClr val="2078AE"/>
              </a:solidFill>
              <a:latin typeface="Montserrat Medium" panose="00000600000000000000" pitchFamily="2" charset="0"/>
            </a:endParaRPr>
          </a:p>
        </p:txBody>
      </p:sp>
      <p:pic>
        <p:nvPicPr>
          <p:cNvPr id="5" name="Picture 4" descr="CPE logo. Count Play Explore. For Early Education.">
            <a:extLst>
              <a:ext uri="{FF2B5EF4-FFF2-40B4-BE49-F238E27FC236}">
                <a16:creationId xmlns:a16="http://schemas.microsoft.com/office/drawing/2014/main" id="{05513A1F-A784-0630-5993-BB0EA75302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Orientation: </a:t>
            </a:r>
            <a:r>
              <a:rPr lang="en-US" sz="3200" dirty="0">
                <a:latin typeface="Montserrat Medium" panose="00000600000000000000" pitchFamily="2" charset="0"/>
              </a:rPr>
              <a:t>Examples (continued)</a:t>
            </a:r>
          </a:p>
        </p:txBody>
      </p:sp>
      <p:pic>
        <p:nvPicPr>
          <p:cNvPr id="7" name="Picture 6" descr="Two children are seated on the floor with several wooden blocks of different shapes and sizes around them. They are engaging with the blocks and appear to be discussing the position of the blocks.">
            <a:extLst>
              <a:ext uri="{FF2B5EF4-FFF2-40B4-BE49-F238E27FC236}">
                <a16:creationId xmlns:a16="http://schemas.microsoft.com/office/drawing/2014/main" id="{A1A2B129-25AC-E468-EF31-0507A23C85A3}"/>
              </a:ext>
              <a:ext uri="{C183D7F6-B498-43B3-948B-1728B52AA6E4}">
                <adec:decorative xmlns:adec="http://schemas.microsoft.com/office/drawing/2017/decorative" val="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500"/>
                    </a14:imgEffect>
                    <a14:imgEffect>
                      <a14:brightnessContrast contrast="5000"/>
                    </a14:imgEffect>
                  </a14:imgLayer>
                </a14:imgProps>
              </a:ext>
              <a:ext uri="{28A0092B-C50C-407E-A947-70E740481C1C}">
                <a14:useLocalDpi xmlns:a14="http://schemas.microsoft.com/office/drawing/2010/main"/>
              </a:ext>
            </a:extLst>
          </a:blip>
          <a:srcRect/>
          <a:stretch/>
        </p:blipFill>
        <p:spPr>
          <a:xfrm>
            <a:off x="851646" y="1355288"/>
            <a:ext cx="3277698" cy="2212120"/>
          </a:xfrm>
          <a:prstGeom prst="rect">
            <a:avLst/>
          </a:prstGeom>
        </p:spPr>
      </p:pic>
      <p:sp>
        <p:nvSpPr>
          <p:cNvPr id="3" name="Content Placeholder 5">
            <a:extLst>
              <a:ext uri="{FF2B5EF4-FFF2-40B4-BE49-F238E27FC236}">
                <a16:creationId xmlns:a16="http://schemas.microsoft.com/office/drawing/2014/main" id="{06E946A1-DD00-F2F5-167D-BDBB8D14756C}"/>
              </a:ext>
            </a:extLst>
          </p:cNvPr>
          <p:cNvSpPr txBox="1">
            <a:spLocks/>
          </p:cNvSpPr>
          <p:nvPr/>
        </p:nvSpPr>
        <p:spPr>
          <a:xfrm>
            <a:off x="4428809" y="1355288"/>
            <a:ext cx="6911545" cy="2212120"/>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rgbClr val="2078B0"/>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078B0"/>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078B0"/>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97000"/>
              </a:lnSpc>
              <a:spcBef>
                <a:spcPts val="10"/>
              </a:spcBef>
              <a:spcAft>
                <a:spcPts val="15000"/>
              </a:spcAft>
              <a:tabLst>
                <a:tab pos="228600" algn="l"/>
                <a:tab pos="1693545" algn="l"/>
                <a:tab pos="1693545" algn="l"/>
              </a:tabLst>
            </a:pPr>
            <a:r>
              <a:rPr lang="en-US" dirty="0">
                <a:latin typeface="Montserrat" panose="00000500000000000000" pitchFamily="50" charset="0"/>
              </a:rPr>
              <a:t>Building with blocks</a:t>
            </a:r>
          </a:p>
        </p:txBody>
      </p:sp>
      <p:pic>
        <p:nvPicPr>
          <p:cNvPr id="5" name="Picture 4" descr="A child is seated at a table using a marker to draw on a sheet of paper. ">
            <a:extLst>
              <a:ext uri="{FF2B5EF4-FFF2-40B4-BE49-F238E27FC236}">
                <a16:creationId xmlns:a16="http://schemas.microsoft.com/office/drawing/2014/main" id="{5235A4D4-9C80-F8B1-500F-80A2F95098A0}"/>
              </a:ext>
              <a:ext uri="{C183D7F6-B498-43B3-948B-1728B52AA6E4}">
                <adec:decorative xmlns:adec="http://schemas.microsoft.com/office/drawing/2017/decorative" val="0"/>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6100"/>
                    </a14:imgEffect>
                    <a14:imgEffect>
                      <a14:brightnessContrast bright="-2000" contrast="2000"/>
                    </a14:imgEffect>
                  </a14:imgLayer>
                </a14:imgProps>
              </a:ext>
              <a:ext uri="{28A0092B-C50C-407E-A947-70E740481C1C}">
                <a14:useLocalDpi xmlns:a14="http://schemas.microsoft.com/office/drawing/2010/main"/>
              </a:ext>
            </a:extLst>
          </a:blip>
          <a:stretch>
            <a:fillRect/>
          </a:stretch>
        </p:blipFill>
        <p:spPr>
          <a:xfrm>
            <a:off x="857837" y="3742507"/>
            <a:ext cx="3318179" cy="2212119"/>
          </a:xfrm>
          <a:prstGeom prst="rect">
            <a:avLst/>
          </a:prstGeom>
        </p:spPr>
      </p:pic>
      <p:sp>
        <p:nvSpPr>
          <p:cNvPr id="4" name="Content Placeholder 5">
            <a:extLst>
              <a:ext uri="{FF2B5EF4-FFF2-40B4-BE49-F238E27FC236}">
                <a16:creationId xmlns:a16="http://schemas.microsoft.com/office/drawing/2014/main" id="{738A698B-9970-1BA6-E3C8-5B9EA5223F29}"/>
              </a:ext>
            </a:extLst>
          </p:cNvPr>
          <p:cNvSpPr txBox="1">
            <a:spLocks/>
          </p:cNvSpPr>
          <p:nvPr/>
        </p:nvSpPr>
        <p:spPr>
          <a:xfrm>
            <a:off x="4428809" y="3742507"/>
            <a:ext cx="6911545" cy="2212119"/>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rgbClr val="2078B0"/>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078B0"/>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078B0"/>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97000"/>
              </a:lnSpc>
              <a:spcBef>
                <a:spcPts val="10"/>
              </a:spcBef>
              <a:spcAft>
                <a:spcPts val="1800"/>
              </a:spcAft>
              <a:tabLst>
                <a:tab pos="228600" algn="l"/>
                <a:tab pos="1693545" algn="l"/>
                <a:tab pos="1693545" algn="l"/>
              </a:tabLst>
            </a:pPr>
            <a:r>
              <a:rPr lang="en-US" dirty="0">
                <a:latin typeface="Montserrat" panose="00000500000000000000" pitchFamily="50" charset="0"/>
              </a:rPr>
              <a:t>Creating art</a:t>
            </a:r>
          </a:p>
        </p:txBody>
      </p:sp>
    </p:spTree>
    <p:extLst>
      <p:ext uri="{BB962C8B-B14F-4D97-AF65-F5344CB8AC3E}">
        <p14:creationId xmlns:p14="http://schemas.microsoft.com/office/powerpoint/2010/main" val="3616039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Orientation: </a:t>
            </a:r>
            <a:r>
              <a:rPr lang="en-US" sz="3200" dirty="0">
                <a:latin typeface="Montserrat Medium" panose="00000600000000000000" pitchFamily="2" charset="0"/>
              </a:rPr>
              <a:t>Development</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4922348" cy="5239256"/>
          </a:xfrm>
        </p:spPr>
        <p:txBody>
          <a:bodyPr anchor="ctr" anchorCtr="0">
            <a:normAutofit/>
          </a:bodyPr>
          <a:lstStyle/>
          <a:p>
            <a:pPr>
              <a:lnSpc>
                <a:spcPct val="100000"/>
              </a:lnSpc>
              <a:spcBef>
                <a:spcPts val="0"/>
              </a:spcBef>
              <a:spcAft>
                <a:spcPts val="1800"/>
              </a:spcAft>
            </a:pPr>
            <a:r>
              <a:rPr lang="en-US" sz="2400" dirty="0">
                <a:effectLst/>
                <a:ea typeface="Calibri" panose="020F0502020204030204" pitchFamily="34" charset="0"/>
                <a:cs typeface="Times New Roman" panose="02020603050405020304" pitchFamily="18" charset="0"/>
              </a:rPr>
              <a:t>A foundational skill developed in infancy and toddlerhood.</a:t>
            </a:r>
          </a:p>
          <a:p>
            <a:pPr>
              <a:lnSpc>
                <a:spcPct val="100000"/>
              </a:lnSpc>
              <a:spcBef>
                <a:spcPts val="0"/>
              </a:spcBef>
              <a:spcAft>
                <a:spcPts val="1800"/>
              </a:spcAft>
            </a:pPr>
            <a:r>
              <a:rPr lang="en-US" sz="2400" dirty="0">
                <a:ea typeface="Calibri" panose="020F0502020204030204" pitchFamily="34" charset="0"/>
                <a:cs typeface="Times New Roman" panose="02020603050405020304" pitchFamily="18" charset="0"/>
              </a:rPr>
              <a:t>Supports the development of other components of spatial thinking.</a:t>
            </a:r>
          </a:p>
        </p:txBody>
      </p:sp>
      <p:pic>
        <p:nvPicPr>
          <p:cNvPr id="3" name="Picture 2">
            <a:extLst>
              <a:ext uri="{FF2B5EF4-FFF2-40B4-BE49-F238E27FC236}">
                <a16:creationId xmlns:a16="http://schemas.microsoft.com/office/drawing/2014/main" id="{779E0742-CBE8-07A4-CD36-198C585EFAF5}"/>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500"/>
                    </a14:imgEffect>
                    <a14:imgEffect>
                      <a14:brightnessContrast contrast="10000"/>
                    </a14:imgEffect>
                  </a14:imgLayer>
                </a14:imgProps>
              </a:ext>
              <a:ext uri="{28A0092B-C50C-407E-A947-70E740481C1C}">
                <a14:useLocalDpi xmlns:a14="http://schemas.microsoft.com/office/drawing/2010/main"/>
              </a:ext>
            </a:extLst>
          </a:blip>
          <a:stretch>
            <a:fillRect/>
          </a:stretch>
        </p:blipFill>
        <p:spPr>
          <a:xfrm>
            <a:off x="6752493" y="967867"/>
            <a:ext cx="5439508" cy="5239256"/>
          </a:xfrm>
          <a:prstGeom prst="rect">
            <a:avLst/>
          </a:prstGeom>
        </p:spPr>
      </p:pic>
    </p:spTree>
    <p:extLst>
      <p:ext uri="{BB962C8B-B14F-4D97-AF65-F5344CB8AC3E}">
        <p14:creationId xmlns:p14="http://schemas.microsoft.com/office/powerpoint/2010/main" val="234476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Spatial Orientation</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7"/>
            <a:ext cx="5633559" cy="5137511"/>
          </a:xfrm>
        </p:spPr>
        <p:txBody>
          <a:bodyPr anchor="ctr" anchorCtr="0">
            <a:normAutofit/>
          </a:bodyPr>
          <a:lstStyle/>
          <a:p>
            <a:pPr marL="0" indent="0">
              <a:lnSpc>
                <a:spcPct val="100000"/>
              </a:lnSpc>
              <a:spcBef>
                <a:spcPts val="0"/>
              </a:spcBef>
              <a:spcAft>
                <a:spcPts val="1800"/>
              </a:spcAft>
              <a:buNone/>
            </a:pPr>
            <a:r>
              <a:rPr lang="en-US" sz="2400" kern="100" dirty="0">
                <a:solidFill>
                  <a:srgbClr val="000000"/>
                </a:solidFill>
                <a:effectLst/>
                <a:ea typeface="Calibri" panose="020F0502020204030204" pitchFamily="34" charset="0"/>
                <a:cs typeface="Calibri" panose="020F0502020204030204" pitchFamily="34" charset="0"/>
              </a:rPr>
              <a:t>In what ways might this child be thinking about the position of their body?</a:t>
            </a:r>
          </a:p>
          <a:p>
            <a:pPr marL="0" indent="0">
              <a:lnSpc>
                <a:spcPct val="100000"/>
              </a:lnSpc>
              <a:spcBef>
                <a:spcPts val="0"/>
              </a:spcBef>
              <a:spcAft>
                <a:spcPts val="1800"/>
              </a:spcAft>
              <a:buNone/>
            </a:pPr>
            <a:r>
              <a:rPr lang="en-US" sz="2400" kern="100" dirty="0">
                <a:solidFill>
                  <a:srgbClr val="000000"/>
                </a:solidFill>
                <a:effectLst/>
                <a:ea typeface="Calibri" panose="020F0502020204030204" pitchFamily="34" charset="0"/>
                <a:cs typeface="Calibri" panose="020F0502020204030204" pitchFamily="34" charset="0"/>
              </a:rPr>
              <a:t>In what ways might this child be thinking about the position of objects in relation to themselves or other objects?</a:t>
            </a:r>
            <a:endParaRPr lang="en-US" sz="2400" kern="100" dirty="0">
              <a:solidFill>
                <a:schemeClr val="bg1">
                  <a:lumMod val="65000"/>
                </a:schemeClr>
              </a:solidFill>
              <a:effectLst/>
              <a:ea typeface="Calibri" panose="020F0502020204030204" pitchFamily="34" charset="0"/>
              <a:cs typeface="Calibri" panose="020F0502020204030204" pitchFamily="34" charset="0"/>
            </a:endParaRPr>
          </a:p>
        </p:txBody>
      </p:sp>
      <p:pic>
        <p:nvPicPr>
          <p:cNvPr id="4" name="Picture 3" descr="A child building a toy train track.">
            <a:extLst>
              <a:ext uri="{FF2B5EF4-FFF2-40B4-BE49-F238E27FC236}">
                <a16:creationId xmlns:a16="http://schemas.microsoft.com/office/drawing/2014/main" id="{D186C4B0-01E0-3CAE-C1F2-2243AF02DD07}"/>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18875" y="967867"/>
            <a:ext cx="5473125" cy="5137511"/>
          </a:xfrm>
          <a:prstGeom prst="rect">
            <a:avLst/>
          </a:prstGeom>
        </p:spPr>
      </p:pic>
    </p:spTree>
    <p:extLst>
      <p:ext uri="{BB962C8B-B14F-4D97-AF65-F5344CB8AC3E}">
        <p14:creationId xmlns:p14="http://schemas.microsoft.com/office/powerpoint/2010/main" val="547358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Navigation: </a:t>
            </a:r>
            <a:r>
              <a:rPr lang="en-US" sz="3200" dirty="0">
                <a:latin typeface="Montserrat Medium" panose="00000600000000000000" pitchFamily="2" charset="0"/>
              </a:rPr>
              <a:t>Definition</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8"/>
            <a:ext cx="5633559" cy="4420012"/>
          </a:xfrm>
        </p:spPr>
        <p:txBody>
          <a:bodyPr anchor="ctr" anchorCtr="0">
            <a:normAutofit/>
          </a:bodyPr>
          <a:lstStyle/>
          <a:p>
            <a:pPr marL="0" marR="0" lvl="0" indent="0" algn="ctr">
              <a:spcBef>
                <a:spcPts val="0"/>
              </a:spcBef>
              <a:spcAft>
                <a:spcPts val="0"/>
              </a:spcAft>
              <a:buNone/>
            </a:pPr>
            <a:r>
              <a:rPr lang="en-US" sz="2400" dirty="0">
                <a:ea typeface="Calibri" panose="020F0502020204030204" pitchFamily="34" charset="0"/>
                <a:cs typeface="Times New Roman" panose="02020603050405020304" pitchFamily="18" charset="0"/>
              </a:rPr>
              <a:t>K</a:t>
            </a:r>
            <a:r>
              <a:rPr lang="en-US" sz="2400" dirty="0">
                <a:effectLst/>
                <a:ea typeface="Calibri" panose="020F0502020204030204" pitchFamily="34" charset="0"/>
                <a:cs typeface="Times New Roman" panose="02020603050405020304" pitchFamily="18" charset="0"/>
              </a:rPr>
              <a:t>nowing how to get from one place to another. </a:t>
            </a:r>
          </a:p>
        </p:txBody>
      </p:sp>
      <p:pic>
        <p:nvPicPr>
          <p:cNvPr id="3" name="Picture 2">
            <a:extLst>
              <a:ext uri="{FF2B5EF4-FFF2-40B4-BE49-F238E27FC236}">
                <a16:creationId xmlns:a16="http://schemas.microsoft.com/office/drawing/2014/main" id="{A09E97A6-3F5C-0605-E4F2-D0C1ACF8FF29}"/>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93000"/>
                    </a14:imgEffect>
                    <a14:imgEffect>
                      <a14:brightnessContrast bright="7000"/>
                    </a14:imgEffect>
                  </a14:imgLayer>
                </a14:imgProps>
              </a:ext>
              <a:ext uri="{28A0092B-C50C-407E-A947-70E740481C1C}">
                <a14:useLocalDpi xmlns:a14="http://schemas.microsoft.com/office/drawing/2010/main"/>
              </a:ext>
            </a:extLst>
          </a:blip>
          <a:srcRect/>
          <a:stretch/>
        </p:blipFill>
        <p:spPr>
          <a:xfrm>
            <a:off x="6738425" y="967867"/>
            <a:ext cx="5453575" cy="4420013"/>
          </a:xfrm>
          <a:prstGeom prst="rect">
            <a:avLst/>
          </a:prstGeom>
        </p:spPr>
      </p:pic>
    </p:spTree>
    <p:extLst>
      <p:ext uri="{BB962C8B-B14F-4D97-AF65-F5344CB8AC3E}">
        <p14:creationId xmlns:p14="http://schemas.microsoft.com/office/powerpoint/2010/main" val="4161589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latin typeface="Montserrat" panose="00000500000000000000" pitchFamily="2" charset="0"/>
              </a:rPr>
              <a:t>Spatial Navigation: </a:t>
            </a:r>
            <a:r>
              <a:rPr lang="en-US" dirty="0">
                <a:latin typeface="Montserrat Medium" panose="00000600000000000000" pitchFamily="2" charset="0"/>
              </a:rPr>
              <a:t>Examples</a:t>
            </a:r>
            <a:endParaRPr lang="en-US" b="1" dirty="0">
              <a:solidFill>
                <a:schemeClr val="bg1"/>
              </a:solidFill>
              <a:latin typeface="Montserrat"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503297" y="1238249"/>
            <a:ext cx="2904428" cy="2006601"/>
          </a:xfrm>
          <a:prstGeom prst="rect">
            <a:avLst/>
          </a:prstGeom>
        </p:spPr>
        <p:txBody>
          <a:bodyPr anchor="ctr" anchorCtr="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dirty="0">
                <a:effectLst/>
                <a:latin typeface="Montserrat" panose="00000500000000000000" pitchFamily="50" charset="0"/>
                <a:ea typeface="Calibri" panose="020F0502020204030204" pitchFamily="34" charset="0"/>
                <a:cs typeface="Times New Roman" panose="02020603050405020304" pitchFamily="18" charset="0"/>
              </a:rPr>
              <a:t>Finding their way around familiar spaces</a:t>
            </a:r>
            <a:endParaRPr lang="en-US" sz="2400" dirty="0">
              <a:latin typeface="Montserrat" panose="00000500000000000000" pitchFamily="50" charset="0"/>
              <a:ea typeface="Calibri" panose="020F0502020204030204" pitchFamily="34" charset="0"/>
              <a:cs typeface="Times New Roman" panose="02020603050405020304" pitchFamily="18" charset="0"/>
            </a:endParaRPr>
          </a:p>
        </p:txBody>
      </p:sp>
      <p:pic>
        <p:nvPicPr>
          <p:cNvPr id="7" name="Picture 6" descr="A courtyard in a school setting. There are buildings around the perimeter and planter beds with trees and bushes in the interior, along with wide walking paths. ">
            <a:extLst>
              <a:ext uri="{FF2B5EF4-FFF2-40B4-BE49-F238E27FC236}">
                <a16:creationId xmlns:a16="http://schemas.microsoft.com/office/drawing/2014/main" id="{24637BA5-DF43-D88D-88D6-A2446747D90E}"/>
              </a:ext>
              <a:ext uri="{C183D7F6-B498-43B3-948B-1728B52AA6E4}">
                <adec:decorative xmlns:adec="http://schemas.microsoft.com/office/drawing/2017/decorative" val="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a:ext>
            </a:extLst>
          </a:blip>
          <a:srcRect/>
          <a:stretch/>
        </p:blipFill>
        <p:spPr>
          <a:xfrm>
            <a:off x="3315387" y="1238249"/>
            <a:ext cx="2750132" cy="2006601"/>
          </a:xfrm>
          <a:prstGeom prst="rect">
            <a:avLst/>
          </a:prstGeom>
        </p:spPr>
      </p:pic>
      <p:sp>
        <p:nvSpPr>
          <p:cNvPr id="15" name="Content Placeholder 4">
            <a:extLst>
              <a:ext uri="{FF2B5EF4-FFF2-40B4-BE49-F238E27FC236}">
                <a16:creationId xmlns:a16="http://schemas.microsoft.com/office/drawing/2014/main" id="{BD3A15B1-4C30-1F1A-9E67-9A13C963DFD6}"/>
              </a:ext>
            </a:extLst>
          </p:cNvPr>
          <p:cNvSpPr txBox="1">
            <a:spLocks/>
          </p:cNvSpPr>
          <p:nvPr/>
        </p:nvSpPr>
        <p:spPr>
          <a:xfrm>
            <a:off x="6126482" y="1238249"/>
            <a:ext cx="2525634" cy="2006601"/>
          </a:xfrm>
          <a:prstGeom prst="rect">
            <a:avLst/>
          </a:prstGeom>
        </p:spPr>
        <p:txBody>
          <a:bodyPr anchor="ctr" anchorCtr="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dirty="0">
                <a:latin typeface="Montserrat" panose="00000500000000000000" pitchFamily="50" charset="0"/>
                <a:ea typeface="Calibri" panose="020F0502020204030204" pitchFamily="34" charset="0"/>
                <a:cs typeface="Times New Roman" panose="02020603050405020304" pitchFamily="18" charset="0"/>
              </a:rPr>
              <a:t>Giving or getting directions to find an object </a:t>
            </a:r>
          </a:p>
        </p:txBody>
      </p:sp>
      <p:pic>
        <p:nvPicPr>
          <p:cNvPr id="4" name="Picture 3" descr="Wooden and metal shelves filled with differently colored materials. ">
            <a:extLst>
              <a:ext uri="{FF2B5EF4-FFF2-40B4-BE49-F238E27FC236}">
                <a16:creationId xmlns:a16="http://schemas.microsoft.com/office/drawing/2014/main" id="{DC299279-0422-56E9-4548-044F4EF1CCC3}"/>
              </a:ext>
              <a:ext uri="{C183D7F6-B498-43B3-948B-1728B52AA6E4}">
                <adec:decorative xmlns:adec="http://schemas.microsoft.com/office/drawing/2017/decorative" val="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6000"/>
                    </a14:imgEffect>
                  </a14:imgLayer>
                </a14:imgProps>
              </a:ext>
              <a:ext uri="{28A0092B-C50C-407E-A947-70E740481C1C}">
                <a14:useLocalDpi xmlns:a14="http://schemas.microsoft.com/office/drawing/2010/main"/>
              </a:ext>
            </a:extLst>
          </a:blip>
          <a:srcRect/>
          <a:stretch/>
        </p:blipFill>
        <p:spPr>
          <a:xfrm>
            <a:off x="8785271" y="1238249"/>
            <a:ext cx="2765971" cy="2006601"/>
          </a:xfrm>
          <a:prstGeom prst="rect">
            <a:avLst/>
          </a:prstGeom>
        </p:spPr>
      </p:pic>
      <p:sp>
        <p:nvSpPr>
          <p:cNvPr id="14" name="Content Placeholder 4">
            <a:extLst>
              <a:ext uri="{FF2B5EF4-FFF2-40B4-BE49-F238E27FC236}">
                <a16:creationId xmlns:a16="http://schemas.microsoft.com/office/drawing/2014/main" id="{A1824797-3495-19AD-B079-5063A383AA75}"/>
              </a:ext>
            </a:extLst>
          </p:cNvPr>
          <p:cNvSpPr txBox="1">
            <a:spLocks/>
          </p:cNvSpPr>
          <p:nvPr/>
        </p:nvSpPr>
        <p:spPr>
          <a:xfrm>
            <a:off x="2271932" y="3598464"/>
            <a:ext cx="3439551" cy="2314112"/>
          </a:xfrm>
          <a:prstGeom prst="rect">
            <a:avLst/>
          </a:prstGeom>
        </p:spPr>
        <p:txBody>
          <a:bodyPr anchor="ctr" anchorCtr="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dirty="0">
                <a:latin typeface="Montserrat" panose="00000500000000000000" pitchFamily="50" charset="0"/>
                <a:ea typeface="Calibri" panose="020F0502020204030204" pitchFamily="34" charset="0"/>
                <a:cs typeface="Times New Roman" panose="02020603050405020304" pitchFamily="18" charset="0"/>
              </a:rPr>
              <a:t>Using simple maps to play  a “treasure hunt” game</a:t>
            </a:r>
          </a:p>
        </p:txBody>
      </p:sp>
      <p:pic>
        <p:nvPicPr>
          <p:cNvPr id="8" name="Picture 7" descr="A floorplan of a classroom. Different areas of the room are labeled (for example, &quot;Blocks,&quot; &quot;Library,&quot; and &quot;Dramatic Play.&quot;">
            <a:extLst>
              <a:ext uri="{FF2B5EF4-FFF2-40B4-BE49-F238E27FC236}">
                <a16:creationId xmlns:a16="http://schemas.microsoft.com/office/drawing/2014/main" id="{55BAC415-9887-8C86-04C6-CB5E9B78D068}"/>
              </a:ext>
              <a:ext uri="{C183D7F6-B498-43B3-948B-1728B52AA6E4}">
                <adec:decorative xmlns:adec="http://schemas.microsoft.com/office/drawing/2017/decorative" val="0"/>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4500"/>
                    </a14:imgEffect>
                  </a14:imgLayer>
                </a14:imgProps>
              </a:ext>
              <a:ext uri="{28A0092B-C50C-407E-A947-70E740481C1C}">
                <a14:useLocalDpi xmlns:a14="http://schemas.microsoft.com/office/drawing/2010/main"/>
              </a:ext>
            </a:extLst>
          </a:blip>
          <a:srcRect/>
          <a:stretch/>
        </p:blipFill>
        <p:spPr>
          <a:xfrm>
            <a:off x="5852908" y="3598464"/>
            <a:ext cx="3255923" cy="2314112"/>
          </a:xfrm>
          <a:prstGeom prst="rect">
            <a:avLst/>
          </a:prstGeom>
        </p:spPr>
      </p:pic>
    </p:spTree>
    <p:extLst>
      <p:ext uri="{BB962C8B-B14F-4D97-AF65-F5344CB8AC3E}">
        <p14:creationId xmlns:p14="http://schemas.microsoft.com/office/powerpoint/2010/main" val="2022539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Navigation: </a:t>
            </a:r>
            <a:r>
              <a:rPr lang="en-US" sz="3200" dirty="0">
                <a:latin typeface="Montserrat Medium" panose="00000600000000000000" pitchFamily="2" charset="0"/>
              </a:rPr>
              <a:t>Development</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7"/>
            <a:ext cx="5633559" cy="4539635"/>
          </a:xfrm>
        </p:spPr>
        <p:txBody>
          <a:bodyPr anchor="ctr" anchorCtr="0">
            <a:normAutofit/>
          </a:bodyPr>
          <a:lstStyle/>
          <a:p>
            <a:pPr marL="0" indent="0">
              <a:lnSpc>
                <a:spcPct val="100000"/>
              </a:lnSpc>
              <a:spcBef>
                <a:spcPts val="0"/>
              </a:spcBef>
              <a:spcAft>
                <a:spcPts val="1800"/>
              </a:spcAft>
              <a:buNone/>
            </a:pPr>
            <a:r>
              <a:rPr lang="en-US" sz="2400" dirty="0">
                <a:effectLst/>
                <a:ea typeface="Calibri" panose="020F0502020204030204" pitchFamily="34" charset="0"/>
                <a:cs typeface="Times New Roman" panose="02020603050405020304" pitchFamily="18" charset="0"/>
              </a:rPr>
              <a:t>Children can:</a:t>
            </a:r>
          </a:p>
          <a:p>
            <a:pPr>
              <a:lnSpc>
                <a:spcPct val="100000"/>
              </a:lnSpc>
              <a:spcBef>
                <a:spcPts val="0"/>
              </a:spcBef>
              <a:spcAft>
                <a:spcPts val="1800"/>
              </a:spcAft>
            </a:pPr>
            <a:r>
              <a:rPr lang="en-US" sz="2400" dirty="0">
                <a:cs typeface="Times New Roman" panose="02020603050405020304" pitchFamily="18" charset="0"/>
              </a:rPr>
              <a:t>visualize what places might look like,</a:t>
            </a:r>
          </a:p>
          <a:p>
            <a:pPr>
              <a:lnSpc>
                <a:spcPct val="100000"/>
              </a:lnSpc>
              <a:spcBef>
                <a:spcPts val="0"/>
              </a:spcBef>
              <a:spcAft>
                <a:spcPts val="1800"/>
              </a:spcAft>
            </a:pPr>
            <a:r>
              <a:rPr lang="en-US" sz="2400" dirty="0">
                <a:ea typeface="Calibri" panose="020F0502020204030204" pitchFamily="34" charset="0"/>
                <a:cs typeface="Times New Roman" panose="02020603050405020304" pitchFamily="18" charset="0"/>
              </a:rPr>
              <a:t>use landmarks to find objects, and</a:t>
            </a:r>
          </a:p>
          <a:p>
            <a:pPr>
              <a:lnSpc>
                <a:spcPct val="100000"/>
              </a:lnSpc>
              <a:spcBef>
                <a:spcPts val="0"/>
              </a:spcBef>
              <a:spcAft>
                <a:spcPts val="1800"/>
              </a:spcAft>
            </a:pPr>
            <a:r>
              <a:rPr lang="en-US" sz="2400" dirty="0">
                <a:effectLst/>
                <a:ea typeface="Calibri" panose="020F0502020204030204" pitchFamily="34" charset="0"/>
                <a:cs typeface="Times New Roman" panose="02020603050405020304" pitchFamily="18" charset="0"/>
              </a:rPr>
              <a:t>think about and begin to understand distance.</a:t>
            </a:r>
          </a:p>
          <a:p>
            <a:pPr marL="0" indent="0">
              <a:lnSpc>
                <a:spcPct val="100000"/>
              </a:lnSpc>
              <a:spcBef>
                <a:spcPts val="0"/>
              </a:spcBef>
              <a:spcAft>
                <a:spcPts val="1800"/>
              </a:spcAft>
              <a:buNone/>
            </a:pPr>
            <a:r>
              <a:rPr lang="en-US" sz="1200" b="0" i="0" u="none" strike="noStrike" baseline="0" dirty="0">
                <a:solidFill>
                  <a:schemeClr val="bg1">
                    <a:lumMod val="50000"/>
                  </a:schemeClr>
                </a:solidFill>
                <a:latin typeface="Montserrat" panose="00000500000000000000" pitchFamily="50" charset="0"/>
              </a:rPr>
              <a:t>Newcombe</a:t>
            </a:r>
            <a:r>
              <a:rPr lang="en-US" sz="1200" dirty="0">
                <a:solidFill>
                  <a:schemeClr val="bg1">
                    <a:lumMod val="50000"/>
                  </a:schemeClr>
                </a:solidFill>
                <a:latin typeface="Montserrat" panose="00000500000000000000" pitchFamily="50" charset="0"/>
              </a:rPr>
              <a:t> </a:t>
            </a:r>
            <a:r>
              <a:rPr lang="en-US" sz="1200" b="0" i="0" u="none" strike="noStrike" baseline="0" dirty="0">
                <a:solidFill>
                  <a:schemeClr val="bg1">
                    <a:lumMod val="50000"/>
                  </a:schemeClr>
                </a:solidFill>
                <a:latin typeface="Montserrat" panose="00000500000000000000" pitchFamily="50" charset="0"/>
              </a:rPr>
              <a:t>(2019);  </a:t>
            </a:r>
            <a:r>
              <a:rPr lang="en-US" sz="1200" b="0" i="0" u="none" strike="noStrike" baseline="0" dirty="0" err="1">
                <a:solidFill>
                  <a:schemeClr val="bg1">
                    <a:lumMod val="50000"/>
                  </a:schemeClr>
                </a:solidFill>
                <a:latin typeface="Montserrat" panose="00000500000000000000" pitchFamily="50" charset="0"/>
              </a:rPr>
              <a:t>Balcomb</a:t>
            </a:r>
            <a:r>
              <a:rPr lang="en-US" sz="1200" dirty="0">
                <a:solidFill>
                  <a:schemeClr val="bg1">
                    <a:lumMod val="50000"/>
                  </a:schemeClr>
                </a:solidFill>
                <a:latin typeface="Montserrat" panose="00000500000000000000" pitchFamily="50" charset="0"/>
              </a:rPr>
              <a:t> </a:t>
            </a:r>
            <a:r>
              <a:rPr lang="en-US" sz="1200" b="0" i="0" u="none" strike="noStrike" baseline="0" dirty="0">
                <a:solidFill>
                  <a:schemeClr val="bg1">
                    <a:lumMod val="50000"/>
                  </a:schemeClr>
                </a:solidFill>
                <a:latin typeface="Montserrat" panose="00000500000000000000" pitchFamily="50" charset="0"/>
              </a:rPr>
              <a:t>et al. (2011)</a:t>
            </a:r>
            <a:endParaRPr lang="en-US" sz="1200" dirty="0">
              <a:solidFill>
                <a:schemeClr val="bg1">
                  <a:lumMod val="50000"/>
                </a:schemeClr>
              </a:solidFill>
              <a:latin typeface="Montserrat" panose="00000500000000000000" pitchFamily="50" charset="0"/>
            </a:endParaRPr>
          </a:p>
        </p:txBody>
      </p:sp>
      <p:pic>
        <p:nvPicPr>
          <p:cNvPr id="7" name="Picture 6">
            <a:extLst>
              <a:ext uri="{FF2B5EF4-FFF2-40B4-BE49-F238E27FC236}">
                <a16:creationId xmlns:a16="http://schemas.microsoft.com/office/drawing/2014/main" id="{DEBB7FD2-A24E-87A7-1E33-1B5DAE333E2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534"/>
          <a:stretch/>
        </p:blipFill>
        <p:spPr>
          <a:xfrm>
            <a:off x="6446489" y="314551"/>
            <a:ext cx="5745511" cy="5533637"/>
          </a:xfrm>
          <a:prstGeom prst="rect">
            <a:avLst/>
          </a:prstGeom>
        </p:spPr>
      </p:pic>
    </p:spTree>
    <p:extLst>
      <p:ext uri="{BB962C8B-B14F-4D97-AF65-F5344CB8AC3E}">
        <p14:creationId xmlns:p14="http://schemas.microsoft.com/office/powerpoint/2010/main" val="713127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Spatial Navigation</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8"/>
            <a:ext cx="5021615" cy="4114800"/>
          </a:xfrm>
        </p:spPr>
        <p:txBody>
          <a:bodyPr anchor="ctr" anchorCtr="0">
            <a:normAutofit/>
          </a:bodyPr>
          <a:lstStyle/>
          <a:p>
            <a:pPr marL="0" indent="0">
              <a:lnSpc>
                <a:spcPct val="107000"/>
              </a:lnSpc>
              <a:spcBef>
                <a:spcPts val="0"/>
              </a:spcBef>
              <a:buNone/>
            </a:pPr>
            <a:r>
              <a:rPr lang="en-US" sz="2400" kern="100" dirty="0">
                <a:solidFill>
                  <a:srgbClr val="000000"/>
                </a:solidFill>
                <a:effectLst/>
                <a:ea typeface="Calibri" panose="020F0502020204030204" pitchFamily="34" charset="0"/>
                <a:cs typeface="Calibri" panose="020F0502020204030204" pitchFamily="34" charset="0"/>
              </a:rPr>
              <a:t>What landmarks might children use as they</a:t>
            </a:r>
            <a:r>
              <a:rPr lang="en-US" sz="2400" kern="100" dirty="0">
                <a:solidFill>
                  <a:srgbClr val="000000"/>
                </a:solidFill>
                <a:ea typeface="Calibri" panose="020F0502020204030204" pitchFamily="34" charset="0"/>
                <a:cs typeface="Calibri" panose="020F0502020204030204" pitchFamily="34" charset="0"/>
              </a:rPr>
              <a:t> move </a:t>
            </a:r>
            <a:r>
              <a:rPr lang="en-US" sz="2400" kern="100" dirty="0">
                <a:solidFill>
                  <a:srgbClr val="000000"/>
                </a:solidFill>
                <a:effectLst/>
                <a:ea typeface="Calibri" panose="020F0502020204030204" pitchFamily="34" charset="0"/>
                <a:cs typeface="Calibri" panose="020F0502020204030204" pitchFamily="34" charset="0"/>
              </a:rPr>
              <a:t>from one place to another?</a:t>
            </a:r>
            <a:endParaRPr lang="en-US" sz="2400" kern="100" dirty="0">
              <a:solidFill>
                <a:schemeClr val="bg1">
                  <a:lumMod val="65000"/>
                </a:schemeClr>
              </a:solidFill>
              <a:effectLst/>
              <a:ea typeface="Calibri" panose="020F0502020204030204" pitchFamily="34" charset="0"/>
              <a:cs typeface="Calibri" panose="020F0502020204030204" pitchFamily="34" charset="0"/>
            </a:endParaRPr>
          </a:p>
        </p:txBody>
      </p:sp>
      <p:pic>
        <p:nvPicPr>
          <p:cNvPr id="7" name="Picture 6" descr="A playground with a canopy, playsets, steps, a large ball, and other play equipment.">
            <a:extLst>
              <a:ext uri="{FF2B5EF4-FFF2-40B4-BE49-F238E27FC236}">
                <a16:creationId xmlns:a16="http://schemas.microsoft.com/office/drawing/2014/main" id="{EFB80040-5DA2-89BB-D2EC-8250AB8F41CF}"/>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116000"/>
                    </a14:imgEffect>
                    <a14:imgEffect>
                      <a14:brightnessContrast bright="20000" contrast="-21000"/>
                    </a14:imgEffect>
                  </a14:imgLayer>
                </a14:imgProps>
              </a:ext>
              <a:ext uri="{28A0092B-C50C-407E-A947-70E740481C1C}">
                <a14:useLocalDpi xmlns:a14="http://schemas.microsoft.com/office/drawing/2010/main"/>
              </a:ext>
            </a:extLst>
          </a:blip>
          <a:stretch>
            <a:fillRect/>
          </a:stretch>
        </p:blipFill>
        <p:spPr>
          <a:xfrm>
            <a:off x="6019800" y="967867"/>
            <a:ext cx="6172200" cy="4114800"/>
          </a:xfrm>
          <a:prstGeom prst="rect">
            <a:avLst/>
          </a:prstGeom>
        </p:spPr>
      </p:pic>
    </p:spTree>
    <p:extLst>
      <p:ext uri="{BB962C8B-B14F-4D97-AF65-F5344CB8AC3E}">
        <p14:creationId xmlns:p14="http://schemas.microsoft.com/office/powerpoint/2010/main" val="3176066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832023" y="2504303"/>
            <a:ext cx="4728518" cy="3273659"/>
          </a:xfrm>
        </p:spPr>
        <p:txBody>
          <a:bodyPr>
            <a:noAutofit/>
          </a:bodyPr>
          <a:lstStyle/>
          <a:p>
            <a:pPr algn="ctr"/>
            <a:r>
              <a:rPr lang="en-US" sz="3600" b="1" dirty="0">
                <a:latin typeface="Montserrat" panose="00000500000000000000" pitchFamily="50" charset="0"/>
              </a:rPr>
              <a:t>Observe Video:</a:t>
            </a:r>
            <a:br>
              <a:rPr lang="en-US" sz="3600" b="1" dirty="0">
                <a:latin typeface="Montserrat" panose="00000500000000000000" pitchFamily="50" charset="0"/>
              </a:rPr>
            </a:br>
            <a:r>
              <a:rPr lang="en-US" sz="3100" dirty="0">
                <a:latin typeface="Montserrat Medium" panose="00000600000000000000" pitchFamily="50" charset="0"/>
              </a:rPr>
              <a:t>Spatial Orientation </a:t>
            </a:r>
            <a:br>
              <a:rPr lang="en-US" sz="3100" dirty="0">
                <a:latin typeface="Montserrat Medium" panose="00000600000000000000" pitchFamily="50" charset="0"/>
              </a:rPr>
            </a:br>
            <a:r>
              <a:rPr lang="en-US" sz="3100" dirty="0">
                <a:latin typeface="Montserrat Medium" panose="00000600000000000000" pitchFamily="50" charset="0"/>
              </a:rPr>
              <a:t>and Spatial Navigation</a:t>
            </a:r>
            <a:endParaRPr lang="en-US" sz="3100" dirty="0">
              <a:solidFill>
                <a:schemeClr val="bg1"/>
              </a:solidFill>
              <a:latin typeface="Montserrat" pitchFamily="2" charset="77"/>
            </a:endParaRPr>
          </a:p>
        </p:txBody>
      </p:sp>
      <p:pic>
        <p:nvPicPr>
          <p:cNvPr id="3" name="Picture 2">
            <a:extLst>
              <a:ext uri="{FF2B5EF4-FFF2-40B4-BE49-F238E27FC236}">
                <a16:creationId xmlns:a16="http://schemas.microsoft.com/office/drawing/2014/main" id="{254977F7-E466-98D2-C651-3A78D83AAC08}"/>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7000"/>
                    </a14:imgEffect>
                  </a14:imgLayer>
                </a14:imgProps>
              </a:ext>
              <a:ext uri="{28A0092B-C50C-407E-A947-70E740481C1C}">
                <a14:useLocalDpi xmlns:a14="http://schemas.microsoft.com/office/drawing/2010/main"/>
              </a:ext>
            </a:extLst>
          </a:blip>
          <a:stretch>
            <a:fillRect/>
          </a:stretch>
        </p:blipFill>
        <p:spPr>
          <a:xfrm>
            <a:off x="6261727" y="947532"/>
            <a:ext cx="5183484" cy="3455656"/>
          </a:xfrm>
          <a:prstGeom prst="rect">
            <a:avLst/>
          </a:prstGeom>
        </p:spPr>
      </p:pic>
      <p:sp>
        <p:nvSpPr>
          <p:cNvPr id="6" name="TextBox 5">
            <a:extLst>
              <a:ext uri="{FF2B5EF4-FFF2-40B4-BE49-F238E27FC236}">
                <a16:creationId xmlns:a16="http://schemas.microsoft.com/office/drawing/2014/main" id="{945932F8-CCD5-7F21-0F8F-1AE32B39BBBE}"/>
              </a:ext>
            </a:extLst>
          </p:cNvPr>
          <p:cNvSpPr txBox="1"/>
          <p:nvPr/>
        </p:nvSpPr>
        <p:spPr>
          <a:xfrm>
            <a:off x="6201508" y="4530759"/>
            <a:ext cx="5312897" cy="1477328"/>
          </a:xfrm>
          <a:prstGeom prst="rect">
            <a:avLst/>
          </a:prstGeom>
          <a:noFill/>
        </p:spPr>
        <p:txBody>
          <a:bodyPr wrap="square" lIns="91440" tIns="45720" rIns="91440" bIns="45720" anchor="t">
            <a:spAutoFit/>
          </a:bodyPr>
          <a:lstStyle/>
          <a:p>
            <a:pPr>
              <a:spcAft>
                <a:spcPts val="1200"/>
              </a:spcAft>
            </a:pPr>
            <a:r>
              <a:rPr lang="en-US" sz="2000" u="sng" dirty="0">
                <a:solidFill>
                  <a:srgbClr val="0000FF"/>
                </a:solidFill>
                <a:effectLst/>
                <a:latin typeface="Montserrat" panose="00000500000000000000" pitchFamily="50" charset="0"/>
                <a:ea typeface="Calibri" panose="020F0502020204030204" pitchFamily="34" charset="0"/>
                <a:cs typeface="Calibri"/>
                <a:hlinkClick r:id="rId5">
                  <a:extLst>
                    <a:ext uri="{A12FA001-AC4F-418D-AE19-62706E023703}">
                      <ahyp:hlinkClr xmlns:ahyp="http://schemas.microsoft.com/office/drawing/2018/hyperlinkcolor" val="tx"/>
                    </a:ext>
                  </a:extLst>
                </a:hlinkClick>
              </a:rPr>
              <a:t>Exploring Spatial Thinking Outdoors </a:t>
            </a:r>
            <a:br>
              <a:rPr lang="en-US" sz="2000" u="sng" dirty="0">
                <a:solidFill>
                  <a:srgbClr val="0000FF"/>
                </a:solidFill>
                <a:effectLst/>
                <a:latin typeface="Montserrat" panose="00000500000000000000" pitchFamily="50" charset="0"/>
                <a:ea typeface="Calibri" panose="020F0502020204030204" pitchFamily="34" charset="0"/>
                <a:cs typeface="Calibri"/>
                <a:hlinkClick r:id="rId5">
                  <a:extLst>
                    <a:ext uri="{A12FA001-AC4F-418D-AE19-62706E023703}">
                      <ahyp:hlinkClr xmlns:ahyp="http://schemas.microsoft.com/office/drawing/2018/hyperlinkcolor" val="tx"/>
                    </a:ext>
                  </a:extLst>
                </a:hlinkClick>
              </a:rPr>
            </a:br>
            <a:r>
              <a:rPr lang="en-US" sz="2000" u="sng" dirty="0">
                <a:solidFill>
                  <a:srgbClr val="0000FF"/>
                </a:solidFill>
                <a:effectLst/>
                <a:latin typeface="Montserrat" panose="00000500000000000000" pitchFamily="50" charset="0"/>
                <a:ea typeface="Calibri" panose="020F0502020204030204" pitchFamily="34" charset="0"/>
                <a:cs typeface="Calibri"/>
                <a:hlinkClick r:id="rId5">
                  <a:extLst>
                    <a:ext uri="{A12FA001-AC4F-418D-AE19-62706E023703}">
                      <ahyp:hlinkClr xmlns:ahyp="http://schemas.microsoft.com/office/drawing/2018/hyperlinkcolor" val="tx"/>
                    </a:ext>
                  </a:extLst>
                </a:hlinkClick>
              </a:rPr>
              <a:t>(3–5 years)</a:t>
            </a:r>
            <a:endParaRPr lang="en-US" sz="2000" dirty="0">
              <a:solidFill>
                <a:srgbClr val="0000FF"/>
              </a:solidFill>
              <a:latin typeface="Montserrat" panose="00000500000000000000" pitchFamily="50" charset="0"/>
              <a:ea typeface="Calibri" panose="020F0502020204030204" pitchFamily="34" charset="0"/>
              <a:cs typeface="Calibri"/>
            </a:endParaRPr>
          </a:p>
          <a:p>
            <a:r>
              <a:rPr lang="en-US" sz="2000" dirty="0">
                <a:solidFill>
                  <a:srgbClr val="0000FF"/>
                </a:solidFill>
                <a:latin typeface="Montserrat" panose="00000500000000000000" pitchFamily="50" charset="0"/>
                <a:ea typeface="Calibri" panose="020F0502020204030204" pitchFamily="34" charset="0"/>
                <a:cs typeface="Calibri"/>
                <a:hlinkClick r:id="rId6">
                  <a:extLst>
                    <a:ext uri="{A12FA001-AC4F-418D-AE19-62706E023703}">
                      <ahyp:hlinkClr xmlns:ahyp="http://schemas.microsoft.com/office/drawing/2018/hyperlinkcolor" val="tx"/>
                    </a:ext>
                  </a:extLst>
                </a:hlinkClick>
              </a:rPr>
              <a:t>Exploring Spatial Thinking Outdoors </a:t>
            </a:r>
            <a:br>
              <a:rPr lang="en-US" sz="2000" dirty="0">
                <a:solidFill>
                  <a:srgbClr val="0000FF"/>
                </a:solidFill>
                <a:latin typeface="Montserrat" panose="00000500000000000000" pitchFamily="50" charset="0"/>
                <a:ea typeface="Calibri" panose="020F0502020204030204" pitchFamily="34" charset="0"/>
                <a:cs typeface="Calibri"/>
                <a:hlinkClick r:id="rId6">
                  <a:extLst>
                    <a:ext uri="{A12FA001-AC4F-418D-AE19-62706E023703}">
                      <ahyp:hlinkClr xmlns:ahyp="http://schemas.microsoft.com/office/drawing/2018/hyperlinkcolor" val="tx"/>
                    </a:ext>
                  </a:extLst>
                </a:hlinkClick>
              </a:rPr>
            </a:br>
            <a:r>
              <a:rPr lang="en-US" sz="2000" dirty="0">
                <a:solidFill>
                  <a:srgbClr val="0000FF"/>
                </a:solidFill>
                <a:latin typeface="Montserrat" panose="00000500000000000000" pitchFamily="50" charset="0"/>
                <a:ea typeface="Calibri" panose="020F0502020204030204" pitchFamily="34" charset="0"/>
                <a:cs typeface="Calibri"/>
                <a:hlinkClick r:id="rId6">
                  <a:extLst>
                    <a:ext uri="{A12FA001-AC4F-418D-AE19-62706E023703}">
                      <ahyp:hlinkClr xmlns:ahyp="http://schemas.microsoft.com/office/drawing/2018/hyperlinkcolor" val="tx"/>
                    </a:ext>
                  </a:extLst>
                </a:hlinkClick>
              </a:rPr>
              <a:t>(3–5 years) - Audio Descriptive Version</a:t>
            </a:r>
            <a:endParaRPr lang="en-US" sz="2000" dirty="0">
              <a:solidFill>
                <a:srgbClr val="0000FF"/>
              </a:solidFill>
              <a:effectLst/>
              <a:latin typeface="Montserrat" panose="00000500000000000000" pitchFamily="50" charset="0"/>
              <a:ea typeface="Calibri" panose="020F0502020204030204" pitchFamily="34" charset="0"/>
              <a:cs typeface="Calibri"/>
            </a:endParaRPr>
          </a:p>
        </p:txBody>
      </p:sp>
    </p:spTree>
    <p:extLst>
      <p:ext uri="{BB962C8B-B14F-4D97-AF65-F5344CB8AC3E}">
        <p14:creationId xmlns:p14="http://schemas.microsoft.com/office/powerpoint/2010/main" val="2258638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Developing Spatial Thinking (1)</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1241778"/>
            <a:ext cx="5028649" cy="3843694"/>
          </a:xfrm>
        </p:spPr>
        <p:txBody>
          <a:bodyPr anchor="ctr" anchorCtr="0">
            <a:normAutofit/>
          </a:bodyPr>
          <a:lstStyle/>
          <a:p>
            <a:pPr marL="0" indent="0">
              <a:lnSpc>
                <a:spcPct val="100000"/>
              </a:lnSpc>
              <a:spcBef>
                <a:spcPts val="0"/>
              </a:spcBef>
              <a:spcAft>
                <a:spcPts val="1800"/>
              </a:spcAft>
              <a:buNone/>
            </a:pPr>
            <a:r>
              <a:rPr lang="en-US" sz="2400" dirty="0"/>
              <a:t>In what ways did children use the following two components of spatial thinking?</a:t>
            </a:r>
          </a:p>
          <a:p>
            <a:pPr>
              <a:lnSpc>
                <a:spcPct val="100000"/>
              </a:lnSpc>
              <a:spcBef>
                <a:spcPts val="0"/>
              </a:spcBef>
              <a:spcAft>
                <a:spcPts val="1800"/>
              </a:spcAft>
            </a:pPr>
            <a:r>
              <a:rPr lang="en-US" sz="2400" dirty="0"/>
              <a:t>Spatial orientation</a:t>
            </a:r>
          </a:p>
          <a:p>
            <a:pPr>
              <a:lnSpc>
                <a:spcPct val="100000"/>
              </a:lnSpc>
              <a:spcBef>
                <a:spcPts val="0"/>
              </a:spcBef>
              <a:spcAft>
                <a:spcPts val="1800"/>
              </a:spcAft>
            </a:pPr>
            <a:r>
              <a:rPr lang="en-US" sz="2400" dirty="0"/>
              <a:t>Spatial navigation</a:t>
            </a:r>
          </a:p>
        </p:txBody>
      </p:sp>
      <p:pic>
        <p:nvPicPr>
          <p:cNvPr id="4" name="Picture 3">
            <a:extLst>
              <a:ext uri="{FF2B5EF4-FFF2-40B4-BE49-F238E27FC236}">
                <a16:creationId xmlns:a16="http://schemas.microsoft.com/office/drawing/2014/main" id="{7C2C7DFC-5F12-979F-4C55-1FA061370DAA}"/>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7000"/>
                    </a14:imgEffect>
                  </a14:imgLayer>
                </a14:imgProps>
              </a:ext>
              <a:ext uri="{28A0092B-C50C-407E-A947-70E740481C1C}">
                <a14:useLocalDpi xmlns:a14="http://schemas.microsoft.com/office/drawing/2010/main"/>
              </a:ext>
            </a:extLst>
          </a:blip>
          <a:stretch>
            <a:fillRect/>
          </a:stretch>
        </p:blipFill>
        <p:spPr>
          <a:xfrm>
            <a:off x="6015594" y="967867"/>
            <a:ext cx="6176406" cy="4117604"/>
          </a:xfrm>
          <a:prstGeom prst="rect">
            <a:avLst/>
          </a:prstGeom>
        </p:spPr>
      </p:pic>
    </p:spTree>
    <p:extLst>
      <p:ext uri="{BB962C8B-B14F-4D97-AF65-F5344CB8AC3E}">
        <p14:creationId xmlns:p14="http://schemas.microsoft.com/office/powerpoint/2010/main" val="1969890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Vocabulary: </a:t>
            </a:r>
            <a:r>
              <a:rPr lang="en-US" sz="3200" dirty="0">
                <a:latin typeface="Montserrat Medium" panose="00000600000000000000" pitchFamily="2" charset="0"/>
              </a:rPr>
              <a:t>Definition</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7"/>
            <a:ext cx="5028649" cy="4207803"/>
          </a:xfrm>
        </p:spPr>
        <p:txBody>
          <a:bodyPr anchor="ctr" anchorCtr="0">
            <a:normAutofit/>
          </a:bodyPr>
          <a:lstStyle/>
          <a:p>
            <a:pPr marL="0" indent="0">
              <a:lnSpc>
                <a:spcPct val="100000"/>
              </a:lnSpc>
              <a:spcBef>
                <a:spcPts val="0"/>
              </a:spcBef>
              <a:spcAft>
                <a:spcPts val="1200"/>
              </a:spcAft>
              <a:buNone/>
            </a:pPr>
            <a:r>
              <a:rPr lang="en-US" sz="2400" dirty="0"/>
              <a:t>Words to describe position, direction, and distance:</a:t>
            </a:r>
          </a:p>
          <a:p>
            <a:pPr>
              <a:lnSpc>
                <a:spcPct val="100000"/>
              </a:lnSpc>
              <a:spcBef>
                <a:spcPts val="0"/>
              </a:spcBef>
              <a:spcAft>
                <a:spcPts val="1200"/>
              </a:spcAft>
            </a:pPr>
            <a:r>
              <a:rPr lang="en-US" sz="2400" dirty="0">
                <a:solidFill>
                  <a:schemeClr val="tx2"/>
                </a:solidFill>
                <a:latin typeface="Montserrat SemiBold" panose="00000700000000000000" pitchFamily="2" charset="0"/>
              </a:rPr>
              <a:t>Position: </a:t>
            </a:r>
            <a:r>
              <a:rPr lang="en-US" sz="2400" dirty="0"/>
              <a:t>on, in, over, under, in front of, above, below, inside, outside, behind</a:t>
            </a:r>
          </a:p>
          <a:p>
            <a:pPr>
              <a:lnSpc>
                <a:spcPct val="100000"/>
              </a:lnSpc>
              <a:spcBef>
                <a:spcPts val="0"/>
              </a:spcBef>
              <a:spcAft>
                <a:spcPts val="1200"/>
              </a:spcAft>
            </a:pPr>
            <a:r>
              <a:rPr lang="en-US" sz="2400" dirty="0">
                <a:solidFill>
                  <a:schemeClr val="tx2"/>
                </a:solidFill>
                <a:latin typeface="Montserrat SemiBold" panose="00000700000000000000" pitchFamily="2" charset="0"/>
              </a:rPr>
              <a:t>Direction:</a:t>
            </a:r>
            <a:r>
              <a:rPr lang="en-US" sz="2400" dirty="0">
                <a:solidFill>
                  <a:schemeClr val="accent3"/>
                </a:solidFill>
                <a:latin typeface="Montserrat SemiBold" panose="00000700000000000000" pitchFamily="2" charset="0"/>
              </a:rPr>
              <a:t> </a:t>
            </a:r>
            <a:r>
              <a:rPr lang="en-US" sz="2400" dirty="0"/>
              <a:t>up, down, left, right, across</a:t>
            </a:r>
          </a:p>
          <a:p>
            <a:pPr>
              <a:lnSpc>
                <a:spcPct val="100000"/>
              </a:lnSpc>
              <a:spcBef>
                <a:spcPts val="0"/>
              </a:spcBef>
              <a:spcAft>
                <a:spcPts val="1200"/>
              </a:spcAft>
            </a:pPr>
            <a:r>
              <a:rPr lang="en-US" sz="2400" dirty="0">
                <a:solidFill>
                  <a:schemeClr val="tx2"/>
                </a:solidFill>
                <a:latin typeface="Montserrat SemiBold" panose="00000700000000000000" pitchFamily="2" charset="0"/>
              </a:rPr>
              <a:t>Distance: </a:t>
            </a:r>
            <a:r>
              <a:rPr lang="en-US" sz="2400" dirty="0"/>
              <a:t>near, far, long, away</a:t>
            </a:r>
            <a:endParaRPr lang="en-US" sz="2400" dirty="0">
              <a:latin typeface="+mn-lt"/>
            </a:endParaRPr>
          </a:p>
        </p:txBody>
      </p:sp>
      <p:pic>
        <p:nvPicPr>
          <p:cNvPr id="3" name="Content Placeholder 8">
            <a:extLst>
              <a:ext uri="{FF2B5EF4-FFF2-40B4-BE49-F238E27FC236}">
                <a16:creationId xmlns:a16="http://schemas.microsoft.com/office/drawing/2014/main" id="{4E2B560E-1777-C25E-65BB-BD8DA4CBB513}"/>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brightnessContrast bright="17000"/>
                    </a14:imgEffect>
                  </a14:imgLayer>
                </a14:imgProps>
              </a:ext>
              <a:ext uri="{28A0092B-C50C-407E-A947-70E740481C1C}">
                <a14:useLocalDpi xmlns:a14="http://schemas.microsoft.com/office/drawing/2010/main"/>
              </a:ext>
            </a:extLst>
          </a:blip>
          <a:srcRect/>
          <a:stretch/>
        </p:blipFill>
        <p:spPr>
          <a:xfrm>
            <a:off x="6318741" y="967868"/>
            <a:ext cx="5868572" cy="4207803"/>
          </a:xfrm>
          <a:prstGeom prst="rect">
            <a:avLst/>
          </a:prstGeom>
        </p:spPr>
      </p:pic>
    </p:spTree>
    <p:extLst>
      <p:ext uri="{BB962C8B-B14F-4D97-AF65-F5344CB8AC3E}">
        <p14:creationId xmlns:p14="http://schemas.microsoft.com/office/powerpoint/2010/main" val="3106559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A7517A-BC99-B767-5BB0-0DE4508D355A}"/>
              </a:ext>
            </a:extLst>
          </p:cNvPr>
          <p:cNvSpPr>
            <a:spLocks noGrp="1"/>
          </p:cNvSpPr>
          <p:nvPr>
            <p:ph type="title" idx="4294967295"/>
          </p:nvPr>
        </p:nvSpPr>
        <p:spPr>
          <a:xfrm>
            <a:off x="0" y="106364"/>
            <a:ext cx="11839413" cy="562687"/>
          </a:xfrm>
        </p:spPr>
        <p:txBody>
          <a:bodyPr/>
          <a:lstStyle/>
          <a:p>
            <a:r>
              <a:rPr lang="en-US" dirty="0">
                <a:latin typeface="Montserrat Medium" panose="00000600000000000000" pitchFamily="2" charset="0"/>
              </a:rPr>
              <a:t>Acknowledgments</a:t>
            </a: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0"/>
            </a:endParaRPr>
          </a:p>
        </p:txBody>
      </p:sp>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1733167"/>
          </a:xfrm>
          <a:prstGeom prst="rect">
            <a:avLst/>
          </a:prstGeom>
          <a:noFill/>
        </p:spPr>
        <p:txBody>
          <a:bodyPr wrap="square" rtlCol="0">
            <a:spAutoFit/>
          </a:bodyPr>
          <a:lstStyle/>
          <a:p>
            <a:pPr>
              <a:lnSpc>
                <a:spcPts val="2600"/>
              </a:lnSpc>
            </a:pP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in collaboration with WestEd and partners. They are not intended for commercial redistribution, unauthorized modification, or use outside the scope of professional education.</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Vocabulary: </a:t>
            </a:r>
            <a:r>
              <a:rPr lang="en-US" sz="3200" dirty="0">
                <a:latin typeface="Montserrat Medium" panose="00000600000000000000" pitchFamily="2" charset="0"/>
              </a:rPr>
              <a:t>Development</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7"/>
            <a:ext cx="5028649" cy="4292209"/>
          </a:xfrm>
        </p:spPr>
        <p:txBody>
          <a:bodyPr anchor="ctr" anchorCtr="0">
            <a:normAutofit/>
          </a:bodyPr>
          <a:lstStyle/>
          <a:p>
            <a:pPr marL="0" indent="0">
              <a:lnSpc>
                <a:spcPct val="100000"/>
              </a:lnSpc>
              <a:spcBef>
                <a:spcPts val="0"/>
              </a:spcBef>
              <a:spcAft>
                <a:spcPts val="1800"/>
              </a:spcAft>
              <a:buNone/>
            </a:pPr>
            <a:r>
              <a:rPr lang="en-US" dirty="0"/>
              <a:t>Children’s spatial vocabulary:</a:t>
            </a:r>
          </a:p>
          <a:p>
            <a:pPr lvl="1">
              <a:lnSpc>
                <a:spcPct val="100000"/>
              </a:lnSpc>
              <a:spcBef>
                <a:spcPts val="0"/>
              </a:spcBef>
              <a:spcAft>
                <a:spcPts val="1800"/>
              </a:spcAft>
            </a:pPr>
            <a:r>
              <a:rPr lang="en-US" sz="2800" dirty="0">
                <a:latin typeface="Montserrat" panose="00000500000000000000" pitchFamily="50" charset="0"/>
              </a:rPr>
              <a:t>grows over time: “right” and “left,” and</a:t>
            </a:r>
          </a:p>
          <a:p>
            <a:pPr lvl="1">
              <a:lnSpc>
                <a:spcPct val="100000"/>
              </a:lnSpc>
              <a:spcBef>
                <a:spcPts val="0"/>
              </a:spcBef>
              <a:spcAft>
                <a:spcPts val="1800"/>
              </a:spcAft>
            </a:pPr>
            <a:r>
              <a:rPr lang="en-US" sz="2800" dirty="0">
                <a:latin typeface="Montserrat" panose="00000500000000000000" pitchFamily="50" charset="0"/>
              </a:rPr>
              <a:t>supports problem-solving related to spatial thinking.</a:t>
            </a:r>
          </a:p>
          <a:p>
            <a:pPr marL="0" lvl="1" indent="0">
              <a:lnSpc>
                <a:spcPct val="100000"/>
              </a:lnSpc>
              <a:spcBef>
                <a:spcPts val="0"/>
              </a:spcBef>
              <a:spcAft>
                <a:spcPts val="1800"/>
              </a:spcAft>
              <a:buNone/>
            </a:pPr>
            <a:r>
              <a:rPr lang="en-US" sz="1200" b="0" i="0" u="none" strike="noStrike" baseline="0" dirty="0">
                <a:solidFill>
                  <a:schemeClr val="bg1">
                    <a:lumMod val="50000"/>
                  </a:schemeClr>
                </a:solidFill>
                <a:latin typeface="Montserrat" panose="00000500000000000000" pitchFamily="50" charset="0"/>
              </a:rPr>
              <a:t>Pruden et al. (2011)</a:t>
            </a:r>
          </a:p>
        </p:txBody>
      </p:sp>
      <p:pic>
        <p:nvPicPr>
          <p:cNvPr id="4" name="Content Placeholder 11">
            <a:extLst>
              <a:ext uri="{FF2B5EF4-FFF2-40B4-BE49-F238E27FC236}">
                <a16:creationId xmlns:a16="http://schemas.microsoft.com/office/drawing/2014/main" id="{0DEB006D-4A36-C914-11EF-310E3BD026D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3686" y="967867"/>
            <a:ext cx="6438314" cy="4292209"/>
          </a:xfrm>
          <a:prstGeom prst="rect">
            <a:avLst/>
          </a:prstGeom>
        </p:spPr>
      </p:pic>
    </p:spTree>
    <p:extLst>
      <p:ext uri="{BB962C8B-B14F-4D97-AF65-F5344CB8AC3E}">
        <p14:creationId xmlns:p14="http://schemas.microsoft.com/office/powerpoint/2010/main" val="2509444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Spatial Vocabulary</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7"/>
            <a:ext cx="6470588" cy="5277719"/>
          </a:xfrm>
        </p:spPr>
        <p:txBody>
          <a:bodyPr anchor="ctr" anchorCtr="0">
            <a:normAutofit/>
          </a:bodyPr>
          <a:lstStyle/>
          <a:p>
            <a:pPr marL="0" indent="0">
              <a:lnSpc>
                <a:spcPct val="107000"/>
              </a:lnSpc>
              <a:spcBef>
                <a:spcPts val="0"/>
              </a:spcBef>
              <a:buNone/>
            </a:pPr>
            <a:r>
              <a:rPr lang="en-US" kern="100" dirty="0">
                <a:solidFill>
                  <a:srgbClr val="000000"/>
                </a:solidFill>
                <a:effectLst/>
                <a:ea typeface="Calibri" panose="020F0502020204030204" pitchFamily="34" charset="0"/>
                <a:cs typeface="Calibri" panose="020F0502020204030204" pitchFamily="34" charset="0"/>
              </a:rPr>
              <a:t>What spatial vocabulary or gestures might this child use to describe the structure she created</a:t>
            </a:r>
            <a:r>
              <a:rPr lang="en-US" kern="100" dirty="0">
                <a:solidFill>
                  <a:srgbClr val="000000"/>
                </a:solidFill>
                <a:ea typeface="Calibri" panose="020F0502020204030204" pitchFamily="34" charset="0"/>
                <a:cs typeface="Calibri" panose="020F0502020204030204" pitchFamily="34" charset="0"/>
              </a:rPr>
              <a:t>?</a:t>
            </a:r>
            <a:endParaRPr lang="en-US" kern="100" dirty="0">
              <a:solidFill>
                <a:srgbClr val="000000"/>
              </a:solidFill>
              <a:effectLst/>
              <a:ea typeface="Calibri" panose="020F0502020204030204" pitchFamily="34" charset="0"/>
              <a:cs typeface="Calibri" panose="020F0502020204030204" pitchFamily="34" charset="0"/>
            </a:endParaRPr>
          </a:p>
        </p:txBody>
      </p:sp>
      <p:pic>
        <p:nvPicPr>
          <p:cNvPr id="3" name="Picture 2" descr="A child stacks items from a play kitchen.">
            <a:extLst>
              <a:ext uri="{FF2B5EF4-FFF2-40B4-BE49-F238E27FC236}">
                <a16:creationId xmlns:a16="http://schemas.microsoft.com/office/drawing/2014/main" id="{BF7D9619-99E2-2C34-F122-1B5D090CE42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800"/>
                    </a14:imgEffect>
                    <a14:imgEffect>
                      <a14:saturation sat="110000"/>
                    </a14:imgEffect>
                    <a14:imgEffect>
                      <a14:brightnessContrast bright="5000" contrast="-1000"/>
                    </a14:imgEffect>
                  </a14:imgLayer>
                </a14:imgProps>
              </a:ext>
              <a:ext uri="{28A0092B-C50C-407E-A947-70E740481C1C}">
                <a14:useLocalDpi xmlns:a14="http://schemas.microsoft.com/office/drawing/2010/main"/>
              </a:ext>
            </a:extLst>
          </a:blip>
          <a:srcRect/>
          <a:stretch/>
        </p:blipFill>
        <p:spPr>
          <a:xfrm rot="16200000">
            <a:off x="7153427" y="1207012"/>
            <a:ext cx="5277719" cy="4799428"/>
          </a:xfrm>
          <a:prstGeom prst="rect">
            <a:avLst/>
          </a:prstGeom>
        </p:spPr>
      </p:pic>
    </p:spTree>
    <p:extLst>
      <p:ext uri="{BB962C8B-B14F-4D97-AF65-F5344CB8AC3E}">
        <p14:creationId xmlns:p14="http://schemas.microsoft.com/office/powerpoint/2010/main" val="170115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Mental Rotation: </a:t>
            </a:r>
            <a:r>
              <a:rPr lang="en-US" sz="3200" dirty="0">
                <a:latin typeface="Montserrat Medium" panose="00000600000000000000" pitchFamily="2" charset="0"/>
              </a:rPr>
              <a:t>Definition</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7"/>
            <a:ext cx="6210336" cy="5024793"/>
          </a:xfrm>
        </p:spPr>
        <p:txBody>
          <a:bodyPr anchor="ctr" anchorCtr="0">
            <a:normAutofit/>
          </a:bodyPr>
          <a:lstStyle/>
          <a:p>
            <a:pPr marL="0" marR="0" lvl="0" indent="0">
              <a:spcBef>
                <a:spcPts val="0"/>
              </a:spcBef>
              <a:spcAft>
                <a:spcPts val="0"/>
              </a:spcAft>
              <a:buNone/>
            </a:pPr>
            <a:r>
              <a:rPr lang="en-US" kern="100" dirty="0">
                <a:effectLst/>
                <a:ea typeface="Calibri" panose="020F0502020204030204" pitchFamily="34" charset="0"/>
                <a:cs typeface="Calibri" panose="020F0502020204030204" pitchFamily="34" charset="0"/>
              </a:rPr>
              <a:t>Imagining what objects look like if rotated or flipped</a:t>
            </a:r>
          </a:p>
        </p:txBody>
      </p:sp>
      <p:pic>
        <p:nvPicPr>
          <p:cNvPr id="4" name="Picture 3">
            <a:extLst>
              <a:ext uri="{FF2B5EF4-FFF2-40B4-BE49-F238E27FC236}">
                <a16:creationId xmlns:a16="http://schemas.microsoft.com/office/drawing/2014/main" id="{AF4908DD-1DDD-7EF6-5087-64B6EDE590D6}"/>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000"/>
                    </a14:imgEffect>
                    <a14:imgEffect>
                      <a14:brightnessContrast bright="4000"/>
                    </a14:imgEffect>
                  </a14:imgLayer>
                </a14:imgProps>
              </a:ext>
              <a:ext uri="{28A0092B-C50C-407E-A947-70E740481C1C}">
                <a14:useLocalDpi xmlns:a14="http://schemas.microsoft.com/office/drawing/2010/main"/>
              </a:ext>
            </a:extLst>
          </a:blip>
          <a:stretch>
            <a:fillRect/>
          </a:stretch>
        </p:blipFill>
        <p:spPr>
          <a:xfrm>
            <a:off x="7322234" y="967867"/>
            <a:ext cx="4869766" cy="5024793"/>
          </a:xfrm>
          <a:prstGeom prst="rect">
            <a:avLst/>
          </a:prstGeom>
        </p:spPr>
      </p:pic>
    </p:spTree>
    <p:extLst>
      <p:ext uri="{BB962C8B-B14F-4D97-AF65-F5344CB8AC3E}">
        <p14:creationId xmlns:p14="http://schemas.microsoft.com/office/powerpoint/2010/main" val="1837452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Play: </a:t>
            </a:r>
            <a:r>
              <a:rPr lang="en-US" sz="3200" dirty="0">
                <a:latin typeface="Montserrat Medium" panose="00000600000000000000" pitchFamily="2" charset="0"/>
              </a:rPr>
              <a:t>Mental Rotation</a:t>
            </a:r>
            <a:endParaRPr lang="en-US" b="1" dirty="0">
              <a:solidFill>
                <a:schemeClr val="bg1"/>
              </a:solidFill>
              <a:latin typeface="Montserrat" pitchFamily="2" charset="77"/>
            </a:endParaRPr>
          </a:p>
        </p:txBody>
      </p:sp>
      <p:grpSp>
        <p:nvGrpSpPr>
          <p:cNvPr id="6" name="Group 5" descr="A long thin rectangle positioned horizontally. There is a circle on the top left side and a triangle, positioned with the point facing downward, on the bottom right side.">
            <a:extLst>
              <a:ext uri="{FF2B5EF4-FFF2-40B4-BE49-F238E27FC236}">
                <a16:creationId xmlns:a16="http://schemas.microsoft.com/office/drawing/2014/main" id="{C952486F-90B0-6625-6343-C5337C4AADD0}"/>
              </a:ext>
            </a:extLst>
          </p:cNvPr>
          <p:cNvGrpSpPr/>
          <p:nvPr/>
        </p:nvGrpSpPr>
        <p:grpSpPr>
          <a:xfrm>
            <a:off x="4936671" y="1458179"/>
            <a:ext cx="1665514" cy="1328057"/>
            <a:chOff x="4898571" y="2471057"/>
            <a:chExt cx="1665514" cy="1328057"/>
          </a:xfrm>
        </p:grpSpPr>
        <p:sp>
          <p:nvSpPr>
            <p:cNvPr id="7" name="Oval 6">
              <a:extLst>
                <a:ext uri="{FF2B5EF4-FFF2-40B4-BE49-F238E27FC236}">
                  <a16:creationId xmlns:a16="http://schemas.microsoft.com/office/drawing/2014/main" id="{08F9AFB9-BB9F-8D4B-D19F-315B070C6631}"/>
                </a:ext>
              </a:extLst>
            </p:cNvPr>
            <p:cNvSpPr/>
            <p:nvPr/>
          </p:nvSpPr>
          <p:spPr>
            <a:xfrm>
              <a:off x="4898571" y="2471057"/>
              <a:ext cx="729343" cy="72934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8" name="Rectangle 7">
              <a:extLst>
                <a:ext uri="{FF2B5EF4-FFF2-40B4-BE49-F238E27FC236}">
                  <a16:creationId xmlns:a16="http://schemas.microsoft.com/office/drawing/2014/main" id="{506CCFB9-F2A7-62D5-4210-39C8099570C0}"/>
                </a:ext>
              </a:extLst>
            </p:cNvPr>
            <p:cNvSpPr/>
            <p:nvPr/>
          </p:nvSpPr>
          <p:spPr>
            <a:xfrm>
              <a:off x="5029199" y="3200400"/>
              <a:ext cx="1534886" cy="22860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9" name="Isosceles Triangle 8">
              <a:extLst>
                <a:ext uri="{FF2B5EF4-FFF2-40B4-BE49-F238E27FC236}">
                  <a16:creationId xmlns:a16="http://schemas.microsoft.com/office/drawing/2014/main" id="{3EB8F775-6295-5D08-8388-270DA91832BF}"/>
                </a:ext>
              </a:extLst>
            </p:cNvPr>
            <p:cNvSpPr/>
            <p:nvPr/>
          </p:nvSpPr>
          <p:spPr>
            <a:xfrm rot="10800000">
              <a:off x="5921829" y="3429000"/>
              <a:ext cx="576942" cy="37011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sp>
        <p:nvSpPr>
          <p:cNvPr id="20" name="TextBox 19">
            <a:extLst>
              <a:ext uri="{FF2B5EF4-FFF2-40B4-BE49-F238E27FC236}">
                <a16:creationId xmlns:a16="http://schemas.microsoft.com/office/drawing/2014/main" id="{74CF7EF3-1868-C5B5-BF03-39879B89F742}"/>
              </a:ext>
            </a:extLst>
          </p:cNvPr>
          <p:cNvSpPr txBox="1"/>
          <p:nvPr/>
        </p:nvSpPr>
        <p:spPr>
          <a:xfrm>
            <a:off x="1442358" y="4141505"/>
            <a:ext cx="522509" cy="369332"/>
          </a:xfrm>
          <a:prstGeom prst="rect">
            <a:avLst/>
          </a:prstGeom>
          <a:noFill/>
        </p:spPr>
        <p:txBody>
          <a:bodyPr wrap="square" rtlCol="0">
            <a:spAutoFit/>
          </a:bodyPr>
          <a:lstStyle/>
          <a:p>
            <a:r>
              <a:rPr lang="en-US" dirty="0">
                <a:latin typeface="Montserrat SemiBold" panose="00000700000000000000" pitchFamily="2" charset="0"/>
              </a:rPr>
              <a:t>A.</a:t>
            </a:r>
          </a:p>
        </p:txBody>
      </p:sp>
      <p:grpSp>
        <p:nvGrpSpPr>
          <p:cNvPr id="3" name="Group 2" descr="A long thin rectangle positioned horizontally. There is a circle on the bottom left of the rectangle and a triangle, with the point facing downward, on the right side of the rectangle.">
            <a:extLst>
              <a:ext uri="{FF2B5EF4-FFF2-40B4-BE49-F238E27FC236}">
                <a16:creationId xmlns:a16="http://schemas.microsoft.com/office/drawing/2014/main" id="{850A55AE-2483-4E0D-4588-89C63C3A39AC}"/>
              </a:ext>
            </a:extLst>
          </p:cNvPr>
          <p:cNvGrpSpPr/>
          <p:nvPr/>
        </p:nvGrpSpPr>
        <p:grpSpPr>
          <a:xfrm>
            <a:off x="2002967" y="4141505"/>
            <a:ext cx="1534886" cy="957943"/>
            <a:chOff x="2002967" y="4141505"/>
            <a:chExt cx="1534886" cy="957943"/>
          </a:xfrm>
        </p:grpSpPr>
        <p:sp>
          <p:nvSpPr>
            <p:cNvPr id="17" name="Oval 16">
              <a:extLst>
                <a:ext uri="{FF2B5EF4-FFF2-40B4-BE49-F238E27FC236}">
                  <a16:creationId xmlns:a16="http://schemas.microsoft.com/office/drawing/2014/main" id="{6871B872-CC4F-EBB0-990C-C8975E97FD52}"/>
                </a:ext>
              </a:extLst>
            </p:cNvPr>
            <p:cNvSpPr/>
            <p:nvPr/>
          </p:nvSpPr>
          <p:spPr>
            <a:xfrm>
              <a:off x="2041067" y="4370105"/>
              <a:ext cx="729343" cy="72934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8" name="Rectangle 17">
              <a:extLst>
                <a:ext uri="{FF2B5EF4-FFF2-40B4-BE49-F238E27FC236}">
                  <a16:creationId xmlns:a16="http://schemas.microsoft.com/office/drawing/2014/main" id="{CF73CED2-B8A0-5DED-CF68-612EB3FF9615}"/>
                </a:ext>
              </a:extLst>
            </p:cNvPr>
            <p:cNvSpPr/>
            <p:nvPr/>
          </p:nvSpPr>
          <p:spPr>
            <a:xfrm>
              <a:off x="2002967" y="4141505"/>
              <a:ext cx="1534886" cy="22860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9" name="Isosceles Triangle 18">
              <a:extLst>
                <a:ext uri="{FF2B5EF4-FFF2-40B4-BE49-F238E27FC236}">
                  <a16:creationId xmlns:a16="http://schemas.microsoft.com/office/drawing/2014/main" id="{8B21F883-DD3B-A0C0-489E-80487A2E61BF}"/>
                </a:ext>
              </a:extLst>
            </p:cNvPr>
            <p:cNvSpPr/>
            <p:nvPr/>
          </p:nvSpPr>
          <p:spPr>
            <a:xfrm rot="10800000">
              <a:off x="2922811" y="4370105"/>
              <a:ext cx="576942" cy="37011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sp>
        <p:nvSpPr>
          <p:cNvPr id="21" name="TextBox 20">
            <a:extLst>
              <a:ext uri="{FF2B5EF4-FFF2-40B4-BE49-F238E27FC236}">
                <a16:creationId xmlns:a16="http://schemas.microsoft.com/office/drawing/2014/main" id="{1E0FA0DE-34D3-E698-5A69-93F899D7255D}"/>
              </a:ext>
            </a:extLst>
          </p:cNvPr>
          <p:cNvSpPr txBox="1"/>
          <p:nvPr/>
        </p:nvSpPr>
        <p:spPr>
          <a:xfrm>
            <a:off x="4661811" y="4086293"/>
            <a:ext cx="522509" cy="369332"/>
          </a:xfrm>
          <a:prstGeom prst="rect">
            <a:avLst/>
          </a:prstGeom>
          <a:noFill/>
        </p:spPr>
        <p:txBody>
          <a:bodyPr wrap="square" rtlCol="0">
            <a:spAutoFit/>
          </a:bodyPr>
          <a:lstStyle/>
          <a:p>
            <a:r>
              <a:rPr lang="en-US" dirty="0">
                <a:latin typeface="Montserrat SemiBold" panose="00000700000000000000" pitchFamily="2" charset="0"/>
              </a:rPr>
              <a:t>B.</a:t>
            </a:r>
          </a:p>
        </p:txBody>
      </p:sp>
      <p:grpSp>
        <p:nvGrpSpPr>
          <p:cNvPr id="4" name="Group 3" descr="A long thin rectangle positioned horizontally. There is a circle on the left end of the rectangle. There is also a triangle, with the point facing downward, on the top right side of the rectangle.  ">
            <a:extLst>
              <a:ext uri="{FF2B5EF4-FFF2-40B4-BE49-F238E27FC236}">
                <a16:creationId xmlns:a16="http://schemas.microsoft.com/office/drawing/2014/main" id="{47CABABF-DDA6-9E41-B3C3-B39A5FAE8614}"/>
              </a:ext>
            </a:extLst>
          </p:cNvPr>
          <p:cNvGrpSpPr/>
          <p:nvPr/>
        </p:nvGrpSpPr>
        <p:grpSpPr>
          <a:xfrm>
            <a:off x="5110842" y="3722406"/>
            <a:ext cx="2264229" cy="832756"/>
            <a:chOff x="5110842" y="3722406"/>
            <a:chExt cx="2264229" cy="832756"/>
          </a:xfrm>
        </p:grpSpPr>
        <p:sp>
          <p:nvSpPr>
            <p:cNvPr id="14" name="Oval 13">
              <a:extLst>
                <a:ext uri="{FF2B5EF4-FFF2-40B4-BE49-F238E27FC236}">
                  <a16:creationId xmlns:a16="http://schemas.microsoft.com/office/drawing/2014/main" id="{765D24D1-B493-9D1C-283A-23AA4B65E596}"/>
                </a:ext>
              </a:extLst>
            </p:cNvPr>
            <p:cNvSpPr/>
            <p:nvPr/>
          </p:nvSpPr>
          <p:spPr>
            <a:xfrm>
              <a:off x="5110842" y="3825819"/>
              <a:ext cx="729343" cy="72934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5" name="Rectangle 14">
              <a:extLst>
                <a:ext uri="{FF2B5EF4-FFF2-40B4-BE49-F238E27FC236}">
                  <a16:creationId xmlns:a16="http://schemas.microsoft.com/office/drawing/2014/main" id="{A9F4E902-72EB-70CE-AC96-AC1FC7F0C9CA}"/>
                </a:ext>
              </a:extLst>
            </p:cNvPr>
            <p:cNvSpPr/>
            <p:nvPr/>
          </p:nvSpPr>
          <p:spPr>
            <a:xfrm>
              <a:off x="5840185" y="4076191"/>
              <a:ext cx="1534886" cy="22860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6" name="Isosceles Triangle 15">
              <a:extLst>
                <a:ext uri="{FF2B5EF4-FFF2-40B4-BE49-F238E27FC236}">
                  <a16:creationId xmlns:a16="http://schemas.microsoft.com/office/drawing/2014/main" id="{B5793F6D-367B-A12E-3B13-1639DC62C177}"/>
                </a:ext>
              </a:extLst>
            </p:cNvPr>
            <p:cNvSpPr/>
            <p:nvPr/>
          </p:nvSpPr>
          <p:spPr>
            <a:xfrm rot="10800000">
              <a:off x="6738258" y="3722406"/>
              <a:ext cx="576942" cy="37011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sp>
        <p:nvSpPr>
          <p:cNvPr id="22" name="TextBox 21">
            <a:extLst>
              <a:ext uri="{FF2B5EF4-FFF2-40B4-BE49-F238E27FC236}">
                <a16:creationId xmlns:a16="http://schemas.microsoft.com/office/drawing/2014/main" id="{3F057F6C-BB1D-FA68-78F8-108DF5A82B92}"/>
              </a:ext>
            </a:extLst>
          </p:cNvPr>
          <p:cNvSpPr txBox="1"/>
          <p:nvPr/>
        </p:nvSpPr>
        <p:spPr>
          <a:xfrm>
            <a:off x="8292193" y="4086293"/>
            <a:ext cx="522509" cy="369332"/>
          </a:xfrm>
          <a:prstGeom prst="rect">
            <a:avLst/>
          </a:prstGeom>
          <a:noFill/>
        </p:spPr>
        <p:txBody>
          <a:bodyPr wrap="square" rtlCol="0">
            <a:spAutoFit/>
          </a:bodyPr>
          <a:lstStyle/>
          <a:p>
            <a:r>
              <a:rPr lang="en-US" dirty="0">
                <a:latin typeface="Montserrat SemiBold" panose="00000700000000000000" pitchFamily="2" charset="0"/>
              </a:rPr>
              <a:t>C.</a:t>
            </a:r>
          </a:p>
        </p:txBody>
      </p:sp>
      <p:grpSp>
        <p:nvGrpSpPr>
          <p:cNvPr id="10" name="Group 9" descr="A long thin rectangle positioned vertically. There is a circle on the left bottom part of the rectangle. There is also a triangle, with the point facing the right, on the top right side of the rectangle. ">
            <a:extLst>
              <a:ext uri="{FF2B5EF4-FFF2-40B4-BE49-F238E27FC236}">
                <a16:creationId xmlns:a16="http://schemas.microsoft.com/office/drawing/2014/main" id="{EFCDDEBB-10B0-CDED-431C-07AAD98A221D}"/>
              </a:ext>
            </a:extLst>
          </p:cNvPr>
          <p:cNvGrpSpPr/>
          <p:nvPr/>
        </p:nvGrpSpPr>
        <p:grpSpPr>
          <a:xfrm rot="16200000">
            <a:off x="8779329" y="3537350"/>
            <a:ext cx="1665514" cy="1328057"/>
            <a:chOff x="4898571" y="2471057"/>
            <a:chExt cx="1665514" cy="1328057"/>
          </a:xfrm>
          <a:solidFill>
            <a:schemeClr val="tx2"/>
          </a:solidFill>
        </p:grpSpPr>
        <p:sp>
          <p:nvSpPr>
            <p:cNvPr id="11" name="Oval 10">
              <a:extLst>
                <a:ext uri="{FF2B5EF4-FFF2-40B4-BE49-F238E27FC236}">
                  <a16:creationId xmlns:a16="http://schemas.microsoft.com/office/drawing/2014/main" id="{6E8F8C90-003E-1486-AE5F-3B66D353F64B}"/>
                </a:ext>
              </a:extLst>
            </p:cNvPr>
            <p:cNvSpPr/>
            <p:nvPr/>
          </p:nvSpPr>
          <p:spPr>
            <a:xfrm>
              <a:off x="4898571" y="2471057"/>
              <a:ext cx="729343" cy="729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2" name="Rectangle 11">
              <a:extLst>
                <a:ext uri="{FF2B5EF4-FFF2-40B4-BE49-F238E27FC236}">
                  <a16:creationId xmlns:a16="http://schemas.microsoft.com/office/drawing/2014/main" id="{1E12E5F0-307E-BD15-102A-769973DAAB76}"/>
                </a:ext>
              </a:extLst>
            </p:cNvPr>
            <p:cNvSpPr/>
            <p:nvPr/>
          </p:nvSpPr>
          <p:spPr>
            <a:xfrm>
              <a:off x="5029199" y="3200400"/>
              <a:ext cx="1534886" cy="22860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3" name="Isosceles Triangle 12">
              <a:extLst>
                <a:ext uri="{FF2B5EF4-FFF2-40B4-BE49-F238E27FC236}">
                  <a16:creationId xmlns:a16="http://schemas.microsoft.com/office/drawing/2014/main" id="{B9A7EC9A-5D89-3C43-6D1E-961D2A6F0010}"/>
                </a:ext>
              </a:extLst>
            </p:cNvPr>
            <p:cNvSpPr/>
            <p:nvPr/>
          </p:nvSpPr>
          <p:spPr>
            <a:xfrm rot="10800000">
              <a:off x="5921829" y="3429000"/>
              <a:ext cx="576942" cy="370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spTree>
    <p:extLst>
      <p:ext uri="{BB962C8B-B14F-4D97-AF65-F5344CB8AC3E}">
        <p14:creationId xmlns:p14="http://schemas.microsoft.com/office/powerpoint/2010/main" val="2687053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Mental Rotation: </a:t>
            </a:r>
            <a:r>
              <a:rPr lang="en-US" sz="3200" dirty="0">
                <a:latin typeface="Montserrat Medium" panose="00000600000000000000" pitchFamily="2" charset="0"/>
              </a:rPr>
              <a:t>Examples</a:t>
            </a:r>
            <a:endParaRPr lang="en-US" b="1" dirty="0">
              <a:solidFill>
                <a:schemeClr val="bg1"/>
              </a:solidFill>
              <a:latin typeface="Montserrat" pitchFamily="2" charset="77"/>
            </a:endParaRPr>
          </a:p>
        </p:txBody>
      </p:sp>
      <p:pic>
        <p:nvPicPr>
          <p:cNvPr id="12" name="Picture 11" descr="Bowls and plates are positioned neatly on wooden shelves. ">
            <a:extLst>
              <a:ext uri="{FF2B5EF4-FFF2-40B4-BE49-F238E27FC236}">
                <a16:creationId xmlns:a16="http://schemas.microsoft.com/office/drawing/2014/main" id="{7B70EEBD-43BA-4EFA-6F11-56E95196410A}"/>
              </a:ext>
              <a:ext uri="{C183D7F6-B498-43B3-948B-1728B52AA6E4}">
                <adec:decorative xmlns:adec="http://schemas.microsoft.com/office/drawing/2017/decorative" val="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brightnessContrast contrast="13000"/>
                    </a14:imgEffect>
                  </a14:imgLayer>
                </a14:imgProps>
              </a:ext>
              <a:ext uri="{28A0092B-C50C-407E-A947-70E740481C1C}">
                <a14:useLocalDpi xmlns:a14="http://schemas.microsoft.com/office/drawing/2010/main"/>
              </a:ext>
            </a:extLst>
          </a:blip>
          <a:srcRect/>
          <a:stretch/>
        </p:blipFill>
        <p:spPr>
          <a:xfrm>
            <a:off x="677568" y="1245097"/>
            <a:ext cx="3563355" cy="2807367"/>
          </a:xfrm>
          <a:prstGeom prst="rect">
            <a:avLst/>
          </a:prstGeom>
        </p:spPr>
      </p:pic>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607230" y="4226137"/>
            <a:ext cx="3633693"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tx1"/>
                </a:solidFill>
                <a:latin typeface="Montserrat" panose="00000500000000000000" pitchFamily="50" charset="0"/>
              </a:rPr>
              <a:t>Putting things away</a:t>
            </a:r>
          </a:p>
        </p:txBody>
      </p:sp>
      <p:pic>
        <p:nvPicPr>
          <p:cNvPr id="7" name="Picture 6" descr="Children and an educator are seated at a hexagonal table. They are using differently colored shapes to build tangram puzzles. ">
            <a:extLst>
              <a:ext uri="{FF2B5EF4-FFF2-40B4-BE49-F238E27FC236}">
                <a16:creationId xmlns:a16="http://schemas.microsoft.com/office/drawing/2014/main" id="{770035FE-4EE2-3E0A-04F1-5207289A0BCD}"/>
              </a:ext>
              <a:ext uri="{C183D7F6-B498-43B3-948B-1728B52AA6E4}">
                <adec:decorative xmlns:adec="http://schemas.microsoft.com/office/drawing/2017/decorative" val="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500"/>
                    </a14:imgEffect>
                    <a14:imgEffect>
                      <a14:brightnessContrast bright="8000"/>
                    </a14:imgEffect>
                  </a14:imgLayer>
                </a14:imgProps>
              </a:ext>
              <a:ext uri="{28A0092B-C50C-407E-A947-70E740481C1C}">
                <a14:useLocalDpi xmlns:a14="http://schemas.microsoft.com/office/drawing/2010/main"/>
              </a:ext>
            </a:extLst>
          </a:blip>
          <a:srcRect/>
          <a:stretch/>
        </p:blipFill>
        <p:spPr>
          <a:xfrm>
            <a:off x="4419209" y="1245097"/>
            <a:ext cx="3588814" cy="2807367"/>
          </a:xfrm>
          <a:prstGeom prst="rect">
            <a:avLst/>
          </a:prstGeom>
        </p:spPr>
      </p:pic>
      <p:sp>
        <p:nvSpPr>
          <p:cNvPr id="10" name="Content Placeholder 4">
            <a:extLst>
              <a:ext uri="{FF2B5EF4-FFF2-40B4-BE49-F238E27FC236}">
                <a16:creationId xmlns:a16="http://schemas.microsoft.com/office/drawing/2014/main" id="{2D866C0F-AF1D-01FA-62F1-3C10A0685A9C}"/>
              </a:ext>
            </a:extLst>
          </p:cNvPr>
          <p:cNvSpPr txBox="1">
            <a:spLocks/>
          </p:cNvSpPr>
          <p:nvPr/>
        </p:nvSpPr>
        <p:spPr>
          <a:xfrm>
            <a:off x="4419208" y="4226138"/>
            <a:ext cx="3563355" cy="6623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200"/>
              </a:spcBef>
              <a:buNone/>
            </a:pPr>
            <a:r>
              <a:rPr lang="en-US" sz="2400" dirty="0">
                <a:solidFill>
                  <a:srgbClr val="3F3F3F"/>
                </a:solidFill>
                <a:latin typeface="Montserrat" pitchFamily="2" charset="77"/>
                <a:cs typeface="Helvetica" panose="020B0604020202020204" pitchFamily="34" charset="0"/>
              </a:rPr>
              <a:t>Working on puzzles</a:t>
            </a:r>
          </a:p>
        </p:txBody>
      </p:sp>
      <p:pic>
        <p:nvPicPr>
          <p:cNvPr id="4" name="Picture 3" descr="A child is positioning a ramp against a wooden shelf. There are differently shaped blocks in front of the ramp and a small toy car. ">
            <a:extLst>
              <a:ext uri="{FF2B5EF4-FFF2-40B4-BE49-F238E27FC236}">
                <a16:creationId xmlns:a16="http://schemas.microsoft.com/office/drawing/2014/main" id="{87EBBB88-B470-95ED-87BD-72613D68E211}"/>
              </a:ext>
              <a:ext uri="{C183D7F6-B498-43B3-948B-1728B52AA6E4}">
                <adec:decorative xmlns:adec="http://schemas.microsoft.com/office/drawing/2017/decorative" val="0"/>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6000"/>
                    </a14:imgEffect>
                    <a14:imgEffect>
                      <a14:brightnessContrast bright="12000"/>
                    </a14:imgEffect>
                  </a14:imgLayer>
                </a14:imgProps>
              </a:ext>
              <a:ext uri="{28A0092B-C50C-407E-A947-70E740481C1C}">
                <a14:useLocalDpi xmlns:a14="http://schemas.microsoft.com/office/drawing/2010/main"/>
              </a:ext>
            </a:extLst>
          </a:blip>
          <a:srcRect/>
          <a:stretch/>
        </p:blipFill>
        <p:spPr>
          <a:xfrm>
            <a:off x="8170968" y="1245097"/>
            <a:ext cx="3549586" cy="2807367"/>
          </a:xfrm>
          <a:prstGeom prst="rect">
            <a:avLst/>
          </a:prstGeom>
        </p:spPr>
      </p:pic>
      <p:sp>
        <p:nvSpPr>
          <p:cNvPr id="11" name="Content Placeholder 4">
            <a:extLst>
              <a:ext uri="{FF2B5EF4-FFF2-40B4-BE49-F238E27FC236}">
                <a16:creationId xmlns:a16="http://schemas.microsoft.com/office/drawing/2014/main" id="{1B4152C7-448D-C8CE-8C45-FD678B649952}"/>
              </a:ext>
            </a:extLst>
          </p:cNvPr>
          <p:cNvSpPr txBox="1">
            <a:spLocks/>
          </p:cNvSpPr>
          <p:nvPr/>
        </p:nvSpPr>
        <p:spPr>
          <a:xfrm>
            <a:off x="8157199" y="4226138"/>
            <a:ext cx="3563355" cy="6623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200"/>
              </a:spcBef>
              <a:buNone/>
            </a:pPr>
            <a:r>
              <a:rPr lang="en-US" sz="2400" dirty="0">
                <a:solidFill>
                  <a:srgbClr val="3F3F3F"/>
                </a:solidFill>
                <a:latin typeface="Montserrat" pitchFamily="2" charset="77"/>
                <a:cs typeface="Helvetica" panose="020B0604020202020204" pitchFamily="34" charset="0"/>
              </a:rPr>
              <a:t>Building with blocks</a:t>
            </a:r>
          </a:p>
        </p:txBody>
      </p:sp>
    </p:spTree>
    <p:extLst>
      <p:ext uri="{BB962C8B-B14F-4D97-AF65-F5344CB8AC3E}">
        <p14:creationId xmlns:p14="http://schemas.microsoft.com/office/powerpoint/2010/main" val="3912840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Mental Rotation: </a:t>
            </a:r>
            <a:r>
              <a:rPr lang="en-US" sz="3200" dirty="0">
                <a:latin typeface="Montserrat Medium" panose="00000600000000000000" pitchFamily="2" charset="0"/>
              </a:rPr>
              <a:t>Development</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7"/>
            <a:ext cx="6210336" cy="5115586"/>
          </a:xfrm>
        </p:spPr>
        <p:txBody>
          <a:bodyPr anchor="ctr" anchorCtr="0">
            <a:normAutofit/>
          </a:bodyPr>
          <a:lstStyle/>
          <a:p>
            <a:pPr marL="0" indent="0">
              <a:lnSpc>
                <a:spcPct val="100000"/>
              </a:lnSpc>
              <a:spcBef>
                <a:spcPts val="0"/>
              </a:spcBef>
              <a:spcAft>
                <a:spcPts val="1800"/>
              </a:spcAft>
              <a:buNone/>
            </a:pPr>
            <a:r>
              <a:rPr lang="en-US" kern="100" dirty="0">
                <a:effectLst/>
                <a:ea typeface="Calibri" panose="020F0502020204030204" pitchFamily="34" charset="0"/>
                <a:cs typeface="Times New Roman" panose="02020603050405020304" pitchFamily="18" charset="0"/>
              </a:rPr>
              <a:t>Children can:</a:t>
            </a:r>
          </a:p>
          <a:p>
            <a:pPr lvl="1">
              <a:lnSpc>
                <a:spcPct val="100000"/>
              </a:lnSpc>
              <a:spcBef>
                <a:spcPts val="0"/>
              </a:spcBef>
              <a:spcAft>
                <a:spcPts val="1800"/>
              </a:spcAft>
            </a:pPr>
            <a:r>
              <a:rPr lang="en-US" sz="2800" kern="100" dirty="0">
                <a:latin typeface="Montserrat" panose="00000500000000000000" pitchFamily="50" charset="0"/>
                <a:ea typeface="Calibri" panose="020F0502020204030204" pitchFamily="34" charset="0"/>
                <a:cs typeface="Times New Roman" panose="02020603050405020304" pitchFamily="18" charset="0"/>
              </a:rPr>
              <a:t>b</a:t>
            </a:r>
            <a:r>
              <a:rPr lang="en-US" sz="2800" kern="100" dirty="0">
                <a:effectLst/>
                <a:latin typeface="Montserrat" panose="00000500000000000000" pitchFamily="50" charset="0"/>
                <a:ea typeface="Calibri" panose="020F0502020204030204" pitchFamily="34" charset="0"/>
                <a:cs typeface="Times New Roman" panose="02020603050405020304" pitchFamily="18" charset="0"/>
              </a:rPr>
              <a:t>egin to predict what objects look like when rotated or flipped, and</a:t>
            </a:r>
          </a:p>
          <a:p>
            <a:pPr lvl="1">
              <a:lnSpc>
                <a:spcPct val="100000"/>
              </a:lnSpc>
              <a:spcBef>
                <a:spcPts val="0"/>
              </a:spcBef>
              <a:spcAft>
                <a:spcPts val="1800"/>
              </a:spcAft>
            </a:pPr>
            <a:r>
              <a:rPr lang="en-US" sz="2800" kern="100" dirty="0">
                <a:latin typeface="Montserrat" panose="00000500000000000000" pitchFamily="50" charset="0"/>
                <a:ea typeface="Calibri" panose="020F0502020204030204" pitchFamily="34" charset="0"/>
                <a:cs typeface="Times New Roman" panose="02020603050405020304" pitchFamily="18" charset="0"/>
              </a:rPr>
              <a:t>use</a:t>
            </a:r>
            <a:r>
              <a:rPr lang="en-US" sz="2800" kern="100" dirty="0">
                <a:effectLst/>
                <a:latin typeface="Montserrat" panose="00000500000000000000" pitchFamily="50" charset="0"/>
                <a:ea typeface="Calibri" panose="020F0502020204030204" pitchFamily="34" charset="0"/>
                <a:cs typeface="Times New Roman" panose="02020603050405020304" pitchFamily="18" charset="0"/>
              </a:rPr>
              <a:t> mental rotation to solve problems.</a:t>
            </a:r>
          </a:p>
          <a:p>
            <a:pPr marL="0" lvl="1" indent="0">
              <a:lnSpc>
                <a:spcPct val="100000"/>
              </a:lnSpc>
              <a:spcBef>
                <a:spcPts val="0"/>
              </a:spcBef>
              <a:spcAft>
                <a:spcPts val="1800"/>
              </a:spcAft>
              <a:buNone/>
            </a:pPr>
            <a:r>
              <a:rPr lang="en-US" sz="1200" kern="100" dirty="0">
                <a:solidFill>
                  <a:schemeClr val="bg1">
                    <a:lumMod val="50000"/>
                  </a:schemeClr>
                </a:solidFill>
                <a:effectLst/>
                <a:latin typeface="Montserrat" panose="00000500000000000000" pitchFamily="50" charset="0"/>
                <a:ea typeface="Calibri" panose="020F0502020204030204" pitchFamily="34" charset="0"/>
                <a:cs typeface="Times New Roman" panose="02020603050405020304" pitchFamily="18" charset="0"/>
              </a:rPr>
              <a:t>Levine et al. (2018); Wakefield et al. (2019)</a:t>
            </a:r>
          </a:p>
        </p:txBody>
      </p:sp>
      <p:pic>
        <p:nvPicPr>
          <p:cNvPr id="3" name="Picture 2">
            <a:extLst>
              <a:ext uri="{FF2B5EF4-FFF2-40B4-BE49-F238E27FC236}">
                <a16:creationId xmlns:a16="http://schemas.microsoft.com/office/drawing/2014/main" id="{70AFA2E7-9210-D003-DB14-796FE59A6AF1}"/>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6000"/>
                    </a14:imgEffect>
                    <a14:imgEffect>
                      <a14:brightnessContrast bright="3000" contrast="12000"/>
                    </a14:imgEffect>
                  </a14:imgLayer>
                </a14:imgProps>
              </a:ext>
              <a:ext uri="{28A0092B-C50C-407E-A947-70E740481C1C}">
                <a14:useLocalDpi xmlns:a14="http://schemas.microsoft.com/office/drawing/2010/main"/>
              </a:ext>
            </a:extLst>
          </a:blip>
          <a:srcRect/>
          <a:stretch/>
        </p:blipFill>
        <p:spPr>
          <a:xfrm>
            <a:off x="7294099" y="967866"/>
            <a:ext cx="4897902" cy="5115587"/>
          </a:xfrm>
          <a:prstGeom prst="rect">
            <a:avLst/>
          </a:prstGeom>
        </p:spPr>
      </p:pic>
    </p:spTree>
    <p:extLst>
      <p:ext uri="{BB962C8B-B14F-4D97-AF65-F5344CB8AC3E}">
        <p14:creationId xmlns:p14="http://schemas.microsoft.com/office/powerpoint/2010/main" val="2381204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AE93BE-8F96-2E86-4584-9804B0967E01}"/>
              </a:ext>
            </a:extLst>
          </p:cNvPr>
          <p:cNvSpPr txBox="1">
            <a:spLocks noGrp="1"/>
          </p:cNvSpPr>
          <p:nvPr>
            <p:ph type="title" idx="4294967295"/>
          </p:nvPr>
        </p:nvSpPr>
        <p:spPr>
          <a:xfrm>
            <a:off x="851511" y="251807"/>
            <a:ext cx="10834075" cy="5078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000" b="1" kern="1200">
                <a:solidFill>
                  <a:schemeClr val="bg1"/>
                </a:solidFill>
                <a:latin typeface="Montserrat"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Montserrat" panose="00000500000000000000" pitchFamily="2" charset="0"/>
                <a:ea typeface="+mj-ea"/>
                <a:cs typeface="+mj-cs"/>
              </a:rPr>
              <a:t>Mental Rotation: </a:t>
            </a:r>
            <a:r>
              <a:rPr kumimoji="0" lang="en-US" sz="3000" b="1" i="0" u="none" strike="noStrike" kern="1200" cap="none" spc="0" normalizeH="0" baseline="0" noProof="0" dirty="0">
                <a:ln>
                  <a:noFill/>
                </a:ln>
                <a:solidFill>
                  <a:schemeClr val="bg1"/>
                </a:solidFill>
                <a:effectLst/>
                <a:uLnTx/>
                <a:uFillTx/>
                <a:latin typeface="Montserrat Medium" panose="00000600000000000000" pitchFamily="2" charset="0"/>
                <a:ea typeface="+mj-ea"/>
                <a:cs typeface="+mj-cs"/>
              </a:rPr>
              <a:t>Development (continued)</a:t>
            </a:r>
            <a:endParaRPr kumimoji="0" lang="en-US" sz="3200" b="1" i="0" u="none" strike="noStrike" kern="1200" cap="none" spc="0" normalizeH="0" baseline="0" noProof="0" dirty="0">
              <a:ln>
                <a:noFill/>
              </a:ln>
              <a:solidFill>
                <a:schemeClr val="bg1"/>
              </a:solidFill>
              <a:effectLst/>
              <a:uLnTx/>
              <a:uFillTx/>
              <a:latin typeface="Montserrat" pitchFamily="2" charset="77"/>
              <a:ea typeface="+mj-ea"/>
              <a:cs typeface="+mj-cs"/>
            </a:endParaRPr>
          </a:p>
        </p:txBody>
      </p:sp>
      <p:sp>
        <p:nvSpPr>
          <p:cNvPr id="3" name="Content Placeholder 2">
            <a:extLst>
              <a:ext uri="{FF2B5EF4-FFF2-40B4-BE49-F238E27FC236}">
                <a16:creationId xmlns:a16="http://schemas.microsoft.com/office/drawing/2014/main" id="{7B4E5C23-A8C8-B510-1172-2B7D453FA6C5}"/>
              </a:ext>
            </a:extLst>
          </p:cNvPr>
          <p:cNvSpPr>
            <a:spLocks noGrp="1"/>
          </p:cNvSpPr>
          <p:nvPr>
            <p:ph idx="1"/>
          </p:nvPr>
        </p:nvSpPr>
        <p:spPr>
          <a:xfrm>
            <a:off x="851646" y="1253331"/>
            <a:ext cx="10834075" cy="556932"/>
          </a:xfrm>
        </p:spPr>
        <p:txBody>
          <a:bodyPr/>
          <a:lstStyle/>
          <a:p>
            <a:pPr marL="0" indent="0">
              <a:buNone/>
            </a:pPr>
            <a:r>
              <a:rPr lang="en-US" kern="100" dirty="0">
                <a:effectLst/>
                <a:ea typeface="Calibri" panose="020F0502020204030204" pitchFamily="34" charset="0"/>
                <a:cs typeface="Times New Roman" panose="02020603050405020304" pitchFamily="18" charset="0"/>
              </a:rPr>
              <a:t>Children’s mental rotation abilities are still developing.</a:t>
            </a:r>
            <a:endParaRPr lang="en-US" b="1" strike="sngStrike" kern="100" dirty="0">
              <a:effectLst/>
              <a:ea typeface="Calibri" panose="020F0502020204030204" pitchFamily="34" charset="0"/>
              <a:cs typeface="Times New Roman" panose="02020603050405020304" pitchFamily="18" charset="0"/>
            </a:endParaRPr>
          </a:p>
        </p:txBody>
      </p:sp>
      <p:graphicFrame>
        <p:nvGraphicFramePr>
          <p:cNvPr id="6" name="Table 4">
            <a:extLst>
              <a:ext uri="{FF2B5EF4-FFF2-40B4-BE49-F238E27FC236}">
                <a16:creationId xmlns:a16="http://schemas.microsoft.com/office/drawing/2014/main" id="{B3205200-C675-A853-DABF-E194043DECAF}"/>
              </a:ext>
            </a:extLst>
          </p:cNvPr>
          <p:cNvGraphicFramePr>
            <a:graphicFrameLocks/>
          </p:cNvGraphicFramePr>
          <p:nvPr>
            <p:extLst>
              <p:ext uri="{D42A27DB-BD31-4B8C-83A1-F6EECF244321}">
                <p14:modId xmlns:p14="http://schemas.microsoft.com/office/powerpoint/2010/main" val="686743518"/>
              </p:ext>
            </p:extLst>
          </p:nvPr>
        </p:nvGraphicFramePr>
        <p:xfrm>
          <a:off x="946706" y="1904846"/>
          <a:ext cx="9597029" cy="3627216"/>
        </p:xfrm>
        <a:graphic>
          <a:graphicData uri="http://schemas.openxmlformats.org/drawingml/2006/table">
            <a:tbl>
              <a:tblPr firstRow="1" bandRow="1">
                <a:tableStyleId>{5C22544A-7EE6-4342-B048-85BDC9FD1C3A}</a:tableStyleId>
              </a:tblPr>
              <a:tblGrid>
                <a:gridCol w="4743676">
                  <a:extLst>
                    <a:ext uri="{9D8B030D-6E8A-4147-A177-3AD203B41FA5}">
                      <a16:colId xmlns:a16="http://schemas.microsoft.com/office/drawing/2014/main" val="3629347565"/>
                    </a:ext>
                  </a:extLst>
                </a:gridCol>
                <a:gridCol w="4853353">
                  <a:extLst>
                    <a:ext uri="{9D8B030D-6E8A-4147-A177-3AD203B41FA5}">
                      <a16:colId xmlns:a16="http://schemas.microsoft.com/office/drawing/2014/main" val="3122783404"/>
                    </a:ext>
                  </a:extLst>
                </a:gridCol>
              </a:tblGrid>
              <a:tr h="594002">
                <a:tc>
                  <a:txBody>
                    <a:bodyPr/>
                    <a:lstStyle/>
                    <a:p>
                      <a:pPr algn="ctr"/>
                      <a:r>
                        <a:rPr lang="en-US" sz="2400" dirty="0">
                          <a:latin typeface="Montserrat" panose="00000500000000000000" pitchFamily="50" charset="0"/>
                        </a:rPr>
                        <a:t>Easier</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US" sz="2400" dirty="0">
                          <a:latin typeface="Montserrat" panose="00000500000000000000" pitchFamily="50" charset="0"/>
                        </a:rPr>
                        <a:t>Harder</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2250085410"/>
                  </a:ext>
                </a:extLst>
              </a:tr>
              <a:tr h="1376801">
                <a:tc>
                  <a:txBody>
                    <a:bodyPr/>
                    <a:lstStyle/>
                    <a:p>
                      <a:pPr algn="ctr"/>
                      <a:r>
                        <a:rPr lang="en-US" dirty="0">
                          <a:latin typeface="Montserrat Medium" panose="00000600000000000000" pitchFamily="50" charset="0"/>
                        </a:rPr>
                        <a:t>Two-dimensional objects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Montserrat Medium" panose="00000600000000000000" pitchFamily="50" charset="0"/>
                        </a:rPr>
                        <a:t>Three-dimensional objects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9956946"/>
                  </a:ext>
                </a:extLst>
              </a:tr>
              <a:tr h="1656413">
                <a:tc>
                  <a:txBody>
                    <a:bodyPr/>
                    <a:lstStyle/>
                    <a:p>
                      <a:pPr algn="ctr"/>
                      <a:r>
                        <a:rPr lang="en-US" dirty="0">
                          <a:latin typeface="Montserrat Medium" panose="00000600000000000000" pitchFamily="50" charset="0"/>
                        </a:rPr>
                        <a:t>Small degrees of rotation (90°)</a:t>
                      </a:r>
                    </a:p>
                    <a:p>
                      <a:pPr algn="ctr"/>
                      <a:endParaRPr lang="en-US" dirty="0">
                        <a:latin typeface="Montserrat Medium" panose="00000600000000000000" pitchFamily="50"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Montserrat Medium" panose="00000600000000000000" pitchFamily="50" charset="0"/>
                        </a:rPr>
                        <a:t>Large degrees of rotation (180°)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1340357"/>
                  </a:ext>
                </a:extLst>
              </a:tr>
            </a:tbl>
          </a:graphicData>
        </a:graphic>
      </p:graphicFrame>
      <p:sp>
        <p:nvSpPr>
          <p:cNvPr id="34" name="TextBox 33">
            <a:extLst>
              <a:ext uri="{FF2B5EF4-FFF2-40B4-BE49-F238E27FC236}">
                <a16:creationId xmlns:a16="http://schemas.microsoft.com/office/drawing/2014/main" id="{C6432262-FEA5-6E16-D9EB-5F5305CEE56A}"/>
              </a:ext>
            </a:extLst>
          </p:cNvPr>
          <p:cNvSpPr txBox="1"/>
          <p:nvPr/>
        </p:nvSpPr>
        <p:spPr>
          <a:xfrm>
            <a:off x="930153" y="5607586"/>
            <a:ext cx="6872685" cy="276999"/>
          </a:xfrm>
          <a:prstGeom prst="rect">
            <a:avLst/>
          </a:prstGeom>
          <a:noFill/>
        </p:spPr>
        <p:txBody>
          <a:bodyPr wrap="square" rtlCol="0">
            <a:spAutoFit/>
          </a:bodyPr>
          <a:lstStyle/>
          <a:p>
            <a:pPr marL="0" marR="0" indent="0">
              <a:spcBef>
                <a:spcPts val="0"/>
              </a:spcBef>
              <a:spcAft>
                <a:spcPts val="1200"/>
              </a:spcAft>
              <a:buNone/>
            </a:pPr>
            <a:r>
              <a:rPr lang="en-US" sz="1200" kern="100" dirty="0">
                <a:solidFill>
                  <a:schemeClr val="bg1">
                    <a:lumMod val="50000"/>
                  </a:schemeClr>
                </a:solidFill>
                <a:effectLst/>
                <a:latin typeface="Montserrat" panose="00000500000000000000" pitchFamily="50" charset="0"/>
                <a:ea typeface="Calibri" panose="020F0502020204030204" pitchFamily="34" charset="0"/>
                <a:cs typeface="Times New Roman" panose="02020603050405020304" pitchFamily="18" charset="0"/>
              </a:rPr>
              <a:t>Levine</a:t>
            </a:r>
            <a:r>
              <a:rPr lang="en-US" sz="1200" kern="100" dirty="0">
                <a:solidFill>
                  <a:schemeClr val="bg1">
                    <a:lumMod val="50000"/>
                  </a:schemeClr>
                </a:solidFill>
                <a:latin typeface="Montserrat" panose="00000500000000000000" pitchFamily="50" charset="0"/>
                <a:ea typeface="Calibri" panose="020F0502020204030204" pitchFamily="34" charset="0"/>
                <a:cs typeface="Times New Roman" panose="02020603050405020304" pitchFamily="18" charset="0"/>
              </a:rPr>
              <a:t> </a:t>
            </a:r>
            <a:r>
              <a:rPr lang="en-US" sz="1200" kern="100" dirty="0">
                <a:solidFill>
                  <a:schemeClr val="bg1">
                    <a:lumMod val="50000"/>
                  </a:schemeClr>
                </a:solidFill>
                <a:effectLst/>
                <a:latin typeface="Montserrat" panose="00000500000000000000" pitchFamily="50" charset="0"/>
                <a:ea typeface="Calibri" panose="020F0502020204030204" pitchFamily="34" charset="0"/>
                <a:cs typeface="Times New Roman" panose="02020603050405020304" pitchFamily="18" charset="0"/>
              </a:rPr>
              <a:t>et al. (2018); Wakefield</a:t>
            </a:r>
            <a:r>
              <a:rPr lang="en-US" sz="1200" kern="100" dirty="0">
                <a:solidFill>
                  <a:schemeClr val="bg1">
                    <a:lumMod val="50000"/>
                  </a:schemeClr>
                </a:solidFill>
                <a:latin typeface="Montserrat" panose="00000500000000000000" pitchFamily="50" charset="0"/>
                <a:ea typeface="Calibri" panose="020F0502020204030204" pitchFamily="34" charset="0"/>
                <a:cs typeface="Times New Roman" panose="02020603050405020304" pitchFamily="18" charset="0"/>
              </a:rPr>
              <a:t> </a:t>
            </a:r>
            <a:r>
              <a:rPr lang="en-US" sz="1200" kern="100" dirty="0">
                <a:solidFill>
                  <a:schemeClr val="bg1">
                    <a:lumMod val="50000"/>
                  </a:schemeClr>
                </a:solidFill>
                <a:effectLst/>
                <a:latin typeface="Montserrat" panose="00000500000000000000" pitchFamily="50" charset="0"/>
                <a:ea typeface="Calibri" panose="020F0502020204030204" pitchFamily="34" charset="0"/>
                <a:cs typeface="Times New Roman" panose="02020603050405020304" pitchFamily="18" charset="0"/>
              </a:rPr>
              <a:t>et al. (2019)</a:t>
            </a:r>
          </a:p>
        </p:txBody>
      </p:sp>
      <p:grpSp>
        <p:nvGrpSpPr>
          <p:cNvPr id="7" name="Group 6">
            <a:extLst>
              <a:ext uri="{FF2B5EF4-FFF2-40B4-BE49-F238E27FC236}">
                <a16:creationId xmlns:a16="http://schemas.microsoft.com/office/drawing/2014/main" id="{C6D8868B-076A-4453-E8C6-AA9319506B9B}"/>
              </a:ext>
              <a:ext uri="{C183D7F6-B498-43B3-948B-1728B52AA6E4}">
                <adec:decorative xmlns:adec="http://schemas.microsoft.com/office/drawing/2017/decorative" val="1"/>
              </a:ext>
            </a:extLst>
          </p:cNvPr>
          <p:cNvGrpSpPr/>
          <p:nvPr/>
        </p:nvGrpSpPr>
        <p:grpSpPr>
          <a:xfrm>
            <a:off x="2486023" y="2813263"/>
            <a:ext cx="6496440" cy="2653651"/>
            <a:chOff x="2486023" y="2813263"/>
            <a:chExt cx="6496440" cy="2653651"/>
          </a:xfrm>
        </p:grpSpPr>
        <p:sp>
          <p:nvSpPr>
            <p:cNvPr id="2" name="Isosceles Triangle 1">
              <a:extLst>
                <a:ext uri="{FF2B5EF4-FFF2-40B4-BE49-F238E27FC236}">
                  <a16:creationId xmlns:a16="http://schemas.microsoft.com/office/drawing/2014/main" id="{836EA061-A2F2-9FF4-EADA-B9094962B282}"/>
                </a:ext>
                <a:ext uri="{C183D7F6-B498-43B3-948B-1728B52AA6E4}">
                  <adec:decorative xmlns:adec="http://schemas.microsoft.com/office/drawing/2017/decorative" val="1"/>
                </a:ext>
              </a:extLst>
            </p:cNvPr>
            <p:cNvSpPr/>
            <p:nvPr/>
          </p:nvSpPr>
          <p:spPr>
            <a:xfrm>
              <a:off x="2909262" y="2958238"/>
              <a:ext cx="736600" cy="66886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486E787E-C370-71E7-F409-627578D3FA1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66388" y="2813263"/>
              <a:ext cx="1244356" cy="958818"/>
            </a:xfrm>
            <a:prstGeom prst="rect">
              <a:avLst/>
            </a:prstGeom>
          </p:spPr>
        </p:pic>
        <p:grpSp>
          <p:nvGrpSpPr>
            <p:cNvPr id="4" name="Group 3">
              <a:extLst>
                <a:ext uri="{FF2B5EF4-FFF2-40B4-BE49-F238E27FC236}">
                  <a16:creationId xmlns:a16="http://schemas.microsoft.com/office/drawing/2014/main" id="{C7312D2A-B593-5569-0B16-687E6FCA2FB9}"/>
                </a:ext>
                <a:ext uri="{C183D7F6-B498-43B3-948B-1728B52AA6E4}">
                  <adec:decorative xmlns:adec="http://schemas.microsoft.com/office/drawing/2017/decorative" val="1"/>
                </a:ext>
              </a:extLst>
            </p:cNvPr>
            <p:cNvGrpSpPr/>
            <p:nvPr/>
          </p:nvGrpSpPr>
          <p:grpSpPr>
            <a:xfrm>
              <a:off x="2486023" y="4260366"/>
              <a:ext cx="633343" cy="1122230"/>
              <a:chOff x="694653" y="3420660"/>
              <a:chExt cx="962527" cy="1839371"/>
            </a:xfrm>
          </p:grpSpPr>
          <p:sp>
            <p:nvSpPr>
              <p:cNvPr id="20" name="Rectangle 19">
                <a:extLst>
                  <a:ext uri="{FF2B5EF4-FFF2-40B4-BE49-F238E27FC236}">
                    <a16:creationId xmlns:a16="http://schemas.microsoft.com/office/drawing/2014/main" id="{56E4B5B4-AFDF-704F-04C2-EDF39B95D1B3}"/>
                  </a:ext>
                </a:extLst>
              </p:cNvPr>
              <p:cNvSpPr/>
              <p:nvPr/>
            </p:nvSpPr>
            <p:spPr>
              <a:xfrm>
                <a:off x="880386" y="4169168"/>
                <a:ext cx="582230" cy="10908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D5925DAD-D2B1-3201-D3F3-FDC35A7D6A67}"/>
                  </a:ext>
                </a:extLst>
              </p:cNvPr>
              <p:cNvSpPr/>
              <p:nvPr/>
            </p:nvSpPr>
            <p:spPr>
              <a:xfrm>
                <a:off x="694653" y="3420660"/>
                <a:ext cx="962527" cy="900855"/>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519C8B48-2A39-301D-2A57-75E6DDC23F83}"/>
                </a:ext>
                <a:ext uri="{C183D7F6-B498-43B3-948B-1728B52AA6E4}">
                  <adec:decorative xmlns:adec="http://schemas.microsoft.com/office/drawing/2017/decorative" val="1"/>
                </a:ext>
              </a:extLst>
            </p:cNvPr>
            <p:cNvGrpSpPr/>
            <p:nvPr/>
          </p:nvGrpSpPr>
          <p:grpSpPr>
            <a:xfrm rot="5400000">
              <a:off x="3557529" y="4311074"/>
              <a:ext cx="633343" cy="1122229"/>
              <a:chOff x="694653" y="3420660"/>
              <a:chExt cx="962527" cy="1839371"/>
            </a:xfrm>
          </p:grpSpPr>
          <p:sp>
            <p:nvSpPr>
              <p:cNvPr id="23" name="Rectangle 22">
                <a:extLst>
                  <a:ext uri="{FF2B5EF4-FFF2-40B4-BE49-F238E27FC236}">
                    <a16:creationId xmlns:a16="http://schemas.microsoft.com/office/drawing/2014/main" id="{9D8F910A-7523-6F6E-C8B4-7509CB6AE216}"/>
                  </a:ext>
                </a:extLst>
              </p:cNvPr>
              <p:cNvSpPr/>
              <p:nvPr/>
            </p:nvSpPr>
            <p:spPr>
              <a:xfrm>
                <a:off x="880386" y="4169168"/>
                <a:ext cx="582230" cy="10908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95DFEA1B-F3BE-4390-CD80-D3EA40E9C63E}"/>
                  </a:ext>
                </a:extLst>
              </p:cNvPr>
              <p:cNvSpPr/>
              <p:nvPr/>
            </p:nvSpPr>
            <p:spPr>
              <a:xfrm>
                <a:off x="694653" y="3420660"/>
                <a:ext cx="962527" cy="900855"/>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51A3547D-4570-5962-2410-ACAEAF5B4100}"/>
                </a:ext>
                <a:ext uri="{C183D7F6-B498-43B3-948B-1728B52AA6E4}">
                  <adec:decorative xmlns:adec="http://schemas.microsoft.com/office/drawing/2017/decorative" val="1"/>
                </a:ext>
              </a:extLst>
            </p:cNvPr>
            <p:cNvGrpSpPr/>
            <p:nvPr/>
          </p:nvGrpSpPr>
          <p:grpSpPr>
            <a:xfrm>
              <a:off x="7329613" y="4308168"/>
              <a:ext cx="633343" cy="1122230"/>
              <a:chOff x="694653" y="3420660"/>
              <a:chExt cx="962527" cy="1839371"/>
            </a:xfrm>
          </p:grpSpPr>
          <p:sp>
            <p:nvSpPr>
              <p:cNvPr id="26" name="Rectangle 25">
                <a:extLst>
                  <a:ext uri="{FF2B5EF4-FFF2-40B4-BE49-F238E27FC236}">
                    <a16:creationId xmlns:a16="http://schemas.microsoft.com/office/drawing/2014/main" id="{EA504336-1FFB-E946-C5B8-F2E5A8CCF901}"/>
                  </a:ext>
                </a:extLst>
              </p:cNvPr>
              <p:cNvSpPr/>
              <p:nvPr/>
            </p:nvSpPr>
            <p:spPr>
              <a:xfrm>
                <a:off x="880386" y="4169168"/>
                <a:ext cx="582230" cy="10908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9581765C-2107-7BFB-D422-8869430EA1A6}"/>
                  </a:ext>
                </a:extLst>
              </p:cNvPr>
              <p:cNvSpPr/>
              <p:nvPr/>
            </p:nvSpPr>
            <p:spPr>
              <a:xfrm>
                <a:off x="694653" y="3420660"/>
                <a:ext cx="962527" cy="900855"/>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4BBB3409-B54E-4682-A042-3463D0EAB40A}"/>
                </a:ext>
                <a:ext uri="{C183D7F6-B498-43B3-948B-1728B52AA6E4}">
                  <adec:decorative xmlns:adec="http://schemas.microsoft.com/office/drawing/2017/decorative" val="1"/>
                </a:ext>
              </a:extLst>
            </p:cNvPr>
            <p:cNvGrpSpPr/>
            <p:nvPr/>
          </p:nvGrpSpPr>
          <p:grpSpPr>
            <a:xfrm rot="10800000">
              <a:off x="8349120" y="4344684"/>
              <a:ext cx="633343" cy="1122230"/>
              <a:chOff x="694653" y="3420660"/>
              <a:chExt cx="962527" cy="1839371"/>
            </a:xfrm>
          </p:grpSpPr>
          <p:sp>
            <p:nvSpPr>
              <p:cNvPr id="29" name="Rectangle 28">
                <a:extLst>
                  <a:ext uri="{FF2B5EF4-FFF2-40B4-BE49-F238E27FC236}">
                    <a16:creationId xmlns:a16="http://schemas.microsoft.com/office/drawing/2014/main" id="{411DD9EA-1B1A-5FC7-59E4-8DF7F29AAF46}"/>
                  </a:ext>
                </a:extLst>
              </p:cNvPr>
              <p:cNvSpPr/>
              <p:nvPr/>
            </p:nvSpPr>
            <p:spPr>
              <a:xfrm>
                <a:off x="880386" y="4169168"/>
                <a:ext cx="582230" cy="10908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2F3860D5-F73E-FE46-A05C-4588D3C69F4C}"/>
                  </a:ext>
                </a:extLst>
              </p:cNvPr>
              <p:cNvSpPr/>
              <p:nvPr/>
            </p:nvSpPr>
            <p:spPr>
              <a:xfrm>
                <a:off x="694653" y="3420660"/>
                <a:ext cx="962527" cy="900855"/>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820994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Mental Rotation</a:t>
            </a:r>
            <a:endParaRPr lang="en-US" sz="3200"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6"/>
            <a:ext cx="4522212" cy="5209495"/>
          </a:xfrm>
        </p:spPr>
        <p:txBody>
          <a:bodyPr anchor="ctr" anchorCtr="0">
            <a:normAutofit/>
          </a:bodyPr>
          <a:lstStyle/>
          <a:p>
            <a:pPr marL="0" indent="0">
              <a:lnSpc>
                <a:spcPct val="107000"/>
              </a:lnSpc>
              <a:spcBef>
                <a:spcPts val="0"/>
              </a:spcBef>
              <a:buNone/>
            </a:pPr>
            <a:r>
              <a:rPr lang="en-US" kern="100" dirty="0">
                <a:solidFill>
                  <a:srgbClr val="000000"/>
                </a:solidFill>
                <a:effectLst/>
                <a:ea typeface="Calibri" panose="020F0502020204030204" pitchFamily="34" charset="0"/>
                <a:cs typeface="Calibri" panose="020F0502020204030204" pitchFamily="34" charset="0"/>
              </a:rPr>
              <a:t>In what ways </a:t>
            </a:r>
            <a:r>
              <a:rPr lang="en-US" kern="100" dirty="0">
                <a:effectLst/>
                <a:ea typeface="Calibri" panose="020F0502020204030204" pitchFamily="34" charset="0"/>
                <a:cs typeface="Calibri" panose="020F0502020204030204" pitchFamily="34" charset="0"/>
              </a:rPr>
              <a:t>might this ch</a:t>
            </a:r>
            <a:r>
              <a:rPr lang="en-US" kern="100" dirty="0">
                <a:solidFill>
                  <a:srgbClr val="000000"/>
                </a:solidFill>
                <a:effectLst/>
                <a:ea typeface="Calibri" panose="020F0502020204030204" pitchFamily="34" charset="0"/>
                <a:cs typeface="Calibri" panose="020F0502020204030204" pitchFamily="34" charset="0"/>
              </a:rPr>
              <a:t>ild </a:t>
            </a:r>
            <a:r>
              <a:rPr lang="en-US" kern="100" dirty="0">
                <a:ea typeface="Calibri" panose="020F0502020204030204" pitchFamily="34" charset="0"/>
                <a:cs typeface="Times New Roman" panose="02020603050405020304" pitchFamily="18" charset="0"/>
              </a:rPr>
              <a:t>m</a:t>
            </a:r>
            <a:r>
              <a:rPr lang="en-US" kern="100" dirty="0">
                <a:solidFill>
                  <a:srgbClr val="000000"/>
                </a:solidFill>
                <a:effectLst/>
                <a:ea typeface="Calibri" panose="020F0502020204030204" pitchFamily="34" charset="0"/>
                <a:cs typeface="Calibri" panose="020F0502020204030204" pitchFamily="34" charset="0"/>
              </a:rPr>
              <a:t>entally flip or rotate objects to predict how they might fit?</a:t>
            </a:r>
          </a:p>
        </p:txBody>
      </p:sp>
      <p:pic>
        <p:nvPicPr>
          <p:cNvPr id="4" name="Picture 3" descr="Children are matching tangram pieces of different shapes and colors to outlines of said shapes drawn on paper. ">
            <a:extLst>
              <a:ext uri="{FF2B5EF4-FFF2-40B4-BE49-F238E27FC236}">
                <a16:creationId xmlns:a16="http://schemas.microsoft.com/office/drawing/2014/main" id="{604D76C6-9BF0-4407-7321-F7A9DBAB86C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409"/>
                    </a14:imgEffect>
                  </a14:imgLayer>
                </a14:imgProps>
              </a:ext>
              <a:ext uri="{28A0092B-C50C-407E-A947-70E740481C1C}">
                <a14:useLocalDpi xmlns:a14="http://schemas.microsoft.com/office/drawing/2010/main"/>
              </a:ext>
            </a:extLst>
          </a:blip>
          <a:srcRect/>
          <a:stretch/>
        </p:blipFill>
        <p:spPr>
          <a:xfrm>
            <a:off x="5611200" y="968270"/>
            <a:ext cx="6580800" cy="5209496"/>
          </a:xfrm>
          <a:prstGeom prst="rect">
            <a:avLst/>
          </a:prstGeom>
        </p:spPr>
      </p:pic>
    </p:spTree>
    <p:extLst>
      <p:ext uri="{BB962C8B-B14F-4D97-AF65-F5344CB8AC3E}">
        <p14:creationId xmlns:p14="http://schemas.microsoft.com/office/powerpoint/2010/main" val="2311141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042651"/>
            <a:ext cx="4034118" cy="3735311"/>
          </a:xfrm>
        </p:spPr>
        <p:txBody>
          <a:bodyPr>
            <a:noAutofit/>
          </a:bodyPr>
          <a:lstStyle/>
          <a:p>
            <a:pPr algn="ctr"/>
            <a:r>
              <a:rPr lang="en-US" sz="3600" b="1" dirty="0">
                <a:latin typeface="Montserrat" panose="00000500000000000000" pitchFamily="50" charset="0"/>
              </a:rPr>
              <a:t>Observe Video:</a:t>
            </a:r>
            <a:br>
              <a:rPr lang="en-US" sz="3600" dirty="0"/>
            </a:br>
            <a:r>
              <a:rPr lang="en-US" sz="3200" dirty="0">
                <a:latin typeface="Montserrat Medium" panose="00000600000000000000" pitchFamily="50" charset="0"/>
              </a:rPr>
              <a:t>Spatial Vocabulary</a:t>
            </a:r>
            <a:br>
              <a:rPr lang="en-US" sz="3200" dirty="0">
                <a:latin typeface="Montserrat Medium" panose="00000600000000000000" pitchFamily="50" charset="0"/>
              </a:rPr>
            </a:br>
            <a:r>
              <a:rPr lang="en-US" sz="3200" dirty="0">
                <a:latin typeface="Montserrat Medium" panose="00000600000000000000" pitchFamily="50" charset="0"/>
              </a:rPr>
              <a:t>and</a:t>
            </a:r>
            <a:br>
              <a:rPr lang="en-US" sz="3200" dirty="0">
                <a:latin typeface="Montserrat Medium" panose="00000600000000000000" pitchFamily="50" charset="0"/>
              </a:rPr>
            </a:br>
            <a:r>
              <a:rPr lang="en-US" sz="3200" dirty="0">
                <a:latin typeface="Montserrat Medium" panose="00000600000000000000" pitchFamily="50" charset="0"/>
              </a:rPr>
              <a:t>Mental Rotation</a:t>
            </a:r>
            <a:endParaRPr lang="en-US" sz="3400" dirty="0">
              <a:solidFill>
                <a:schemeClr val="bg1"/>
              </a:solidFill>
              <a:latin typeface="Montserrat" pitchFamily="2" charset="77"/>
            </a:endParaRPr>
          </a:p>
        </p:txBody>
      </p:sp>
      <p:sp>
        <p:nvSpPr>
          <p:cNvPr id="6" name="TextBox 5">
            <a:extLst>
              <a:ext uri="{FF2B5EF4-FFF2-40B4-BE49-F238E27FC236}">
                <a16:creationId xmlns:a16="http://schemas.microsoft.com/office/drawing/2014/main" id="{945932F8-CCD5-7F21-0F8F-1AE32B39BBBE}"/>
              </a:ext>
            </a:extLst>
          </p:cNvPr>
          <p:cNvSpPr txBox="1"/>
          <p:nvPr/>
        </p:nvSpPr>
        <p:spPr>
          <a:xfrm>
            <a:off x="6201508" y="4530759"/>
            <a:ext cx="5552049" cy="1477328"/>
          </a:xfrm>
          <a:prstGeom prst="rect">
            <a:avLst/>
          </a:prstGeom>
          <a:noFill/>
        </p:spPr>
        <p:txBody>
          <a:bodyPr wrap="square" lIns="91440" tIns="45720" rIns="91440" bIns="45720" anchor="t">
            <a:spAutoFit/>
          </a:bodyPr>
          <a:lstStyle/>
          <a:p>
            <a:pPr>
              <a:spcAft>
                <a:spcPts val="1200"/>
              </a:spcAft>
            </a:pPr>
            <a:r>
              <a:rPr lang="en-US" sz="2000" u="sng" dirty="0">
                <a:solidFill>
                  <a:srgbClr val="0000FF"/>
                </a:solidFill>
                <a:effectLst/>
                <a:latin typeface="Montserrat" panose="00000500000000000000" pitchFamily="50" charset="0"/>
                <a:ea typeface="Calibri" panose="020F0502020204030204" pitchFamily="34" charset="0"/>
                <a:cs typeface="Calibri"/>
                <a:hlinkClick r:id="rId3">
                  <a:extLst>
                    <a:ext uri="{A12FA001-AC4F-418D-AE19-62706E023703}">
                      <ahyp:hlinkClr xmlns:ahyp="http://schemas.microsoft.com/office/drawing/2018/hyperlinkcolor" val="tx"/>
                    </a:ext>
                  </a:extLst>
                </a:hlinkClick>
              </a:rPr>
              <a:t>Exploring Spatial Thinking While Building (3–5 years)</a:t>
            </a:r>
          </a:p>
          <a:p>
            <a:r>
              <a:rPr lang="en-US" sz="2000" dirty="0">
                <a:solidFill>
                  <a:srgbClr val="0000FF"/>
                </a:solidFill>
                <a:latin typeface="Montserrat" panose="00000500000000000000" pitchFamily="50" charset="0"/>
                <a:cs typeface="Calibri"/>
                <a:hlinkClick r:id="rId4">
                  <a:extLst>
                    <a:ext uri="{A12FA001-AC4F-418D-AE19-62706E023703}">
                      <ahyp:hlinkClr xmlns:ahyp="http://schemas.microsoft.com/office/drawing/2018/hyperlinkcolor" val="tx"/>
                    </a:ext>
                  </a:extLst>
                </a:hlinkClick>
              </a:rPr>
              <a:t>Exploring Spatial Thinking While Building (3–5 years) - Audio Descriptive Version</a:t>
            </a:r>
            <a:endParaRPr lang="en-US" sz="2000" dirty="0">
              <a:solidFill>
                <a:srgbClr val="0000FF"/>
              </a:solidFill>
              <a:latin typeface="Montserrat" panose="00000500000000000000" pitchFamily="50" charset="0"/>
              <a:cs typeface="Calibri"/>
            </a:endParaRPr>
          </a:p>
        </p:txBody>
      </p:sp>
      <p:pic>
        <p:nvPicPr>
          <p:cNvPr id="2" name="Picture 1">
            <a:extLst>
              <a:ext uri="{FF2B5EF4-FFF2-40B4-BE49-F238E27FC236}">
                <a16:creationId xmlns:a16="http://schemas.microsoft.com/office/drawing/2014/main" id="{9438418F-E43D-6516-9F91-F1666CF23591}"/>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6000"/>
                    </a14:imgEffect>
                    <a14:imgEffect>
                      <a14:saturation sat="95000"/>
                    </a14:imgEffect>
                    <a14:imgEffect>
                      <a14:brightnessContrast bright="13000" contrast="2000"/>
                    </a14:imgEffect>
                  </a14:imgLayer>
                </a14:imgProps>
              </a:ext>
              <a:ext uri="{28A0092B-C50C-407E-A947-70E740481C1C}">
                <a14:useLocalDpi xmlns:a14="http://schemas.microsoft.com/office/drawing/2010/main"/>
              </a:ext>
            </a:extLst>
          </a:blip>
          <a:srcRect/>
          <a:stretch/>
        </p:blipFill>
        <p:spPr>
          <a:xfrm>
            <a:off x="6295292" y="696025"/>
            <a:ext cx="5222653" cy="3718533"/>
          </a:xfrm>
          <a:prstGeom prst="rect">
            <a:avLst/>
          </a:prstGeom>
        </p:spPr>
      </p:pic>
    </p:spTree>
    <p:extLst>
      <p:ext uri="{BB962C8B-B14F-4D97-AF65-F5344CB8AC3E}">
        <p14:creationId xmlns:p14="http://schemas.microsoft.com/office/powerpoint/2010/main" val="2581392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Developing Spatial Thinking (2)</a:t>
            </a:r>
            <a:endParaRPr lang="en-US" sz="3200"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5" y="967866"/>
            <a:ext cx="4951277" cy="4405991"/>
          </a:xfrm>
        </p:spPr>
        <p:txBody>
          <a:bodyPr anchor="ctr" anchorCtr="0">
            <a:normAutofit/>
          </a:bodyPr>
          <a:lstStyle/>
          <a:p>
            <a:pPr marL="0" indent="0">
              <a:lnSpc>
                <a:spcPct val="100000"/>
              </a:lnSpc>
              <a:spcBef>
                <a:spcPts val="0"/>
              </a:spcBef>
              <a:spcAft>
                <a:spcPts val="1800"/>
              </a:spcAft>
              <a:buNone/>
            </a:pPr>
            <a:r>
              <a:rPr lang="en-US" dirty="0"/>
              <a:t>In what ways did children use the following two components of spatial thinking?</a:t>
            </a:r>
          </a:p>
          <a:p>
            <a:pPr>
              <a:lnSpc>
                <a:spcPct val="100000"/>
              </a:lnSpc>
              <a:spcBef>
                <a:spcPts val="0"/>
              </a:spcBef>
              <a:spcAft>
                <a:spcPts val="1800"/>
              </a:spcAft>
            </a:pPr>
            <a:r>
              <a:rPr lang="en-US" dirty="0"/>
              <a:t>Spatial vocabulary</a:t>
            </a:r>
          </a:p>
          <a:p>
            <a:pPr>
              <a:lnSpc>
                <a:spcPct val="100000"/>
              </a:lnSpc>
              <a:spcBef>
                <a:spcPts val="0"/>
              </a:spcBef>
              <a:spcAft>
                <a:spcPts val="1800"/>
              </a:spcAft>
            </a:pPr>
            <a:r>
              <a:rPr lang="en-US" dirty="0"/>
              <a:t>Mental rotation</a:t>
            </a:r>
          </a:p>
        </p:txBody>
      </p:sp>
      <p:pic>
        <p:nvPicPr>
          <p:cNvPr id="3" name="Picture 2">
            <a:extLst>
              <a:ext uri="{FF2B5EF4-FFF2-40B4-BE49-F238E27FC236}">
                <a16:creationId xmlns:a16="http://schemas.microsoft.com/office/drawing/2014/main" id="{80180FDD-9F3F-7960-9790-63816B308650}"/>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6000"/>
                    </a14:imgEffect>
                    <a14:imgEffect>
                      <a14:saturation sat="95000"/>
                    </a14:imgEffect>
                    <a14:imgEffect>
                      <a14:brightnessContrast bright="13000" contrast="2000"/>
                    </a14:imgEffect>
                  </a14:imgLayer>
                </a14:imgProps>
              </a:ext>
              <a:ext uri="{28A0092B-C50C-407E-A947-70E740481C1C}">
                <a14:useLocalDpi xmlns:a14="http://schemas.microsoft.com/office/drawing/2010/main"/>
              </a:ext>
            </a:extLst>
          </a:blip>
          <a:srcRect/>
          <a:stretch/>
        </p:blipFill>
        <p:spPr>
          <a:xfrm>
            <a:off x="6003815" y="967866"/>
            <a:ext cx="6188185" cy="4405992"/>
          </a:xfrm>
          <a:prstGeom prst="rect">
            <a:avLst/>
          </a:prstGeom>
        </p:spPr>
      </p:pic>
    </p:spTree>
    <p:extLst>
      <p:ext uri="{BB962C8B-B14F-4D97-AF65-F5344CB8AC3E}">
        <p14:creationId xmlns:p14="http://schemas.microsoft.com/office/powerpoint/2010/main" val="4257372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rPr>
              <a:t>Session Goals</a:t>
            </a: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4922348" cy="4314552"/>
          </a:xfrm>
        </p:spPr>
        <p:txBody>
          <a:bodyPr anchor="ctr" anchorCtr="0"/>
          <a:lstStyle/>
          <a:p>
            <a:pPr marL="342900" indent="-342900">
              <a:lnSpc>
                <a:spcPct val="97000"/>
              </a:lnSpc>
              <a:spcBef>
                <a:spcPts val="10"/>
              </a:spcBef>
              <a:tabLst>
                <a:tab pos="228600" algn="l"/>
                <a:tab pos="1693545" algn="l"/>
                <a:tab pos="1693545" algn="l"/>
              </a:tabLst>
            </a:pPr>
            <a:r>
              <a:rPr lang="en-US" sz="2800" dirty="0">
                <a:latin typeface="Montserrat" panose="00000500000000000000" pitchFamily="50" charset="0"/>
              </a:rPr>
              <a:t>Learn about how children develop spatial thinking</a:t>
            </a:r>
          </a:p>
          <a:p>
            <a:pPr marL="342900" marR="0" lvl="0" indent="-342900">
              <a:lnSpc>
                <a:spcPct val="97000"/>
              </a:lnSpc>
              <a:spcBef>
                <a:spcPts val="10"/>
              </a:spcBef>
              <a:spcAft>
                <a:spcPts val="0"/>
              </a:spcAft>
              <a:buFont typeface="Arial" panose="020B0604020202020204" pitchFamily="34" charset="0"/>
              <a:buChar char="•"/>
              <a:tabLst>
                <a:tab pos="228600" algn="l"/>
                <a:tab pos="1693545" algn="l"/>
                <a:tab pos="1693545" algn="l"/>
              </a:tabLst>
            </a:pPr>
            <a:r>
              <a:rPr lang="en-US" sz="2800" dirty="0">
                <a:latin typeface="Montserrat" panose="00000500000000000000" pitchFamily="50" charset="0"/>
              </a:rPr>
              <a:t>Explore teaching practices that can support children’s development of spatial thinking</a:t>
            </a:r>
          </a:p>
        </p:txBody>
      </p:sp>
      <p:pic>
        <p:nvPicPr>
          <p:cNvPr id="3" name="Picture 2">
            <a:extLst>
              <a:ext uri="{FF2B5EF4-FFF2-40B4-BE49-F238E27FC236}">
                <a16:creationId xmlns:a16="http://schemas.microsoft.com/office/drawing/2014/main" id="{C406D9D4-EECD-EF1C-AF52-5AE2D68165C3}"/>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brightnessContrast bright="10000"/>
                    </a14:imgEffect>
                  </a14:imgLayer>
                </a14:imgProps>
              </a:ext>
              <a:ext uri="{28A0092B-C50C-407E-A947-70E740481C1C}">
                <a14:useLocalDpi xmlns:a14="http://schemas.microsoft.com/office/drawing/2010/main"/>
              </a:ext>
            </a:extLst>
          </a:blip>
          <a:srcRect/>
          <a:stretch/>
        </p:blipFill>
        <p:spPr>
          <a:xfrm>
            <a:off x="5963294" y="967865"/>
            <a:ext cx="6228707" cy="4314553"/>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1421928"/>
          </a:xfrm>
        </p:spPr>
        <p:txBody>
          <a:bodyPr/>
          <a:lstStyle/>
          <a:p>
            <a:r>
              <a:rPr lang="en-US" dirty="0"/>
              <a:t>Supporting Spatial Thinking</a:t>
            </a:r>
          </a:p>
        </p:txBody>
      </p:sp>
    </p:spTree>
    <p:extLst>
      <p:ext uri="{BB962C8B-B14F-4D97-AF65-F5344CB8AC3E}">
        <p14:creationId xmlns:p14="http://schemas.microsoft.com/office/powerpoint/2010/main" val="1068102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Explore: </a:t>
            </a:r>
            <a:r>
              <a:rPr lang="en-US" sz="3200" dirty="0">
                <a:latin typeface="Montserrat Medium" panose="00000600000000000000" pitchFamily="50" charset="0"/>
              </a:rPr>
              <a:t>M</a:t>
            </a:r>
            <a:r>
              <a:rPr lang="en-US" sz="3200" baseline="30000" dirty="0">
                <a:latin typeface="Montserrat Medium" panose="00000600000000000000" pitchFamily="50" charset="0"/>
              </a:rPr>
              <a:t>5</a:t>
            </a:r>
            <a:r>
              <a:rPr lang="en-US" sz="3200" dirty="0">
                <a:latin typeface="Montserrat Medium" panose="00000600000000000000" pitchFamily="50" charset="0"/>
              </a:rPr>
              <a:t> Early Math Approach</a:t>
            </a:r>
            <a:endParaRPr lang="en-US" sz="3200"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8" y="967866"/>
            <a:ext cx="6245504" cy="4856159"/>
          </a:xfrm>
        </p:spPr>
        <p:txBody>
          <a:bodyPr anchor="ctr" anchorCtr="0">
            <a:normAutofit/>
          </a:bodyPr>
          <a:lstStyle/>
          <a:p>
            <a:pPr>
              <a:lnSpc>
                <a:spcPct val="100000"/>
              </a:lnSpc>
              <a:spcBef>
                <a:spcPts val="0"/>
              </a:spcBef>
              <a:spcAft>
                <a:spcPts val="1800"/>
              </a:spcAft>
            </a:pPr>
            <a:r>
              <a:rPr lang="en-US" sz="2400" dirty="0"/>
              <a:t>Mutual Learning</a:t>
            </a:r>
          </a:p>
          <a:p>
            <a:pPr>
              <a:lnSpc>
                <a:spcPct val="100000"/>
              </a:lnSpc>
              <a:spcBef>
                <a:spcPts val="0"/>
              </a:spcBef>
              <a:spcAft>
                <a:spcPts val="1800"/>
              </a:spcAft>
            </a:pPr>
            <a:r>
              <a:rPr lang="en-US" sz="2400" dirty="0"/>
              <a:t>Meaningful Investigations </a:t>
            </a:r>
          </a:p>
          <a:p>
            <a:pPr>
              <a:lnSpc>
                <a:spcPct val="100000"/>
              </a:lnSpc>
              <a:spcBef>
                <a:spcPts val="0"/>
              </a:spcBef>
              <a:spcAft>
                <a:spcPts val="1800"/>
              </a:spcAft>
            </a:pPr>
            <a:r>
              <a:rPr lang="en-US" sz="2400" dirty="0"/>
              <a:t>Materials and Learning Environment</a:t>
            </a:r>
          </a:p>
          <a:p>
            <a:pPr>
              <a:lnSpc>
                <a:spcPct val="100000"/>
              </a:lnSpc>
              <a:spcBef>
                <a:spcPts val="0"/>
              </a:spcBef>
              <a:spcAft>
                <a:spcPts val="1800"/>
              </a:spcAft>
            </a:pPr>
            <a:r>
              <a:rPr lang="en-US" sz="2400" dirty="0"/>
              <a:t>Math Vocabulary and Discourse</a:t>
            </a:r>
          </a:p>
          <a:p>
            <a:pPr>
              <a:lnSpc>
                <a:spcPct val="100000"/>
              </a:lnSpc>
              <a:spcBef>
                <a:spcPts val="0"/>
              </a:spcBef>
              <a:spcAft>
                <a:spcPts val="1800"/>
              </a:spcAft>
            </a:pPr>
            <a:r>
              <a:rPr lang="en-US" sz="2400" dirty="0"/>
              <a:t>Multiple Representations</a:t>
            </a:r>
          </a:p>
        </p:txBody>
      </p:sp>
      <p:pic>
        <p:nvPicPr>
          <p:cNvPr id="4" name="Picture 3" descr="The M 5, with Mutual Learning in the center.">
            <a:extLst>
              <a:ext uri="{FF2B5EF4-FFF2-40B4-BE49-F238E27FC236}">
                <a16:creationId xmlns:a16="http://schemas.microsoft.com/office/drawing/2014/main" id="{100E158F-4603-B311-9D20-CE66A180C49D}"/>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4701" y="1338092"/>
            <a:ext cx="4288776" cy="4288776"/>
          </a:xfrm>
          <a:prstGeom prst="rect">
            <a:avLst/>
          </a:prstGeom>
        </p:spPr>
      </p:pic>
    </p:spTree>
    <p:extLst>
      <p:ext uri="{BB962C8B-B14F-4D97-AF65-F5344CB8AC3E}">
        <p14:creationId xmlns:p14="http://schemas.microsoft.com/office/powerpoint/2010/main" val="1254924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042651"/>
            <a:ext cx="4034118" cy="3735311"/>
          </a:xfrm>
        </p:spPr>
        <p:txBody>
          <a:bodyPr>
            <a:noAutofit/>
          </a:bodyPr>
          <a:lstStyle/>
          <a:p>
            <a:pPr algn="ctr"/>
            <a:r>
              <a:rPr lang="en-US" sz="3600" b="1" dirty="0">
                <a:latin typeface="Montserrat" panose="00000500000000000000" pitchFamily="50" charset="0"/>
              </a:rPr>
              <a:t>Observe Video:</a:t>
            </a:r>
            <a:br>
              <a:rPr lang="en-US" sz="3600" dirty="0"/>
            </a:br>
            <a:r>
              <a:rPr lang="en-US" sz="3200" dirty="0">
                <a:latin typeface="Montserrat Medium" panose="00000600000000000000" pitchFamily="50" charset="0"/>
              </a:rPr>
              <a:t>Supporting Children’s </a:t>
            </a:r>
            <a:br>
              <a:rPr lang="en-US" sz="3200" dirty="0">
                <a:latin typeface="Montserrat Medium" panose="00000600000000000000" pitchFamily="50" charset="0"/>
              </a:rPr>
            </a:br>
            <a:r>
              <a:rPr lang="en-US" sz="3200" dirty="0">
                <a:latin typeface="Montserrat Medium" panose="00000600000000000000" pitchFamily="50" charset="0"/>
              </a:rPr>
              <a:t>Spatial Thinking</a:t>
            </a:r>
            <a:endParaRPr lang="en-US" sz="3400" dirty="0">
              <a:solidFill>
                <a:schemeClr val="bg1"/>
              </a:solidFill>
              <a:latin typeface="Montserrat" pitchFamily="2" charset="77"/>
            </a:endParaRPr>
          </a:p>
        </p:txBody>
      </p:sp>
      <p:sp>
        <p:nvSpPr>
          <p:cNvPr id="6" name="TextBox 5">
            <a:extLst>
              <a:ext uri="{FF2B5EF4-FFF2-40B4-BE49-F238E27FC236}">
                <a16:creationId xmlns:a16="http://schemas.microsoft.com/office/drawing/2014/main" id="{945932F8-CCD5-7F21-0F8F-1AE32B39BBBE}"/>
              </a:ext>
            </a:extLst>
          </p:cNvPr>
          <p:cNvSpPr txBox="1"/>
          <p:nvPr/>
        </p:nvSpPr>
        <p:spPr>
          <a:xfrm>
            <a:off x="6201508" y="4530759"/>
            <a:ext cx="5552049" cy="1477328"/>
          </a:xfrm>
          <a:prstGeom prst="rect">
            <a:avLst/>
          </a:prstGeom>
          <a:noFill/>
        </p:spPr>
        <p:txBody>
          <a:bodyPr wrap="square" lIns="91440" tIns="45720" rIns="91440" bIns="45720" anchor="t">
            <a:spAutoFit/>
          </a:bodyPr>
          <a:lstStyle/>
          <a:p>
            <a:pPr>
              <a:spcAft>
                <a:spcPts val="1200"/>
              </a:spcAft>
            </a:pPr>
            <a:r>
              <a:rPr lang="en-US" sz="2000" u="sng" dirty="0">
                <a:solidFill>
                  <a:srgbClr val="0000FF"/>
                </a:solidFill>
                <a:effectLst/>
                <a:latin typeface="Montserrat" panose="00000500000000000000" pitchFamily="50" charset="0"/>
                <a:ea typeface="Calibri" panose="020F0502020204030204" pitchFamily="34" charset="0"/>
                <a:cs typeface="Calibri"/>
                <a:hlinkClick r:id="rId3">
                  <a:extLst>
                    <a:ext uri="{A12FA001-AC4F-418D-AE19-62706E023703}">
                      <ahyp:hlinkClr xmlns:ahyp="http://schemas.microsoft.com/office/drawing/2018/hyperlinkcolor" val="tx"/>
                    </a:ext>
                  </a:extLst>
                </a:hlinkClick>
              </a:rPr>
              <a:t>Exploring Spatial Thinking While Building (3–5 years)</a:t>
            </a:r>
          </a:p>
          <a:p>
            <a:r>
              <a:rPr lang="en-US" sz="2000" dirty="0">
                <a:solidFill>
                  <a:srgbClr val="0000FF"/>
                </a:solidFill>
                <a:latin typeface="Montserrat" panose="00000500000000000000" pitchFamily="50" charset="0"/>
                <a:cs typeface="Calibri"/>
                <a:hlinkClick r:id="rId4">
                  <a:extLst>
                    <a:ext uri="{A12FA001-AC4F-418D-AE19-62706E023703}">
                      <ahyp:hlinkClr xmlns:ahyp="http://schemas.microsoft.com/office/drawing/2018/hyperlinkcolor" val="tx"/>
                    </a:ext>
                  </a:extLst>
                </a:hlinkClick>
              </a:rPr>
              <a:t>Exploring Spatial Thinking While Building (3–5 years) - Audio Descriptive Version</a:t>
            </a:r>
            <a:endParaRPr lang="en-US" sz="2000" dirty="0">
              <a:solidFill>
                <a:srgbClr val="0000FF"/>
              </a:solidFill>
              <a:latin typeface="Montserrat" panose="00000500000000000000" pitchFamily="50" charset="0"/>
              <a:cs typeface="Calibri"/>
            </a:endParaRPr>
          </a:p>
        </p:txBody>
      </p:sp>
      <p:pic>
        <p:nvPicPr>
          <p:cNvPr id="2" name="Picture 1">
            <a:extLst>
              <a:ext uri="{FF2B5EF4-FFF2-40B4-BE49-F238E27FC236}">
                <a16:creationId xmlns:a16="http://schemas.microsoft.com/office/drawing/2014/main" id="{9438418F-E43D-6516-9F91-F1666CF23591}"/>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6000"/>
                    </a14:imgEffect>
                    <a14:imgEffect>
                      <a14:saturation sat="95000"/>
                    </a14:imgEffect>
                    <a14:imgEffect>
                      <a14:brightnessContrast bright="13000" contrast="2000"/>
                    </a14:imgEffect>
                  </a14:imgLayer>
                </a14:imgProps>
              </a:ext>
              <a:ext uri="{28A0092B-C50C-407E-A947-70E740481C1C}">
                <a14:useLocalDpi xmlns:a14="http://schemas.microsoft.com/office/drawing/2010/main"/>
              </a:ext>
            </a:extLst>
          </a:blip>
          <a:srcRect/>
          <a:stretch/>
        </p:blipFill>
        <p:spPr>
          <a:xfrm>
            <a:off x="6295292" y="696025"/>
            <a:ext cx="5222653" cy="3718533"/>
          </a:xfrm>
          <a:prstGeom prst="rect">
            <a:avLst/>
          </a:prstGeom>
        </p:spPr>
      </p:pic>
    </p:spTree>
    <p:extLst>
      <p:ext uri="{BB962C8B-B14F-4D97-AF65-F5344CB8AC3E}">
        <p14:creationId xmlns:p14="http://schemas.microsoft.com/office/powerpoint/2010/main" val="720939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Supporting Children’s Spatial Thinking</a:t>
            </a:r>
            <a:endParaRPr lang="en-US" sz="3200"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8" y="967866"/>
            <a:ext cx="6245504" cy="4856159"/>
          </a:xfrm>
        </p:spPr>
        <p:txBody>
          <a:bodyPr anchor="ctr" anchorCtr="0">
            <a:normAutofit/>
          </a:bodyPr>
          <a:lstStyle/>
          <a:p>
            <a:pPr>
              <a:lnSpc>
                <a:spcPct val="100000"/>
              </a:lnSpc>
              <a:spcBef>
                <a:spcPts val="0"/>
              </a:spcBef>
              <a:spcAft>
                <a:spcPts val="1800"/>
              </a:spcAft>
            </a:pPr>
            <a:r>
              <a:rPr lang="en-US" sz="2400" dirty="0"/>
              <a:t>Mutual Learning</a:t>
            </a:r>
          </a:p>
          <a:p>
            <a:pPr>
              <a:lnSpc>
                <a:spcPct val="100000"/>
              </a:lnSpc>
              <a:spcBef>
                <a:spcPts val="0"/>
              </a:spcBef>
              <a:spcAft>
                <a:spcPts val="1800"/>
              </a:spcAft>
            </a:pPr>
            <a:r>
              <a:rPr lang="en-US" sz="2400" dirty="0"/>
              <a:t>Meaningful Investigations </a:t>
            </a:r>
          </a:p>
          <a:p>
            <a:pPr>
              <a:lnSpc>
                <a:spcPct val="100000"/>
              </a:lnSpc>
              <a:spcBef>
                <a:spcPts val="0"/>
              </a:spcBef>
              <a:spcAft>
                <a:spcPts val="1800"/>
              </a:spcAft>
            </a:pPr>
            <a:r>
              <a:rPr lang="en-US" sz="2400" dirty="0"/>
              <a:t>Materials and Learning Environment</a:t>
            </a:r>
          </a:p>
          <a:p>
            <a:pPr>
              <a:lnSpc>
                <a:spcPct val="100000"/>
              </a:lnSpc>
              <a:spcBef>
                <a:spcPts val="0"/>
              </a:spcBef>
              <a:spcAft>
                <a:spcPts val="1800"/>
              </a:spcAft>
            </a:pPr>
            <a:r>
              <a:rPr lang="en-US" sz="2400" dirty="0"/>
              <a:t>Math Vocabulary and Discourse</a:t>
            </a:r>
          </a:p>
          <a:p>
            <a:pPr>
              <a:lnSpc>
                <a:spcPct val="100000"/>
              </a:lnSpc>
              <a:spcBef>
                <a:spcPts val="0"/>
              </a:spcBef>
              <a:spcAft>
                <a:spcPts val="1800"/>
              </a:spcAft>
            </a:pPr>
            <a:r>
              <a:rPr lang="en-US" sz="2400" dirty="0"/>
              <a:t>Multiple Representations</a:t>
            </a:r>
          </a:p>
        </p:txBody>
      </p:sp>
      <p:pic>
        <p:nvPicPr>
          <p:cNvPr id="3" name="Picture 2" descr="Screenshot of the handout Observing M5 in Action: Spatial Thinking.">
            <a:extLst>
              <a:ext uri="{FF2B5EF4-FFF2-40B4-BE49-F238E27FC236}">
                <a16:creationId xmlns:a16="http://schemas.microsoft.com/office/drawing/2014/main" id="{8017FC22-C02F-1276-7FAE-F1EDD22A28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4065" y="1211995"/>
            <a:ext cx="3807204" cy="4939185"/>
          </a:xfrm>
          <a:prstGeom prst="rect">
            <a:avLst/>
          </a:prstGeom>
          <a:ln>
            <a:solidFill>
              <a:schemeClr val="tx2"/>
            </a:solidFill>
          </a:ln>
        </p:spPr>
      </p:pic>
    </p:spTree>
    <p:extLst>
      <p:ext uri="{BB962C8B-B14F-4D97-AF65-F5344CB8AC3E}">
        <p14:creationId xmlns:p14="http://schemas.microsoft.com/office/powerpoint/2010/main" val="3675949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Explore: </a:t>
            </a:r>
            <a:r>
              <a:rPr lang="en-US" sz="3200" dirty="0">
                <a:latin typeface="Montserrat Medium" panose="00000600000000000000" pitchFamily="50" charset="0"/>
              </a:rPr>
              <a:t>Using M</a:t>
            </a:r>
            <a:r>
              <a:rPr lang="en-US" sz="3200" baseline="30000" dirty="0">
                <a:latin typeface="Montserrat Medium" panose="00000600000000000000" pitchFamily="50" charset="0"/>
              </a:rPr>
              <a:t>5</a:t>
            </a:r>
            <a:r>
              <a:rPr lang="en-US" sz="3200" dirty="0">
                <a:latin typeface="Montserrat Medium" panose="00000600000000000000" pitchFamily="50" charset="0"/>
              </a:rPr>
              <a:t> to Support Spatial Thinking</a:t>
            </a:r>
            <a:endParaRPr lang="en-US" sz="3200" b="1" dirty="0">
              <a:solidFill>
                <a:schemeClr val="bg1"/>
              </a:solidFill>
            </a:endParaRPr>
          </a:p>
        </p:txBody>
      </p:sp>
      <p:grpSp>
        <p:nvGrpSpPr>
          <p:cNvPr id="13" name="Group 12" descr="Screenshots of the handout Using M5 to Support Spatial Thinking Skills.">
            <a:extLst>
              <a:ext uri="{FF2B5EF4-FFF2-40B4-BE49-F238E27FC236}">
                <a16:creationId xmlns:a16="http://schemas.microsoft.com/office/drawing/2014/main" id="{9056A245-833F-EA61-8FCA-BFCEBBACFC83}"/>
              </a:ext>
            </a:extLst>
          </p:cNvPr>
          <p:cNvGrpSpPr/>
          <p:nvPr/>
        </p:nvGrpSpPr>
        <p:grpSpPr>
          <a:xfrm>
            <a:off x="1646990" y="1148010"/>
            <a:ext cx="8773873" cy="5170411"/>
            <a:chOff x="1210386" y="1106821"/>
            <a:chExt cx="8446392" cy="4857023"/>
          </a:xfrm>
        </p:grpSpPr>
        <p:pic>
          <p:nvPicPr>
            <p:cNvPr id="12" name="Picture 11" descr="A screenshot of a brochure&#10;&#10;Description automatically generated">
              <a:extLst>
                <a:ext uri="{FF2B5EF4-FFF2-40B4-BE49-F238E27FC236}">
                  <a16:creationId xmlns:a16="http://schemas.microsoft.com/office/drawing/2014/main" id="{8F959323-DDF1-5504-5A3C-6538676D5C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3787" y="1932978"/>
              <a:ext cx="3092991" cy="4030866"/>
            </a:xfrm>
            <a:prstGeom prst="rect">
              <a:avLst/>
            </a:prstGeom>
            <a:ln>
              <a:solidFill>
                <a:schemeClr val="tx2"/>
              </a:solidFill>
            </a:ln>
          </p:spPr>
        </p:pic>
        <p:pic>
          <p:nvPicPr>
            <p:cNvPr id="10" name="Picture 9" descr="A close-up of a document&#10;&#10;Description automatically generated">
              <a:extLst>
                <a:ext uri="{FF2B5EF4-FFF2-40B4-BE49-F238E27FC236}">
                  <a16:creationId xmlns:a16="http://schemas.microsoft.com/office/drawing/2014/main" id="{792B0FED-1288-4777-33D5-8DA2556C81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3276" y="1746116"/>
              <a:ext cx="3055508" cy="3974777"/>
            </a:xfrm>
            <a:prstGeom prst="rect">
              <a:avLst/>
            </a:prstGeom>
            <a:ln>
              <a:solidFill>
                <a:schemeClr val="tx2"/>
              </a:solidFill>
            </a:ln>
          </p:spPr>
        </p:pic>
        <p:pic>
          <p:nvPicPr>
            <p:cNvPr id="8" name="Picture 7" descr="A child playing with hoops&#10;&#10;Description automatically generated">
              <a:extLst>
                <a:ext uri="{FF2B5EF4-FFF2-40B4-BE49-F238E27FC236}">
                  <a16:creationId xmlns:a16="http://schemas.microsoft.com/office/drawing/2014/main" id="{1FA6E514-61B6-CE05-355E-1C11CEBD18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5233" y="1485250"/>
              <a:ext cx="3051551" cy="3959828"/>
            </a:xfrm>
            <a:prstGeom prst="rect">
              <a:avLst/>
            </a:prstGeom>
            <a:ln>
              <a:solidFill>
                <a:schemeClr val="tx2"/>
              </a:solidFill>
            </a:ln>
          </p:spPr>
        </p:pic>
        <p:pic>
          <p:nvPicPr>
            <p:cNvPr id="6" name="Picture 5" descr="A diagram of a multi-tasking&#10;&#10;Description automatically generated with medium confidence">
              <a:extLst>
                <a:ext uri="{FF2B5EF4-FFF2-40B4-BE49-F238E27FC236}">
                  <a16:creationId xmlns:a16="http://schemas.microsoft.com/office/drawing/2014/main" id="{0503086C-9CC2-5F45-5C75-778D7A112D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0386" y="1106821"/>
              <a:ext cx="3149726" cy="4073154"/>
            </a:xfrm>
            <a:prstGeom prst="rect">
              <a:avLst/>
            </a:prstGeom>
            <a:ln>
              <a:solidFill>
                <a:schemeClr val="tx2"/>
              </a:solidFill>
            </a:ln>
          </p:spPr>
        </p:pic>
      </p:grpSp>
    </p:spTree>
    <p:extLst>
      <p:ext uri="{BB962C8B-B14F-4D97-AF65-F5344CB8AC3E}">
        <p14:creationId xmlns:p14="http://schemas.microsoft.com/office/powerpoint/2010/main" val="2666796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Using M</a:t>
            </a:r>
            <a:r>
              <a:rPr lang="en-US" sz="3200" baseline="30000" dirty="0">
                <a:latin typeface="Montserrat Medium" panose="00000600000000000000" pitchFamily="50" charset="0"/>
              </a:rPr>
              <a:t>5</a:t>
            </a:r>
            <a:r>
              <a:rPr lang="en-US" sz="3200" dirty="0">
                <a:latin typeface="Montserrat Medium" panose="00000600000000000000" pitchFamily="50" charset="0"/>
              </a:rPr>
              <a:t> to Support Spatial Thinking</a:t>
            </a:r>
            <a:endParaRPr lang="en-US" sz="3200" b="1" dirty="0">
              <a:solidFill>
                <a:schemeClr val="bg1"/>
              </a:solidFill>
            </a:endParaRPr>
          </a:p>
        </p:txBody>
      </p:sp>
      <p:sp>
        <p:nvSpPr>
          <p:cNvPr id="3" name="Content Placeholder 2">
            <a:extLst>
              <a:ext uri="{FF2B5EF4-FFF2-40B4-BE49-F238E27FC236}">
                <a16:creationId xmlns:a16="http://schemas.microsoft.com/office/drawing/2014/main" id="{6EDD56A4-6C88-F2EE-22BA-AACB7D10503D}"/>
              </a:ext>
            </a:extLst>
          </p:cNvPr>
          <p:cNvSpPr txBox="1">
            <a:spLocks/>
          </p:cNvSpPr>
          <p:nvPr/>
        </p:nvSpPr>
        <p:spPr>
          <a:xfrm>
            <a:off x="310243" y="963637"/>
            <a:ext cx="11195957" cy="510657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3000"/>
              </a:spcAft>
              <a:buFont typeface="Arial" panose="020B0604020202020204" pitchFamily="34" charset="0"/>
              <a:buNone/>
            </a:pPr>
            <a:r>
              <a:rPr lang="en-US" kern="100" dirty="0">
                <a:latin typeface="Montserrat" panose="00000500000000000000" pitchFamily="50" charset="0"/>
                <a:ea typeface="Times New Roman" panose="02020603050405020304" pitchFamily="18" charset="0"/>
                <a:cs typeface="Calibri" panose="020F0502020204030204" pitchFamily="34" charset="0"/>
              </a:rPr>
              <a:t>What is something we are </a:t>
            </a:r>
            <a:r>
              <a:rPr lang="en-US" b="1" kern="100" dirty="0">
                <a:latin typeface="Montserrat" panose="00000500000000000000" pitchFamily="50" charset="0"/>
                <a:ea typeface="Times New Roman" panose="02020603050405020304" pitchFamily="18" charset="0"/>
                <a:cs typeface="Calibri" panose="020F0502020204030204" pitchFamily="34" charset="0"/>
              </a:rPr>
              <a:t>already</a:t>
            </a:r>
            <a:r>
              <a:rPr lang="en-US" kern="100" dirty="0">
                <a:latin typeface="Montserrat" panose="00000500000000000000" pitchFamily="50" charset="0"/>
                <a:ea typeface="Times New Roman" panose="02020603050405020304" pitchFamily="18" charset="0"/>
                <a:cs typeface="Calibri" panose="020F0502020204030204" pitchFamily="34" charset="0"/>
              </a:rPr>
              <a:t> doing?</a:t>
            </a:r>
          </a:p>
          <a:p>
            <a:pPr marL="0" indent="0" algn="ctr">
              <a:lnSpc>
                <a:spcPct val="100000"/>
              </a:lnSpc>
              <a:spcBef>
                <a:spcPts val="0"/>
              </a:spcBef>
              <a:spcAft>
                <a:spcPts val="3000"/>
              </a:spcAft>
              <a:buFont typeface="Arial" panose="020B0604020202020204" pitchFamily="34" charset="0"/>
              <a:buNone/>
            </a:pPr>
            <a:r>
              <a:rPr lang="en-US" kern="100" dirty="0">
                <a:latin typeface="Montserrat" panose="00000500000000000000" pitchFamily="50" charset="0"/>
                <a:ea typeface="Times New Roman" panose="02020603050405020304" pitchFamily="18" charset="0"/>
                <a:cs typeface="Calibri" panose="020F0502020204030204" pitchFamily="34" charset="0"/>
              </a:rPr>
              <a:t>What is something we are doing </a:t>
            </a:r>
            <a:br>
              <a:rPr lang="en-US" kern="100" dirty="0">
                <a:latin typeface="Montserrat" panose="00000500000000000000" pitchFamily="50" charset="0"/>
                <a:ea typeface="Times New Roman" panose="02020603050405020304" pitchFamily="18" charset="0"/>
                <a:cs typeface="Calibri" panose="020F0502020204030204" pitchFamily="34" charset="0"/>
              </a:rPr>
            </a:br>
            <a:r>
              <a:rPr lang="en-US" kern="100" dirty="0">
                <a:latin typeface="Montserrat" panose="00000500000000000000" pitchFamily="50" charset="0"/>
                <a:ea typeface="Times New Roman" panose="02020603050405020304" pitchFamily="18" charset="0"/>
                <a:cs typeface="Calibri" panose="020F0502020204030204" pitchFamily="34" charset="0"/>
              </a:rPr>
              <a:t>but would like to do </a:t>
            </a:r>
            <a:r>
              <a:rPr lang="en-US" b="1" kern="100" dirty="0">
                <a:latin typeface="Montserrat" panose="00000500000000000000" pitchFamily="50" charset="0"/>
                <a:ea typeface="Times New Roman" panose="02020603050405020304" pitchFamily="18" charset="0"/>
                <a:cs typeface="Calibri" panose="020F0502020204030204" pitchFamily="34" charset="0"/>
              </a:rPr>
              <a:t>better</a:t>
            </a:r>
            <a:r>
              <a:rPr lang="en-US" kern="100" dirty="0">
                <a:latin typeface="Montserrat" panose="00000500000000000000" pitchFamily="50" charset="0"/>
                <a:ea typeface="Times New Roman" panose="02020603050405020304" pitchFamily="18" charset="0"/>
                <a:cs typeface="Calibri" panose="020F0502020204030204" pitchFamily="34" charset="0"/>
              </a:rPr>
              <a:t>?</a:t>
            </a:r>
          </a:p>
          <a:p>
            <a:pPr marL="0" indent="0" algn="ctr">
              <a:lnSpc>
                <a:spcPct val="100000"/>
              </a:lnSpc>
              <a:spcBef>
                <a:spcPts val="0"/>
              </a:spcBef>
              <a:spcAft>
                <a:spcPts val="3000"/>
              </a:spcAft>
              <a:buFont typeface="Arial" panose="020B0604020202020204" pitchFamily="34" charset="0"/>
              <a:buNone/>
            </a:pPr>
            <a:r>
              <a:rPr lang="en-US" kern="100" dirty="0">
                <a:latin typeface="Montserrat" panose="00000500000000000000" pitchFamily="50" charset="0"/>
                <a:ea typeface="Times New Roman" panose="02020603050405020304" pitchFamily="18" charset="0"/>
                <a:cs typeface="Calibri" panose="020F0502020204030204" pitchFamily="34" charset="0"/>
              </a:rPr>
              <a:t>What is something </a:t>
            </a:r>
            <a:r>
              <a:rPr lang="en-US" b="1" kern="100" dirty="0">
                <a:latin typeface="Montserrat" panose="00000500000000000000" pitchFamily="50" charset="0"/>
                <a:ea typeface="Times New Roman" panose="02020603050405020304" pitchFamily="18" charset="0"/>
                <a:cs typeface="Calibri" panose="020F0502020204030204" pitchFamily="34" charset="0"/>
              </a:rPr>
              <a:t>new </a:t>
            </a:r>
            <a:r>
              <a:rPr lang="en-US" kern="100" dirty="0">
                <a:latin typeface="Montserrat" panose="00000500000000000000" pitchFamily="50" charset="0"/>
                <a:ea typeface="Times New Roman" panose="02020603050405020304" pitchFamily="18" charset="0"/>
                <a:cs typeface="Calibri" panose="020F0502020204030204" pitchFamily="34" charset="0"/>
              </a:rPr>
              <a:t>that we would like to try?</a:t>
            </a:r>
            <a:endParaRPr lang="en-US" kern="100" dirty="0">
              <a:latin typeface="Montserrat" panose="00000500000000000000"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3244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44612" y="232723"/>
            <a:ext cx="10834075" cy="507831"/>
          </a:xfrm>
        </p:spPr>
        <p:txBody>
          <a:bodyPr/>
          <a:lstStyle/>
          <a:p>
            <a:r>
              <a:rPr lang="en-US" b="1" dirty="0">
                <a:latin typeface="Montserrat" panose="00000500000000000000" pitchFamily="50" charset="0"/>
              </a:rPr>
              <a:t>Explore: </a:t>
            </a:r>
            <a:r>
              <a:rPr lang="en-US" dirty="0">
                <a:latin typeface="Montserrat Medium" panose="00000600000000000000" pitchFamily="50" charset="0"/>
              </a:rPr>
              <a:t>Playful Activities to Support Spatial Thinking</a:t>
            </a:r>
            <a:endParaRPr lang="en-US" b="1" dirty="0">
              <a:solidFill>
                <a:schemeClr val="bg1"/>
              </a:solidFill>
            </a:endParaRPr>
          </a:p>
        </p:txBody>
      </p:sp>
      <p:grpSp>
        <p:nvGrpSpPr>
          <p:cNvPr id="5" name="Group 4" descr="Screenshots of the handout Object Hide and Seek.">
            <a:extLst>
              <a:ext uri="{FF2B5EF4-FFF2-40B4-BE49-F238E27FC236}">
                <a16:creationId xmlns:a16="http://schemas.microsoft.com/office/drawing/2014/main" id="{5350151E-AEEF-4458-FD06-61ACFE38B9D3}"/>
              </a:ext>
            </a:extLst>
          </p:cNvPr>
          <p:cNvGrpSpPr/>
          <p:nvPr/>
        </p:nvGrpSpPr>
        <p:grpSpPr>
          <a:xfrm>
            <a:off x="1751820" y="1154958"/>
            <a:ext cx="9020501" cy="5044975"/>
            <a:chOff x="1751820" y="1154958"/>
            <a:chExt cx="9020501" cy="5044975"/>
          </a:xfrm>
        </p:grpSpPr>
        <p:pic>
          <p:nvPicPr>
            <p:cNvPr id="4" name="Picture 3" descr="A purple toy and brown box&#10;&#10;Description automatically generated with medium confidence">
              <a:extLst>
                <a:ext uri="{FF2B5EF4-FFF2-40B4-BE49-F238E27FC236}">
                  <a16:creationId xmlns:a16="http://schemas.microsoft.com/office/drawing/2014/main" id="{E0F541EF-F0D2-E137-2C98-D6F3882A92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271" y="1621507"/>
              <a:ext cx="3516050" cy="4578426"/>
            </a:xfrm>
            <a:prstGeom prst="rect">
              <a:avLst/>
            </a:prstGeom>
            <a:ln>
              <a:solidFill>
                <a:schemeClr val="tx2"/>
              </a:solidFill>
            </a:ln>
          </p:spPr>
        </p:pic>
        <p:pic>
          <p:nvPicPr>
            <p:cNvPr id="10" name="Picture 9" descr="A paper with text and pictures&#10;&#10;Description automatically generated">
              <a:extLst>
                <a:ext uri="{FF2B5EF4-FFF2-40B4-BE49-F238E27FC236}">
                  <a16:creationId xmlns:a16="http://schemas.microsoft.com/office/drawing/2014/main" id="{789AFFFC-4DEC-C60D-4F1A-8C7A4C0D96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8368" y="1388233"/>
              <a:ext cx="3525652" cy="4578425"/>
            </a:xfrm>
            <a:prstGeom prst="rect">
              <a:avLst/>
            </a:prstGeom>
            <a:ln>
              <a:solidFill>
                <a:schemeClr val="tx2"/>
              </a:solidFill>
            </a:ln>
          </p:spPr>
        </p:pic>
        <p:pic>
          <p:nvPicPr>
            <p:cNvPr id="8" name="Picture 7" descr="A screenshot of a document&#10;&#10;Description automatically generated">
              <a:extLst>
                <a:ext uri="{FF2B5EF4-FFF2-40B4-BE49-F238E27FC236}">
                  <a16:creationId xmlns:a16="http://schemas.microsoft.com/office/drawing/2014/main" id="{BC222C83-2751-CBD0-04B6-E6D7583A35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1820" y="1154958"/>
              <a:ext cx="3559675" cy="4648202"/>
            </a:xfrm>
            <a:prstGeom prst="rect">
              <a:avLst/>
            </a:prstGeom>
            <a:ln>
              <a:solidFill>
                <a:schemeClr val="tx2"/>
              </a:solidFill>
            </a:ln>
          </p:spPr>
        </p:pic>
      </p:grpSp>
    </p:spTree>
    <p:extLst>
      <p:ext uri="{BB962C8B-B14F-4D97-AF65-F5344CB8AC3E}">
        <p14:creationId xmlns:p14="http://schemas.microsoft.com/office/powerpoint/2010/main" val="2341992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Reflect: </a:t>
            </a:r>
            <a:r>
              <a:rPr lang="en-US" sz="3200" dirty="0">
                <a:latin typeface="Montserrat Medium" panose="00000600000000000000" pitchFamily="50" charset="0"/>
              </a:rPr>
              <a:t>Next Steps</a:t>
            </a:r>
            <a:endParaRPr lang="en-US" sz="3200" b="1" dirty="0">
              <a:solidFill>
                <a:schemeClr val="bg1"/>
              </a:solidFill>
            </a:endParaRPr>
          </a:p>
        </p:txBody>
      </p:sp>
      <p:sp>
        <p:nvSpPr>
          <p:cNvPr id="3" name="Content Placeholder 2">
            <a:extLst>
              <a:ext uri="{FF2B5EF4-FFF2-40B4-BE49-F238E27FC236}">
                <a16:creationId xmlns:a16="http://schemas.microsoft.com/office/drawing/2014/main" id="{6EDD56A4-6C88-F2EE-22BA-AACB7D10503D}"/>
              </a:ext>
            </a:extLst>
          </p:cNvPr>
          <p:cNvSpPr txBox="1">
            <a:spLocks/>
          </p:cNvSpPr>
          <p:nvPr/>
        </p:nvSpPr>
        <p:spPr>
          <a:xfrm>
            <a:off x="851646" y="963637"/>
            <a:ext cx="5606820" cy="510657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0000"/>
              </a:lnSpc>
              <a:spcBef>
                <a:spcPts val="0"/>
              </a:spcBef>
              <a:spcAft>
                <a:spcPts val="3000"/>
              </a:spcAft>
              <a:buNone/>
            </a:pPr>
            <a:r>
              <a:rPr lang="en-US" sz="2800"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What is something you are going to </a:t>
            </a:r>
            <a:r>
              <a:rPr lang="en-US" sz="2800" b="1"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try </a:t>
            </a:r>
            <a:r>
              <a:rPr lang="en-US" sz="2800"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 in your learning setting next week? </a:t>
            </a:r>
          </a:p>
          <a:p>
            <a:pPr marL="0" marR="0" lvl="0" indent="0">
              <a:lnSpc>
                <a:spcPct val="100000"/>
              </a:lnSpc>
              <a:spcBef>
                <a:spcPts val="0"/>
              </a:spcBef>
              <a:spcAft>
                <a:spcPts val="3000"/>
              </a:spcAft>
              <a:buNone/>
            </a:pPr>
            <a:r>
              <a:rPr lang="en-US" sz="2800"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What might be </a:t>
            </a:r>
            <a:r>
              <a:rPr lang="en-US" sz="2800" b="1"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challenging</a:t>
            </a:r>
            <a:r>
              <a:rPr lang="en-US" sz="2800"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 </a:t>
            </a:r>
          </a:p>
          <a:p>
            <a:pPr marL="0" marR="0" lvl="0" indent="0">
              <a:lnSpc>
                <a:spcPct val="100000"/>
              </a:lnSpc>
              <a:spcBef>
                <a:spcPts val="0"/>
              </a:spcBef>
              <a:spcAft>
                <a:spcPts val="3000"/>
              </a:spcAft>
              <a:buNone/>
            </a:pPr>
            <a:r>
              <a:rPr lang="en-US" sz="2800"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What </a:t>
            </a:r>
            <a:r>
              <a:rPr lang="en-US" sz="2800" b="1"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support</a:t>
            </a:r>
            <a:r>
              <a:rPr lang="en-US" sz="2800"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 might you need?</a:t>
            </a:r>
            <a:endParaRPr lang="en-US" sz="2800" kern="100" dirty="0">
              <a:effectLst/>
              <a:latin typeface="Montserrat" panose="00000500000000000000" pitchFamily="50"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433BD66-89F3-CF08-402A-4F4FE12727A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2691" y="1310224"/>
            <a:ext cx="4592943" cy="4237552"/>
          </a:xfrm>
          <a:prstGeom prst="rect">
            <a:avLst/>
          </a:prstGeom>
        </p:spPr>
      </p:pic>
    </p:spTree>
    <p:extLst>
      <p:ext uri="{BB962C8B-B14F-4D97-AF65-F5344CB8AC3E}">
        <p14:creationId xmlns:p14="http://schemas.microsoft.com/office/powerpoint/2010/main" val="1891178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latin typeface="Montserrat" panose="00000500000000000000" pitchFamily="50" charset="0"/>
              </a:rPr>
              <a:t>Discuss: </a:t>
            </a:r>
            <a:r>
              <a:rPr lang="en-US" dirty="0">
                <a:latin typeface="Montserrat Medium" panose="00000600000000000000" pitchFamily="50" charset="0"/>
              </a:rPr>
              <a:t>Using Spatial Thinking</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4922348" cy="3699802"/>
          </a:xfrm>
        </p:spPr>
        <p:txBody>
          <a:bodyPr anchor="ctr" anchorCtr="0"/>
          <a:lstStyle/>
          <a:p>
            <a:pPr marL="0" indent="0">
              <a:lnSpc>
                <a:spcPct val="107000"/>
              </a:lnSpc>
              <a:spcBef>
                <a:spcPts val="0"/>
              </a:spcBef>
              <a:buNone/>
            </a:pPr>
            <a:r>
              <a:rPr lang="en-US" kern="100" dirty="0">
                <a:solidFill>
                  <a:srgbClr val="000000"/>
                </a:solidFill>
                <a:effectLst/>
                <a:ea typeface="Calibri" panose="020F0502020204030204" pitchFamily="34" charset="0"/>
                <a:cs typeface="Calibri" panose="020F0502020204030204" pitchFamily="34" charset="0"/>
              </a:rPr>
              <a:t>In what ways </a:t>
            </a:r>
            <a:r>
              <a:rPr lang="en-US" kern="100" dirty="0">
                <a:effectLst/>
                <a:ea typeface="Calibri" panose="020F0502020204030204" pitchFamily="34" charset="0"/>
                <a:cs typeface="Calibri" panose="020F0502020204030204" pitchFamily="34" charset="0"/>
              </a:rPr>
              <a:t>might this ch</a:t>
            </a:r>
            <a:r>
              <a:rPr lang="en-US" kern="100" dirty="0">
                <a:solidFill>
                  <a:srgbClr val="000000"/>
                </a:solidFill>
                <a:effectLst/>
                <a:ea typeface="Calibri" panose="020F0502020204030204" pitchFamily="34" charset="0"/>
                <a:cs typeface="Calibri" panose="020F0502020204030204" pitchFamily="34" charset="0"/>
              </a:rPr>
              <a:t>ild be using spatial thinking?</a:t>
            </a:r>
            <a:endParaRPr lang="en-US" strike="sngStrike" kern="100" dirty="0">
              <a:effectLst/>
              <a:ea typeface="Calibri" panose="020F0502020204030204"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1CB36C8A-8D90-EF50-EDAF-B576D1C79F77}"/>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6000"/>
                    </a14:imgEffect>
                    <a14:imgEffect>
                      <a14:saturation sat="89000"/>
                    </a14:imgEffect>
                    <a14:imgEffect>
                      <a14:brightnessContrast bright="10000"/>
                    </a14:imgEffect>
                  </a14:imgLayer>
                </a14:imgProps>
              </a:ext>
              <a:ext uri="{28A0092B-C50C-407E-A947-70E740481C1C}">
                <a14:useLocalDpi xmlns:a14="http://schemas.microsoft.com/office/drawing/2010/main"/>
              </a:ext>
            </a:extLst>
          </a:blip>
          <a:srcRect/>
          <a:stretch/>
        </p:blipFill>
        <p:spPr bwMode="auto">
          <a:xfrm>
            <a:off x="5764302" y="967867"/>
            <a:ext cx="6427698" cy="3699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777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1421928"/>
          </a:xfrm>
        </p:spPr>
        <p:txBody>
          <a:bodyPr/>
          <a:lstStyle/>
          <a:p>
            <a:r>
              <a:rPr lang="en-US" dirty="0"/>
              <a:t>Developing Spatial Thinking</a:t>
            </a:r>
          </a:p>
        </p:txBody>
      </p:sp>
    </p:spTree>
    <p:extLst>
      <p:ext uri="{BB962C8B-B14F-4D97-AF65-F5344CB8AC3E}">
        <p14:creationId xmlns:p14="http://schemas.microsoft.com/office/powerpoint/2010/main" val="114201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851646" y="177626"/>
            <a:ext cx="10834075" cy="646331"/>
          </a:xfrm>
        </p:spPr>
        <p:txBody>
          <a:bodyPr/>
          <a:lstStyle/>
          <a:p>
            <a:r>
              <a:rPr lang="en-US" sz="2000" dirty="0"/>
              <a:t>The California Preschool/Transitional Kindergarten Learning Foundations and the California Common Core State Standards in Mathematics</a:t>
            </a:r>
          </a:p>
        </p:txBody>
      </p:sp>
      <p:sp>
        <p:nvSpPr>
          <p:cNvPr id="9" name="Content Placeholder 5">
            <a:extLst>
              <a:ext uri="{FF2B5EF4-FFF2-40B4-BE49-F238E27FC236}">
                <a16:creationId xmlns:a16="http://schemas.microsoft.com/office/drawing/2014/main" id="{203F7626-3D90-6126-5813-840551DB026E}"/>
              </a:ext>
            </a:extLst>
          </p:cNvPr>
          <p:cNvSpPr>
            <a:spLocks noGrp="1"/>
          </p:cNvSpPr>
          <p:nvPr>
            <p:ph idx="1"/>
          </p:nvPr>
        </p:nvSpPr>
        <p:spPr>
          <a:xfrm>
            <a:off x="851647" y="1305492"/>
            <a:ext cx="7010399" cy="701731"/>
          </a:xfrm>
        </p:spPr>
        <p:txBody>
          <a:bodyPr anchor="ctr" anchorCtr="0">
            <a:noAutofit/>
          </a:bodyPr>
          <a:lstStyle/>
          <a:p>
            <a:pPr marL="0" indent="0">
              <a:buNone/>
            </a:pPr>
            <a:r>
              <a:rPr lang="en-US" sz="2000" dirty="0">
                <a:solidFill>
                  <a:schemeClr val="tx2"/>
                </a:solidFill>
                <a:latin typeface="Montserrat SemiBold" panose="00000700000000000000" pitchFamily="2" charset="0"/>
              </a:rPr>
              <a:t>Preschool/Transitional Kindergarten Learning Foundations (4.5, 4.6)</a:t>
            </a:r>
          </a:p>
        </p:txBody>
      </p:sp>
      <p:graphicFrame>
        <p:nvGraphicFramePr>
          <p:cNvPr id="5" name="Table 10">
            <a:extLst>
              <a:ext uri="{FF2B5EF4-FFF2-40B4-BE49-F238E27FC236}">
                <a16:creationId xmlns:a16="http://schemas.microsoft.com/office/drawing/2014/main" id="{F5F2B66C-CB0C-D749-2020-52F9C38EE5E3}"/>
              </a:ext>
            </a:extLst>
          </p:cNvPr>
          <p:cNvGraphicFramePr>
            <a:graphicFrameLocks noGrp="1"/>
          </p:cNvGraphicFramePr>
          <p:nvPr>
            <p:extLst>
              <p:ext uri="{D42A27DB-BD31-4B8C-83A1-F6EECF244321}">
                <p14:modId xmlns:p14="http://schemas.microsoft.com/office/powerpoint/2010/main" val="2881834506"/>
              </p:ext>
            </p:extLst>
          </p:nvPr>
        </p:nvGraphicFramePr>
        <p:xfrm>
          <a:off x="851646" y="2101547"/>
          <a:ext cx="7010400" cy="3017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853988790"/>
                    </a:ext>
                  </a:extLst>
                </a:gridCol>
                <a:gridCol w="3505200">
                  <a:extLst>
                    <a:ext uri="{9D8B030D-6E8A-4147-A177-3AD203B41FA5}">
                      <a16:colId xmlns:a16="http://schemas.microsoft.com/office/drawing/2014/main" val="3972950546"/>
                    </a:ext>
                  </a:extLst>
                </a:gridCol>
              </a:tblGrid>
              <a:tr h="370840">
                <a:tc>
                  <a:txBody>
                    <a:bodyPr/>
                    <a:lstStyle/>
                    <a:p>
                      <a:r>
                        <a:rPr lang="en-US" sz="2000" b="1" kern="1200" dirty="0">
                          <a:solidFill>
                            <a:schemeClr val="bg1"/>
                          </a:solidFill>
                          <a:latin typeface="Montserrat" panose="00000500000000000000" pitchFamily="50" charset="0"/>
                          <a:ea typeface="+mn-ea"/>
                          <a:cs typeface="+mn-cs"/>
                        </a:rPr>
                        <a:t>Early Foundation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2000" b="1" kern="1200" dirty="0">
                          <a:solidFill>
                            <a:schemeClr val="bg1"/>
                          </a:solidFill>
                          <a:latin typeface="Montserrat" panose="00000500000000000000" pitchFamily="50" charset="0"/>
                          <a:ea typeface="+mn-ea"/>
                          <a:cs typeface="+mn-cs"/>
                        </a:rPr>
                        <a:t>Later Foundation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76171737"/>
                  </a:ext>
                </a:extLst>
              </a:tr>
              <a:tr h="370840">
                <a:tc>
                  <a:txBody>
                    <a:bodyPr/>
                    <a:lstStyle/>
                    <a:p>
                      <a:r>
                        <a:rPr lang="en-US" sz="1600" dirty="0">
                          <a:latin typeface="Montserrat Medium" panose="00000600000000000000" pitchFamily="50" charset="0"/>
                        </a:rPr>
                        <a:t>Identify some positions of objects and people in space such as in/on, under/over, up/down, and inside/outside.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ontserrat Medium" panose="00000600000000000000" pitchFamily="50" charset="0"/>
                        </a:rPr>
                        <a:t>Identify positions of objects and people in space including in/on, under/over, up/down, inside/outside, near/far, next to, beside/between, and in front of/behind.</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r h="370840">
                <a:tc>
                  <a:txBody>
                    <a:bodyPr/>
                    <a:lstStyle/>
                    <a:p>
                      <a:r>
                        <a:rPr lang="en-US" sz="1600" dirty="0">
                          <a:latin typeface="Montserrat Medium" panose="00000600000000000000" pitchFamily="50" charset="0"/>
                        </a:rPr>
                        <a:t>Rely on trial and error to determine how objects move in space and fit in different locations.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ontserrat Medium" panose="00000600000000000000" pitchFamily="50" charset="0"/>
                        </a:rPr>
                        <a:t>Rotate, flip, or slide objects to solve a problem without relying as much on physical trial and error.</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73877386"/>
                  </a:ext>
                </a:extLst>
              </a:tr>
            </a:tbl>
          </a:graphicData>
        </a:graphic>
      </p:graphicFrame>
      <p:sp>
        <p:nvSpPr>
          <p:cNvPr id="4" name="TextBox 3">
            <a:extLst>
              <a:ext uri="{FF2B5EF4-FFF2-40B4-BE49-F238E27FC236}">
                <a16:creationId xmlns:a16="http://schemas.microsoft.com/office/drawing/2014/main" id="{503899B3-5005-2ED5-7505-B8EA5FCB1BC9}"/>
              </a:ext>
            </a:extLst>
          </p:cNvPr>
          <p:cNvSpPr txBox="1"/>
          <p:nvPr/>
        </p:nvSpPr>
        <p:spPr>
          <a:xfrm>
            <a:off x="851647" y="5187393"/>
            <a:ext cx="7010400" cy="276999"/>
          </a:xfrm>
          <a:prstGeom prst="rect">
            <a:avLst/>
          </a:prstGeom>
          <a:noFill/>
        </p:spPr>
        <p:txBody>
          <a:bodyPr wrap="square" rtlCol="0">
            <a:spAutoFit/>
          </a:bodyPr>
          <a:lstStyle/>
          <a:p>
            <a:r>
              <a:rPr lang="en-US" sz="1200" dirty="0">
                <a:solidFill>
                  <a:schemeClr val="bg1">
                    <a:lumMod val="50000"/>
                  </a:schemeClr>
                </a:solidFill>
                <a:latin typeface="Montserrat" panose="00000500000000000000" pitchFamily="2" charset="0"/>
              </a:rPr>
              <a:t>California Department of Education (2024)</a:t>
            </a:r>
          </a:p>
        </p:txBody>
      </p:sp>
      <p:sp>
        <p:nvSpPr>
          <p:cNvPr id="10" name="Content Placeholder 5">
            <a:extLst>
              <a:ext uri="{FF2B5EF4-FFF2-40B4-BE49-F238E27FC236}">
                <a16:creationId xmlns:a16="http://schemas.microsoft.com/office/drawing/2014/main" id="{EC78CAF0-EBFC-D446-D3C0-6CBEB4952DA4}"/>
              </a:ext>
            </a:extLst>
          </p:cNvPr>
          <p:cNvSpPr txBox="1">
            <a:spLocks/>
          </p:cNvSpPr>
          <p:nvPr/>
        </p:nvSpPr>
        <p:spPr>
          <a:xfrm>
            <a:off x="8066649" y="1305491"/>
            <a:ext cx="3505200" cy="701731"/>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rgbClr val="2078B0"/>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078B0"/>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078B0"/>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solidFill>
                  <a:schemeClr val="tx2"/>
                </a:solidFill>
                <a:latin typeface="Montserrat SemiBold" panose="00000700000000000000" pitchFamily="2" charset="0"/>
              </a:rPr>
              <a:t>Common Core (Kindergarten, K.G.1)</a:t>
            </a:r>
          </a:p>
        </p:txBody>
      </p:sp>
      <p:graphicFrame>
        <p:nvGraphicFramePr>
          <p:cNvPr id="8" name="Table 10">
            <a:extLst>
              <a:ext uri="{FF2B5EF4-FFF2-40B4-BE49-F238E27FC236}">
                <a16:creationId xmlns:a16="http://schemas.microsoft.com/office/drawing/2014/main" id="{7B7E3417-B38F-0122-3DCD-526844459489}"/>
              </a:ext>
            </a:extLst>
          </p:cNvPr>
          <p:cNvGraphicFramePr>
            <a:graphicFrameLocks noGrp="1"/>
          </p:cNvGraphicFramePr>
          <p:nvPr>
            <p:extLst>
              <p:ext uri="{D42A27DB-BD31-4B8C-83A1-F6EECF244321}">
                <p14:modId xmlns:p14="http://schemas.microsoft.com/office/powerpoint/2010/main" val="4005703147"/>
              </p:ext>
            </p:extLst>
          </p:nvPr>
        </p:nvGraphicFramePr>
        <p:xfrm>
          <a:off x="8066649" y="2101547"/>
          <a:ext cx="3505200" cy="185928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97295054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Montserrat" panose="00000500000000000000" pitchFamily="50" charset="0"/>
                        </a:rPr>
                        <a:t>Geometry</a:t>
                      </a:r>
                      <a:r>
                        <a:rPr lang="en-US" sz="2000" b="1" dirty="0">
                          <a:solidFill>
                            <a:schemeClr val="tx2">
                              <a:lumMod val="75000"/>
                            </a:schemeClr>
                          </a:solidFill>
                          <a:latin typeface="Montserrat" panose="00000500000000000000" pitchFamily="50" charset="0"/>
                        </a:rPr>
                        <a:t>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76171737"/>
                  </a:ext>
                </a:extLst>
              </a:tr>
              <a:tr h="370840">
                <a:tc>
                  <a:txBody>
                    <a:bodyPr/>
                    <a:lstStyle/>
                    <a:p>
                      <a:r>
                        <a:rPr lang="en-US" sz="1800" dirty="0">
                          <a:latin typeface="Montserrat Medium" panose="00000600000000000000" pitchFamily="50" charset="0"/>
                        </a:rPr>
                        <a:t>Describe the relative position of objects using terms such as above, below, beside, in front of, behind, and next to.</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bl>
          </a:graphicData>
        </a:graphic>
      </p:graphicFrame>
      <p:sp>
        <p:nvSpPr>
          <p:cNvPr id="11" name="TextBox 10">
            <a:extLst>
              <a:ext uri="{FF2B5EF4-FFF2-40B4-BE49-F238E27FC236}">
                <a16:creationId xmlns:a16="http://schemas.microsoft.com/office/drawing/2014/main" id="{6A15DCAF-B16C-0704-4E40-D6F50CC46D73}"/>
              </a:ext>
            </a:extLst>
          </p:cNvPr>
          <p:cNvSpPr txBox="1"/>
          <p:nvPr/>
        </p:nvSpPr>
        <p:spPr>
          <a:xfrm>
            <a:off x="8066649" y="4022119"/>
            <a:ext cx="3505200" cy="276999"/>
          </a:xfrm>
          <a:prstGeom prst="rect">
            <a:avLst/>
          </a:prstGeom>
          <a:noFill/>
        </p:spPr>
        <p:txBody>
          <a:bodyPr wrap="square" rtlCol="0">
            <a:spAutoFit/>
          </a:bodyPr>
          <a:lstStyle/>
          <a:p>
            <a:r>
              <a:rPr lang="en-US" sz="1200" dirty="0">
                <a:solidFill>
                  <a:schemeClr val="bg1">
                    <a:lumMod val="50000"/>
                  </a:schemeClr>
                </a:solidFill>
                <a:latin typeface="Montserrat" panose="00000500000000000000" pitchFamily="2" charset="0"/>
              </a:rPr>
              <a:t>California Department of Education (2013)</a:t>
            </a:r>
          </a:p>
        </p:txBody>
      </p:sp>
    </p:spTree>
    <p:extLst>
      <p:ext uri="{BB962C8B-B14F-4D97-AF65-F5344CB8AC3E}">
        <p14:creationId xmlns:p14="http://schemas.microsoft.com/office/powerpoint/2010/main" val="842668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b="1" dirty="0">
                <a:latin typeface="Montserrat" pitchFamily="2" charset="77"/>
              </a:rPr>
              <a:t>Four Components of </a:t>
            </a:r>
            <a:br>
              <a:rPr lang="en-US" b="1" dirty="0">
                <a:latin typeface="Montserrat" pitchFamily="2" charset="77"/>
              </a:rPr>
            </a:br>
            <a:r>
              <a:rPr lang="en-US" b="1" dirty="0">
                <a:latin typeface="Montserrat" pitchFamily="2" charset="77"/>
              </a:rPr>
              <a:t>Spatial Thinking</a:t>
            </a:r>
          </a:p>
        </p:txBody>
      </p:sp>
      <p:sp>
        <p:nvSpPr>
          <p:cNvPr id="4" name="Freeform: Shape 3">
            <a:extLst>
              <a:ext uri="{FF2B5EF4-FFF2-40B4-BE49-F238E27FC236}">
                <a16:creationId xmlns:a16="http://schemas.microsoft.com/office/drawing/2014/main" id="{D7CB3F91-2E36-200F-B83C-94A5F0AE679F}"/>
              </a:ext>
            </a:extLst>
          </p:cNvPr>
          <p:cNvSpPr/>
          <p:nvPr/>
        </p:nvSpPr>
        <p:spPr>
          <a:xfrm>
            <a:off x="4303419" y="1612044"/>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orientation</a:t>
            </a:r>
          </a:p>
        </p:txBody>
      </p:sp>
      <p:sp>
        <p:nvSpPr>
          <p:cNvPr id="6" name="Freeform: Shape 5">
            <a:extLst>
              <a:ext uri="{FF2B5EF4-FFF2-40B4-BE49-F238E27FC236}">
                <a16:creationId xmlns:a16="http://schemas.microsoft.com/office/drawing/2014/main" id="{C1AA810B-F363-7AF7-0AFC-CE3309E3E7EB}"/>
              </a:ext>
            </a:extLst>
          </p:cNvPr>
          <p:cNvSpPr/>
          <p:nvPr/>
        </p:nvSpPr>
        <p:spPr>
          <a:xfrm>
            <a:off x="4303419" y="2687368"/>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navigation</a:t>
            </a:r>
          </a:p>
        </p:txBody>
      </p:sp>
      <p:sp>
        <p:nvSpPr>
          <p:cNvPr id="7" name="Freeform: Shape 6">
            <a:extLst>
              <a:ext uri="{FF2B5EF4-FFF2-40B4-BE49-F238E27FC236}">
                <a16:creationId xmlns:a16="http://schemas.microsoft.com/office/drawing/2014/main" id="{CD9AA9F5-A4EC-D128-1AC6-3B225E058216}"/>
              </a:ext>
            </a:extLst>
          </p:cNvPr>
          <p:cNvSpPr/>
          <p:nvPr/>
        </p:nvSpPr>
        <p:spPr>
          <a:xfrm>
            <a:off x="4303419" y="3678753"/>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vocabulary</a:t>
            </a:r>
          </a:p>
        </p:txBody>
      </p:sp>
      <p:sp>
        <p:nvSpPr>
          <p:cNvPr id="8" name="Freeform: Shape 7">
            <a:extLst>
              <a:ext uri="{FF2B5EF4-FFF2-40B4-BE49-F238E27FC236}">
                <a16:creationId xmlns:a16="http://schemas.microsoft.com/office/drawing/2014/main" id="{C5C4E587-8A0D-9D9F-263E-8598E8E88C1A}"/>
              </a:ext>
            </a:extLst>
          </p:cNvPr>
          <p:cNvSpPr/>
          <p:nvPr/>
        </p:nvSpPr>
        <p:spPr>
          <a:xfrm>
            <a:off x="4303419" y="4693953"/>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Mental rotation</a:t>
            </a:r>
          </a:p>
        </p:txBody>
      </p:sp>
      <p:pic>
        <p:nvPicPr>
          <p:cNvPr id="5" name="Picture Placeholder 5">
            <a:extLst>
              <a:ext uri="{FF2B5EF4-FFF2-40B4-BE49-F238E27FC236}">
                <a16:creationId xmlns:a16="http://schemas.microsoft.com/office/drawing/2014/main" id="{0A7B24E4-D906-FB96-AE1E-4034EBD573F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0"/>
            <a:ext cx="4199647" cy="6176963"/>
          </a:xfrm>
          <a:prstGeom prst="rect">
            <a:avLst/>
          </a:prstGeom>
        </p:spPr>
      </p:pic>
    </p:spTree>
    <p:extLst>
      <p:ext uri="{BB962C8B-B14F-4D97-AF65-F5344CB8AC3E}">
        <p14:creationId xmlns:p14="http://schemas.microsoft.com/office/powerpoint/2010/main" val="1017363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latin typeface="Montserrat" panose="00000500000000000000" pitchFamily="2" charset="0"/>
              </a:rPr>
              <a:t>Spatial Orientation: </a:t>
            </a:r>
            <a:r>
              <a:rPr lang="en-US" dirty="0">
                <a:latin typeface="Montserrat Medium" panose="00000600000000000000" pitchFamily="2" charset="0"/>
              </a:rPr>
              <a:t>Definition</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4922348" cy="4131671"/>
          </a:xfrm>
        </p:spPr>
        <p:txBody>
          <a:bodyPr anchor="ctr" anchorCtr="0"/>
          <a:lstStyle/>
          <a:p>
            <a:pPr marL="0" indent="0">
              <a:buNone/>
            </a:pPr>
            <a:r>
              <a:rPr lang="en-US" sz="2800" dirty="0">
                <a:ea typeface="Calibri" panose="020F0502020204030204" pitchFamily="34" charset="0"/>
                <a:cs typeface="Times New Roman" panose="02020603050405020304" pitchFamily="18" charset="0"/>
              </a:rPr>
              <a:t>The a</a:t>
            </a:r>
            <a:r>
              <a:rPr lang="en-US" sz="2800" dirty="0">
                <a:effectLst/>
                <a:ea typeface="Calibri" panose="020F0502020204030204" pitchFamily="34" charset="0"/>
                <a:cs typeface="Times New Roman" panose="02020603050405020304" pitchFamily="18" charset="0"/>
              </a:rPr>
              <a:t>wareness of where our bodies and objects are in space.</a:t>
            </a:r>
            <a:endParaRPr lang="en-US" dirty="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63CF2BF-2261-43D5-2F73-7F35E20DF45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04416" y="967867"/>
            <a:ext cx="5687584" cy="4131671"/>
          </a:xfrm>
          <a:prstGeom prst="rect">
            <a:avLst/>
          </a:prstGeom>
        </p:spPr>
      </p:pic>
    </p:spTree>
    <p:extLst>
      <p:ext uri="{BB962C8B-B14F-4D97-AF65-F5344CB8AC3E}">
        <p14:creationId xmlns:p14="http://schemas.microsoft.com/office/powerpoint/2010/main" val="160037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Orientation: </a:t>
            </a:r>
            <a:r>
              <a:rPr lang="en-US" sz="3200" dirty="0">
                <a:latin typeface="Montserrat Medium" panose="00000600000000000000" pitchFamily="2" charset="0"/>
              </a:rPr>
              <a:t>Examples</a:t>
            </a:r>
            <a:endParaRPr lang="en-US" sz="3200" b="1" dirty="0">
              <a:solidFill>
                <a:schemeClr val="bg1"/>
              </a:solidFill>
            </a:endParaRPr>
          </a:p>
        </p:txBody>
      </p:sp>
      <p:pic>
        <p:nvPicPr>
          <p:cNvPr id="3" name="Content Placeholder 6" descr="Children sit on the floor facing their educator who is kneeling on the floor.">
            <a:extLst>
              <a:ext uri="{FF2B5EF4-FFF2-40B4-BE49-F238E27FC236}">
                <a16:creationId xmlns:a16="http://schemas.microsoft.com/office/drawing/2014/main" id="{32799783-779F-4272-A48C-CEF037F22F21}"/>
              </a:ext>
              <a:ext uri="{C183D7F6-B498-43B3-948B-1728B52AA6E4}">
                <adec:decorative xmlns:adec="http://schemas.microsoft.com/office/drawing/2017/decorative" val="0"/>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a:ext>
            </a:extLst>
          </a:blip>
          <a:stretch>
            <a:fillRect/>
          </a:stretch>
        </p:blipFill>
        <p:spPr>
          <a:xfrm>
            <a:off x="851646" y="1280893"/>
            <a:ext cx="3324370" cy="2216247"/>
          </a:xfrm>
          <a:prstGeom prst="rect">
            <a:avLst/>
          </a:prstGeom>
        </p:spPr>
      </p:pic>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4428809" y="1325409"/>
            <a:ext cx="6911545" cy="2171731"/>
          </a:xfrm>
        </p:spPr>
        <p:txBody>
          <a:bodyPr anchor="ctr" anchorCtr="0">
            <a:normAutofit/>
          </a:bodyPr>
          <a:lstStyle/>
          <a:p>
            <a:pPr marL="342900" indent="-342900">
              <a:lnSpc>
                <a:spcPct val="97000"/>
              </a:lnSpc>
              <a:spcBef>
                <a:spcPts val="10"/>
              </a:spcBef>
              <a:spcAft>
                <a:spcPts val="15000"/>
              </a:spcAft>
              <a:tabLst>
                <a:tab pos="228600" algn="l"/>
                <a:tab pos="1693545" algn="l"/>
                <a:tab pos="1693545" algn="l"/>
              </a:tabLst>
            </a:pPr>
            <a:r>
              <a:rPr lang="en-US" dirty="0">
                <a:latin typeface="Montserrat" panose="00000500000000000000" pitchFamily="50" charset="0"/>
              </a:rPr>
              <a:t>Noticing personal space</a:t>
            </a:r>
          </a:p>
        </p:txBody>
      </p:sp>
      <p:pic>
        <p:nvPicPr>
          <p:cNvPr id="4" name="Picture 3" descr="Two children and an educator are positioned around a peg board. They are taking turns tossing rings onto the peg board. ">
            <a:extLst>
              <a:ext uri="{FF2B5EF4-FFF2-40B4-BE49-F238E27FC236}">
                <a16:creationId xmlns:a16="http://schemas.microsoft.com/office/drawing/2014/main" id="{BA4F66CB-A797-D46E-0224-02A765568CFB}"/>
              </a:ext>
              <a:ext uri="{C183D7F6-B498-43B3-948B-1728B52AA6E4}">
                <adec:decorative xmlns:adec="http://schemas.microsoft.com/office/drawing/2017/decorative" val="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6000"/>
                    </a14:imgEffect>
                  </a14:imgLayer>
                </a14:imgProps>
              </a:ext>
              <a:ext uri="{28A0092B-C50C-407E-A947-70E740481C1C}">
                <a14:useLocalDpi xmlns:a14="http://schemas.microsoft.com/office/drawing/2010/main"/>
              </a:ext>
            </a:extLst>
          </a:blip>
          <a:srcRect/>
          <a:stretch/>
        </p:blipFill>
        <p:spPr>
          <a:xfrm>
            <a:off x="851646" y="3662276"/>
            <a:ext cx="3324370" cy="2292350"/>
          </a:xfrm>
          <a:prstGeom prst="rect">
            <a:avLst/>
          </a:prstGeom>
        </p:spPr>
      </p:pic>
      <p:sp>
        <p:nvSpPr>
          <p:cNvPr id="5" name="Content Placeholder 5">
            <a:extLst>
              <a:ext uri="{FF2B5EF4-FFF2-40B4-BE49-F238E27FC236}">
                <a16:creationId xmlns:a16="http://schemas.microsoft.com/office/drawing/2014/main" id="{D59D6A38-796F-F41A-1FDB-0766CD39D3A8}"/>
              </a:ext>
            </a:extLst>
          </p:cNvPr>
          <p:cNvSpPr txBox="1">
            <a:spLocks/>
          </p:cNvSpPr>
          <p:nvPr/>
        </p:nvSpPr>
        <p:spPr>
          <a:xfrm>
            <a:off x="4428809" y="3662276"/>
            <a:ext cx="6911545" cy="2292350"/>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rgbClr val="2078B0"/>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078B0"/>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078B0"/>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97000"/>
              </a:lnSpc>
              <a:spcBef>
                <a:spcPts val="10"/>
              </a:spcBef>
              <a:spcAft>
                <a:spcPts val="1800"/>
              </a:spcAft>
              <a:tabLst>
                <a:tab pos="228600" algn="l"/>
                <a:tab pos="1693545" algn="l"/>
                <a:tab pos="1693545" algn="l"/>
              </a:tabLst>
            </a:pPr>
            <a:r>
              <a:rPr lang="en-US" dirty="0">
                <a:latin typeface="Montserrat" panose="00000500000000000000" pitchFamily="50" charset="0"/>
              </a:rPr>
              <a:t>Playing with others</a:t>
            </a:r>
          </a:p>
        </p:txBody>
      </p:sp>
    </p:spTree>
    <p:extLst>
      <p:ext uri="{BB962C8B-B14F-4D97-AF65-F5344CB8AC3E}">
        <p14:creationId xmlns:p14="http://schemas.microsoft.com/office/powerpoint/2010/main" val="1558062702"/>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ff0242a-1408-43e5-9f62-3bcb689d00e1">
      <Terms xmlns="http://schemas.microsoft.com/office/infopath/2007/PartnerControls"/>
    </lcf76f155ced4ddcb4097134ff3c332f>
    <TaxCatchAll xmlns="1492efbd-0efb-4b2a-8de6-4df501ca36c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998F913F115B44A9E14E7DD122D037" ma:contentTypeVersion="14" ma:contentTypeDescription="Create a new document." ma:contentTypeScope="" ma:versionID="4a7417a96c2dca2be6928642a8795660">
  <xsd:schema xmlns:xsd="http://www.w3.org/2001/XMLSchema" xmlns:xs="http://www.w3.org/2001/XMLSchema" xmlns:p="http://schemas.microsoft.com/office/2006/metadata/properties" xmlns:ns2="1492efbd-0efb-4b2a-8de6-4df501ca36ce" xmlns:ns3="dff0242a-1408-43e5-9f62-3bcb689d00e1" targetNamespace="http://schemas.microsoft.com/office/2006/metadata/properties" ma:root="true" ma:fieldsID="094728f329e2b47d0709f78624d64cf9" ns2:_="" ns3:_="">
    <xsd:import namespace="1492efbd-0efb-4b2a-8de6-4df501ca36ce"/>
    <xsd:import namespace="dff0242a-1408-43e5-9f62-3bcb689d00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92efbd-0efb-4b2a-8de6-4df501ca36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3f1a6f9-d132-49b3-ae66-c2da0fdf21c7}" ma:internalName="TaxCatchAll" ma:showField="CatchAllData" ma:web="1492efbd-0efb-4b2a-8de6-4df501ca36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ff0242a-1408-43e5-9f62-3bcb689d00e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564e3ee-bcff-4be1-9620-ba5d8a7368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A796A9-09CE-4F4D-B56C-D80DDC8A0C1B}">
  <ds:schemaRefs>
    <ds:schemaRef ds:uri="http://www.w3.org/XML/1998/namespace"/>
    <ds:schemaRef ds:uri="f5374bca-3e73-4752-bc49-e5d08d4658ed"/>
    <ds:schemaRef ds:uri="http://purl.org/dc/elements/1.1/"/>
    <ds:schemaRef ds:uri="http://schemas.microsoft.com/office/2006/documentManagement/types"/>
    <ds:schemaRef ds:uri="http://schemas.microsoft.com/office/infopath/2007/PartnerControls"/>
    <ds:schemaRef ds:uri="532e970c-339d-4a04-b36e-6a3e6e6031dc"/>
    <ds:schemaRef ds:uri="http://purl.org/dc/dcmitype/"/>
    <ds:schemaRef ds:uri="http://schemas.microsoft.com/office/2006/metadata/properties"/>
    <ds:schemaRef ds:uri="http://schemas.openxmlformats.org/package/2006/metadata/core-properties"/>
    <ds:schemaRef ds:uri="http://purl.org/dc/terms/"/>
    <ds:schemaRef ds:uri="dff0242a-1408-43e5-9f62-3bcb689d00e1"/>
    <ds:schemaRef ds:uri="1492efbd-0efb-4b2a-8de6-4df501ca36ce"/>
  </ds:schemaRefs>
</ds:datastoreItem>
</file>

<file path=customXml/itemProps2.xml><?xml version="1.0" encoding="utf-8"?>
<ds:datastoreItem xmlns:ds="http://schemas.openxmlformats.org/officeDocument/2006/customXml" ds:itemID="{42CAAC43-3790-43DE-81A5-3854B408DC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92efbd-0efb-4b2a-8de6-4df501ca36ce"/>
    <ds:schemaRef ds:uri="dff0242a-1408-43e5-9f62-3bcb689d00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1CEB108-0A43-42A0-BDC7-66790F1D1A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CPE Early Math-PPT Slide Types Template GEOMETRY</Template>
  <TotalTime>1088</TotalTime>
  <Words>7247</Words>
  <Application>Microsoft Macintosh PowerPoint</Application>
  <PresentationFormat>Widescreen</PresentationFormat>
  <Paragraphs>517</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Courier New</vt:lpstr>
      <vt:lpstr>Symbol</vt:lpstr>
      <vt:lpstr>Arial</vt:lpstr>
      <vt:lpstr>Times New Roman</vt:lpstr>
      <vt:lpstr>Montserrat SemiBold</vt:lpstr>
      <vt:lpstr>Calibri</vt:lpstr>
      <vt:lpstr>Montserrat</vt:lpstr>
      <vt:lpstr>Poppins</vt:lpstr>
      <vt:lpstr>Montserrat Medium</vt:lpstr>
      <vt:lpstr>Office Theme</vt:lpstr>
      <vt:lpstr>Spatial Thinking: Preschool,  Transitional Kindergarten,  and Kindergarten</vt:lpstr>
      <vt:lpstr>Acknowledgments</vt:lpstr>
      <vt:lpstr>Session Goals</vt:lpstr>
      <vt:lpstr>Discuss: Using Spatial Thinking</vt:lpstr>
      <vt:lpstr>Developing Spatial Thinking</vt:lpstr>
      <vt:lpstr>The California Preschool/Transitional Kindergarten Learning Foundations and the California Common Core State Standards in Mathematics</vt:lpstr>
      <vt:lpstr>Four Components of  Spatial Thinking</vt:lpstr>
      <vt:lpstr>Spatial Orientation: Definition</vt:lpstr>
      <vt:lpstr>Spatial Orientation: Examples</vt:lpstr>
      <vt:lpstr>Spatial Orientation: Examples (continued)</vt:lpstr>
      <vt:lpstr>Spatial Orientation: Development</vt:lpstr>
      <vt:lpstr>Discuss: Spatial Orientation</vt:lpstr>
      <vt:lpstr>Spatial Navigation: Definition</vt:lpstr>
      <vt:lpstr>Spatial Navigation: Examples</vt:lpstr>
      <vt:lpstr>Spatial Navigation: Development</vt:lpstr>
      <vt:lpstr>Discuss: Spatial Navigation</vt:lpstr>
      <vt:lpstr>Observe Video: Spatial Orientation  and Spatial Navigation</vt:lpstr>
      <vt:lpstr>Discuss: Developing Spatial Thinking (1)</vt:lpstr>
      <vt:lpstr>Spatial Vocabulary: Definition</vt:lpstr>
      <vt:lpstr>Spatial Vocabulary: Development</vt:lpstr>
      <vt:lpstr>Discuss: Spatial Vocabulary</vt:lpstr>
      <vt:lpstr>Mental Rotation: Definition</vt:lpstr>
      <vt:lpstr>Play: Mental Rotation</vt:lpstr>
      <vt:lpstr>Mental Rotation: Examples</vt:lpstr>
      <vt:lpstr>Mental Rotation: Development</vt:lpstr>
      <vt:lpstr>Mental Rotation: Development (continued)</vt:lpstr>
      <vt:lpstr>Discuss: Mental Rotation</vt:lpstr>
      <vt:lpstr>Observe Video: Spatial Vocabulary and Mental Rotation</vt:lpstr>
      <vt:lpstr>Discuss: Developing Spatial Thinking (2)</vt:lpstr>
      <vt:lpstr>Supporting Spatial Thinking</vt:lpstr>
      <vt:lpstr>Explore: M5 Early Math Approach</vt:lpstr>
      <vt:lpstr>Observe Video: Supporting Children’s  Spatial Thinking</vt:lpstr>
      <vt:lpstr>Discuss: Supporting Children’s Spatial Thinking</vt:lpstr>
      <vt:lpstr>Explore: Using M5 to Support Spatial Thinking</vt:lpstr>
      <vt:lpstr>Discuss: Using M5 to Support Spatial Thinking</vt:lpstr>
      <vt:lpstr>Explore: Playful Activities to Support Spatial Thinking</vt:lpstr>
      <vt:lpstr>Reflect: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Spatial Thinking: Preschool, Transitional Kindergarten, and Kindergarten</dc:title>
  <dc:creator>Count Play Explore</dc:creator>
  <cp:lastModifiedBy>Sophie Savelkouls</cp:lastModifiedBy>
  <cp:revision>148</cp:revision>
  <cp:lastPrinted>2023-08-03T16:24:27Z</cp:lastPrinted>
  <dcterms:created xsi:type="dcterms:W3CDTF">2024-09-24T13:13:29Z</dcterms:created>
  <dcterms:modified xsi:type="dcterms:W3CDTF">2025-05-16T19:33:19Z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0x010100D9998F913F115B44A9E14E7DD122D037</vt:lpwstr>
  </property>
  <property fmtid="{D5CDD505-2E9C-101B-9397-08002B2CF9AE}" pid="3" name="MediaServiceImageTags">
    <vt:lpwstr/>
  </property>
</Properties>
</file>