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271" r:id="rId5"/>
    <p:sldId id="411" r:id="rId6"/>
    <p:sldId id="391" r:id="rId7"/>
    <p:sldId id="400" r:id="rId8"/>
    <p:sldId id="396" r:id="rId9"/>
    <p:sldId id="401" r:id="rId10"/>
    <p:sldId id="402" r:id="rId11"/>
    <p:sldId id="392" r:id="rId12"/>
    <p:sldId id="403" r:id="rId13"/>
    <p:sldId id="404" r:id="rId14"/>
    <p:sldId id="328" r:id="rId15"/>
    <p:sldId id="405" r:id="rId16"/>
    <p:sldId id="406" r:id="rId17"/>
    <p:sldId id="407" r:id="rId18"/>
    <p:sldId id="395" r:id="rId19"/>
    <p:sldId id="408" r:id="rId20"/>
    <p:sldId id="334" r:id="rId21"/>
    <p:sldId id="393" r:id="rId22"/>
    <p:sldId id="409" r:id="rId23"/>
    <p:sldId id="410" r:id="rId24"/>
  </p:sldIdLst>
  <p:sldSz cx="12192000" cy="6858000"/>
  <p:notesSz cx="6858000" cy="9144000"/>
  <p:embeddedFontLst>
    <p:embeddedFont>
      <p:font typeface="Helvetica" pitchFamily="2"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Medium" panose="020F0502020204030204" pitchFamily="34" charset="0"/>
      <p:regular r:id="rId35"/>
      <p:italic r:id="rId36"/>
    </p:embeddedFont>
    <p:embeddedFont>
      <p:font typeface="Montserrat SemiBold" panose="020F0502020204030204" pitchFamily="34" charset="0"/>
      <p:regular r:id="rId37"/>
      <p:bold r:id="rId38"/>
      <p:italic r:id="rId39"/>
      <p:boldItalic r:id="rId40"/>
    </p:embeddedFont>
    <p:embeddedFont>
      <p:font typeface="Poppins" pitchFamily="2" charset="77"/>
      <p:regular r:id="rId41"/>
      <p:bold r:id="rId42"/>
      <p:italic r:id="rId43"/>
      <p:boldItalic r:id="rId44"/>
    </p:embeddedFont>
    <p:embeddedFont>
      <p:font typeface="Proxima Nova" panose="02000506030000020004" pitchFamily="2"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8AE"/>
    <a:srgbClr val="0F173D"/>
    <a:srgbClr val="2078B0"/>
    <a:srgbClr val="8AADCB"/>
    <a:srgbClr val="9DBAD4"/>
    <a:srgbClr val="D8E4EE"/>
    <a:srgbClr val="E9EBFD"/>
    <a:srgbClr val="767676"/>
    <a:srgbClr val="327F7C"/>
    <a:srgbClr val="569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76190" autoAdjust="0"/>
  </p:normalViewPr>
  <p:slideViewPr>
    <p:cSldViewPr snapToGrid="0">
      <p:cViewPr varScale="1">
        <p:scale>
          <a:sx n="96" d="100"/>
          <a:sy n="96" d="100"/>
        </p:scale>
        <p:origin x="1616" y="16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ce.fcoe.org/sites/ece.fcoe.org/files/2024-02/CAEMI-Suites-Daily-Opportunities-Spatial-Thinking-EE.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 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Hello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welcome,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everyone!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I’m</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excited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 with you.</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Adjust</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talking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points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include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relevant</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introductions,</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“housekeeping,”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other information participants should know.</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professional</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learning</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content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each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PPT in this suite of resources. </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PPT 1 “Introduction to Spatial Thinking: Birth—8 years” provides introductory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information</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about</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birth</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eight</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years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old.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session also includes opportunities for participants to use spatial thinking. </a:t>
            </a:r>
          </a:p>
          <a:p>
            <a:pPr marL="742950" marR="0" lvl="1" indent="-285750">
              <a:spcBef>
                <a:spcPts val="0"/>
              </a:spcBef>
              <a:spcAft>
                <a:spcPts val="0"/>
              </a:spcAft>
              <a:buFont typeface="Courier New" panose="02070309020205020404" pitchFamily="49" charset="0"/>
              <a:buChar char="o"/>
            </a:pPr>
            <a:b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b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PPT 2a “Spatial Thinking: Infants and Toddlers” and PPT 2b “Spatial Thinking: Preschool, Transitional Kindergarten, and Kindergarten” describe in greater depth how children at different age levels develop spatial thinking. These PPTs also include ideas on how to support children in specific age ranges to develop spatial thinking.</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Because spatial thinking is not a unique standard in the California Common Core State Standards for grades one or two, there is no PPT 2c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focusing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early</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elementary grades.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However,</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in the early el</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ementary grades use spatial thinking in many ways. If you are supporting early elementary educators, you might review the handout, </a:t>
            </a:r>
            <a:r>
              <a:rPr lang="en-US" sz="1100" b="1" u="none" strike="noStrik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3"/>
              </a:rPr>
              <a:t>Daily Opportunities to Support Spatial Thinking: Early Elementary</a:t>
            </a:r>
            <a:r>
              <a:rPr lang="en-US" sz="1100" u="none" strike="noStrik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3"/>
              </a:rPr>
              <a: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 encourage you to offer the content in PPT 1 before or in combination with content in one of the age specific slide decks (PPT 2a or PPT 2b). Together PPT 1 and one of the age-specific slide decks provide about 3-hours of professional learning. However, you might adjust slide decks to best meet participant needs and time allowances.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might inform participants that we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will</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“TK”</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refer</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transitional</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kindergarten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kindergarten. </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 defined spatial thinking and explored various ways that spatial thinking plays an important role in the lives of children and adults. Now, let’s discuss how young children develop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248498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next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few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will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components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used these same skills in the activity we did earlier):</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record a</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brief,</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personally</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meaningful</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definition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each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concept—a way to describe the concept in a way that makes sense to them—a</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 you</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next</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Ask</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them</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fold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piece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paper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half and then half again, making four sections. Invite participants to label each section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 of the four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concepts: spatial orientation, spatial navigation, 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They might also include a relevant and meaningful example.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in-depth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 reviewing</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research</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brief,</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Reasoning:</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 Geometry Knowledge from Infancy Through the Early School Years</a:t>
            </a:r>
            <a:r>
              <a:rPr lang="en-US" sz="1300" u="none" strike="noStrike" dirty="0">
                <a:solidFill>
                  <a:srgbClr val="0000FF"/>
                </a:solidFill>
                <a:effectLst/>
                <a:latin typeface="Montserrat" panose="00000500000000000000" pitchFamily="50" charset="0"/>
                <a:ea typeface="Times New Roman" panose="02020603050405020304" pitchFamily="18" charset="0"/>
                <a:cs typeface="Calibri" panose="020F0502020204030204" pitchFamily="34" charset="0"/>
              </a:rPr>
              <a:t>.</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9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orientation is an awareness of where our bodies or objects are in space.</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 birth, infants begin to develop an awareness of their bodies in space (Vasilyeva &amp;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Laurenco</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2012), like noticing their hands and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feet.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 also notice where objects and other people are in space. For example, infants pay attention to where their caregiver is.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Infants notice where objects are in relation to themselves. For example, infants may notice that a ball is far from their body. They may show this understanding by reaching or crawling toward the ball.</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Older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relation to other people or objects. For example, “The ball is close to the door.”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children gain motor skills, they might explore how their bodies fit into space by climbing inside things, such as large boxes.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 preschool through early elementary school, children continue to explore and use spatial orientation. For example, they use spatial orientation when they consider how a ball is positioned before they move it or think about their body’s position as they move to be near a friend.</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orientation helps children develop more complex spatial skills, such as spatial navigation and mental rotation.</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3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 (review the facilitator notes for slide 11): Provide time and guidance for participants to record their own definitions and examples of spatial orientation. For longer sessions, consider inviting 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used the “Body-Scale Icosahedron,” you might use this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r>
              <a:rPr lang="en-US" sz="1100" b="1"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bodies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positioned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 While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body and objects?</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97471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10 minutes (including brief reflection on this slide)</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9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navigation is knowing how to get from one place to another.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infants begin to move around and explore their environment, they learn to navigate through space (Newcombe &amp;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Huttenlocher</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2000). They might be motivated to move to reach a toy or be closer to their caregiver. With their growing spatial navigation skills, they understand, for example, that they need to go around a pillow to reach a toy or their caregiver.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 begin to understand that objects may look different from various angles. For example, chairs look different from the front and back. This understanding of different perspectives supports spatial navigation skills that are developed later. For example, when using a map, children need to consider what things might look like from different perspectives.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Preschool-aged children consider the location of objects in relation to other objects. They think about whether objects are “above,” “below,” “near,” or “far” from each other and use this information to help them move through space to achieve their goal. For example, preschoolers might understand that their toy is “next” to the lamp that is “near” the door.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 in the early elementary grades apply their spatial navigation skills in different ways. For example, they might use a map to find a hidden treasure or toy. Or children might visualize the path (creating a mental map) from where they live to a friend’s home or how to get from where they live to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school.</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 about the activity we did earlier. With a</a:t>
            </a:r>
            <a:r>
              <a:rPr lang="en-US" sz="1100" spc="2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partner, discuss the ways you used spatial orientation and spatial navigation skills in that activity.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Note:</a:t>
            </a:r>
            <a:r>
              <a:rPr lang="en-US" sz="1100" spc="2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talking point refers to the “Thinking About Space” activity on slide 4 or the optional activity, “Body-Scale Icosahedron.”]</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 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 sessions, invite a few partners to share with the larger group. Connect participants’ comments with the text on the slide.</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 (review the facilitator notes for slide 11): Provide time and guidance for participants to record their own definitions of spatial navigation and meaningful examples. For longer sessions, consider inviting 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engaged participants in the “Body Scale Icosahedron” experience earlier in the session, you might use the following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b="1"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knowing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things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 place to another.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While building</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icosahedron, in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 did</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around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others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receive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 or where to find something?</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1421201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5–10 minutes (including debrief on this slide) </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 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 develop a sense of where they are in space (orientation) and how to navigate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before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 experiencing.</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describe spatial relationships.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about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earlier.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Note:</a:t>
            </a:r>
            <a:r>
              <a:rPr lang="en-US" sz="1100" b="1"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talking point refers to the “Thinking About Space” activity on slide 4 or the optional activity, “Body-Scale Icosahedron.”]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distance?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 share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 they used during the activity.]</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[After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know</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lot of</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vocabulary.</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Many</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words you</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shared</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fit</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into one of</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three categories for spatial vocabulary.</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8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includes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following:</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over,”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behind,”</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near,”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between”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up,”</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down,”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left,”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right,”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across,”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north,”</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south”</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Distance,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near,”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farther,”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away”</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intentionally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 position, direction, and distance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Balcomb</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et al., 2011).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It’s important</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remember</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 learning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 before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 begin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Modeling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critical,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even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 youngest learners.</a:t>
            </a:r>
          </a:p>
          <a:p>
            <a:pPr marL="342900" marR="0" lvl="0" indent="-342900">
              <a:spcBef>
                <a:spcPts val="0"/>
              </a:spcBef>
              <a:spcAft>
                <a:spcPts val="0"/>
              </a:spcAft>
              <a:buFont typeface="Symbol" panose="05050102010706020507" pitchFamily="18" charset="2"/>
              <a:buChar char=""/>
            </a:pP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Infants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respond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looking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inside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container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asks,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inside?”). Children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 also use gestures to communicate about space (for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 pointing up to indicate “up”).</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 will begin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use simple and</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common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words (for example,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“up”</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“down”).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children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grow,</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more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 to describe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“above”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“next to”).</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Educators can pay attention to multilingual learners’ use of spatial vocabulary. The language or languages a child learns will influence how they think about and describe position or location. For example, when communicating in English, a child whose home language is Spanish may say “in the table” instead of “on the table.”</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(review the facilitator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notes for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 11): Provide time and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guidance</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 to</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 own definitions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 and meaningful examples.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longer</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sessions, consider</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inviting</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engaged participants in the “Body Scale Icosahedron” experience earlier in the session, you might use the following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b="1"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 and distance. What spatial vocabulary did you use while building the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191735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r>
              <a:rPr lang="en-US" sz="1200" b="1" kern="1200" spc="35" dirty="0">
                <a:solidFill>
                  <a:srgbClr val="0F173D"/>
                </a:solidFill>
                <a:effectLst/>
                <a:latin typeface="Poppins" panose="00000500000000000000" pitchFamily="2" charset="0"/>
                <a:ea typeface="+mn-ea"/>
                <a:cs typeface="Calibri" panose="020F0502020204030204" pitchFamily="34" charset="0"/>
              </a:rPr>
              <a:t> </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 minutes</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9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 rotation is the ability to imagine what objects might look like if they are rotated or flipped.</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Observe the image in the top row. Which of the images in the bottom row is the same as the image in the top row? [Pause to provide time for participants to think and respond. The correct answer is B.]</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complete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task,</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3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 sessions, consider inviting participants to describe how they used mental rotation in this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 (see the facilitator notes for slide 11): Provide time and guidance for participants to record their own definitions of mental rotation and meaningful examples. For longer sessions, consider inviting 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engaged participants in the “Body Scale Icosahedron” experience earlier in the session, you might use the following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 rotation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 being able to imagine what objects might look like 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 the icosahedron?</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238433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foundations of mental rotation start early. Infants physically explore objects and learn what the objects look like when turned or flipped.</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 begin to experiment and use trial and error to explore how objects can be rotated or flipped to achieve a goal. For example, they might test out different orientations of shapes when trying to fit them into a shape sorter.</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Preschool and early elementary-aged children have a lot of physical experience with objects. They can predict or imagine what objects will look like when turned or flipped, without physically turning them.</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3232842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discussed,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these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components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starts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builds in complexity over time.</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summarizes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three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points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a:t>
            </a:r>
            <a:r>
              <a:rPr lang="en-US" sz="1100" spc="-1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develop</a:t>
            </a:r>
            <a:r>
              <a:rPr lang="en-US" sz="1100" spc="-15"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 </a:t>
            </a:r>
            <a:r>
              <a:rPr lang="en-US" sz="1100" spc="-1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spatial</a:t>
            </a:r>
            <a:r>
              <a:rPr lang="en-US" sz="110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 </a:t>
            </a:r>
            <a:r>
              <a:rPr lang="en-US" sz="1100" spc="-1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Infants and toddlers experiment with how their bodies and objects fit in space.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notice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things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themselves.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begin to explore where things are and</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 to get there. These young children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begin</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early</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experiences in physically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trial</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error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 lay the foundations for spatial thinking and how objects may look from different perspectives.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 in preschool, TK, and K build on their early spatial orientation and spatial navigation skills. They understand how their bodies and objects fit in space and pay attention to the orientation of objects relative to others. They think about where objects are and begin to use some spatial vocabulary. Preschool, TK, and K children also start to make predictions about what objects might look like if turned or flipped.</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 the early elementary grades, children begin to master many of these concepts. They understand how their bodies and objects fit in space (for example, fitting their belongings inside their desk, fitting containers in their lunch box, or fitting words on a line when writing sentences). They start to use maps to locate objects and places and use a variety of spatial vocabulary accurately. They are also able to imagine what objects look like if turned or flipped.</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2499495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30–60 minutes (including reflection and debrief on the next slide)</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Body-Scale Icosahedron</a:t>
            </a: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handout, wooden dowels, eye hooks, spring O-rings</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Now, let’s apply spatial thinking in a playful, hands-on activity for adults.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 will use our spatial thinking and geometry knowledge to construct a very large icosahedron [pronounced: eye-</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koh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suh-hee-druhn</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a:t>
            </a:r>
            <a:r>
              <a:rPr lang="en-US" sz="18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r>
              <a:rPr lang="en-US" sz="18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8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8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three-dimensional</a:t>
            </a:r>
            <a:r>
              <a:rPr lang="en-US" sz="18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a:t>
            </a:r>
            <a:r>
              <a:rPr lang="en-US" sz="18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8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20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faces</a:t>
            </a:r>
            <a:r>
              <a:rPr lang="en-US" sz="18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8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8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all</a:t>
            </a:r>
            <a:r>
              <a:rPr lang="en-US" sz="18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equilateral</a:t>
            </a:r>
            <a:r>
              <a:rPr lang="en-US" sz="18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triangles.</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Take out the </a:t>
            </a:r>
            <a:r>
              <a:rPr lang="en-US" sz="18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Body-Scale Icosahedron</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handout. [Review the handout with participants and provide support as needed. As participants build their icosahedrons, move around the room. Make note of the spatial thinking that participants use.]</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Facilitator</a:t>
            </a:r>
            <a:r>
              <a:rPr lang="en-US" sz="1800" b="1" kern="1200" spc="-35"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 is playful! This principle is key to the Count Play Explore professional development approach. This activity invites adults to explore spatial thinking through play.</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might invite participants to build the icosahedron without the step-by-step instructions to encourage more problem-solving and increase the use of spatial thinking skills. Consider explaining how to use the dowels (for example, connecting the eye hooks with O-rings) and sharing photos of the completed icosahedron. If participants need more support, invite them to use the step-by-step instructions on the handout. </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additional support, share the video, “Building the Body Scale Icosahedron (Activity for Adults),” [https://</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/3_AsHisCqQM], “Building the Body Scale Icosahedron (Activity for Adults) – Audio Descriptive Version” [https://</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80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/Magv8F1TVug].</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might use this activity in place of the “Thinking About Space” activity on slide 4. Rearrange this slide as necessary.</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Icosahedra [pronounced: eye-</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koh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suh-hee-druh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is the plural of icosahedron [pronounced: eye-</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koh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suh-</a:t>
            </a:r>
            <a:r>
              <a:rPr lang="en-US" sz="1800" spc="-1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hee-druhn</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Before your session, carefully review the handout and prepare the necessary materials.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Select a facilitation method that works best for your session length and format, group size,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92174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30–60 minutes (including the activity on the previous slide) </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Materials </a:t>
            </a:r>
          </a:p>
          <a:p>
            <a:pPr marL="0" marR="0">
              <a:spcBef>
                <a:spcPts val="600"/>
              </a:spcBef>
              <a:spcAft>
                <a:spcPts val="600"/>
              </a:spcAft>
            </a:pPr>
            <a:r>
              <a:rPr lang="en-US" sz="11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Body-Scale Icosahedron</a:t>
            </a: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handout </a:t>
            </a:r>
          </a:p>
          <a:p>
            <a:pPr marL="0" marR="0">
              <a:lnSpc>
                <a:spcPts val="2400"/>
              </a:lnSpc>
              <a:spcBef>
                <a:spcPts val="600"/>
              </a:spcBef>
              <a:spcAft>
                <a:spcPts val="0"/>
              </a:spcAft>
            </a:pPr>
            <a:r>
              <a:rPr lang="en-US" sz="1200" b="0"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dirty="0">
                <a:solidFill>
                  <a:srgbClr val="0F173D"/>
                </a:solidFill>
                <a:effectLst/>
                <a:latin typeface="Poppins" panose="00000500000000000000" pitchFamily="2" charset="0"/>
                <a:ea typeface="+mn-ea"/>
                <a:cs typeface="Calibri" panose="020F0502020204030204" pitchFamily="34" charset="0"/>
              </a:rPr>
              <a:t> 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table,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 how you used each of the following components of spatial thinking:</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nature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 spatial thinking?</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Connecting activities to learners’ (adults’ and children’s) interests, languages, cultures, and lived experiences is important. What personal connections might you make to the experience of building the icosahedron? Consider your individual interests, languages, cultures, and lived experiences.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[After some time for small group discussion, invite participants to share with 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larger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group.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summarize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purpose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together.]</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chose to engage learners in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“Body-Scale Icosahedron” experience earlier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session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 4), do not use this slide. The prompts and questions on this slide are included in facilitator notes on slides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12,</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13,</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14,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16) 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make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connections between this activity and each component of spatial thinking.</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Adjust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pairs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tables)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based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 your group size, session length and format, and participant needs.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Allow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time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whole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group</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summarize the purpose of this activity.</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facilitate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discussion,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following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prompts:</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r>
              <a:rPr lang="en-US" sz="1100" b="1"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bodies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positioned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 While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body and objects?</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b="1"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knowing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things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 place to another.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While building</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icosahedron, in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 did</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around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others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receive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 or where to find something?</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b="1"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 and distance. What spatial vocabulary did you use while building the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 rotation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 being able to imagine what objects might look like 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 the icosahedron?</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416192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5–10 minutes</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discussed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components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navigation, spatial vocabulary, and mental rotation.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throughout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childhood.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also applied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these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playful,</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hands-on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Now,</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take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moment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reflect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following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questions.</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something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learned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today?</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Why</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learned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important?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apply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have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learning setting? What support might you need?</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[Provide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minutes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about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answer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questions on their own.]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[Select a facilitation method that works best for your session length and format, group size, and participant needs.]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Thank you for sharing your reflections with the larger group.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session was designed to describe the components of spatial thinking for children from birth to 8 years old.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 you return to your learning setting, notice the ways children use spatial thinking. Pay attention to how you support children’s spatial thinking.</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Noticing will help you be more intentional about how you support children’s spatial thinking.</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shorter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ask</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record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thoughts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then share them with the larger group.</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 sessions, consider making the “What,” “So what,” and “Now what” responses more visible. Ask participants to record each thought on a separate sticky note. While they are recording, create three charts. Label them “What?” “So What?” and “Now What?” When participants finish recording their thoughts, invite them to post their sticky notes on the appropriate charts. Then, facilitate a gallery walk or use another method that allows participants to review others’ ideas.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PPT 2a “Spatial Thinking: Infants and Toddlers” and PPT 2b “Spatial Thinking: Preschool, TK, K” provide age-specific information on how children develop spatial thinking and ways educators might support their development of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845969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Today,</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will</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 spatial thinking in playful ways,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 about key components of spatial thinking, and</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 how children develop spatial thinking skills.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together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similar to how</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will</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reflect.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Adjust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content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talking</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points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reflect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address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480532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a:t>
            </a:r>
            <a:r>
              <a:rPr lang="en-US" sz="18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begin</a:t>
            </a:r>
            <a:r>
              <a:rPr lang="en-US" sz="18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by</a:t>
            </a:r>
            <a:r>
              <a:rPr lang="en-US" sz="18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exploring</a:t>
            </a:r>
            <a:r>
              <a:rPr lang="en-US" sz="18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8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8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8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8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 about a familiar space—for example, where you live or your early learning setting. Consider what you observe in that space and where items are located. [Provide a few minutes for participants to think about their spaces.]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Next, take turns describing your space to someone next to you—for example, describe the size, shape, and location of the furniture and objects. As your partner shares, draw a map of the space they describe on scratch paper. [As participants share with their partners, move around the room and note the spatial vocabulary and thinking they are using.]</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[After participants finish sharing in pairs:] During this activity, I noticed you used several components of spatial thinking. You used spatial vocabulary, like “beside” and “under.” You used spatial orientation when describing the location of objects in this space. You may have used spatial navigation when you visualized yourself moving through the space.</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During this session, we will describe each of these components in greater detail and discuss how children develop them.</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Facilitator</a:t>
            </a:r>
            <a:r>
              <a:rPr lang="en-US" sz="1800" b="1" kern="1200" spc="-35"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 is playful! This is a key principle promoted by the Count Play Explore approach to professional development. Engaging adult learners in a playful, real-life activity is an effective way to introduce them to the spatial concepts and skills described in this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Throughout the session, revisit the activity “Thinking About Space” to introduce connections between each component and participants’ experiences during this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might engage participants in the “Body-Scale Icosahedron” experience (slide 18) instead of, or in addition to, the experience described on this slide. After engaging in the “Body-Scale Icosahedron” experience, remind participants that they will revisit this experience as we describe each of these components in greater detail.</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164029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First, we will develop a shared understanding of spatial thinking and why it is important.</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Then, we will review how children develop spatial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Facilitator</a:t>
            </a:r>
            <a:r>
              <a:rPr lang="en-US" sz="1800" b="1" kern="1200" spc="-35"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a reminder, the content in this presentation is relevant to all children, from birth to eight years old. The content in PPT 2a and PPT 2b addresses spatial thinking for specific age levels: infants and toddlers (PPT 2a) and preschool, TK, and K (PPT 2b).</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90518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terms “spatial thinking” and “spatial reasoning” refer to the same set of skills. We will use “spatial thinking” because this term is used in the California Preschool/Transitional Kindergarten Learning Foundations.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refers to understanding the positions of people and objects in space. It also includes knowing how to get from one place to another and the ability to mentally visualize what an object would look like if it was rotated.</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used spatial thinking when you described a familiar place to your partner and drew a map of your partner’s space. [If you used the “Body-Scale Icosahedron” experience, “You used spatial thinking when you built the body-scale icosahedron.”]</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145644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3–5</a:t>
            </a:r>
            <a:r>
              <a:rPr lang="en-US" sz="1100" kern="100" spc="-3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a:t>
            </a: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minutes</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role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lives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adults.</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games,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place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another, or engaging in our work or profession.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putting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puzzle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together,</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mentally</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physically</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pieces to figure out where they fit.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playing games we use our spatial thinking skills. For example, when playing mahjong, a tile-based game developed in China, 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attention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different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tiles. Similarly, when playing bingo, we pay attention to whether we have a vertical, horizontal, or diagonal row of numbers.</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Adjust the game example based on the cultures of your participants (for example, instead of mahjong, use La </a:t>
            </a:r>
            <a:r>
              <a:rPr lang="en-US" sz="1100" spc="-1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Lotería</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bingo, Jenga®, dominoes, or other games that use spatial thinking as your example).]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games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activities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[Encourage participants to respond.]</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map</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place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another,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orientation and spatial navigation.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vocabulary and spatial navigation skills when we give directions to help someone get to a place.</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Artists,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architects,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construction</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workers,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engineers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when drawing, designing, or creating structures.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Athletes and dancers use spatial thinking as they move their bodies through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achieve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specific</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goals,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like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hitting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home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run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leaping across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stage.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Farmers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tractors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harvest</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fields. Pilots,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boat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captains,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race</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drivers,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astronauts,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taxi</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drivers,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truck drivers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safely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vehicles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various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spaces.</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sessions, invite participants to discuss ways they use 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lives.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Encourage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about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 interests, cultures, and lived experiences.</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206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everyday experiences. For example:</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make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decide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various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items,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lines,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drawings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paper.</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work</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puzzle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blocks,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flip,</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slide pieces in various directions to get them to fit.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During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outdoor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“up,” “down,”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equipment.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various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abilities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different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 For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cerebral</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palsy</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computer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draw</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 play puzzle games. A child with visual impairment might use touch to figure out the position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 different parts of their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play-dough</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sculpture.</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everywhere!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principle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Count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professional development approach.</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observed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 spatial thinking in their learning setting.</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important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addressed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California Infant/Toddler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Learning</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Foundations,</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Preschool/Transitional Kindergarten Learning Foundations (PTKLF), and the Common Core State Standards: Mathematics.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skills help children to learn about and perform different math tasks (Cheng &amp; Mix, 2014; Newcombe, 2010;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Verdine</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et al., 2014). Several research studies relate spatial thinking skills to children’s ability to:</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key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geometry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mentally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rotating</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create new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two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triangles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create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rectangle);</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number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line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understand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number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number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line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its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quantity); and</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solve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written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equations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must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 of numbers in an equation to be able to solve the problem).</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3248964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Spatial Thinking</a:t>
            </a: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5" name="Picture 14" descr="A blue and white building&#10;&#10;Description automatically generated">
            <a:extLst>
              <a:ext uri="{FF2B5EF4-FFF2-40B4-BE49-F238E27FC236}">
                <a16:creationId xmlns:a16="http://schemas.microsoft.com/office/drawing/2014/main" id="{4F74E322-88A2-80A9-9C9B-10E6BE805F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4779" y="55100"/>
            <a:ext cx="434471" cy="468108"/>
          </a:xfrm>
          <a:prstGeom prst="rect">
            <a:avLst/>
          </a:prstGeom>
        </p:spPr>
      </p:pic>
      <p:sp>
        <p:nvSpPr>
          <p:cNvPr id="9" name="Title 1">
            <a:extLst>
              <a:ext uri="{FF2B5EF4-FFF2-40B4-BE49-F238E27FC236}">
                <a16:creationId xmlns:a16="http://schemas.microsoft.com/office/drawing/2014/main" id="{FDBF7215-C5B8-6E15-9850-186CD4A7A7C6}"/>
              </a:ext>
            </a:extLst>
          </p:cNvPr>
          <p:cNvSpPr>
            <a:spLocks noGrp="1"/>
          </p:cNvSpPr>
          <p:nvPr>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pic>
        <p:nvPicPr>
          <p:cNvPr id="5" name="Content Placeholder 6" descr="A child in a red tunnel&#10;&#10;Description automatically generated">
            <a:extLst>
              <a:ext uri="{FF2B5EF4-FFF2-40B4-BE49-F238E27FC236}">
                <a16:creationId xmlns:a16="http://schemas.microsoft.com/office/drawing/2014/main" id="{E60DC281-9D01-CFEC-EA2F-FF0CDE5E19A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00454" y="10"/>
            <a:ext cx="6191545" cy="685799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ED1783FB-F95E-BE74-EB99-3B6FD020D2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741576"/>
            <a:ext cx="5017834" cy="3028521"/>
          </a:xfrm>
        </p:spPr>
        <p:txBody>
          <a:bodyPr wrap="square" anchor="b">
            <a:spAutoFit/>
          </a:bodyPr>
          <a:lstStyle/>
          <a:p>
            <a:pPr algn="l"/>
            <a:r>
              <a:rPr lang="en-US" dirty="0"/>
              <a:t>Introduction to </a:t>
            </a:r>
            <a:r>
              <a:rPr lang="en-US" sz="5600" b="1" dirty="0">
                <a:solidFill>
                  <a:srgbClr val="2078AE"/>
                </a:solidFill>
                <a:latin typeface="Montserrat" pitchFamily="2" charset="77"/>
              </a:rPr>
              <a:t>Spatial Thinking:</a:t>
            </a:r>
            <a:br>
              <a:rPr lang="en-US" sz="5600" b="1" dirty="0">
                <a:solidFill>
                  <a:srgbClr val="2078AE"/>
                </a:solidFill>
                <a:latin typeface="Montserrat" pitchFamily="2" charset="77"/>
              </a:rPr>
            </a:br>
            <a:r>
              <a:rPr lang="en-US" sz="4400" b="0" dirty="0">
                <a:solidFill>
                  <a:srgbClr val="2078AE"/>
                </a:solidFill>
                <a:latin typeface="Montserrat Medium" panose="00000600000000000000" pitchFamily="2" charset="0"/>
              </a:rPr>
              <a:t>Birth–8 Years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Developing Spatial Thinking</a:t>
            </a:r>
          </a:p>
        </p:txBody>
      </p:sp>
    </p:spTree>
    <p:extLst>
      <p:ext uri="{BB962C8B-B14F-4D97-AF65-F5344CB8AC3E}">
        <p14:creationId xmlns:p14="http://schemas.microsoft.com/office/powerpoint/2010/main" val="384446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Spatial Thinking</a:t>
            </a:r>
          </a:p>
        </p:txBody>
      </p:sp>
      <p:sp>
        <p:nvSpPr>
          <p:cNvPr id="5" name="Freeform: Shape 4">
            <a:extLst>
              <a:ext uri="{FF2B5EF4-FFF2-40B4-BE49-F238E27FC236}">
                <a16:creationId xmlns:a16="http://schemas.microsoft.com/office/drawing/2014/main" id="{FF1D7E7F-CE72-D01E-9D66-2147828CFA15}"/>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orientation</a:t>
            </a:r>
          </a:p>
        </p:txBody>
      </p:sp>
      <p:sp>
        <p:nvSpPr>
          <p:cNvPr id="7" name="Freeform: Shape 6">
            <a:extLst>
              <a:ext uri="{FF2B5EF4-FFF2-40B4-BE49-F238E27FC236}">
                <a16:creationId xmlns:a16="http://schemas.microsoft.com/office/drawing/2014/main" id="{1326D631-20CE-D1F7-9E11-70B2095BBBC6}"/>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navigation</a:t>
            </a:r>
          </a:p>
        </p:txBody>
      </p:sp>
      <p:sp>
        <p:nvSpPr>
          <p:cNvPr id="8" name="Freeform: Shape 7">
            <a:extLst>
              <a:ext uri="{FF2B5EF4-FFF2-40B4-BE49-F238E27FC236}">
                <a16:creationId xmlns:a16="http://schemas.microsoft.com/office/drawing/2014/main" id="{4CC8C27C-9022-4E22-644D-F8DAA84E887C}"/>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vocabulary</a:t>
            </a:r>
          </a:p>
        </p:txBody>
      </p:sp>
      <p:sp>
        <p:nvSpPr>
          <p:cNvPr id="9" name="Freeform: Shape 8">
            <a:extLst>
              <a:ext uri="{FF2B5EF4-FFF2-40B4-BE49-F238E27FC236}">
                <a16:creationId xmlns:a16="http://schemas.microsoft.com/office/drawing/2014/main" id="{9FCEE6F6-C1CA-A6F8-2CA5-5E6086F05F65}"/>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Mental rotation</a:t>
            </a:r>
          </a:p>
        </p:txBody>
      </p:sp>
      <p:sp>
        <p:nvSpPr>
          <p:cNvPr id="4" name="Picture Placeholder 3">
            <a:extLst>
              <a:ext uri="{FF2B5EF4-FFF2-40B4-BE49-F238E27FC236}">
                <a16:creationId xmlns:a16="http://schemas.microsoft.com/office/drawing/2014/main" id="{C43926D8-98B2-CBE3-8391-720F01E22889}"/>
              </a:ext>
              <a:ext uri="{C183D7F6-B498-43B3-948B-1728B52AA6E4}">
                <adec:decorative xmlns:adec="http://schemas.microsoft.com/office/drawing/2017/decorative" val="1"/>
              </a:ext>
            </a:extLst>
          </p:cNvPr>
          <p:cNvSpPr>
            <a:spLocks noGrp="1"/>
          </p:cNvSpPr>
          <p:nvPr>
            <p:ph type="pic" idx="13"/>
          </p:nvPr>
        </p:nvSpPr>
        <p:spPr/>
        <p:txBody>
          <a:bodyPr/>
          <a:lstStyle/>
          <a:p>
            <a:endParaRPr lang="en-US"/>
          </a:p>
        </p:txBody>
      </p:sp>
      <p:pic>
        <p:nvPicPr>
          <p:cNvPr id="6" name="Picture 5">
            <a:extLst>
              <a:ext uri="{FF2B5EF4-FFF2-40B4-BE49-F238E27FC236}">
                <a16:creationId xmlns:a16="http://schemas.microsoft.com/office/drawing/2014/main" id="{F2254CF6-22CB-8334-F933-D66EDE8A24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p:blipFill>
        <p:spPr>
          <a:xfrm>
            <a:off x="0" y="0"/>
            <a:ext cx="4052942" cy="6176963"/>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Orientation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4454753" cy="5209495"/>
          </a:xfrm>
        </p:spPr>
        <p:txBody>
          <a:bodyPr anchor="ctr" anchorCtr="0">
            <a:normAutofit lnSpcReduction="10000"/>
          </a:bodyPr>
          <a:lstStyle/>
          <a:p>
            <a:pPr marL="0" indent="0">
              <a:spcBef>
                <a:spcPts val="600"/>
              </a:spcBef>
              <a:spcAft>
                <a:spcPts val="1200"/>
              </a:spcAft>
              <a:buNone/>
            </a:pPr>
            <a:r>
              <a:rPr lang="en-US" dirty="0">
                <a:solidFill>
                  <a:srgbClr val="000000"/>
                </a:solidFill>
                <a:effectLst/>
                <a:ea typeface="Calibri" panose="020F0502020204030204" pitchFamily="34" charset="0"/>
              </a:rPr>
              <a:t>An awareness of</a:t>
            </a:r>
            <a:r>
              <a:rPr lang="en-US" dirty="0">
                <a:solidFill>
                  <a:srgbClr val="000000"/>
                </a:solidFill>
                <a:ea typeface="Calibri" panose="020F0502020204030204" pitchFamily="34" charset="0"/>
              </a:rPr>
              <a:t> where our bodies or objects are in space.</a:t>
            </a:r>
          </a:p>
          <a:p>
            <a:pPr>
              <a:spcBef>
                <a:spcPts val="600"/>
              </a:spcBef>
              <a:spcAft>
                <a:spcPts val="1200"/>
              </a:spcAft>
            </a:pPr>
            <a:r>
              <a:rPr lang="en-US" dirty="0">
                <a:ea typeface="Calibri" panose="020F0502020204030204" pitchFamily="34" charset="0"/>
                <a:cs typeface="Times New Roman" panose="02020603050405020304" pitchFamily="18" charset="0"/>
              </a:rPr>
              <a:t>First, infants notice their body parts.</a:t>
            </a:r>
          </a:p>
          <a:p>
            <a:pPr>
              <a:spcBef>
                <a:spcPts val="600"/>
              </a:spcBef>
              <a:spcAft>
                <a:spcPts val="1200"/>
              </a:spcAft>
            </a:pPr>
            <a:r>
              <a:rPr lang="en-US" dirty="0">
                <a:ea typeface="Calibri" panose="020F0502020204030204" pitchFamily="34" charset="0"/>
                <a:cs typeface="Times New Roman" panose="02020603050405020304" pitchFamily="18" charset="0"/>
              </a:rPr>
              <a:t>Then, they explore how their bodies fit in space. </a:t>
            </a:r>
          </a:p>
          <a:p>
            <a:pPr>
              <a:spcBef>
                <a:spcPts val="600"/>
              </a:spcBef>
              <a:spcAft>
                <a:spcPts val="1200"/>
              </a:spcAft>
            </a:pPr>
            <a:r>
              <a:rPr lang="en-US" dirty="0">
                <a:ea typeface="Calibri" panose="020F0502020204030204" pitchFamily="34" charset="0"/>
                <a:cs typeface="Times New Roman" panose="02020603050405020304" pitchFamily="18" charset="0"/>
              </a:rPr>
              <a:t>Children continue to use spatial orientation as part of daily life.</a:t>
            </a:r>
            <a:endParaRPr lang="en-US" dirty="0"/>
          </a:p>
          <a:p>
            <a:pPr marL="0" indent="0">
              <a:buNone/>
            </a:pPr>
            <a:r>
              <a:rPr lang="en-US" sz="1200" b="0" i="0" dirty="0">
                <a:solidFill>
                  <a:schemeClr val="tx1"/>
                </a:solidFill>
                <a:effectLst/>
                <a:latin typeface="Montserrat" panose="00000500000000000000" pitchFamily="50" charset="0"/>
                <a:cs typeface="Arial" panose="020B0604020202020204" pitchFamily="34" charset="0"/>
              </a:rPr>
              <a:t>Vasilyeva &amp; Lourenco</a:t>
            </a:r>
            <a:r>
              <a:rPr lang="en-US" sz="1200" dirty="0">
                <a:solidFill>
                  <a:schemeClr val="tx1"/>
                </a:solidFill>
                <a:latin typeface="Montserrat" panose="00000500000000000000" pitchFamily="50" charset="0"/>
                <a:cs typeface="Arial" panose="020B0604020202020204" pitchFamily="34" charset="0"/>
              </a:rPr>
              <a:t> </a:t>
            </a:r>
            <a:r>
              <a:rPr lang="en-US" sz="1200" b="0" i="0" dirty="0">
                <a:solidFill>
                  <a:schemeClr val="tx1"/>
                </a:solidFill>
                <a:effectLst/>
                <a:latin typeface="Montserrat" panose="00000500000000000000" pitchFamily="50" charset="0"/>
                <a:cs typeface="Arial" panose="020B0604020202020204" pitchFamily="34" charset="0"/>
              </a:rPr>
              <a:t>(2012)</a:t>
            </a:r>
            <a:endParaRPr lang="en-US" sz="1200" dirty="0">
              <a:solidFill>
                <a:schemeClr val="tx1"/>
              </a:solidFill>
              <a:latin typeface="Montserrat" panose="00000500000000000000" pitchFamily="50" charset="0"/>
              <a:cs typeface="Arial" panose="020B0604020202020204" pitchFamily="34" charset="0"/>
            </a:endParaRPr>
          </a:p>
        </p:txBody>
      </p:sp>
      <p:pic>
        <p:nvPicPr>
          <p:cNvPr id="5" name="Picture 2">
            <a:extLst>
              <a:ext uri="{FF2B5EF4-FFF2-40B4-BE49-F238E27FC236}">
                <a16:creationId xmlns:a16="http://schemas.microsoft.com/office/drawing/2014/main" id="{46820053-8C37-6790-EF4E-8DA8D0C766E4}"/>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500"/>
                    </a14:imgEffect>
                    <a14:imgEffect>
                      <a14:saturation sat="110000"/>
                    </a14:imgEffect>
                  </a14:imgLayer>
                </a14:imgProps>
              </a:ext>
              <a:ext uri="{28A0092B-C50C-407E-A947-70E740481C1C}">
                <a14:useLocalDpi xmlns:a14="http://schemas.microsoft.com/office/drawing/2010/main"/>
              </a:ext>
            </a:extLst>
          </a:blip>
          <a:srcRect/>
          <a:stretch>
            <a:fillRect/>
          </a:stretch>
        </p:blipFill>
        <p:spPr bwMode="auto">
          <a:xfrm>
            <a:off x="5845126" y="968270"/>
            <a:ext cx="6346874" cy="520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2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Navigation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4454753" cy="5209495"/>
          </a:xfrm>
        </p:spPr>
        <p:txBody>
          <a:bodyPr anchor="ctr" anchorCtr="0">
            <a:normAutofit fontScale="92500"/>
          </a:bodyPr>
          <a:lstStyle/>
          <a:p>
            <a:pPr marL="0" indent="0">
              <a:lnSpc>
                <a:spcPct val="110000"/>
              </a:lnSpc>
              <a:spcBef>
                <a:spcPts val="0"/>
              </a:spcBef>
              <a:spcAft>
                <a:spcPts val="1200"/>
              </a:spcAft>
              <a:buNone/>
            </a:pPr>
            <a:r>
              <a:rPr lang="en-US" sz="2400" kern="100" dirty="0">
                <a:solidFill>
                  <a:srgbClr val="000000"/>
                </a:solidFill>
                <a:effectLst/>
                <a:ea typeface="Calibri" panose="020F0502020204030204" pitchFamily="34" charset="0"/>
                <a:cs typeface="Times New Roman" panose="02020603050405020304" pitchFamily="18" charset="0"/>
              </a:rPr>
              <a:t>The understanding of how to get from one place to another.</a:t>
            </a:r>
          </a:p>
          <a:p>
            <a:pPr>
              <a:lnSpc>
                <a:spcPct val="110000"/>
              </a:lnSpc>
              <a:spcBef>
                <a:spcPts val="0"/>
              </a:spcBef>
              <a:spcAft>
                <a:spcPts val="1200"/>
              </a:spcAft>
            </a:pPr>
            <a:r>
              <a:rPr lang="en-US" sz="2400" kern="100" dirty="0">
                <a:solidFill>
                  <a:srgbClr val="000000"/>
                </a:solidFill>
                <a:ea typeface="Calibri" panose="020F0502020204030204" pitchFamily="34" charset="0"/>
                <a:cs typeface="Times New Roman" panose="02020603050405020304" pitchFamily="18" charset="0"/>
              </a:rPr>
              <a:t>S</a:t>
            </a:r>
            <a:r>
              <a:rPr lang="en-US" sz="2400" kern="100" dirty="0">
                <a:solidFill>
                  <a:srgbClr val="000000"/>
                </a:solidFill>
                <a:effectLst/>
                <a:ea typeface="Calibri" panose="020F0502020204030204" pitchFamily="34" charset="0"/>
                <a:cs typeface="Times New Roman" panose="02020603050405020304" pitchFamily="18" charset="0"/>
              </a:rPr>
              <a:t>patial </a:t>
            </a:r>
            <a:r>
              <a:rPr lang="en-US" sz="2400" kern="100" dirty="0">
                <a:effectLst/>
                <a:ea typeface="Calibri" panose="020F0502020204030204" pitchFamily="34" charset="0"/>
                <a:cs typeface="Times New Roman" panose="02020603050405020304" pitchFamily="18" charset="0"/>
              </a:rPr>
              <a:t>navigation begins to develop </a:t>
            </a:r>
            <a:r>
              <a:rPr lang="en-US" sz="2400" kern="100" dirty="0">
                <a:solidFill>
                  <a:srgbClr val="000000"/>
                </a:solidFill>
                <a:effectLst/>
                <a:ea typeface="Calibri" panose="020F0502020204030204" pitchFamily="34" charset="0"/>
                <a:cs typeface="Times New Roman" panose="02020603050405020304" pitchFamily="18" charset="0"/>
              </a:rPr>
              <a:t>when infants start to move their bodies. </a:t>
            </a:r>
          </a:p>
          <a:p>
            <a:pPr>
              <a:lnSpc>
                <a:spcPct val="110000"/>
              </a:lnSpc>
              <a:spcBef>
                <a:spcPts val="0"/>
              </a:spcBef>
              <a:spcAft>
                <a:spcPts val="1200"/>
              </a:spcAft>
            </a:pPr>
            <a:r>
              <a:rPr lang="en-US" sz="2400" kern="100" dirty="0">
                <a:solidFill>
                  <a:srgbClr val="000000"/>
                </a:solidFill>
                <a:effectLst/>
                <a:ea typeface="Calibri" panose="020F0502020204030204" pitchFamily="34" charset="0"/>
                <a:cs typeface="Times New Roman" panose="02020603050405020304" pitchFamily="18" charset="0"/>
              </a:rPr>
              <a:t>Then, children </a:t>
            </a:r>
            <a:r>
              <a:rPr lang="en-US" sz="2400" kern="100" dirty="0">
                <a:solidFill>
                  <a:srgbClr val="000000"/>
                </a:solidFill>
                <a:ea typeface="Calibri" panose="020F0502020204030204" pitchFamily="34" charset="0"/>
                <a:cs typeface="Times New Roman" panose="02020603050405020304" pitchFamily="18" charset="0"/>
              </a:rPr>
              <a:t>notice location</a:t>
            </a:r>
            <a:r>
              <a:rPr lang="en-US" sz="2400" kern="100" dirty="0">
                <a:ea typeface="Calibri" panose="020F0502020204030204" pitchFamily="34" charset="0"/>
                <a:cs typeface="Times New Roman" panose="02020603050405020304" pitchFamily="18" charset="0"/>
              </a:rPr>
              <a:t>s</a:t>
            </a:r>
            <a:r>
              <a:rPr lang="en-US" sz="2400" kern="100" dirty="0">
                <a:solidFill>
                  <a:srgbClr val="000000"/>
                </a:solidFill>
                <a:ea typeface="Calibri" panose="020F0502020204030204" pitchFamily="34" charset="0"/>
                <a:cs typeface="Times New Roman" panose="02020603050405020304" pitchFamily="18" charset="0"/>
              </a:rPr>
              <a:t> and distance between objects. </a:t>
            </a:r>
            <a:endParaRPr lang="en-US" sz="2400" kern="100" dirty="0">
              <a:solidFill>
                <a:srgbClr val="000000"/>
              </a:solidFill>
              <a:effectLst/>
              <a:ea typeface="Calibri" panose="020F0502020204030204" pitchFamily="34" charset="0"/>
              <a:cs typeface="Times New Roman" panose="02020603050405020304" pitchFamily="18" charset="0"/>
            </a:endParaRPr>
          </a:p>
          <a:p>
            <a:pPr>
              <a:lnSpc>
                <a:spcPct val="110000"/>
              </a:lnSpc>
              <a:spcBef>
                <a:spcPts val="0"/>
              </a:spcBef>
              <a:spcAft>
                <a:spcPts val="1200"/>
              </a:spcAft>
            </a:pPr>
            <a:r>
              <a:rPr lang="en-US" sz="2400" kern="100" dirty="0">
                <a:solidFill>
                  <a:srgbClr val="000000"/>
                </a:solidFill>
                <a:ea typeface="Calibri" panose="020F0502020204030204" pitchFamily="34" charset="0"/>
                <a:cs typeface="Times New Roman" panose="02020603050405020304" pitchFamily="18" charset="0"/>
              </a:rPr>
              <a:t>Later, children apply spatial navigation skills to use maps and develop mental maps</a:t>
            </a:r>
            <a:r>
              <a:rPr lang="en-US" sz="2400" kern="100" dirty="0">
                <a:solidFill>
                  <a:srgbClr val="000000"/>
                </a:solidFill>
                <a:effectLst/>
                <a:ea typeface="Calibri" panose="020F0502020204030204" pitchFamily="34" charset="0"/>
                <a:cs typeface="Times New Roman" panose="02020603050405020304" pitchFamily="18" charset="0"/>
              </a:rPr>
              <a:t>. </a:t>
            </a:r>
          </a:p>
          <a:p>
            <a:pPr marL="0" indent="0">
              <a:lnSpc>
                <a:spcPct val="110000"/>
              </a:lnSpc>
              <a:spcBef>
                <a:spcPts val="0"/>
              </a:spcBef>
              <a:spcAft>
                <a:spcPts val="1200"/>
              </a:spcAft>
              <a:buNone/>
            </a:pPr>
            <a:r>
              <a:rPr lang="en-US" sz="1300" dirty="0">
                <a:solidFill>
                  <a:schemeClr val="tx1"/>
                </a:solidFill>
                <a:effectLst/>
                <a:latin typeface="Montserrat" panose="00000500000000000000" pitchFamily="2" charset="0"/>
                <a:ea typeface="Calibri" panose="020F0502020204030204" pitchFamily="34" charset="0"/>
              </a:rPr>
              <a:t>Newcombe &amp; </a:t>
            </a:r>
            <a:r>
              <a:rPr lang="en-US" sz="1300" dirty="0" err="1">
                <a:solidFill>
                  <a:schemeClr val="tx1"/>
                </a:solidFill>
                <a:effectLst/>
                <a:latin typeface="Montserrat" panose="00000500000000000000" pitchFamily="2" charset="0"/>
                <a:ea typeface="Calibri" panose="020F0502020204030204" pitchFamily="34" charset="0"/>
              </a:rPr>
              <a:t>Huttenlocher</a:t>
            </a:r>
            <a:r>
              <a:rPr lang="en-US" sz="1300" dirty="0">
                <a:solidFill>
                  <a:schemeClr val="tx1"/>
                </a:solidFill>
                <a:effectLst/>
                <a:latin typeface="Montserrat" panose="00000500000000000000" pitchFamily="2" charset="0"/>
                <a:ea typeface="Calibri" panose="020F0502020204030204" pitchFamily="34" charset="0"/>
              </a:rPr>
              <a:t> (2000)</a:t>
            </a:r>
            <a:endParaRPr lang="en-US" sz="1300" dirty="0">
              <a:solidFill>
                <a:schemeClr val="tx1"/>
              </a:solidFill>
              <a:latin typeface="Montserrat" panose="00000500000000000000" pitchFamily="2" charset="0"/>
            </a:endParaRPr>
          </a:p>
        </p:txBody>
      </p:sp>
      <p:pic>
        <p:nvPicPr>
          <p:cNvPr id="4" name="Picture 2">
            <a:extLst>
              <a:ext uri="{FF2B5EF4-FFF2-40B4-BE49-F238E27FC236}">
                <a16:creationId xmlns:a16="http://schemas.microsoft.com/office/drawing/2014/main" id="{C9CBF20B-92D1-DE87-318F-38C98211731F}"/>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02050" y="968269"/>
            <a:ext cx="6696984" cy="5216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729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Vocabulary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6132962" cy="5209495"/>
          </a:xfrm>
        </p:spPr>
        <p:txBody>
          <a:bodyPr anchor="ctr" anchorCtr="0">
            <a:normAutofit/>
          </a:bodyPr>
          <a:lstStyle/>
          <a:p>
            <a:pPr marL="0" indent="0">
              <a:lnSpc>
                <a:spcPct val="100000"/>
              </a:lnSpc>
              <a:spcBef>
                <a:spcPts val="0"/>
              </a:spcBef>
              <a:spcAft>
                <a:spcPts val="1200"/>
              </a:spcAft>
              <a:buNone/>
            </a:pPr>
            <a:r>
              <a:rPr lang="en-US" dirty="0"/>
              <a:t>The words to describe position, direction, and distance.</a:t>
            </a:r>
          </a:p>
          <a:p>
            <a:pPr>
              <a:lnSpc>
                <a:spcPct val="100000"/>
              </a:lnSpc>
              <a:spcBef>
                <a:spcPts val="0"/>
              </a:spcBef>
              <a:spcAft>
                <a:spcPts val="1200"/>
              </a:spcAft>
            </a:pPr>
            <a:r>
              <a:rPr lang="en-US" dirty="0">
                <a:solidFill>
                  <a:schemeClr val="tx2"/>
                </a:solidFill>
                <a:latin typeface="Montserrat SemiBold" panose="00000700000000000000" pitchFamily="2" charset="0"/>
              </a:rPr>
              <a:t>Position: </a:t>
            </a:r>
            <a:r>
              <a:rPr lang="en-US" sz="2800" dirty="0"/>
              <a:t>on, in, over, under, behind</a:t>
            </a:r>
          </a:p>
          <a:p>
            <a:pPr>
              <a:lnSpc>
                <a:spcPct val="100000"/>
              </a:lnSpc>
              <a:spcBef>
                <a:spcPts val="0"/>
              </a:spcBef>
              <a:spcAft>
                <a:spcPts val="1200"/>
              </a:spcAft>
            </a:pPr>
            <a:r>
              <a:rPr lang="en-US" dirty="0">
                <a:solidFill>
                  <a:schemeClr val="tx2"/>
                </a:solidFill>
                <a:latin typeface="Montserrat SemiBold" panose="00000700000000000000" pitchFamily="2" charset="0"/>
              </a:rPr>
              <a:t>Direction: </a:t>
            </a:r>
            <a:r>
              <a:rPr lang="en-US" sz="2800" dirty="0"/>
              <a:t>up, down, left, right, across, north, south</a:t>
            </a:r>
          </a:p>
          <a:p>
            <a:pPr>
              <a:lnSpc>
                <a:spcPct val="100000"/>
              </a:lnSpc>
              <a:spcBef>
                <a:spcPts val="0"/>
              </a:spcBef>
              <a:spcAft>
                <a:spcPts val="1200"/>
              </a:spcAft>
            </a:pPr>
            <a:r>
              <a:rPr lang="en-US" dirty="0">
                <a:solidFill>
                  <a:schemeClr val="tx2"/>
                </a:solidFill>
                <a:latin typeface="Montserrat SemiBold" panose="00000700000000000000" pitchFamily="2" charset="0"/>
              </a:rPr>
              <a:t>Distance: </a:t>
            </a:r>
            <a:r>
              <a:rPr lang="en-US" sz="2800" dirty="0"/>
              <a:t>near, far, farther, away</a:t>
            </a:r>
          </a:p>
          <a:p>
            <a:pPr marL="0" indent="0">
              <a:lnSpc>
                <a:spcPct val="100000"/>
              </a:lnSpc>
              <a:spcBef>
                <a:spcPts val="0"/>
              </a:spcBef>
              <a:spcAft>
                <a:spcPts val="1200"/>
              </a:spcAft>
              <a:buNone/>
            </a:pPr>
            <a:r>
              <a:rPr lang="en-US" sz="1200" dirty="0" err="1">
                <a:solidFill>
                  <a:schemeClr val="tx1"/>
                </a:solidFill>
                <a:effectLst/>
                <a:latin typeface="Montserrat" panose="00000500000000000000" pitchFamily="2" charset="0"/>
                <a:ea typeface="Calibri" panose="020F0502020204030204" pitchFamily="34" charset="0"/>
                <a:cs typeface="Times New Roman" panose="02020603050405020304" pitchFamily="18" charset="0"/>
              </a:rPr>
              <a:t>Balcomb</a:t>
            </a:r>
            <a:r>
              <a:rPr lang="en-US" sz="12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rPr>
              <a:t> et al. (2011)</a:t>
            </a:r>
            <a:endParaRPr lang="en-US" sz="1200" dirty="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8A6D76EE-89A0-E61C-554C-C2CAF33E8E38}"/>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saturation sat="11000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7413674" y="968271"/>
            <a:ext cx="4778326" cy="5209496"/>
          </a:xfrm>
          <a:prstGeom prst="rect">
            <a:avLst/>
          </a:prstGeom>
        </p:spPr>
      </p:pic>
    </p:spTree>
    <p:extLst>
      <p:ext uri="{BB962C8B-B14F-4D97-AF65-F5344CB8AC3E}">
        <p14:creationId xmlns:p14="http://schemas.microsoft.com/office/powerpoint/2010/main" val="354096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50" charset="0"/>
              </a:rPr>
              <a:t>Explore: </a:t>
            </a:r>
            <a:r>
              <a:rPr lang="en-US" dirty="0">
                <a:latin typeface="Montserrat Medium" panose="00000600000000000000" pitchFamily="50" charset="0"/>
              </a:rPr>
              <a:t>Mental Rotation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p:txBody>
          <a:bodyPr/>
          <a:lstStyle/>
          <a:p>
            <a:pPr marL="0" indent="0">
              <a:buNone/>
            </a:pPr>
            <a:r>
              <a:rPr lang="en-US" sz="2800" dirty="0">
                <a:latin typeface="Montserrat" panose="00000500000000000000" pitchFamily="50" charset="0"/>
                <a:ea typeface="Calibri" panose="020F0502020204030204" pitchFamily="34" charset="0"/>
                <a:cs typeface="Calibri" panose="020F0502020204030204" pitchFamily="34" charset="0"/>
              </a:rPr>
              <a:t>Imagine what objects might look like if they are rotated or flipped. </a:t>
            </a:r>
          </a:p>
        </p:txBody>
      </p:sp>
      <p:grpSp>
        <p:nvGrpSpPr>
          <p:cNvPr id="4" name="Group 3" descr="A rectangle positioned on its long side. A triangle is on the left side of it. Another identical triangle is on the top, right corner of the rectangle.">
            <a:extLst>
              <a:ext uri="{FF2B5EF4-FFF2-40B4-BE49-F238E27FC236}">
                <a16:creationId xmlns:a16="http://schemas.microsoft.com/office/drawing/2014/main" id="{4A4B4796-BE6E-903A-91E2-07CCE93740BC}"/>
              </a:ext>
            </a:extLst>
          </p:cNvPr>
          <p:cNvGrpSpPr/>
          <p:nvPr/>
        </p:nvGrpSpPr>
        <p:grpSpPr>
          <a:xfrm>
            <a:off x="4958655" y="2049019"/>
            <a:ext cx="1681019" cy="1573966"/>
            <a:chOff x="2577422" y="2212989"/>
            <a:chExt cx="1225617" cy="1113731"/>
          </a:xfrm>
          <a:solidFill>
            <a:schemeClr val="tx2"/>
          </a:solidFill>
        </p:grpSpPr>
        <p:sp>
          <p:nvSpPr>
            <p:cNvPr id="8" name="Right Triangle 7">
              <a:extLst>
                <a:ext uri="{FF2B5EF4-FFF2-40B4-BE49-F238E27FC236}">
                  <a16:creationId xmlns:a16="http://schemas.microsoft.com/office/drawing/2014/main" id="{F79DC4AA-AEE5-A2F0-02BD-0377E9256828}"/>
                </a:ext>
              </a:extLst>
            </p:cNvPr>
            <p:cNvSpPr/>
            <p:nvPr/>
          </p:nvSpPr>
          <p:spPr>
            <a:xfrm rot="16200000">
              <a:off x="2491196" y="2867514"/>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9" name="Rectangle 8">
              <a:extLst>
                <a:ext uri="{FF2B5EF4-FFF2-40B4-BE49-F238E27FC236}">
                  <a16:creationId xmlns:a16="http://schemas.microsoft.com/office/drawing/2014/main" id="{54460C6A-C817-4A2E-4EDD-703D7E889B51}"/>
                </a:ext>
              </a:extLst>
            </p:cNvPr>
            <p:cNvSpPr/>
            <p:nvPr/>
          </p:nvSpPr>
          <p:spPr>
            <a:xfrm rot="5400000">
              <a:off x="3197449" y="2550974"/>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0" name="Right Triangle 9">
              <a:extLst>
                <a:ext uri="{FF2B5EF4-FFF2-40B4-BE49-F238E27FC236}">
                  <a16:creationId xmlns:a16="http://schemas.microsoft.com/office/drawing/2014/main" id="{20F98B21-8DBA-69DB-F78E-8CB38DD2577A}"/>
                </a:ext>
              </a:extLst>
            </p:cNvPr>
            <p:cNvSpPr/>
            <p:nvPr/>
          </p:nvSpPr>
          <p:spPr>
            <a:xfrm rot="16200000">
              <a:off x="3343834" y="2299215"/>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
        <p:nvSpPr>
          <p:cNvPr id="11" name="TextBox 10">
            <a:extLst>
              <a:ext uri="{FF2B5EF4-FFF2-40B4-BE49-F238E27FC236}">
                <a16:creationId xmlns:a16="http://schemas.microsoft.com/office/drawing/2014/main" id="{E405715B-6664-A535-949C-48EAC241D75D}"/>
              </a:ext>
              <a:ext uri="{C183D7F6-B498-43B3-948B-1728B52AA6E4}">
                <adec:decorative xmlns:adec="http://schemas.microsoft.com/office/drawing/2017/decorative" val="0"/>
              </a:ext>
            </a:extLst>
          </p:cNvPr>
          <p:cNvSpPr txBox="1"/>
          <p:nvPr/>
        </p:nvSpPr>
        <p:spPr>
          <a:xfrm>
            <a:off x="1560120" y="4290128"/>
            <a:ext cx="522568" cy="369332"/>
          </a:xfrm>
          <a:prstGeom prst="rect">
            <a:avLst/>
          </a:prstGeom>
          <a:noFill/>
        </p:spPr>
        <p:txBody>
          <a:bodyPr wrap="square" rtlCol="0">
            <a:spAutoFit/>
          </a:bodyPr>
          <a:lstStyle/>
          <a:p>
            <a:r>
              <a:rPr lang="en-US" dirty="0">
                <a:latin typeface="Montserrat" panose="00000500000000000000" pitchFamily="50" charset="0"/>
              </a:rPr>
              <a:t>A.</a:t>
            </a:r>
          </a:p>
        </p:txBody>
      </p:sp>
      <p:grpSp>
        <p:nvGrpSpPr>
          <p:cNvPr id="12" name="Group 11" descr="A rectangle positioned on its short side. A triangle is on the bottom left side of it. Another identical triangle is on the top right side of the rectangle.">
            <a:extLst>
              <a:ext uri="{FF2B5EF4-FFF2-40B4-BE49-F238E27FC236}">
                <a16:creationId xmlns:a16="http://schemas.microsoft.com/office/drawing/2014/main" id="{69163CD1-66F4-CD1E-F5E4-75CF7B3A2B56}"/>
              </a:ext>
              <a:ext uri="{C183D7F6-B498-43B3-948B-1728B52AA6E4}">
                <adec:decorative xmlns:adec="http://schemas.microsoft.com/office/drawing/2017/decorative" val="0"/>
              </a:ext>
            </a:extLst>
          </p:cNvPr>
          <p:cNvGrpSpPr/>
          <p:nvPr/>
        </p:nvGrpSpPr>
        <p:grpSpPr>
          <a:xfrm>
            <a:off x="1668247" y="4572346"/>
            <a:ext cx="2055149" cy="1177820"/>
            <a:chOff x="1675512" y="4642898"/>
            <a:chExt cx="1498393" cy="833420"/>
          </a:xfrm>
          <a:solidFill>
            <a:schemeClr val="tx2"/>
          </a:solidFill>
        </p:grpSpPr>
        <p:sp>
          <p:nvSpPr>
            <p:cNvPr id="13" name="Right Triangle 12">
              <a:extLst>
                <a:ext uri="{FF2B5EF4-FFF2-40B4-BE49-F238E27FC236}">
                  <a16:creationId xmlns:a16="http://schemas.microsoft.com/office/drawing/2014/main" id="{98E96D45-D843-B731-DD5B-223D97B37541}"/>
                </a:ext>
              </a:extLst>
            </p:cNvPr>
            <p:cNvSpPr/>
            <p:nvPr/>
          </p:nvSpPr>
          <p:spPr>
            <a:xfrm>
              <a:off x="2628473" y="4642898"/>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4" name="Rectangle 13">
              <a:extLst>
                <a:ext uri="{FF2B5EF4-FFF2-40B4-BE49-F238E27FC236}">
                  <a16:creationId xmlns:a16="http://schemas.microsoft.com/office/drawing/2014/main" id="{E0EF9327-17C6-EA6C-CFB9-022798A4CAE7}"/>
                </a:ext>
              </a:extLst>
            </p:cNvPr>
            <p:cNvSpPr/>
            <p:nvPr/>
          </p:nvSpPr>
          <p:spPr>
            <a:xfrm>
              <a:off x="2236100" y="4642913"/>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5" name="Right Triangle 14">
              <a:extLst>
                <a:ext uri="{FF2B5EF4-FFF2-40B4-BE49-F238E27FC236}">
                  <a16:creationId xmlns:a16="http://schemas.microsoft.com/office/drawing/2014/main" id="{9BA88BD8-0B28-DB16-AE6C-8CEABED2E7FE}"/>
                </a:ext>
              </a:extLst>
            </p:cNvPr>
            <p:cNvSpPr/>
            <p:nvPr/>
          </p:nvSpPr>
          <p:spPr>
            <a:xfrm>
              <a:off x="1675512" y="5103339"/>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
        <p:nvSpPr>
          <p:cNvPr id="16" name="TextBox 15">
            <a:extLst>
              <a:ext uri="{FF2B5EF4-FFF2-40B4-BE49-F238E27FC236}">
                <a16:creationId xmlns:a16="http://schemas.microsoft.com/office/drawing/2014/main" id="{4EBDCD78-9A1A-1CE3-BB85-3C4643E5FB8B}"/>
              </a:ext>
              <a:ext uri="{C183D7F6-B498-43B3-948B-1728B52AA6E4}">
                <adec:decorative xmlns:adec="http://schemas.microsoft.com/office/drawing/2017/decorative" val="0"/>
              </a:ext>
            </a:extLst>
          </p:cNvPr>
          <p:cNvSpPr txBox="1"/>
          <p:nvPr/>
        </p:nvSpPr>
        <p:spPr>
          <a:xfrm>
            <a:off x="4596719" y="4290128"/>
            <a:ext cx="522568" cy="369332"/>
          </a:xfrm>
          <a:prstGeom prst="rect">
            <a:avLst/>
          </a:prstGeom>
          <a:noFill/>
        </p:spPr>
        <p:txBody>
          <a:bodyPr wrap="square" rtlCol="0">
            <a:spAutoFit/>
          </a:bodyPr>
          <a:lstStyle/>
          <a:p>
            <a:r>
              <a:rPr lang="en-US" dirty="0">
                <a:latin typeface="Montserrat" panose="00000500000000000000" pitchFamily="50" charset="0"/>
              </a:rPr>
              <a:t>B.</a:t>
            </a:r>
          </a:p>
        </p:txBody>
      </p:sp>
      <p:grpSp>
        <p:nvGrpSpPr>
          <p:cNvPr id="17" name="Group 16" descr="A rectangle positioned on its short side. A triangle is on the top of the rectangle. An identical triangle is on the bottom right side of the rectangle. ">
            <a:extLst>
              <a:ext uri="{FF2B5EF4-FFF2-40B4-BE49-F238E27FC236}">
                <a16:creationId xmlns:a16="http://schemas.microsoft.com/office/drawing/2014/main" id="{561E3A15-185C-1616-92F4-75F849724D0C}"/>
              </a:ext>
              <a:ext uri="{C183D7F6-B498-43B3-948B-1728B52AA6E4}">
                <adec:decorative xmlns:adec="http://schemas.microsoft.com/office/drawing/2017/decorative" val="0"/>
              </a:ext>
            </a:extLst>
          </p:cNvPr>
          <p:cNvGrpSpPr/>
          <p:nvPr/>
        </p:nvGrpSpPr>
        <p:grpSpPr>
          <a:xfrm>
            <a:off x="5178068" y="4025936"/>
            <a:ext cx="1540717" cy="1724356"/>
            <a:chOff x="5161435" y="4446961"/>
            <a:chExt cx="1123325" cy="1220146"/>
          </a:xfrm>
          <a:solidFill>
            <a:schemeClr val="tx2"/>
          </a:solidFill>
        </p:grpSpPr>
        <p:sp>
          <p:nvSpPr>
            <p:cNvPr id="18" name="Rectangle 17">
              <a:extLst>
                <a:ext uri="{FF2B5EF4-FFF2-40B4-BE49-F238E27FC236}">
                  <a16:creationId xmlns:a16="http://schemas.microsoft.com/office/drawing/2014/main" id="{F100ADCC-5B63-831A-6E33-4D84EB0ADC23}"/>
                </a:ext>
              </a:extLst>
            </p:cNvPr>
            <p:cNvSpPr/>
            <p:nvPr/>
          </p:nvSpPr>
          <p:spPr>
            <a:xfrm>
              <a:off x="5341451" y="4836928"/>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9" name="Right Triangle 18">
              <a:extLst>
                <a:ext uri="{FF2B5EF4-FFF2-40B4-BE49-F238E27FC236}">
                  <a16:creationId xmlns:a16="http://schemas.microsoft.com/office/drawing/2014/main" id="{1DAC53D7-4B9B-07A6-4A89-B659DB673E0E}"/>
                </a:ext>
              </a:extLst>
            </p:cNvPr>
            <p:cNvSpPr/>
            <p:nvPr/>
          </p:nvSpPr>
          <p:spPr>
            <a:xfrm>
              <a:off x="5739328" y="5290167"/>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0" name="Right Triangle 19">
              <a:extLst>
                <a:ext uri="{FF2B5EF4-FFF2-40B4-BE49-F238E27FC236}">
                  <a16:creationId xmlns:a16="http://schemas.microsoft.com/office/drawing/2014/main" id="{86255A8B-3D8B-7446-1DC7-CCBE27B9233B}"/>
                </a:ext>
              </a:extLst>
            </p:cNvPr>
            <p:cNvSpPr/>
            <p:nvPr/>
          </p:nvSpPr>
          <p:spPr>
            <a:xfrm>
              <a:off x="5161435" y="4446961"/>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
        <p:nvSpPr>
          <p:cNvPr id="21" name="TextBox 20">
            <a:extLst>
              <a:ext uri="{FF2B5EF4-FFF2-40B4-BE49-F238E27FC236}">
                <a16:creationId xmlns:a16="http://schemas.microsoft.com/office/drawing/2014/main" id="{40A671B3-7FEE-5A7C-C4EF-B2F766EDA573}"/>
              </a:ext>
              <a:ext uri="{C183D7F6-B498-43B3-948B-1728B52AA6E4}">
                <adec:decorative xmlns:adec="http://schemas.microsoft.com/office/drawing/2017/decorative" val="0"/>
              </a:ext>
            </a:extLst>
          </p:cNvPr>
          <p:cNvSpPr txBox="1"/>
          <p:nvPr/>
        </p:nvSpPr>
        <p:spPr>
          <a:xfrm>
            <a:off x="8165321" y="4290128"/>
            <a:ext cx="522568" cy="369332"/>
          </a:xfrm>
          <a:prstGeom prst="rect">
            <a:avLst/>
          </a:prstGeom>
          <a:noFill/>
        </p:spPr>
        <p:txBody>
          <a:bodyPr wrap="square" rtlCol="0">
            <a:spAutoFit/>
          </a:bodyPr>
          <a:lstStyle/>
          <a:p>
            <a:r>
              <a:rPr lang="en-US" dirty="0">
                <a:latin typeface="Montserrat" panose="00000500000000000000" pitchFamily="50" charset="0"/>
              </a:rPr>
              <a:t>C.</a:t>
            </a:r>
          </a:p>
        </p:txBody>
      </p:sp>
      <p:grpSp>
        <p:nvGrpSpPr>
          <p:cNvPr id="22" name="Group 21" descr="A rectangle positioned on its long side. A triangle is on top of the top left side of the rectangle. Another triangle is to the right side of the rectangle. ">
            <a:extLst>
              <a:ext uri="{FF2B5EF4-FFF2-40B4-BE49-F238E27FC236}">
                <a16:creationId xmlns:a16="http://schemas.microsoft.com/office/drawing/2014/main" id="{CB7112AC-3DF2-F67A-F8E5-EF8CA9053FE3}"/>
              </a:ext>
              <a:ext uri="{C183D7F6-B498-43B3-948B-1728B52AA6E4}">
                <adec:decorative xmlns:adec="http://schemas.microsoft.com/office/drawing/2017/decorative" val="0"/>
              </a:ext>
            </a:extLst>
          </p:cNvPr>
          <p:cNvGrpSpPr/>
          <p:nvPr/>
        </p:nvGrpSpPr>
        <p:grpSpPr>
          <a:xfrm>
            <a:off x="8700360" y="4661499"/>
            <a:ext cx="1914303" cy="1086064"/>
            <a:chOff x="8660193" y="4743832"/>
            <a:chExt cx="1395703" cy="768494"/>
          </a:xfrm>
          <a:solidFill>
            <a:schemeClr val="tx2"/>
          </a:solidFill>
        </p:grpSpPr>
        <p:sp>
          <p:nvSpPr>
            <p:cNvPr id="23" name="Rectangle 22">
              <a:extLst>
                <a:ext uri="{FF2B5EF4-FFF2-40B4-BE49-F238E27FC236}">
                  <a16:creationId xmlns:a16="http://schemas.microsoft.com/office/drawing/2014/main" id="{18F4311D-36DC-D2DE-222A-13F173181ACB}"/>
                </a:ext>
              </a:extLst>
            </p:cNvPr>
            <p:cNvSpPr/>
            <p:nvPr/>
          </p:nvSpPr>
          <p:spPr>
            <a:xfrm rot="5400000">
              <a:off x="8888162" y="4906736"/>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4" name="Right Triangle 23">
              <a:extLst>
                <a:ext uri="{FF2B5EF4-FFF2-40B4-BE49-F238E27FC236}">
                  <a16:creationId xmlns:a16="http://schemas.microsoft.com/office/drawing/2014/main" id="{D237BCC5-357A-68BB-34D8-F2147C31F386}"/>
                </a:ext>
              </a:extLst>
            </p:cNvPr>
            <p:cNvSpPr/>
            <p:nvPr/>
          </p:nvSpPr>
          <p:spPr>
            <a:xfrm>
              <a:off x="9510464" y="5137963"/>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5" name="Right Triangle 24">
              <a:extLst>
                <a:ext uri="{FF2B5EF4-FFF2-40B4-BE49-F238E27FC236}">
                  <a16:creationId xmlns:a16="http://schemas.microsoft.com/office/drawing/2014/main" id="{D09DD7B7-0535-01CB-6F8F-858CF170196A}"/>
                </a:ext>
              </a:extLst>
            </p:cNvPr>
            <p:cNvSpPr/>
            <p:nvPr/>
          </p:nvSpPr>
          <p:spPr>
            <a:xfrm>
              <a:off x="8660193" y="4743832"/>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Tree>
    <p:extLst>
      <p:ext uri="{BB962C8B-B14F-4D97-AF65-F5344CB8AC3E}">
        <p14:creationId xmlns:p14="http://schemas.microsoft.com/office/powerpoint/2010/main" val="265745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dirty="0"/>
              <a:t>Mental Rotation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094014"/>
            <a:ext cx="4937208" cy="5090785"/>
          </a:xfrm>
        </p:spPr>
        <p:txBody>
          <a:bodyPr anchor="ctr" anchorCtr="0">
            <a:normAutofit fontScale="92500" lnSpcReduction="20000"/>
          </a:bodyPr>
          <a:lstStyle/>
          <a:p>
            <a:pPr>
              <a:lnSpc>
                <a:spcPct val="120000"/>
              </a:lnSpc>
              <a:spcBef>
                <a:spcPts val="0"/>
              </a:spcBef>
              <a:spcAft>
                <a:spcPts val="1200"/>
              </a:spcAft>
            </a:pPr>
            <a:r>
              <a:rPr lang="en-US" sz="2800" dirty="0">
                <a:ea typeface="Calibri" panose="020F0502020204030204" pitchFamily="34" charset="0"/>
                <a:cs typeface="Times New Roman" panose="02020603050405020304" pitchFamily="18" charset="0"/>
              </a:rPr>
              <a:t>Early physical experiences rotating objects build children’s understanding of what objects look like when rotated.</a:t>
            </a:r>
          </a:p>
          <a:p>
            <a:pPr>
              <a:lnSpc>
                <a:spcPct val="120000"/>
              </a:lnSpc>
              <a:spcBef>
                <a:spcPts val="0"/>
              </a:spcBef>
              <a:spcAft>
                <a:spcPts val="1200"/>
              </a:spcAft>
            </a:pPr>
            <a:r>
              <a:rPr lang="en-US" sz="2800" dirty="0">
                <a:ea typeface="Calibri" panose="020F0502020204030204" pitchFamily="34" charset="0"/>
                <a:cs typeface="Times New Roman" panose="02020603050405020304" pitchFamily="18" charset="0"/>
              </a:rPr>
              <a:t>Then, children use trial and error to explore how objects can be rotated or flipped to achieve a goal. </a:t>
            </a:r>
          </a:p>
          <a:p>
            <a:pPr>
              <a:lnSpc>
                <a:spcPct val="120000"/>
              </a:lnSpc>
              <a:spcBef>
                <a:spcPts val="0"/>
              </a:spcBef>
              <a:spcAft>
                <a:spcPts val="1200"/>
              </a:spcAft>
            </a:pPr>
            <a:r>
              <a:rPr lang="en-US" sz="2800" dirty="0">
                <a:ea typeface="Calibri" panose="020F0502020204030204" pitchFamily="34" charset="0"/>
                <a:cs typeface="Times New Roman" panose="02020603050405020304" pitchFamily="18" charset="0"/>
              </a:rPr>
              <a:t>Later, they can predict and imagine rotations. </a:t>
            </a:r>
          </a:p>
        </p:txBody>
      </p:sp>
      <p:pic>
        <p:nvPicPr>
          <p:cNvPr id="4" name="Picture 3">
            <a:extLst>
              <a:ext uri="{FF2B5EF4-FFF2-40B4-BE49-F238E27FC236}">
                <a16:creationId xmlns:a16="http://schemas.microsoft.com/office/drawing/2014/main" id="{3B6CA773-EEAF-4507-17A6-D85029881387}"/>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saturation sat="115000"/>
                    </a14:imgEffect>
                  </a14:imgLayer>
                </a14:imgProps>
              </a:ext>
              <a:ext uri="{28A0092B-C50C-407E-A947-70E740481C1C}">
                <a14:useLocalDpi xmlns:a14="http://schemas.microsoft.com/office/drawing/2010/main"/>
              </a:ext>
            </a:extLst>
          </a:blip>
          <a:srcRect/>
          <a:stretch/>
        </p:blipFill>
        <p:spPr>
          <a:xfrm>
            <a:off x="6096000" y="968270"/>
            <a:ext cx="6096000" cy="5216529"/>
          </a:xfrm>
          <a:prstGeom prst="rect">
            <a:avLst/>
          </a:prstGeom>
        </p:spPr>
      </p:pic>
    </p:spTree>
    <p:extLst>
      <p:ext uri="{BB962C8B-B14F-4D97-AF65-F5344CB8AC3E}">
        <p14:creationId xmlns:p14="http://schemas.microsoft.com/office/powerpoint/2010/main" val="870627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a:xfrm>
            <a:off x="783772" y="235391"/>
            <a:ext cx="11408228" cy="493981"/>
          </a:xfrm>
        </p:spPr>
        <p:txBody>
          <a:bodyPr wrap="square">
            <a:spAutoFit/>
          </a:bodyPr>
          <a:lstStyle/>
          <a:p>
            <a:r>
              <a:rPr lang="en-US" sz="2800" b="1" dirty="0">
                <a:latin typeface="Montserrat" panose="00000500000000000000" pitchFamily="2" charset="0"/>
              </a:rPr>
              <a:t>Overview of Children’s Development of </a:t>
            </a:r>
            <a:r>
              <a:rPr lang="en-US" sz="2800" dirty="0"/>
              <a:t>Spatial Thinking</a:t>
            </a:r>
            <a:endParaRPr lang="en-US" sz="2800" dirty="0">
              <a:latin typeface="Montserrat" pitchFamily="2" charset="77"/>
            </a:endParaRPr>
          </a:p>
        </p:txBody>
      </p:sp>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83974" y="2392589"/>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2650879922"/>
              </p:ext>
            </p:extLst>
          </p:nvPr>
        </p:nvGraphicFramePr>
        <p:xfrm>
          <a:off x="343442" y="2712916"/>
          <a:ext cx="11300244" cy="2853201"/>
        </p:xfrm>
        <a:graphic>
          <a:graphicData uri="http://schemas.openxmlformats.org/drawingml/2006/table">
            <a:tbl>
              <a:tblPr firstRow="1" bandRow="1">
                <a:tableStyleId>{3B4B98B0-60AC-42C2-AFA5-B58CD77FA1E5}</a:tableStyleId>
              </a:tblPr>
              <a:tblGrid>
                <a:gridCol w="1970895">
                  <a:extLst>
                    <a:ext uri="{9D8B030D-6E8A-4147-A177-3AD203B41FA5}">
                      <a16:colId xmlns:a16="http://schemas.microsoft.com/office/drawing/2014/main" val="863964369"/>
                    </a:ext>
                  </a:extLst>
                </a:gridCol>
                <a:gridCol w="3109783">
                  <a:extLst>
                    <a:ext uri="{9D8B030D-6E8A-4147-A177-3AD203B41FA5}">
                      <a16:colId xmlns:a16="http://schemas.microsoft.com/office/drawing/2014/main" val="2838730961"/>
                    </a:ext>
                  </a:extLst>
                </a:gridCol>
                <a:gridCol w="3109783">
                  <a:extLst>
                    <a:ext uri="{9D8B030D-6E8A-4147-A177-3AD203B41FA5}">
                      <a16:colId xmlns:a16="http://schemas.microsoft.com/office/drawing/2014/main" val="1965536244"/>
                    </a:ext>
                  </a:extLst>
                </a:gridCol>
                <a:gridCol w="3109783">
                  <a:extLst>
                    <a:ext uri="{9D8B030D-6E8A-4147-A177-3AD203B41FA5}">
                      <a16:colId xmlns:a16="http://schemas.microsoft.com/office/drawing/2014/main" val="1107014208"/>
                    </a:ext>
                  </a:extLst>
                </a:gridCol>
              </a:tblGrid>
              <a:tr h="353786">
                <a:tc>
                  <a:txBody>
                    <a:bodyPr/>
                    <a:lstStyle/>
                    <a:p>
                      <a:pPr algn="l"/>
                      <a:r>
                        <a:rPr lang="en-US" sz="1400" b="1" dirty="0">
                          <a:solidFill>
                            <a:srgbClr val="0F173D"/>
                          </a:solidFill>
                          <a:latin typeface="Montserrat" pitchFamily="2" charset="77"/>
                        </a:rPr>
                        <a:t>Components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b="1" dirty="0">
                          <a:solidFill>
                            <a:schemeClr val="bg1"/>
                          </a:solidFill>
                          <a:latin typeface="Montserrat" pitchFamily="2" charset="77"/>
                        </a:rPr>
                        <a:t>Infants and Toddlers</a:t>
                      </a:r>
                    </a:p>
                  </a:txBody>
                  <a:tcPr marL="182880" marR="182880" anchor="ct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Preschool, TK, and K</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Early Elementary</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503309181"/>
                  </a:ext>
                </a:extLst>
              </a:tr>
              <a:tr h="597932">
                <a:tc>
                  <a:txBody>
                    <a:bodyPr/>
                    <a:lstStyle/>
                    <a:p>
                      <a:r>
                        <a:rPr lang="en-US" sz="1600" b="1" dirty="0">
                          <a:latin typeface="Montserrat SemiBold" panose="00000700000000000000" pitchFamily="2" charset="0"/>
                        </a:rPr>
                        <a:t>Spatial orientation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lvl="0">
                        <a:spcBef>
                          <a:spcPts val="0"/>
                        </a:spcBef>
                        <a:spcAft>
                          <a:spcPts val="0"/>
                        </a:spcAft>
                      </a:pPr>
                      <a:r>
                        <a:rPr lang="en-US" sz="1400" b="0" dirty="0">
                          <a:effectLst/>
                          <a:latin typeface="Montserrat" panose="00000500000000000000" pitchFamily="50" charset="0"/>
                          <a:ea typeface="Times New Roman" panose="02020603050405020304" pitchFamily="18" charset="0"/>
                          <a:cs typeface="Times New Roman" panose="02020603050405020304" pitchFamily="18" charset="0"/>
                        </a:rPr>
                        <a:t>Explore how their body </a:t>
                      </a:r>
                      <a:r>
                        <a:rPr lang="en-US" sz="1400" b="0" dirty="0">
                          <a:latin typeface="Montserrat" panose="00000500000000000000" pitchFamily="50" charset="0"/>
                          <a:ea typeface="Times New Roman" panose="02020603050405020304" pitchFamily="18" charset="0"/>
                          <a:cs typeface="Times New Roman" panose="02020603050405020304" pitchFamily="18" charset="0"/>
                        </a:rPr>
                        <a:t>fits and moves in space</a:t>
                      </a:r>
                      <a:endParaRPr lang="en-US" sz="1400" b="0" dirty="0">
                        <a:effectLst/>
                        <a:latin typeface="Montserrat" panose="00000500000000000000" pitchFamily="50" charset="0"/>
                        <a:ea typeface="Calibri" panose="020F0502020204030204" pitchFamily="34"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Understand how their body and objects fit and move in space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Understand how their body and objects fit and move in space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2158743883"/>
                  </a:ext>
                </a:extLst>
              </a:tr>
              <a:tr h="590843">
                <a:tc>
                  <a:txBody>
                    <a:bodyPr/>
                    <a:lstStyle/>
                    <a:p>
                      <a:r>
                        <a:rPr lang="en-US" sz="1600" b="1" dirty="0">
                          <a:latin typeface="Montserrat SemiBold" panose="00000700000000000000" pitchFamily="2" charset="0"/>
                        </a:rPr>
                        <a:t>Spatial navigation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latin typeface="Montserrat" panose="00000500000000000000" pitchFamily="50" charset="0"/>
                          <a:ea typeface="Calibri" panose="020F0502020204030204" pitchFamily="34" charset="0"/>
                          <a:cs typeface="Times New Roman" panose="02020603050405020304" pitchFamily="18" charset="0"/>
                        </a:rPr>
                        <a:t>Explore where things are and how to get there</a:t>
                      </a:r>
                      <a:endParaRPr kumimoji="0" lang="en-US" altLang="en-US" sz="1400" b="0" i="0" u="none" strike="noStrike" cap="none" normalizeH="0" baseline="0" dirty="0">
                        <a:ln>
                          <a:noFill/>
                        </a:ln>
                        <a:solidFill>
                          <a:schemeClr val="tx1"/>
                        </a:solidFill>
                        <a:effectLst/>
                        <a:latin typeface="Montserrat" panose="00000500000000000000" pitchFamily="50" charset="0"/>
                        <a:ea typeface="Calibri" panose="020F0502020204030204" pitchFamily="34"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n-US" sz="1400" b="0" dirty="0">
                          <a:latin typeface="Montserrat" panose="00000500000000000000" pitchFamily="50" charset="0"/>
                        </a:rPr>
                        <a:t>Consider the location of objects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n-US" sz="1400" b="0" dirty="0">
                          <a:latin typeface="Montserrat" panose="00000500000000000000" pitchFamily="50" charset="0"/>
                        </a:rPr>
                        <a:t>Use maps to locate objects and places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1116067327"/>
                  </a:ext>
                </a:extLst>
              </a:tr>
              <a:tr h="0">
                <a:tc>
                  <a:txBody>
                    <a:bodyPr/>
                    <a:lstStyle/>
                    <a:p>
                      <a:r>
                        <a:rPr lang="en-US" sz="1600" b="1" dirty="0">
                          <a:latin typeface="Montserrat SemiBold" panose="00000700000000000000" pitchFamily="2" charset="0"/>
                        </a:rPr>
                        <a:t>Spatial vocabulary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latin typeface="Montserrat" panose="00000500000000000000" pitchFamily="50" charset="0"/>
                          <a:cs typeface="Times New Roman" panose="02020603050405020304" pitchFamily="18" charset="0"/>
                        </a:rPr>
                        <a:t>Understand some spatial vocabulary</a:t>
                      </a:r>
                      <a:endParaRPr lang="en-US" sz="1400" b="0" dirty="0">
                        <a:latin typeface="Montserrat" panose="00000500000000000000" pitchFamily="50"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Use some spatial vocabulary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Use more spatial vocabulary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26711894"/>
                  </a:ext>
                </a:extLst>
              </a:tr>
              <a:tr h="613172">
                <a:tc>
                  <a:txBody>
                    <a:bodyPr/>
                    <a:lstStyle/>
                    <a:p>
                      <a:r>
                        <a:rPr lang="en-US" sz="1600" b="1" dirty="0">
                          <a:latin typeface="Montserrat SemiBold" panose="00000700000000000000" pitchFamily="2" charset="0"/>
                        </a:rPr>
                        <a:t>Mental rotation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latin typeface="Montserrat" panose="00000500000000000000" pitchFamily="50" charset="0"/>
                          <a:cs typeface="Times New Roman" panose="02020603050405020304" pitchFamily="18" charset="0"/>
                        </a:rPr>
                        <a:t>Build foundational skills by physically moving objects and using trial and error</a:t>
                      </a:r>
                      <a:endParaRPr lang="en-US" sz="1400" b="0" dirty="0">
                        <a:latin typeface="Montserrat" panose="00000500000000000000" pitchFamily="50"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n-US" sz="1400" b="0" dirty="0">
                          <a:latin typeface="Montserrat" panose="00000500000000000000" pitchFamily="50" charset="0"/>
                        </a:rPr>
                        <a:t>Predict what objects might look like if rotated or flipped</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n-US" sz="1400" b="0" dirty="0">
                          <a:latin typeface="Montserrat" panose="00000500000000000000" pitchFamily="50" charset="0"/>
                        </a:rPr>
                        <a:t>Imagine what objects look like if rotated or flipped</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4210947731"/>
                  </a:ext>
                </a:extLst>
              </a:tr>
            </a:tbl>
          </a:graphicData>
        </a:graphic>
      </p:graphicFrame>
      <p:pic>
        <p:nvPicPr>
          <p:cNvPr id="10" name="Picture 9">
            <a:extLst>
              <a:ext uri="{FF2B5EF4-FFF2-40B4-BE49-F238E27FC236}">
                <a16:creationId xmlns:a16="http://schemas.microsoft.com/office/drawing/2014/main" id="{F6AF1FDD-8736-75D9-C70A-90FAB707BE6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8"/>
          <a:stretch/>
        </p:blipFill>
        <p:spPr>
          <a:xfrm>
            <a:off x="2317603" y="1060213"/>
            <a:ext cx="3091458" cy="1666120"/>
          </a:xfrm>
          <a:prstGeom prst="rect">
            <a:avLst/>
          </a:prstGeom>
          <a:ln w="19050">
            <a:solidFill>
              <a:schemeClr val="bg1"/>
            </a:solidFill>
          </a:ln>
        </p:spPr>
      </p:pic>
      <p:pic>
        <p:nvPicPr>
          <p:cNvPr id="17" name="Picture 16">
            <a:extLst>
              <a:ext uri="{FF2B5EF4-FFF2-40B4-BE49-F238E27FC236}">
                <a16:creationId xmlns:a16="http://schemas.microsoft.com/office/drawing/2014/main" id="{24B8CBEC-2963-FCC5-0C14-7FB458D7FA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9061" y="1060214"/>
            <a:ext cx="3113649" cy="1666117"/>
          </a:xfrm>
          <a:prstGeom prst="rect">
            <a:avLst/>
          </a:prstGeom>
          <a:ln w="19050">
            <a:solidFill>
              <a:schemeClr val="bg1"/>
            </a:solidFill>
          </a:ln>
        </p:spPr>
      </p:pic>
      <p:pic>
        <p:nvPicPr>
          <p:cNvPr id="19" name="Picture 18">
            <a:extLst>
              <a:ext uri="{FF2B5EF4-FFF2-40B4-BE49-F238E27FC236}">
                <a16:creationId xmlns:a16="http://schemas.microsoft.com/office/drawing/2014/main" id="{C72FD2BC-FD98-5F67-81E3-3D040AC9648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35237" y="1060214"/>
            <a:ext cx="3113649" cy="1666117"/>
          </a:xfrm>
          <a:prstGeom prst="rect">
            <a:avLst/>
          </a:prstGeom>
          <a:ln w="19050">
            <a:solidFill>
              <a:schemeClr val="bg1"/>
            </a:solidFill>
          </a:ln>
        </p:spPr>
      </p:pic>
      <p:sp>
        <p:nvSpPr>
          <p:cNvPr id="3" name="Arrow: Right 2">
            <a:extLst>
              <a:ext uri="{FF2B5EF4-FFF2-40B4-BE49-F238E27FC236}">
                <a16:creationId xmlns:a16="http://schemas.microsoft.com/office/drawing/2014/main" id="{30A6D76E-E839-413F-A99E-233C2D01F600}"/>
              </a:ext>
              <a:ext uri="{C183D7F6-B498-43B3-948B-1728B52AA6E4}">
                <adec:decorative xmlns:adec="http://schemas.microsoft.com/office/drawing/2017/decorative" val="1"/>
              </a:ext>
            </a:extLst>
          </p:cNvPr>
          <p:cNvSpPr/>
          <p:nvPr/>
        </p:nvSpPr>
        <p:spPr>
          <a:xfrm>
            <a:off x="2288660" y="2383207"/>
            <a:ext cx="9874397" cy="403194"/>
          </a:xfrm>
          <a:prstGeom prst="rightArrow">
            <a:avLst/>
          </a:prstGeom>
          <a:gradFill flip="none" rotWithShape="1">
            <a:gsLst>
              <a:gs pos="33900">
                <a:srgbClr val="B3D1E4"/>
              </a:gs>
              <a:gs pos="0">
                <a:schemeClr val="bg1"/>
              </a:gs>
              <a:gs pos="100000">
                <a:schemeClr val="tx2"/>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Tree>
    <p:extLst>
      <p:ext uri="{BB962C8B-B14F-4D97-AF65-F5344CB8AC3E}">
        <p14:creationId xmlns:p14="http://schemas.microsoft.com/office/powerpoint/2010/main" val="2465515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3" y="2042651"/>
            <a:ext cx="4226777" cy="3735311"/>
          </a:xfrm>
        </p:spPr>
        <p:txBody>
          <a:bodyPr/>
          <a:lstStyle/>
          <a:p>
            <a:pPr algn="ctr"/>
            <a:r>
              <a:rPr lang="en-US" sz="4900" b="1" dirty="0">
                <a:solidFill>
                  <a:schemeClr val="bg1"/>
                </a:solidFill>
                <a:latin typeface="Montserrat" pitchFamily="2" charset="77"/>
              </a:rPr>
              <a:t>Play:</a:t>
            </a:r>
            <a:r>
              <a:rPr lang="en-US" dirty="0">
                <a:solidFill>
                  <a:schemeClr val="bg1"/>
                </a:solidFill>
                <a:latin typeface="Montserrat" pitchFamily="2" charset="77"/>
              </a:rPr>
              <a:t> </a:t>
            </a:r>
            <a:br>
              <a:rPr lang="en-US" dirty="0">
                <a:solidFill>
                  <a:schemeClr val="bg1"/>
                </a:solidFill>
                <a:latin typeface="Montserrat" pitchFamily="2" charset="77"/>
              </a:rPr>
            </a:br>
            <a:r>
              <a:rPr lang="en-US" dirty="0">
                <a:latin typeface="Montserrat Medium" panose="00000600000000000000" pitchFamily="50" charset="0"/>
              </a:rPr>
              <a:t>Body-Scale Icosahedron</a:t>
            </a:r>
            <a:endParaRPr lang="en-US" sz="4800" dirty="0">
              <a:solidFill>
                <a:schemeClr val="bg1"/>
              </a:solidFill>
              <a:latin typeface="Montserrat" pitchFamily="2" charset="77"/>
            </a:endParaRPr>
          </a:p>
        </p:txBody>
      </p:sp>
      <p:pic>
        <p:nvPicPr>
          <p:cNvPr id="3" name="Content Placeholder 4">
            <a:extLst>
              <a:ext uri="{FF2B5EF4-FFF2-40B4-BE49-F238E27FC236}">
                <a16:creationId xmlns:a16="http://schemas.microsoft.com/office/drawing/2014/main" id="{22CFA003-67F2-FEA2-8268-84DE1FEAC557}"/>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aturation sat="108000"/>
                    </a14:imgEffect>
                  </a14:imgLayer>
                </a14:imgProps>
              </a:ext>
              <a:ext uri="{28A0092B-C50C-407E-A947-70E740481C1C}">
                <a14:useLocalDpi xmlns:a14="http://schemas.microsoft.com/office/drawing/2010/main"/>
              </a:ext>
            </a:extLst>
          </a:blip>
          <a:srcRect/>
          <a:stretch/>
        </p:blipFill>
        <p:spPr>
          <a:xfrm>
            <a:off x="6095999" y="668215"/>
            <a:ext cx="5568001" cy="5521569"/>
          </a:xfrm>
        </p:spPr>
      </p:pic>
    </p:spTree>
    <p:extLst>
      <p:ext uri="{BB962C8B-B14F-4D97-AF65-F5344CB8AC3E}">
        <p14:creationId xmlns:p14="http://schemas.microsoft.com/office/powerpoint/2010/main" val="225863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Body-Scale Icosahedron</a:t>
            </a:r>
            <a:endParaRPr lang="en-US" sz="3200"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5304"/>
            <a:ext cx="6111861" cy="5209495"/>
          </a:xfrm>
        </p:spPr>
        <p:txBody>
          <a:bodyPr anchor="ctr" anchorCtr="0">
            <a:normAutofit/>
          </a:bodyPr>
          <a:lstStyle/>
          <a:p>
            <a:pPr>
              <a:lnSpc>
                <a:spcPct val="120000"/>
              </a:lnSpc>
              <a:spcBef>
                <a:spcPts val="0"/>
              </a:spcBef>
              <a:spcAft>
                <a:spcPts val="600"/>
              </a:spcAft>
              <a:tabLst>
                <a:tab pos="457200" algn="l"/>
              </a:tabLst>
            </a:pPr>
            <a:r>
              <a:rPr lang="en-US" sz="2000" kern="100" dirty="0">
                <a:effectLst/>
                <a:ea typeface="Calibri" panose="020F0502020204030204" pitchFamily="34" charset="0"/>
                <a:cs typeface="Times New Roman" panose="02020603050405020304" pitchFamily="18" charset="0"/>
              </a:rPr>
              <a:t>In what ways did you use each component of spatial thinking?</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Spatial orientation</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Spatial navigation</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Spatial vocabulary</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Mental rotation</a:t>
            </a:r>
          </a:p>
          <a:p>
            <a:pPr>
              <a:lnSpc>
                <a:spcPct val="120000"/>
              </a:lnSpc>
              <a:spcAft>
                <a:spcPts val="600"/>
              </a:spcAft>
            </a:pPr>
            <a:r>
              <a:rPr lang="en-US" sz="2000" dirty="0">
                <a:effectLst/>
                <a:ea typeface="Calibri" panose="020F0502020204030204" pitchFamily="34" charset="0"/>
              </a:rPr>
              <a:t>How </a:t>
            </a:r>
            <a:r>
              <a:rPr lang="en-US" sz="2000" dirty="0">
                <a:ea typeface="Calibri" panose="020F0502020204030204" pitchFamily="34" charset="0"/>
              </a:rPr>
              <a:t>did </a:t>
            </a:r>
            <a:r>
              <a:rPr lang="en-US" sz="2000" dirty="0">
                <a:effectLst/>
                <a:ea typeface="Calibri" panose="020F0502020204030204" pitchFamily="34" charset="0"/>
              </a:rPr>
              <a:t>the active nature of this experience help you use and understand spatial thinking?</a:t>
            </a:r>
          </a:p>
          <a:p>
            <a:pPr>
              <a:lnSpc>
                <a:spcPct val="120000"/>
              </a:lnSpc>
              <a:spcAft>
                <a:spcPts val="600"/>
              </a:spcAft>
            </a:pPr>
            <a:r>
              <a:rPr lang="en-US" sz="2000" dirty="0"/>
              <a:t>How did this experience connect with your interests, cultures, and lived experiences?</a:t>
            </a:r>
          </a:p>
        </p:txBody>
      </p:sp>
      <p:pic>
        <p:nvPicPr>
          <p:cNvPr id="5" name="Picture 4">
            <a:extLst>
              <a:ext uri="{FF2B5EF4-FFF2-40B4-BE49-F238E27FC236}">
                <a16:creationId xmlns:a16="http://schemas.microsoft.com/office/drawing/2014/main" id="{A20003A4-7661-BDA0-589E-E8717A6B77C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56"/>
          <a:stretch/>
        </p:blipFill>
        <p:spPr>
          <a:xfrm>
            <a:off x="7254792" y="968270"/>
            <a:ext cx="4937208" cy="5313867"/>
          </a:xfrm>
          <a:prstGeom prst="rect">
            <a:avLst/>
          </a:prstGeom>
        </p:spPr>
      </p:pic>
    </p:spTree>
    <p:extLst>
      <p:ext uri="{BB962C8B-B14F-4D97-AF65-F5344CB8AC3E}">
        <p14:creationId xmlns:p14="http://schemas.microsoft.com/office/powerpoint/2010/main" val="190879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176293" y="-720949"/>
            <a:ext cx="11839413" cy="562687"/>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50" charset="0"/>
              </a:rPr>
              <a:t>Reflect: </a:t>
            </a:r>
            <a:r>
              <a:rPr lang="en-US" dirty="0">
                <a:latin typeface="Montserrat Medium" panose="00000600000000000000" pitchFamily="50" charset="0"/>
              </a:rPr>
              <a:t>What? So What? Now What?</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p:txBody>
          <a:bodyPr/>
          <a:lstStyle/>
          <a:p>
            <a:pPr marL="0" marR="0" lvl="1" indent="0">
              <a:lnSpc>
                <a:spcPct val="100000"/>
              </a:lnSpc>
              <a:spcBef>
                <a:spcPts val="0"/>
              </a:spcBef>
              <a:buNone/>
            </a:pPr>
            <a:r>
              <a:rPr lang="en-US" sz="2800" b="1" kern="100" dirty="0">
                <a:solidFill>
                  <a:schemeClr val="tx2"/>
                </a:solidFill>
                <a:effectLst/>
                <a:latin typeface="Montserrat SemiBold" panose="00000700000000000000" pitchFamily="2" charset="0"/>
                <a:ea typeface="Calibri" panose="020F0502020204030204" pitchFamily="34" charset="0"/>
                <a:cs typeface="Calibri" panose="020F0502020204030204" pitchFamily="34" charset="0"/>
              </a:rPr>
              <a:t>What? </a:t>
            </a:r>
          </a:p>
          <a:p>
            <a:pPr marL="0" marR="0" lvl="1" indent="0">
              <a:lnSpc>
                <a:spcPct val="100000"/>
              </a:lnSpc>
              <a:spcBef>
                <a:spcPts val="0"/>
              </a:spcBef>
              <a:spcAft>
                <a:spcPts val="2400"/>
              </a:spcAft>
              <a:buNone/>
            </a:pPr>
            <a:r>
              <a:rPr lang="en-US" sz="2800" kern="100" dirty="0">
                <a:effectLst/>
                <a:ea typeface="Calibri" panose="020F0502020204030204" pitchFamily="34" charset="0"/>
                <a:cs typeface="Calibri" panose="020F0502020204030204" pitchFamily="34" charset="0"/>
              </a:rPr>
              <a:t>What is something that you learned today?</a:t>
            </a:r>
          </a:p>
          <a:p>
            <a:pPr marL="0" lvl="1" indent="0">
              <a:lnSpc>
                <a:spcPct val="100000"/>
              </a:lnSpc>
              <a:spcBef>
                <a:spcPts val="0"/>
              </a:spcBef>
              <a:buNone/>
            </a:pPr>
            <a:r>
              <a:rPr lang="en-US" sz="2800" b="1" kern="100" dirty="0">
                <a:solidFill>
                  <a:schemeClr val="tx2"/>
                </a:solidFill>
                <a:latin typeface="Montserrat SemiBold" panose="00000700000000000000" pitchFamily="2" charset="0"/>
                <a:ea typeface="Calibri" panose="020F0502020204030204" pitchFamily="34" charset="0"/>
                <a:cs typeface="Calibri" panose="020F0502020204030204" pitchFamily="34" charset="0"/>
              </a:rPr>
              <a:t>So what?  </a:t>
            </a:r>
          </a:p>
          <a:p>
            <a:pPr marL="0" marR="0" lvl="1" indent="0">
              <a:lnSpc>
                <a:spcPct val="100000"/>
              </a:lnSpc>
              <a:spcBef>
                <a:spcPts val="0"/>
              </a:spcBef>
              <a:spcAft>
                <a:spcPts val="2400"/>
              </a:spcAft>
              <a:buNone/>
            </a:pPr>
            <a:r>
              <a:rPr lang="en-US" sz="2800" kern="100" dirty="0">
                <a:effectLst/>
                <a:ea typeface="Calibri" panose="020F0502020204030204" pitchFamily="34" charset="0"/>
                <a:cs typeface="Calibri" panose="020F0502020204030204" pitchFamily="34" charset="0"/>
              </a:rPr>
              <a:t>Why is </a:t>
            </a:r>
            <a:r>
              <a:rPr lang="en-US" sz="2800" kern="100" dirty="0">
                <a:ea typeface="Calibri" panose="020F0502020204030204" pitchFamily="34" charset="0"/>
                <a:cs typeface="Calibri" panose="020F0502020204030204" pitchFamily="34" charset="0"/>
              </a:rPr>
              <a:t>what you learned</a:t>
            </a:r>
            <a:r>
              <a:rPr lang="en-US" sz="2800" kern="100" dirty="0">
                <a:effectLst/>
                <a:ea typeface="Calibri" panose="020F0502020204030204" pitchFamily="34" charset="0"/>
                <a:cs typeface="Calibri" panose="020F0502020204030204" pitchFamily="34" charset="0"/>
              </a:rPr>
              <a:t> important? </a:t>
            </a:r>
          </a:p>
          <a:p>
            <a:pPr marL="0" marR="0" lvl="1" indent="0">
              <a:lnSpc>
                <a:spcPct val="100000"/>
              </a:lnSpc>
              <a:spcBef>
                <a:spcPts val="0"/>
              </a:spcBef>
              <a:buNone/>
            </a:pPr>
            <a:r>
              <a:rPr lang="en-US" sz="2800" b="1" kern="100" dirty="0">
                <a:solidFill>
                  <a:schemeClr val="tx2"/>
                </a:solidFill>
                <a:latin typeface="Montserrat SemiBold" panose="00000700000000000000" pitchFamily="2" charset="0"/>
                <a:ea typeface="Calibri" panose="020F0502020204030204" pitchFamily="34" charset="0"/>
                <a:cs typeface="Calibri" panose="020F0502020204030204" pitchFamily="34" charset="0"/>
              </a:rPr>
              <a:t>Now what? </a:t>
            </a:r>
          </a:p>
          <a:p>
            <a:pPr marL="0" marR="0" lvl="1" indent="0">
              <a:lnSpc>
                <a:spcPct val="100000"/>
              </a:lnSpc>
              <a:spcBef>
                <a:spcPts val="0"/>
              </a:spcBef>
              <a:spcAft>
                <a:spcPts val="1200"/>
              </a:spcAft>
              <a:buNone/>
            </a:pPr>
            <a:r>
              <a:rPr lang="en-US" sz="2800" kern="100" dirty="0">
                <a:effectLst/>
                <a:ea typeface="Calibri" panose="020F0502020204030204" pitchFamily="34" charset="0"/>
                <a:cs typeface="Calibri" panose="020F0502020204030204" pitchFamily="34" charset="0"/>
              </a:rPr>
              <a:t>How might you apply what you have learned in your learning setting? What support might you need? </a:t>
            </a:r>
            <a:endParaRPr lang="en-US" sz="2800" kern="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317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Session Goals</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1918"/>
            <a:ext cx="5464747" cy="5267103"/>
          </a:xfrm>
        </p:spPr>
        <p:txBody>
          <a:bodyPr anchor="ctr" anchorCtr="0"/>
          <a:lstStyle/>
          <a:p>
            <a:r>
              <a:rPr lang="en-US" dirty="0"/>
              <a:t>Use spatial thinking in playful ways</a:t>
            </a:r>
          </a:p>
          <a:p>
            <a:r>
              <a:rPr lang="en-US" dirty="0"/>
              <a:t>Learn about key components of spatial thinking</a:t>
            </a:r>
          </a:p>
          <a:p>
            <a:r>
              <a:rPr lang="en-US" dirty="0"/>
              <a:t>Discuss how children develop spatial thinking skills </a:t>
            </a:r>
          </a:p>
        </p:txBody>
      </p:sp>
      <p:pic>
        <p:nvPicPr>
          <p:cNvPr id="4" name="Picture 3">
            <a:extLst>
              <a:ext uri="{FF2B5EF4-FFF2-40B4-BE49-F238E27FC236}">
                <a16:creationId xmlns:a16="http://schemas.microsoft.com/office/drawing/2014/main" id="{55D507E0-E819-6DEC-941C-17C645CBF1BC}"/>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a:xfrm>
            <a:off x="6571957" y="971918"/>
            <a:ext cx="5620043" cy="5267103"/>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dirty="0">
                <a:latin typeface="Montserrat Medium" panose="00000600000000000000" pitchFamily="50" charset="0"/>
              </a:rPr>
              <a:t>Thinking About Space</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60638"/>
            <a:ext cx="5373307" cy="4728557"/>
          </a:xfrm>
        </p:spPr>
        <p:txBody>
          <a:bodyPr anchor="ctr" anchorCtr="0"/>
          <a:lstStyle/>
          <a:p>
            <a:pPr>
              <a:lnSpc>
                <a:spcPct val="100000"/>
              </a:lnSpc>
              <a:spcBef>
                <a:spcPts val="0"/>
              </a:spcBef>
              <a:spcAft>
                <a:spcPts val="1200"/>
              </a:spcAft>
            </a:pPr>
            <a:r>
              <a:rPr lang="en-US" dirty="0">
                <a:cs typeface="Calibri"/>
              </a:rPr>
              <a:t>Think of a familiar space.</a:t>
            </a:r>
          </a:p>
          <a:p>
            <a:pPr>
              <a:lnSpc>
                <a:spcPct val="100000"/>
              </a:lnSpc>
              <a:spcBef>
                <a:spcPts val="0"/>
              </a:spcBef>
              <a:spcAft>
                <a:spcPts val="1200"/>
              </a:spcAft>
            </a:pPr>
            <a:r>
              <a:rPr lang="en-US" dirty="0">
                <a:ea typeface="Calibri" panose="020F0502020204030204" pitchFamily="34" charset="0"/>
              </a:rPr>
              <a:t>Describe the space to a partner.</a:t>
            </a:r>
          </a:p>
          <a:p>
            <a:pPr>
              <a:lnSpc>
                <a:spcPct val="100000"/>
              </a:lnSpc>
              <a:spcBef>
                <a:spcPts val="0"/>
              </a:spcBef>
              <a:spcAft>
                <a:spcPts val="1200"/>
              </a:spcAft>
            </a:pPr>
            <a:r>
              <a:rPr lang="en-US" dirty="0">
                <a:effectLst/>
                <a:ea typeface="Calibri" panose="020F0502020204030204" pitchFamily="34" charset="0"/>
              </a:rPr>
              <a:t>Draw your partner’s space</a:t>
            </a:r>
            <a:r>
              <a:rPr lang="en-US" dirty="0">
                <a:ea typeface="Calibri" panose="020F0502020204030204" pitchFamily="34" charset="0"/>
              </a:rPr>
              <a:t>. </a:t>
            </a:r>
            <a:endParaRPr lang="en-US" dirty="0">
              <a:effectLst/>
              <a:ea typeface="Calibri" panose="020F0502020204030204" pitchFamily="34" charset="0"/>
            </a:endParaRPr>
          </a:p>
        </p:txBody>
      </p:sp>
      <p:pic>
        <p:nvPicPr>
          <p:cNvPr id="4" name="Picture 3">
            <a:extLst>
              <a:ext uri="{FF2B5EF4-FFF2-40B4-BE49-F238E27FC236}">
                <a16:creationId xmlns:a16="http://schemas.microsoft.com/office/drawing/2014/main" id="{A0345571-0B24-A60F-7973-F429D5508A2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8597" y="960639"/>
            <a:ext cx="5833403" cy="4728556"/>
          </a:xfrm>
          <a:prstGeom prst="rect">
            <a:avLst/>
          </a:prstGeom>
        </p:spPr>
      </p:pic>
    </p:spTree>
    <p:extLst>
      <p:ext uri="{BB962C8B-B14F-4D97-AF65-F5344CB8AC3E}">
        <p14:creationId xmlns:p14="http://schemas.microsoft.com/office/powerpoint/2010/main" val="3670032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Spatial Thinking: </a:t>
            </a:r>
            <a:br>
              <a:rPr lang="en-US" dirty="0"/>
            </a:br>
            <a:r>
              <a:rPr lang="en-US" dirty="0"/>
              <a:t>An Overview</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Thinking Defined</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69280"/>
            <a:ext cx="5244353" cy="5181515"/>
          </a:xfrm>
        </p:spPr>
        <p:txBody>
          <a:bodyPr anchor="ctr" anchorCtr="0">
            <a:normAutofit lnSpcReduction="10000"/>
          </a:bodyPr>
          <a:lstStyle/>
          <a:p>
            <a:pPr marL="0" indent="0">
              <a:lnSpc>
                <a:spcPct val="110000"/>
              </a:lnSpc>
              <a:spcAft>
                <a:spcPts val="1200"/>
              </a:spcAft>
              <a:buNone/>
            </a:pPr>
            <a:r>
              <a:rPr lang="en-US" dirty="0"/>
              <a:t>Spatial thinking refers to understanding: </a:t>
            </a:r>
          </a:p>
          <a:p>
            <a:pPr lvl="1">
              <a:lnSpc>
                <a:spcPct val="110000"/>
              </a:lnSpc>
              <a:spcAft>
                <a:spcPts val="1200"/>
              </a:spcAft>
            </a:pPr>
            <a:r>
              <a:rPr lang="en-US" sz="2800" dirty="0"/>
              <a:t>positions of objects and people in space,</a:t>
            </a:r>
          </a:p>
          <a:p>
            <a:pPr lvl="1">
              <a:lnSpc>
                <a:spcPct val="110000"/>
              </a:lnSpc>
              <a:spcAft>
                <a:spcPts val="1200"/>
              </a:spcAft>
            </a:pPr>
            <a:r>
              <a:rPr lang="en-US" sz="2800" dirty="0"/>
              <a:t>how to get from one place to another, and</a:t>
            </a:r>
          </a:p>
          <a:p>
            <a:pPr lvl="1">
              <a:lnSpc>
                <a:spcPct val="110000"/>
              </a:lnSpc>
              <a:spcAft>
                <a:spcPts val="1200"/>
              </a:spcAft>
            </a:pPr>
            <a:r>
              <a:rPr lang="en-US" sz="2800" dirty="0"/>
              <a:t>what objects will look like if rotated or moved to change their position in space.</a:t>
            </a:r>
          </a:p>
        </p:txBody>
      </p:sp>
      <p:pic>
        <p:nvPicPr>
          <p:cNvPr id="4" name="Content Placeholder 4">
            <a:extLst>
              <a:ext uri="{FF2B5EF4-FFF2-40B4-BE49-F238E27FC236}">
                <a16:creationId xmlns:a16="http://schemas.microsoft.com/office/drawing/2014/main" id="{CFB29CC0-91BA-257A-B4E2-0A890DA32CAB}"/>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324000" y="969280"/>
            <a:ext cx="5868000" cy="5181515"/>
          </a:xfrm>
          <a:prstGeom prst="rect">
            <a:avLst/>
          </a:prstGeom>
        </p:spPr>
      </p:pic>
    </p:spTree>
    <p:extLst>
      <p:ext uri="{BB962C8B-B14F-4D97-AF65-F5344CB8AC3E}">
        <p14:creationId xmlns:p14="http://schemas.microsoft.com/office/powerpoint/2010/main" val="50121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Using Spatial Thinking in Adult Life</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1968"/>
            <a:ext cx="6414567" cy="5216561"/>
          </a:xfrm>
        </p:spPr>
        <p:txBody>
          <a:bodyPr anchor="ctr" anchorCtr="0">
            <a:normAutofit/>
          </a:bodyPr>
          <a:lstStyle/>
          <a:p>
            <a:pPr>
              <a:spcAft>
                <a:spcPts val="1200"/>
              </a:spcAft>
            </a:pPr>
            <a:r>
              <a:rPr lang="en-US" dirty="0">
                <a:solidFill>
                  <a:srgbClr val="3F3F3F"/>
                </a:solidFill>
                <a:effectLst/>
                <a:cs typeface="Helvetica" panose="020B0604020202020204" pitchFamily="34" charset="0"/>
              </a:rPr>
              <a:t>Games</a:t>
            </a:r>
          </a:p>
          <a:p>
            <a:pPr>
              <a:spcAft>
                <a:spcPts val="1200"/>
              </a:spcAft>
            </a:pPr>
            <a:r>
              <a:rPr lang="en-US" dirty="0">
                <a:solidFill>
                  <a:srgbClr val="3F3F3F"/>
                </a:solidFill>
                <a:cs typeface="Helvetica" panose="020B0604020202020204" pitchFamily="34" charset="0"/>
              </a:rPr>
              <a:t>Movement from one place to another</a:t>
            </a:r>
          </a:p>
          <a:p>
            <a:pPr>
              <a:spcAft>
                <a:spcPts val="1200"/>
              </a:spcAft>
            </a:pPr>
            <a:r>
              <a:rPr lang="en-US" dirty="0">
                <a:solidFill>
                  <a:srgbClr val="3F3F3F"/>
                </a:solidFill>
                <a:effectLst/>
                <a:cs typeface="Helvetica" panose="020B0604020202020204" pitchFamily="34" charset="0"/>
              </a:rPr>
              <a:t>Wor</a:t>
            </a:r>
            <a:r>
              <a:rPr lang="en-US" dirty="0">
                <a:solidFill>
                  <a:srgbClr val="3F3F3F"/>
                </a:solidFill>
                <a:cs typeface="Helvetica" panose="020B0604020202020204" pitchFamily="34" charset="0"/>
              </a:rPr>
              <a:t>k or p</a:t>
            </a:r>
            <a:r>
              <a:rPr lang="en-US" dirty="0">
                <a:solidFill>
                  <a:srgbClr val="3F3F3F"/>
                </a:solidFill>
                <a:effectLst/>
                <a:cs typeface="Helvetica" panose="020B0604020202020204" pitchFamily="34" charset="0"/>
              </a:rPr>
              <a:t>rofessions </a:t>
            </a:r>
          </a:p>
          <a:p>
            <a:pPr lvl="1">
              <a:spcAft>
                <a:spcPts val="1200"/>
              </a:spcAft>
            </a:pPr>
            <a:r>
              <a:rPr lang="en-US" sz="2800" dirty="0">
                <a:solidFill>
                  <a:srgbClr val="3F3F3F"/>
                </a:solidFill>
                <a:effectLst/>
                <a:cs typeface="Helvetica" panose="020B0604020202020204" pitchFamily="34" charset="0"/>
              </a:rPr>
              <a:t>Design and construction</a:t>
            </a:r>
          </a:p>
          <a:p>
            <a:pPr lvl="1">
              <a:spcAft>
                <a:spcPts val="1200"/>
              </a:spcAft>
            </a:pPr>
            <a:r>
              <a:rPr lang="en-US" sz="2800" dirty="0">
                <a:solidFill>
                  <a:srgbClr val="3F3F3F"/>
                </a:solidFill>
                <a:effectLst/>
                <a:cs typeface="Helvetica" panose="020B0604020202020204" pitchFamily="34" charset="0"/>
              </a:rPr>
              <a:t>Athletics</a:t>
            </a:r>
          </a:p>
          <a:p>
            <a:pPr lvl="1">
              <a:spcAft>
                <a:spcPts val="1200"/>
              </a:spcAft>
            </a:pPr>
            <a:r>
              <a:rPr lang="en-US" sz="2800" dirty="0">
                <a:solidFill>
                  <a:srgbClr val="3F3F3F"/>
                </a:solidFill>
                <a:cs typeface="Helvetica" panose="020B0604020202020204" pitchFamily="34" charset="0"/>
              </a:rPr>
              <a:t>Agriculture and transportation</a:t>
            </a:r>
            <a:endParaRPr lang="en-US" sz="2800" dirty="0">
              <a:solidFill>
                <a:srgbClr val="3F3F3F"/>
              </a:solidFill>
              <a:effectLst/>
              <a:cs typeface="Helvetica" panose="020B0604020202020204" pitchFamily="34" charset="0"/>
            </a:endParaRPr>
          </a:p>
        </p:txBody>
      </p:sp>
      <p:pic>
        <p:nvPicPr>
          <p:cNvPr id="6" name="Picture 5">
            <a:extLst>
              <a:ext uri="{FF2B5EF4-FFF2-40B4-BE49-F238E27FC236}">
                <a16:creationId xmlns:a16="http://schemas.microsoft.com/office/drawing/2014/main" id="{996824D2-4E07-2AC4-DC3F-FC7C4950BEA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96844" y="971968"/>
            <a:ext cx="4695156" cy="5216561"/>
          </a:xfrm>
          <a:prstGeom prst="rect">
            <a:avLst/>
          </a:prstGeom>
        </p:spPr>
      </p:pic>
    </p:spTree>
    <p:extLst>
      <p:ext uri="{BB962C8B-B14F-4D97-AF65-F5344CB8AC3E}">
        <p14:creationId xmlns:p14="http://schemas.microsoft.com/office/powerpoint/2010/main" val="276757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Examples of Children’s Spatial Thinking</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851646" y="1090536"/>
            <a:ext cx="1666471"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Create art</a:t>
            </a:r>
          </a:p>
        </p:txBody>
      </p:sp>
      <p:pic>
        <p:nvPicPr>
          <p:cNvPr id="4" name="Picture 3" descr="A child using a marker to draw on a piece of paper.">
            <a:extLst>
              <a:ext uri="{FF2B5EF4-FFF2-40B4-BE49-F238E27FC236}">
                <a16:creationId xmlns:a16="http://schemas.microsoft.com/office/drawing/2014/main" id="{7A8F651B-7E35-48F9-1545-F4698712AC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1272" y="1090536"/>
            <a:ext cx="3321050" cy="2190750"/>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930193" y="3374099"/>
            <a:ext cx="158792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Work on puzzles</a:t>
            </a:r>
          </a:p>
        </p:txBody>
      </p:sp>
      <p:pic>
        <p:nvPicPr>
          <p:cNvPr id="7" name="Picture 6" descr="Two children stacking wooden shapes on pegs.">
            <a:extLst>
              <a:ext uri="{FF2B5EF4-FFF2-40B4-BE49-F238E27FC236}">
                <a16:creationId xmlns:a16="http://schemas.microsoft.com/office/drawing/2014/main" id="{1B8CEA25-F78B-74FE-6335-6474EF9FBF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1272" y="3374101"/>
            <a:ext cx="3321050" cy="2551569"/>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661642" y="1093079"/>
            <a:ext cx="1448383"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Build</a:t>
            </a:r>
          </a:p>
        </p:txBody>
      </p:sp>
      <p:pic>
        <p:nvPicPr>
          <p:cNvPr id="12" name="Picture 11" descr="A group of children building a structure with large foam blocks.">
            <a:extLst>
              <a:ext uri="{FF2B5EF4-FFF2-40B4-BE49-F238E27FC236}">
                <a16:creationId xmlns:a16="http://schemas.microsoft.com/office/drawing/2014/main" id="{E8A8E18B-AC39-D24B-DA46-FC099F6C96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177626" y="1090536"/>
            <a:ext cx="3321050" cy="2175669"/>
          </a:xfrm>
          <a:prstGeom prst="rect">
            <a:avLst/>
          </a:prstGeom>
        </p:spPr>
      </p:pic>
      <p:sp>
        <p:nvSpPr>
          <p:cNvPr id="16" name="Content Placeholder 4">
            <a:extLst>
              <a:ext uri="{FF2B5EF4-FFF2-40B4-BE49-F238E27FC236}">
                <a16:creationId xmlns:a16="http://schemas.microsoft.com/office/drawing/2014/main" id="{4062300E-1E35-28DB-F562-5CF961F87191}"/>
              </a:ext>
            </a:extLst>
          </p:cNvPr>
          <p:cNvSpPr txBox="1">
            <a:spLocks/>
          </p:cNvSpPr>
          <p:nvPr/>
        </p:nvSpPr>
        <p:spPr>
          <a:xfrm>
            <a:off x="6785320" y="3374099"/>
            <a:ext cx="158792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Play</a:t>
            </a:r>
          </a:p>
        </p:txBody>
      </p:sp>
      <p:pic>
        <p:nvPicPr>
          <p:cNvPr id="13" name="Picture 12" descr="A child walking on a wooden balance beam.&#10;&#10;">
            <a:extLst>
              <a:ext uri="{FF2B5EF4-FFF2-40B4-BE49-F238E27FC236}">
                <a16:creationId xmlns:a16="http://schemas.microsoft.com/office/drawing/2014/main" id="{82B75E5C-F7B8-15E0-FCBC-E98CB4F8DAF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77626" y="3374100"/>
            <a:ext cx="3321050" cy="2551569"/>
          </a:xfrm>
          <a:prstGeom prst="rect">
            <a:avLst/>
          </a:prstGeom>
        </p:spPr>
      </p:pic>
    </p:spTree>
    <p:extLst>
      <p:ext uri="{BB962C8B-B14F-4D97-AF65-F5344CB8AC3E}">
        <p14:creationId xmlns:p14="http://schemas.microsoft.com/office/powerpoint/2010/main" val="391284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Thinking Skills and Math Learning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4454753" cy="5209495"/>
          </a:xfrm>
        </p:spPr>
        <p:txBody>
          <a:bodyPr anchor="ctr" anchorCtr="0">
            <a:normAutofit/>
          </a:bodyPr>
          <a:lstStyle/>
          <a:p>
            <a:pPr marL="0" indent="0">
              <a:spcBef>
                <a:spcPts val="0"/>
              </a:spcBef>
              <a:spcAft>
                <a:spcPts val="1200"/>
              </a:spcAft>
              <a:buNone/>
            </a:pPr>
            <a:r>
              <a:rPr lang="en-US" kern="1200" dirty="0">
                <a:solidFill>
                  <a:srgbClr val="000000"/>
                </a:solidFill>
                <a:effectLst/>
                <a:latin typeface="Montserrat" panose="00000500000000000000" pitchFamily="50" charset="0"/>
                <a:cs typeface="Calibri" panose="020F0502020204030204" pitchFamily="34" charset="0"/>
              </a:rPr>
              <a:t>Spatial thinking skills support children as they: </a:t>
            </a:r>
          </a:p>
          <a:p>
            <a:pPr>
              <a:spcBef>
                <a:spcPts val="0"/>
              </a:spcBef>
              <a:spcAft>
                <a:spcPts val="1200"/>
              </a:spcAft>
            </a:pPr>
            <a:r>
              <a:rPr lang="en-US" sz="2800" kern="100" dirty="0">
                <a:effectLst/>
                <a:latin typeface="Montserrat" panose="00000500000000000000" pitchFamily="50" charset="0"/>
                <a:ea typeface="Calibri" panose="020F0502020204030204" pitchFamily="34" charset="0"/>
                <a:cs typeface="Arial" panose="020B0604020202020204" pitchFamily="34" charset="0"/>
              </a:rPr>
              <a:t>learn key concepts in geometry</a:t>
            </a:r>
            <a:r>
              <a:rPr lang="en-US" sz="2800" kern="100" dirty="0">
                <a:latin typeface="Montserrat" panose="00000500000000000000" pitchFamily="50" charset="0"/>
                <a:ea typeface="Calibri" panose="020F0502020204030204" pitchFamily="34" charset="0"/>
                <a:cs typeface="Arial" panose="020B0604020202020204" pitchFamily="34" charset="0"/>
              </a:rPr>
              <a:t>,</a:t>
            </a:r>
            <a:endParaRPr lang="en-US" sz="2800" kern="100" dirty="0">
              <a:effectLst/>
              <a:latin typeface="Montserrat" panose="00000500000000000000" pitchFamily="50" charset="0"/>
              <a:ea typeface="Calibri" panose="020F0502020204030204" pitchFamily="34" charset="0"/>
              <a:cs typeface="Arial" panose="020B0604020202020204" pitchFamily="34" charset="0"/>
            </a:endParaRPr>
          </a:p>
          <a:p>
            <a:pPr>
              <a:spcBef>
                <a:spcPts val="0"/>
              </a:spcBef>
              <a:spcAft>
                <a:spcPts val="1200"/>
              </a:spcAft>
            </a:pPr>
            <a:r>
              <a:rPr lang="en-US" sz="2800" kern="100" dirty="0">
                <a:latin typeface="Montserrat" panose="00000500000000000000" pitchFamily="50" charset="0"/>
                <a:ea typeface="Calibri" panose="020F0502020204030204" pitchFamily="34" charset="0"/>
                <a:cs typeface="Arial" panose="020B0604020202020204" pitchFamily="34" charset="0"/>
              </a:rPr>
              <a:t>use a number line, and</a:t>
            </a:r>
          </a:p>
          <a:p>
            <a:pPr>
              <a:spcBef>
                <a:spcPts val="0"/>
              </a:spcBef>
              <a:spcAft>
                <a:spcPts val="1200"/>
              </a:spcAft>
            </a:pPr>
            <a:r>
              <a:rPr lang="en-US" sz="2800" kern="100" dirty="0">
                <a:latin typeface="Montserrat" panose="00000500000000000000" pitchFamily="50" charset="0"/>
                <a:ea typeface="Calibri" panose="020F0502020204030204" pitchFamily="34" charset="0"/>
                <a:cs typeface="Arial" panose="020B0604020202020204" pitchFamily="34" charset="0"/>
              </a:rPr>
              <a:t>solve written equations.</a:t>
            </a:r>
          </a:p>
          <a:p>
            <a:pPr marL="0" indent="0">
              <a:spcBef>
                <a:spcPts val="0"/>
              </a:spcBef>
              <a:spcAft>
                <a:spcPts val="600"/>
              </a:spcAft>
              <a:buNone/>
            </a:pPr>
            <a:r>
              <a:rPr lang="en-US" sz="1200" dirty="0">
                <a:solidFill>
                  <a:schemeClr val="tx1"/>
                </a:solidFill>
                <a:latin typeface="Montserrat" panose="00000500000000000000" pitchFamily="50" charset="0"/>
              </a:rPr>
              <a:t>Cheng &amp; Mix (2014); Newcombe (2010); </a:t>
            </a:r>
            <a:br>
              <a:rPr lang="en-US" sz="1200" dirty="0">
                <a:solidFill>
                  <a:schemeClr val="tx1"/>
                </a:solidFill>
                <a:latin typeface="Montserrat" panose="00000500000000000000" pitchFamily="50" charset="0"/>
              </a:rPr>
            </a:br>
            <a:r>
              <a:rPr lang="en-US" sz="1200" dirty="0" err="1">
                <a:solidFill>
                  <a:schemeClr val="tx1"/>
                </a:solidFill>
                <a:latin typeface="Montserrat" panose="00000500000000000000" pitchFamily="50" charset="0"/>
              </a:rPr>
              <a:t>Verdine</a:t>
            </a:r>
            <a:r>
              <a:rPr lang="en-US" sz="1200" dirty="0">
                <a:solidFill>
                  <a:schemeClr val="tx1"/>
                </a:solidFill>
                <a:latin typeface="Montserrat" panose="00000500000000000000" pitchFamily="50" charset="0"/>
              </a:rPr>
              <a:t> et al. (2014)</a:t>
            </a:r>
            <a:endParaRPr lang="en-US" sz="2800" kern="100" dirty="0">
              <a:solidFill>
                <a:schemeClr val="tx1"/>
              </a:solidFill>
              <a:effectLst/>
              <a:latin typeface="Proxima Nova" panose="02000506030000020004"/>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E8C6E2-65A0-EEE7-AF51-1B256C72608A}"/>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409"/>
                    </a14:imgEffect>
                  </a14:imgLayer>
                </a14:imgProps>
              </a:ext>
              <a:ext uri="{28A0092B-C50C-407E-A947-70E740481C1C}">
                <a14:useLocalDpi xmlns:a14="http://schemas.microsoft.com/office/drawing/2010/main"/>
              </a:ext>
            </a:extLst>
          </a:blip>
          <a:srcRect/>
          <a:stretch/>
        </p:blipFill>
        <p:spPr>
          <a:xfrm>
            <a:off x="5611200" y="968270"/>
            <a:ext cx="6580800" cy="5209496"/>
          </a:xfrm>
          <a:prstGeom prst="rect">
            <a:avLst/>
          </a:prstGeom>
        </p:spPr>
      </p:pic>
    </p:spTree>
    <p:extLst>
      <p:ext uri="{BB962C8B-B14F-4D97-AF65-F5344CB8AC3E}">
        <p14:creationId xmlns:p14="http://schemas.microsoft.com/office/powerpoint/2010/main" val="3648277985"/>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5374bca-3e73-4752-bc49-e5d08d4658ed">
      <Terms xmlns="http://schemas.microsoft.com/office/infopath/2007/PartnerControls"/>
    </lcf76f155ced4ddcb4097134ff3c332f>
    <TaxCatchAll xmlns="532e970c-339d-4a04-b36e-6a3e6e6031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7FC67997C2114A878FC2D66A084D64" ma:contentTypeVersion="13" ma:contentTypeDescription="Create a new document." ma:contentTypeScope="" ma:versionID="2685bf4c2ab7f5936f0b63108f52f19f">
  <xsd:schema xmlns:xsd="http://www.w3.org/2001/XMLSchema" xmlns:xs="http://www.w3.org/2001/XMLSchema" xmlns:p="http://schemas.microsoft.com/office/2006/metadata/properties" xmlns:ns2="f5374bca-3e73-4752-bc49-e5d08d4658ed" xmlns:ns3="532e970c-339d-4a04-b36e-6a3e6e6031dc" targetNamespace="http://schemas.microsoft.com/office/2006/metadata/properties" ma:root="true" ma:fieldsID="472d4c20a69f5c37de41a2361ddf0f39" ns2:_="" ns3:_="">
    <xsd:import namespace="f5374bca-3e73-4752-bc49-e5d08d4658ed"/>
    <xsd:import namespace="532e970c-339d-4a04-b36e-6a3e6e6031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74bca-3e73-4752-bc49-e5d08d4658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e970c-339d-4a04-b36e-6a3e6e6031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0a72b4-e2ac-4f59-b337-d6c72fa62010}" ma:internalName="TaxCatchAll" ma:showField="CatchAllData" ma:web="532e970c-339d-4a04-b36e-6a3e6e6031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6B682A-0BF4-4764-8CDC-DABD0704D718}">
  <ds:schemaRefs>
    <ds:schemaRef ds:uri="http://purl.org/dc/terms/"/>
    <ds:schemaRef ds:uri="532e970c-339d-4a04-b36e-6a3e6e6031dc"/>
    <ds:schemaRef ds:uri="http://purl.org/dc/dcmitype/"/>
    <ds:schemaRef ds:uri="http://purl.org/dc/elements/1.1/"/>
    <ds:schemaRef ds:uri="http://schemas.microsoft.com/office/2006/documentManagement/types"/>
    <ds:schemaRef ds:uri="http://www.w3.org/XML/1998/namespace"/>
    <ds:schemaRef ds:uri="f5374bca-3e73-4752-bc49-e5d08d4658ed"/>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2867BF7-E681-4907-85EB-6AC186C08EF7}">
  <ds:schemaRefs>
    <ds:schemaRef ds:uri="http://schemas.microsoft.com/sharepoint/v3/contenttype/forms"/>
  </ds:schemaRefs>
</ds:datastoreItem>
</file>

<file path=customXml/itemProps3.xml><?xml version="1.0" encoding="utf-8"?>
<ds:datastoreItem xmlns:ds="http://schemas.openxmlformats.org/officeDocument/2006/customXml" ds:itemID="{3921E8F8-03E5-477A-9F55-1E92CD9E2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74bca-3e73-4752-bc49-e5d08d4658ed"/>
    <ds:schemaRef ds:uri="532e970c-339d-4a04-b36e-6a3e6e6031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1168</TotalTime>
  <Words>5825</Words>
  <Application>Microsoft Macintosh PowerPoint</Application>
  <PresentationFormat>Widescreen</PresentationFormat>
  <Paragraphs>331</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Courier New</vt:lpstr>
      <vt:lpstr>Symbol</vt:lpstr>
      <vt:lpstr>Arial</vt:lpstr>
      <vt:lpstr>Helvetica</vt:lpstr>
      <vt:lpstr>Montserrat SemiBold</vt:lpstr>
      <vt:lpstr>Calibri</vt:lpstr>
      <vt:lpstr>Proxima Nova</vt:lpstr>
      <vt:lpstr>Montserrat</vt:lpstr>
      <vt:lpstr>Poppins</vt:lpstr>
      <vt:lpstr>Montserrat Medium</vt:lpstr>
      <vt:lpstr>Office Theme</vt:lpstr>
      <vt:lpstr>Introduction to Spatial Thinking: Birth–8 Years</vt:lpstr>
      <vt:lpstr>Acknowledgments</vt:lpstr>
      <vt:lpstr>Session Goals</vt:lpstr>
      <vt:lpstr>Explore: Thinking About Space</vt:lpstr>
      <vt:lpstr>Spatial Thinking:  An Overview</vt:lpstr>
      <vt:lpstr>Spatial Thinking Defined</vt:lpstr>
      <vt:lpstr>Using Spatial Thinking in Adult Life</vt:lpstr>
      <vt:lpstr>Examples of Children’s Spatial Thinking</vt:lpstr>
      <vt:lpstr>Spatial Thinking Skills and Math Learning </vt:lpstr>
      <vt:lpstr>Developing Spatial Thinking</vt:lpstr>
      <vt:lpstr>Four Components of  Spatial Thinking</vt:lpstr>
      <vt:lpstr>Spatial Orientation</vt:lpstr>
      <vt:lpstr>Spatial Navigation</vt:lpstr>
      <vt:lpstr>Spatial Vocabulary </vt:lpstr>
      <vt:lpstr>Explore: Mental Rotation </vt:lpstr>
      <vt:lpstr>Mental Rotation </vt:lpstr>
      <vt:lpstr>Overview of Children’s Development of Spatial Thinking</vt:lpstr>
      <vt:lpstr>Play:  Body-Scale Icosahedron</vt:lpstr>
      <vt:lpstr>Discuss: Body-Scale Icosahedron</vt:lpstr>
      <vt:lpstr>Reflect: What? So What? Now What?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Spatial Thinking: Birth–8 Years</dc:title>
  <dc:creator>cpe</dc:creator>
  <cp:lastModifiedBy>Sophie Savelkouls</cp:lastModifiedBy>
  <cp:revision>115</cp:revision>
  <cp:lastPrinted>2023-08-03T16:24:27Z</cp:lastPrinted>
  <dcterms:created xsi:type="dcterms:W3CDTF">2024-09-24T13:13:29Z</dcterms:created>
  <dcterms:modified xsi:type="dcterms:W3CDTF">2025-05-16T19:44:15Z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0x010100E47FC67997C2114A878FC2D66A084D64</vt:lpwstr>
  </property>
  <property fmtid="{D5CDD505-2E9C-101B-9397-08002B2CF9AE}" pid="3" name="MediaServiceImageTags">
    <vt:lpwstr/>
  </property>
</Properties>
</file>