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2"/>
  </p:notesMasterIdLst>
  <p:handoutMasterIdLst>
    <p:handoutMasterId r:id="rId33"/>
  </p:handoutMasterIdLst>
  <p:sldIdLst>
    <p:sldId id="271" r:id="rId5"/>
    <p:sldId id="420" r:id="rId6"/>
    <p:sldId id="394" r:id="rId7"/>
    <p:sldId id="400" r:id="rId8"/>
    <p:sldId id="396" r:id="rId9"/>
    <p:sldId id="401" r:id="rId10"/>
    <p:sldId id="398" r:id="rId11"/>
    <p:sldId id="402" r:id="rId12"/>
    <p:sldId id="403" r:id="rId13"/>
    <p:sldId id="404" r:id="rId14"/>
    <p:sldId id="405" r:id="rId15"/>
    <p:sldId id="406" r:id="rId16"/>
    <p:sldId id="407" r:id="rId17"/>
    <p:sldId id="408" r:id="rId18"/>
    <p:sldId id="409" r:id="rId19"/>
    <p:sldId id="391" r:id="rId20"/>
    <p:sldId id="410" r:id="rId21"/>
    <p:sldId id="393" r:id="rId22"/>
    <p:sldId id="411" r:id="rId23"/>
    <p:sldId id="412" r:id="rId24"/>
    <p:sldId id="413" r:id="rId25"/>
    <p:sldId id="414" r:id="rId26"/>
    <p:sldId id="415" r:id="rId27"/>
    <p:sldId id="416" r:id="rId28"/>
    <p:sldId id="417" r:id="rId29"/>
    <p:sldId id="418" r:id="rId30"/>
    <p:sldId id="419" r:id="rId31"/>
  </p:sldIdLst>
  <p:sldSz cx="12192000" cy="6858000"/>
  <p:notesSz cx="6858000" cy="9144000"/>
  <p:embeddedFontLst>
    <p:embeddedFont>
      <p:font typeface="Montserrat" pitchFamily="2" charset="77"/>
      <p:regular r:id="rId34"/>
      <p:bold r:id="rId35"/>
      <p:italic r:id="rId36"/>
      <p:boldItalic r:id="rId37"/>
    </p:embeddedFont>
    <p:embeddedFont>
      <p:font typeface="Montserrat Medium" panose="020F0502020204030204" pitchFamily="34" charset="0"/>
      <p:regular r:id="rId38"/>
      <p:italic r:id="rId39"/>
    </p:embeddedFont>
    <p:embeddedFont>
      <p:font typeface="Montserrat SemiBold" panose="020F0502020204030204" pitchFamily="34" charset="0"/>
      <p:regular r:id="rId40"/>
      <p:bold r:id="rId41"/>
      <p:italic r:id="rId42"/>
      <p:boldItalic r:id="rId43"/>
    </p:embeddedFont>
    <p:embeddedFont>
      <p:font typeface="Poppins" panose="020B0604020202020204" pitchFamily="3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9CA113-AFD8-E97A-6087-C112A41FDF0B}" name="Faith Polk" initials="FP" userId="S::fpolk@wested.org::befa10be-b4ea-495c-9eea-611b0a1c5299" providerId="AD"/>
  <p188:author id="{40911A1F-C56F-4248-15C9-66E8B6EFD315}" name="Sophie Savelkouls" initials="SS" userId="S::ssavelk@wested.org::a9c89b22-c766-400c-bbb4-dfb85c67446b" providerId="AD"/>
  <p188:author id="{2E7F6C22-96CD-BF6B-EE26-D32479E1E081}" name="Naomi Reeley" initials="" userId="S::nreeley@fcoe.org::4984995a-aa98-4a1a-89ef-a5f55b9ede08" providerId="AD"/>
  <p188:author id="{0448D035-44C4-75C2-EBF5-5D12986F7A52}" name="Grace Srinivasiah" initials="GS" userId="f3jIlVEJi5JGNhK/P3AVhnhRUzEb4tjq12Dl15h0GAE=" providerId="None"/>
  <p188:author id="{B8EAE73C-AAD0-091B-5543-C813901EA72E}" name="Joanna Azar" initials="JA" userId="S::jazar@wested.org::c4416e25-9d96-496b-a48c-5917e8dac7e1" providerId="AD"/>
  <p188:author id="{990F5A61-37B3-57C3-4E8D-1D794B946607}" name="Amy Reff" initials="AR" userId="Amy Reff" providerId="None"/>
  <p188:author id="{EAA301A4-B75A-A1BE-5F28-A94824ECC9EA}" name="Jennifer Marcella-Burdett" initials="JMB" userId="S::jmarcel@wested.org::7bb72cd4-8a93-4d3d-bbaf-2fb849e050f8" providerId="AD"/>
  <p188:author id="{B6FF2CA4-29E1-C7D6-15CF-1D85CC6271BB}" name="Faith Polk" initials="FP" userId="KV9WgvvVfEWDbw7ayEsi/+xHGimnxB9n6dFySPqgyhc=" providerId="None"/>
  <p188:author id="{389332B7-C2DD-2978-57D9-239A0E4DEDD1}" name="Alexander, Alexandra Danielle" initials="AAD" userId="S::a.moore9@umiami.edu::ac95dc42-4e6c-400e-9629-229f3db47f90" providerId="AD"/>
  <p188:author id="{15D619C2-DFBB-A677-3FF9-D19B52E1FD15}" name="Osnat Zur" initials="OZ" userId="S::ozur@wested.org::7862ed05-c173-4c07-b416-82df587f5bd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78AE"/>
    <a:srgbClr val="327F7C"/>
    <a:srgbClr val="0000FF"/>
    <a:srgbClr val="2078B0"/>
    <a:srgbClr val="0F173D"/>
    <a:srgbClr val="8AADCB"/>
    <a:srgbClr val="9DBAD4"/>
    <a:srgbClr val="D8E4EE"/>
    <a:srgbClr val="E9EBFD"/>
    <a:srgbClr val="7676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658E09-3C17-4666-B028-B4FD1C9ECAB1}" v="14" dt="2025-02-05T23:43:50.7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86395" autoAdjust="0"/>
  </p:normalViewPr>
  <p:slideViewPr>
    <p:cSldViewPr snapToGrid="0">
      <p:cViewPr varScale="1">
        <p:scale>
          <a:sx n="109" d="100"/>
          <a:sy n="109" d="100"/>
        </p:scale>
        <p:origin x="216" y="20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notesViewPr>
    <p:cSldViewPr snapToGrid="0">
      <p:cViewPr>
        <p:scale>
          <a:sx n="98" d="100"/>
          <a:sy n="98" d="100"/>
        </p:scale>
        <p:origin x="2453" y="-21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1.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6.xml"/><Relationship Id="rId41" Type="http://schemas.openxmlformats.org/officeDocument/2006/relationships/font" Target="fonts/font8.fntdata"/><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e Read" userId="ffc02e57-f60d-43bf-8c65-703c10ba8ea5" providerId="ADAL" clId="{12658E09-3C17-4666-B028-B4FD1C9ECAB1}"/>
    <pc:docChg chg="undo custSel modSld">
      <pc:chgData name="Jennie Read" userId="ffc02e57-f60d-43bf-8c65-703c10ba8ea5" providerId="ADAL" clId="{12658E09-3C17-4666-B028-B4FD1C9ECAB1}" dt="2025-02-05T23:57:15.612" v="122" actId="962"/>
      <pc:docMkLst>
        <pc:docMk/>
      </pc:docMkLst>
      <pc:sldChg chg="addSp modSp mod">
        <pc:chgData name="Jennie Read" userId="ffc02e57-f60d-43bf-8c65-703c10ba8ea5" providerId="ADAL" clId="{12658E09-3C17-4666-B028-B4FD1C9ECAB1}" dt="2025-02-05T23:16:38.403" v="73" actId="1076"/>
        <pc:sldMkLst>
          <pc:docMk/>
          <pc:sldMk cId="1237121600" sldId="271"/>
        </pc:sldMkLst>
        <pc:spChg chg="add mod ord">
          <ac:chgData name="Jennie Read" userId="ffc02e57-f60d-43bf-8c65-703c10ba8ea5" providerId="ADAL" clId="{12658E09-3C17-4666-B028-B4FD1C9ECAB1}" dt="2025-02-05T23:15:54.804" v="71" actId="13244"/>
          <ac:spMkLst>
            <pc:docMk/>
            <pc:sldMk cId="1237121600" sldId="271"/>
            <ac:spMk id="2" creationId="{63E6EA64-3793-A70B-7AB6-BA32F8C812B6}"/>
          </ac:spMkLst>
        </pc:spChg>
        <pc:spChg chg="add mod ord">
          <ac:chgData name="Jennie Read" userId="ffc02e57-f60d-43bf-8c65-703c10ba8ea5" providerId="ADAL" clId="{12658E09-3C17-4666-B028-B4FD1C9ECAB1}" dt="2025-02-05T23:16:38.403" v="73" actId="1076"/>
          <ac:spMkLst>
            <pc:docMk/>
            <pc:sldMk cId="1237121600" sldId="271"/>
            <ac:spMk id="3" creationId="{1F9843F6-F7DC-03D1-39B0-197668E555EC}"/>
          </ac:spMkLst>
        </pc:spChg>
        <pc:picChg chg="add mod">
          <ac:chgData name="Jennie Read" userId="ffc02e57-f60d-43bf-8c65-703c10ba8ea5" providerId="ADAL" clId="{12658E09-3C17-4666-B028-B4FD1C9ECAB1}" dt="2025-02-05T23:16:33.289" v="72" actId="962"/>
          <ac:picMkLst>
            <pc:docMk/>
            <pc:sldMk cId="1237121600" sldId="271"/>
            <ac:picMk id="5" creationId="{EE157153-D0FE-4635-091D-5DDC6531ACA5}"/>
          </ac:picMkLst>
        </pc:picChg>
      </pc:sldChg>
      <pc:sldChg chg="addSp modSp mod">
        <pc:chgData name="Jennie Read" userId="ffc02e57-f60d-43bf-8c65-703c10ba8ea5" providerId="ADAL" clId="{12658E09-3C17-4666-B028-B4FD1C9ECAB1}" dt="2025-02-05T23:20:40.100" v="99" actId="962"/>
        <pc:sldMkLst>
          <pc:docMk/>
          <pc:sldMk cId="2258638901" sldId="393"/>
        </pc:sldMkLst>
        <pc:spChg chg="ord">
          <ac:chgData name="Jennie Read" userId="ffc02e57-f60d-43bf-8c65-703c10ba8ea5" providerId="ADAL" clId="{12658E09-3C17-4666-B028-B4FD1C9ECAB1}" dt="2025-02-05T23:20:35.652" v="97" actId="13244"/>
          <ac:spMkLst>
            <pc:docMk/>
            <pc:sldMk cId="2258638901" sldId="393"/>
            <ac:spMk id="8" creationId="{C9CA2D5E-CB19-11C3-B957-562F0B02A934}"/>
          </ac:spMkLst>
        </pc:spChg>
        <pc:grpChg chg="add mod">
          <ac:chgData name="Jennie Read" userId="ffc02e57-f60d-43bf-8c65-703c10ba8ea5" providerId="ADAL" clId="{12658E09-3C17-4666-B028-B4FD1C9ECAB1}" dt="2025-02-05T23:20:40.100" v="99" actId="962"/>
          <ac:grpSpMkLst>
            <pc:docMk/>
            <pc:sldMk cId="2258638901" sldId="393"/>
            <ac:grpSpMk id="2" creationId="{9EADE295-DEA7-3B91-01A6-3D5E85E6F682}"/>
          </ac:grpSpMkLst>
        </pc:grpChg>
        <pc:picChg chg="mod ord">
          <ac:chgData name="Jennie Read" userId="ffc02e57-f60d-43bf-8c65-703c10ba8ea5" providerId="ADAL" clId="{12658E09-3C17-4666-B028-B4FD1C9ECAB1}" dt="2025-02-05T23:20:38.810" v="98" actId="164"/>
          <ac:picMkLst>
            <pc:docMk/>
            <pc:sldMk cId="2258638901" sldId="393"/>
            <ac:picMk id="3" creationId="{7038B405-9A9E-A589-7C66-3682B19B7142}"/>
          </ac:picMkLst>
        </pc:picChg>
        <pc:picChg chg="mod">
          <ac:chgData name="Jennie Read" userId="ffc02e57-f60d-43bf-8c65-703c10ba8ea5" providerId="ADAL" clId="{12658E09-3C17-4666-B028-B4FD1C9ECAB1}" dt="2025-02-05T23:20:38.810" v="98" actId="164"/>
          <ac:picMkLst>
            <pc:docMk/>
            <pc:sldMk cId="2258638901" sldId="393"/>
            <ac:picMk id="6" creationId="{749984B9-6F18-B5BB-6839-259F02745963}"/>
          </ac:picMkLst>
        </pc:picChg>
      </pc:sldChg>
      <pc:sldChg chg="modSp mod">
        <pc:chgData name="Jennie Read" userId="ffc02e57-f60d-43bf-8c65-703c10ba8ea5" providerId="ADAL" clId="{12658E09-3C17-4666-B028-B4FD1C9ECAB1}" dt="2025-02-05T23:40:37.542" v="119" actId="20577"/>
        <pc:sldMkLst>
          <pc:docMk/>
          <pc:sldMk cId="842668787" sldId="398"/>
        </pc:sldMkLst>
        <pc:spChg chg="mod">
          <ac:chgData name="Jennie Read" userId="ffc02e57-f60d-43bf-8c65-703c10ba8ea5" providerId="ADAL" clId="{12658E09-3C17-4666-B028-B4FD1C9ECAB1}" dt="2025-02-05T23:40:37.542" v="119" actId="20577"/>
          <ac:spMkLst>
            <pc:docMk/>
            <pc:sldMk cId="842668787" sldId="398"/>
            <ac:spMk id="3" creationId="{661DA2D5-FD73-0201-3C44-B6C5CC5A6439}"/>
          </ac:spMkLst>
        </pc:spChg>
      </pc:sldChg>
      <pc:sldChg chg="delSp modSp mod">
        <pc:chgData name="Jennie Read" userId="ffc02e57-f60d-43bf-8c65-703c10ba8ea5" providerId="ADAL" clId="{12658E09-3C17-4666-B028-B4FD1C9ECAB1}" dt="2025-02-05T23:17:49.087" v="82" actId="165"/>
        <pc:sldMkLst>
          <pc:docMk/>
          <pc:sldMk cId="1017363870" sldId="401"/>
        </pc:sldMkLst>
        <pc:spChg chg="mod topLvl">
          <ac:chgData name="Jennie Read" userId="ffc02e57-f60d-43bf-8c65-703c10ba8ea5" providerId="ADAL" clId="{12658E09-3C17-4666-B028-B4FD1C9ECAB1}" dt="2025-02-05T23:17:49.087" v="82" actId="165"/>
          <ac:spMkLst>
            <pc:docMk/>
            <pc:sldMk cId="1017363870" sldId="401"/>
            <ac:spMk id="5" creationId="{F25E80FF-03D5-397C-65BB-528DBEBB38FE}"/>
          </ac:spMkLst>
        </pc:spChg>
        <pc:spChg chg="mod topLvl">
          <ac:chgData name="Jennie Read" userId="ffc02e57-f60d-43bf-8c65-703c10ba8ea5" providerId="ADAL" clId="{12658E09-3C17-4666-B028-B4FD1C9ECAB1}" dt="2025-02-05T23:17:49.087" v="82" actId="165"/>
          <ac:spMkLst>
            <pc:docMk/>
            <pc:sldMk cId="1017363870" sldId="401"/>
            <ac:spMk id="6" creationId="{5A717E70-5225-9652-BAD4-E8ACB4E542D5}"/>
          </ac:spMkLst>
        </pc:spChg>
        <pc:spChg chg="mod topLvl">
          <ac:chgData name="Jennie Read" userId="ffc02e57-f60d-43bf-8c65-703c10ba8ea5" providerId="ADAL" clId="{12658E09-3C17-4666-B028-B4FD1C9ECAB1}" dt="2025-02-05T23:17:49.087" v="82" actId="165"/>
          <ac:spMkLst>
            <pc:docMk/>
            <pc:sldMk cId="1017363870" sldId="401"/>
            <ac:spMk id="7" creationId="{C8CE9777-8788-8D1E-B600-97CCB9D5261F}"/>
          </ac:spMkLst>
        </pc:spChg>
        <pc:spChg chg="mod topLvl">
          <ac:chgData name="Jennie Read" userId="ffc02e57-f60d-43bf-8c65-703c10ba8ea5" providerId="ADAL" clId="{12658E09-3C17-4666-B028-B4FD1C9ECAB1}" dt="2025-02-05T23:17:49.087" v="82" actId="165"/>
          <ac:spMkLst>
            <pc:docMk/>
            <pc:sldMk cId="1017363870" sldId="401"/>
            <ac:spMk id="8" creationId="{C8C934E4-FC31-7060-5950-D5C51C6BABEE}"/>
          </ac:spMkLst>
        </pc:spChg>
        <pc:grpChg chg="del mod">
          <ac:chgData name="Jennie Read" userId="ffc02e57-f60d-43bf-8c65-703c10ba8ea5" providerId="ADAL" clId="{12658E09-3C17-4666-B028-B4FD1C9ECAB1}" dt="2025-02-05T23:17:49.087" v="82" actId="165"/>
          <ac:grpSpMkLst>
            <pc:docMk/>
            <pc:sldMk cId="1017363870" sldId="401"/>
            <ac:grpSpMk id="4" creationId="{5BE08F08-9A1E-37E2-E02F-91CEED8C6F89}"/>
          </ac:grpSpMkLst>
        </pc:grpChg>
        <pc:graphicFrameChg chg="del">
          <ac:chgData name="Jennie Read" userId="ffc02e57-f60d-43bf-8c65-703c10ba8ea5" providerId="ADAL" clId="{12658E09-3C17-4666-B028-B4FD1C9ECAB1}" dt="2025-02-05T23:17:43.158" v="80" actId="18245"/>
          <ac:graphicFrameMkLst>
            <pc:docMk/>
            <pc:sldMk cId="1017363870" sldId="401"/>
            <ac:graphicFrameMk id="20" creationId="{306AF5EE-0A80-EF0A-51DC-3F365DA6EC05}"/>
          </ac:graphicFrameMkLst>
        </pc:graphicFrameChg>
      </pc:sldChg>
      <pc:sldChg chg="modSp mod">
        <pc:chgData name="Jennie Read" userId="ffc02e57-f60d-43bf-8c65-703c10ba8ea5" providerId="ADAL" clId="{12658E09-3C17-4666-B028-B4FD1C9ECAB1}" dt="2025-02-05T23:19:28.617" v="92" actId="962"/>
        <pc:sldMkLst>
          <pc:docMk/>
          <pc:sldMk cId="2922124236" sldId="404"/>
        </pc:sldMkLst>
        <pc:spChg chg="ord">
          <ac:chgData name="Jennie Read" userId="ffc02e57-f60d-43bf-8c65-703c10ba8ea5" providerId="ADAL" clId="{12658E09-3C17-4666-B028-B4FD1C9ECAB1}" dt="2025-02-05T23:19:20.663" v="90" actId="13244"/>
          <ac:spMkLst>
            <pc:docMk/>
            <pc:sldMk cId="2922124236" sldId="404"/>
            <ac:spMk id="16" creationId="{4062300E-1E35-28DB-F562-5CF961F87191}"/>
          </ac:spMkLst>
        </pc:spChg>
        <pc:picChg chg="mod">
          <ac:chgData name="Jennie Read" userId="ffc02e57-f60d-43bf-8c65-703c10ba8ea5" providerId="ADAL" clId="{12658E09-3C17-4666-B028-B4FD1C9ECAB1}" dt="2025-02-05T23:19:01.889" v="86" actId="962"/>
          <ac:picMkLst>
            <pc:docMk/>
            <pc:sldMk cId="2922124236" sldId="404"/>
            <ac:picMk id="5" creationId="{2EE97576-352E-1E69-3428-3CA79CFCA685}"/>
          </ac:picMkLst>
        </pc:picChg>
        <pc:picChg chg="mod">
          <ac:chgData name="Jennie Read" userId="ffc02e57-f60d-43bf-8c65-703c10ba8ea5" providerId="ADAL" clId="{12658E09-3C17-4666-B028-B4FD1C9ECAB1}" dt="2025-02-05T23:19:11.047" v="87" actId="962"/>
          <ac:picMkLst>
            <pc:docMk/>
            <pc:sldMk cId="2922124236" sldId="404"/>
            <ac:picMk id="6" creationId="{5CAB9F51-EF6F-6F15-DA47-A20C3F561725}"/>
          </ac:picMkLst>
        </pc:picChg>
        <pc:picChg chg="mod">
          <ac:chgData name="Jennie Read" userId="ffc02e57-f60d-43bf-8c65-703c10ba8ea5" providerId="ADAL" clId="{12658E09-3C17-4666-B028-B4FD1C9ECAB1}" dt="2025-02-05T23:19:23.525" v="91" actId="962"/>
          <ac:picMkLst>
            <pc:docMk/>
            <pc:sldMk cId="2922124236" sldId="404"/>
            <ac:picMk id="8" creationId="{DC01A946-DA5B-1BF2-A327-2C29E559FEB1}"/>
          </ac:picMkLst>
        </pc:picChg>
        <pc:picChg chg="mod">
          <ac:chgData name="Jennie Read" userId="ffc02e57-f60d-43bf-8c65-703c10ba8ea5" providerId="ADAL" clId="{12658E09-3C17-4666-B028-B4FD1C9ECAB1}" dt="2025-02-05T23:19:28.617" v="92" actId="962"/>
          <ac:picMkLst>
            <pc:docMk/>
            <pc:sldMk cId="2922124236" sldId="404"/>
            <ac:picMk id="9" creationId="{E3B91A46-4588-1586-09A8-1D55C94EC5BE}"/>
          </ac:picMkLst>
        </pc:picChg>
      </pc:sldChg>
      <pc:sldChg chg="modSp mod">
        <pc:chgData name="Jennie Read" userId="ffc02e57-f60d-43bf-8c65-703c10ba8ea5" providerId="ADAL" clId="{12658E09-3C17-4666-B028-B4FD1C9ECAB1}" dt="2025-02-05T23:19:58.741" v="95" actId="13244"/>
        <pc:sldMkLst>
          <pc:docMk/>
          <pc:sldMk cId="2022539698" sldId="407"/>
        </pc:sldMkLst>
        <pc:spChg chg="ord">
          <ac:chgData name="Jennie Read" userId="ffc02e57-f60d-43bf-8c65-703c10ba8ea5" providerId="ADAL" clId="{12658E09-3C17-4666-B028-B4FD1C9ECAB1}" dt="2025-02-05T23:19:58.741" v="95" actId="13244"/>
          <ac:spMkLst>
            <pc:docMk/>
            <pc:sldMk cId="2022539698" sldId="407"/>
            <ac:spMk id="15" creationId="{BD3A15B1-4C30-1F1A-9E67-9A13C963DFD6}"/>
          </ac:spMkLst>
        </pc:spChg>
        <pc:picChg chg="mod">
          <ac:chgData name="Jennie Read" userId="ffc02e57-f60d-43bf-8c65-703c10ba8ea5" providerId="ADAL" clId="{12658E09-3C17-4666-B028-B4FD1C9ECAB1}" dt="2025-02-05T23:19:55.184" v="93" actId="962"/>
          <ac:picMkLst>
            <pc:docMk/>
            <pc:sldMk cId="2022539698" sldId="407"/>
            <ac:picMk id="10" creationId="{3B391945-659C-1CDC-1B81-3587DE2EA3AA}"/>
          </ac:picMkLst>
        </pc:picChg>
      </pc:sldChg>
      <pc:sldChg chg="addSp modSp mod">
        <pc:chgData name="Jennie Read" userId="ffc02e57-f60d-43bf-8c65-703c10ba8ea5" providerId="ADAL" clId="{12658E09-3C17-4666-B028-B4FD1C9ECAB1}" dt="2025-02-05T23:20:52.748" v="101" actId="962"/>
        <pc:sldMkLst>
          <pc:docMk/>
          <pc:sldMk cId="1558062702" sldId="411"/>
        </pc:sldMkLst>
        <pc:grpChg chg="add mod">
          <ac:chgData name="Jennie Read" userId="ffc02e57-f60d-43bf-8c65-703c10ba8ea5" providerId="ADAL" clId="{12658E09-3C17-4666-B028-B4FD1C9ECAB1}" dt="2025-02-05T23:20:52.748" v="101" actId="962"/>
          <ac:grpSpMkLst>
            <pc:docMk/>
            <pc:sldMk cId="1558062702" sldId="411"/>
            <ac:grpSpMk id="3" creationId="{D5923C17-4AC1-D964-56EA-99C6711755BE}"/>
          </ac:grpSpMkLst>
        </pc:grpChg>
        <pc:picChg chg="mod">
          <ac:chgData name="Jennie Read" userId="ffc02e57-f60d-43bf-8c65-703c10ba8ea5" providerId="ADAL" clId="{12658E09-3C17-4666-B028-B4FD1C9ECAB1}" dt="2025-02-05T23:20:51.192" v="100" actId="164"/>
          <ac:picMkLst>
            <pc:docMk/>
            <pc:sldMk cId="1558062702" sldId="411"/>
            <ac:picMk id="7" creationId="{ED8DB5DF-0889-4688-95AB-47FD668712B0}"/>
          </ac:picMkLst>
        </pc:picChg>
        <pc:picChg chg="mod">
          <ac:chgData name="Jennie Read" userId="ffc02e57-f60d-43bf-8c65-703c10ba8ea5" providerId="ADAL" clId="{12658E09-3C17-4666-B028-B4FD1C9ECAB1}" dt="2025-02-05T23:20:51.192" v="100" actId="164"/>
          <ac:picMkLst>
            <pc:docMk/>
            <pc:sldMk cId="1558062702" sldId="411"/>
            <ac:picMk id="8" creationId="{C81712FF-6587-B3CC-5829-69F714E8FE5E}"/>
          </ac:picMkLst>
        </pc:picChg>
      </pc:sldChg>
      <pc:sldChg chg="addSp modSp mod">
        <pc:chgData name="Jennie Read" userId="ffc02e57-f60d-43bf-8c65-703c10ba8ea5" providerId="ADAL" clId="{12658E09-3C17-4666-B028-B4FD1C9ECAB1}" dt="2025-02-05T23:21:16.746" v="108" actId="962"/>
        <pc:sldMkLst>
          <pc:docMk/>
          <pc:sldMk cId="1463651888" sldId="413"/>
        </pc:sldMkLst>
        <pc:grpChg chg="add mod">
          <ac:chgData name="Jennie Read" userId="ffc02e57-f60d-43bf-8c65-703c10ba8ea5" providerId="ADAL" clId="{12658E09-3C17-4666-B028-B4FD1C9ECAB1}" dt="2025-02-05T23:21:16.746" v="108" actId="962"/>
          <ac:grpSpMkLst>
            <pc:docMk/>
            <pc:sldMk cId="1463651888" sldId="413"/>
            <ac:grpSpMk id="4" creationId="{CC39BFED-C426-E327-388E-29EB93199E19}"/>
          </ac:grpSpMkLst>
        </pc:grpChg>
        <pc:picChg chg="mod">
          <ac:chgData name="Jennie Read" userId="ffc02e57-f60d-43bf-8c65-703c10ba8ea5" providerId="ADAL" clId="{12658E09-3C17-4666-B028-B4FD1C9ECAB1}" dt="2025-02-05T23:21:15.556" v="107" actId="164"/>
          <ac:picMkLst>
            <pc:docMk/>
            <pc:sldMk cId="1463651888" sldId="413"/>
            <ac:picMk id="7" creationId="{F210F665-88B7-5262-A665-8E2F196327C4}"/>
          </ac:picMkLst>
        </pc:picChg>
        <pc:picChg chg="mod">
          <ac:chgData name="Jennie Read" userId="ffc02e57-f60d-43bf-8c65-703c10ba8ea5" providerId="ADAL" clId="{12658E09-3C17-4666-B028-B4FD1C9ECAB1}" dt="2025-02-05T23:21:15.556" v="107" actId="164"/>
          <ac:picMkLst>
            <pc:docMk/>
            <pc:sldMk cId="1463651888" sldId="413"/>
            <ac:picMk id="13" creationId="{BBF68131-364D-112A-94E1-10F187BF5D0B}"/>
          </ac:picMkLst>
        </pc:picChg>
        <pc:picChg chg="mod">
          <ac:chgData name="Jennie Read" userId="ffc02e57-f60d-43bf-8c65-703c10ba8ea5" providerId="ADAL" clId="{12658E09-3C17-4666-B028-B4FD1C9ECAB1}" dt="2025-02-05T23:21:15.556" v="107" actId="164"/>
          <ac:picMkLst>
            <pc:docMk/>
            <pc:sldMk cId="1463651888" sldId="413"/>
            <ac:picMk id="15" creationId="{C3BCCF08-2211-7C8C-E152-2C82DE0343DA}"/>
          </ac:picMkLst>
        </pc:picChg>
        <pc:picChg chg="mod">
          <ac:chgData name="Jennie Read" userId="ffc02e57-f60d-43bf-8c65-703c10ba8ea5" providerId="ADAL" clId="{12658E09-3C17-4666-B028-B4FD1C9ECAB1}" dt="2025-02-05T23:21:15.556" v="107" actId="164"/>
          <ac:picMkLst>
            <pc:docMk/>
            <pc:sldMk cId="1463651888" sldId="413"/>
            <ac:picMk id="18" creationId="{03F97497-CC09-5DAE-C6CB-75BBE05A5539}"/>
          </ac:picMkLst>
        </pc:picChg>
      </pc:sldChg>
      <pc:sldChg chg="modSp mod">
        <pc:chgData name="Jennie Read" userId="ffc02e57-f60d-43bf-8c65-703c10ba8ea5" providerId="ADAL" clId="{12658E09-3C17-4666-B028-B4FD1C9ECAB1}" dt="2025-02-05T23:57:15.612" v="122" actId="962"/>
        <pc:sldMkLst>
          <pc:docMk/>
          <pc:sldMk cId="1254924214" sldId="414"/>
        </pc:sldMkLst>
        <pc:picChg chg="mod">
          <ac:chgData name="Jennie Read" userId="ffc02e57-f60d-43bf-8c65-703c10ba8ea5" providerId="ADAL" clId="{12658E09-3C17-4666-B028-B4FD1C9ECAB1}" dt="2025-02-05T23:57:15.612" v="122" actId="962"/>
          <ac:picMkLst>
            <pc:docMk/>
            <pc:sldMk cId="1254924214" sldId="414"/>
            <ac:picMk id="5" creationId="{1B4AF4B8-A37D-D892-E928-13416733C40E}"/>
          </ac:picMkLst>
        </pc:picChg>
      </pc:sldChg>
      <pc:sldChg chg="addSp modSp mod">
        <pc:chgData name="Jennie Read" userId="ffc02e57-f60d-43bf-8c65-703c10ba8ea5" providerId="ADAL" clId="{12658E09-3C17-4666-B028-B4FD1C9ECAB1}" dt="2025-02-05T23:38:55.246" v="116" actId="962"/>
        <pc:sldMkLst>
          <pc:docMk/>
          <pc:sldMk cId="1795520491" sldId="415"/>
        </pc:sldMkLst>
        <pc:grpChg chg="add mod">
          <ac:chgData name="Jennie Read" userId="ffc02e57-f60d-43bf-8c65-703c10ba8ea5" providerId="ADAL" clId="{12658E09-3C17-4666-B028-B4FD1C9ECAB1}" dt="2025-02-05T23:38:55.246" v="116" actId="962"/>
          <ac:grpSpMkLst>
            <pc:docMk/>
            <pc:sldMk cId="1795520491" sldId="415"/>
            <ac:grpSpMk id="2" creationId="{A82186F1-DCA1-D6DD-EB95-331CE1EE094B}"/>
          </ac:grpSpMkLst>
        </pc:grpChg>
        <pc:picChg chg="mod ord">
          <ac:chgData name="Jennie Read" userId="ffc02e57-f60d-43bf-8c65-703c10ba8ea5" providerId="ADAL" clId="{12658E09-3C17-4666-B028-B4FD1C9ECAB1}" dt="2025-02-05T23:38:54.115" v="115" actId="164"/>
          <ac:picMkLst>
            <pc:docMk/>
            <pc:sldMk cId="1795520491" sldId="415"/>
            <ac:picMk id="3" creationId="{7038B405-9A9E-A589-7C66-3682B19B7142}"/>
          </ac:picMkLst>
        </pc:picChg>
        <pc:picChg chg="mod ord">
          <ac:chgData name="Jennie Read" userId="ffc02e57-f60d-43bf-8c65-703c10ba8ea5" providerId="ADAL" clId="{12658E09-3C17-4666-B028-B4FD1C9ECAB1}" dt="2025-02-05T23:38:54.115" v="115" actId="164"/>
          <ac:picMkLst>
            <pc:docMk/>
            <pc:sldMk cId="1795520491" sldId="415"/>
            <ac:picMk id="6" creationId="{749984B9-6F18-B5BB-6839-259F02745963}"/>
          </ac:picMkLst>
        </pc:picChg>
      </pc:sldChg>
      <pc:sldChg chg="modSp mod">
        <pc:chgData name="Jennie Read" userId="ffc02e57-f60d-43bf-8c65-703c10ba8ea5" providerId="ADAL" clId="{12658E09-3C17-4666-B028-B4FD1C9ECAB1}" dt="2025-02-05T23:39:45.605" v="117" actId="962"/>
        <pc:sldMkLst>
          <pc:docMk/>
          <pc:sldMk cId="3675949181" sldId="416"/>
        </pc:sldMkLst>
        <pc:picChg chg="mod">
          <ac:chgData name="Jennie Read" userId="ffc02e57-f60d-43bf-8c65-703c10ba8ea5" providerId="ADAL" clId="{12658E09-3C17-4666-B028-B4FD1C9ECAB1}" dt="2025-02-05T23:39:45.605" v="117" actId="962"/>
          <ac:picMkLst>
            <pc:docMk/>
            <pc:sldMk cId="3675949181" sldId="416"/>
            <ac:picMk id="4" creationId="{A65D71F7-2B0E-B066-9B19-4327EF15D35C}"/>
          </ac:picMkLst>
        </pc:picChg>
      </pc:sldChg>
      <pc:sldChg chg="modSp mod">
        <pc:chgData name="Jennie Read" userId="ffc02e57-f60d-43bf-8c65-703c10ba8ea5" providerId="ADAL" clId="{12658E09-3C17-4666-B028-B4FD1C9ECAB1}" dt="2025-02-05T23:39:57.880" v="118" actId="962"/>
        <pc:sldMkLst>
          <pc:docMk/>
          <pc:sldMk cId="3272614926" sldId="417"/>
        </pc:sldMkLst>
        <pc:grpChg chg="mod">
          <ac:chgData name="Jennie Read" userId="ffc02e57-f60d-43bf-8c65-703c10ba8ea5" providerId="ADAL" clId="{12658E09-3C17-4666-B028-B4FD1C9ECAB1}" dt="2025-02-05T23:39:57.880" v="118" actId="962"/>
          <ac:grpSpMkLst>
            <pc:docMk/>
            <pc:sldMk cId="3272614926" sldId="417"/>
            <ac:grpSpMk id="16" creationId="{12E70851-4950-FCC0-7DE4-F07AA62F32AE}"/>
          </ac:grpSpMkLst>
        </pc:grpChg>
      </pc:sldChg>
      <pc:sldChg chg="modSp mod">
        <pc:chgData name="Jennie Read" userId="ffc02e57-f60d-43bf-8c65-703c10ba8ea5" providerId="ADAL" clId="{12658E09-3C17-4666-B028-B4FD1C9ECAB1}" dt="2025-02-05T23:16:56.788" v="79" actId="1036"/>
        <pc:sldMkLst>
          <pc:docMk/>
          <pc:sldMk cId="2907974597" sldId="420"/>
        </pc:sldMkLst>
        <pc:spChg chg="mod">
          <ac:chgData name="Jennie Read" userId="ffc02e57-f60d-43bf-8c65-703c10ba8ea5" providerId="ADAL" clId="{12658E09-3C17-4666-B028-B4FD1C9ECAB1}" dt="2025-02-05T23:16:56.788" v="79" actId="1036"/>
          <ac:spMkLst>
            <pc:docMk/>
            <pc:sldMk cId="2907974597" sldId="420"/>
            <ac:spMk id="4" creationId="{40A7517A-BC99-B767-5BB0-0DE4508D355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8F818C-2620-DEBA-5242-1427293BA5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659F12-C4B2-5A1B-950A-6BE448C47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4187E5-8BC8-4467-BE52-6F2D1A581A2A}" type="datetimeFigureOut">
              <a:rPr lang="en-US" smtClean="0"/>
              <a:t>5/16/25</a:t>
            </a:fld>
            <a:endParaRPr lang="en-US"/>
          </a:p>
        </p:txBody>
      </p:sp>
      <p:sp>
        <p:nvSpPr>
          <p:cNvPr id="4" name="Footer Placeholder 3">
            <a:extLst>
              <a:ext uri="{FF2B5EF4-FFF2-40B4-BE49-F238E27FC236}">
                <a16:creationId xmlns:a16="http://schemas.microsoft.com/office/drawing/2014/main" id="{4EEDBCAE-0C1A-B1A2-F185-494604EBD5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992553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0AA82-7DFD-42A2-AAE9-E0AB8943696A}" type="datetimeFigureOut">
              <a:rPr lang="en-US" smtClean="0"/>
              <a:t>5/16/25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399F6-6299-4610-B81F-5B1794C45A33}" type="slidenum">
              <a:rPr lang="en-US" smtClean="0"/>
              <a:t>‹#›</a:t>
            </a:fld>
            <a:endParaRPr lang="en-US"/>
          </a:p>
        </p:txBody>
      </p:sp>
    </p:spTree>
    <p:extLst>
      <p:ext uri="{BB962C8B-B14F-4D97-AF65-F5344CB8AC3E}">
        <p14:creationId xmlns:p14="http://schemas.microsoft.com/office/powerpoint/2010/main" val="266060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youtu.be/kaWHHHgz_y8"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youtu.be/jfLjjJ1dlhw" TargetMode="External"/><Relationship Id="rId5" Type="http://schemas.openxmlformats.org/officeDocument/2006/relationships/hyperlink" Target="https://youtu.be/8k_Z8Dkuf30" TargetMode="External"/><Relationship Id="rId4" Type="http://schemas.openxmlformats.org/officeDocument/2006/relationships/hyperlink" Target="https://youtu.be/Jw6kSYcssVw"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youtu.be/kaWHHHgz_y8"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youtu.be/8k_Z8Dkuf30" TargetMode="External"/><Relationship Id="rId5" Type="http://schemas.openxmlformats.org/officeDocument/2006/relationships/hyperlink" Target="https://youtu.be/jfLjjJ1dlhw" TargetMode="External"/><Relationship Id="rId4" Type="http://schemas.openxmlformats.org/officeDocument/2006/relationships/hyperlink" Target="https://youtu.be/Jw6kSYcssVw"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4911"/>
          </a:xfrm>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 this session, we will explore how infants and toddlers develop spatial thinking.</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will</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also</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focus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ways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can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support</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infants’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toddlers’ spatial thinking.</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 talking points to reflect your session length and participant needs. If necessary, add introductory and “housekeeping” information.</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As you plan your professional learning session, consider the content in each PPT in this suite of resources: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PPT 1 “Introduction to Spatial Thinking: Birth–8 Years” provides introductory information about children’s spatial thinking from birth to eight years old. This introductory session also includes opportunities for participants to use spatial thinking. </a:t>
            </a:r>
          </a:p>
          <a:p>
            <a:pPr marL="742950" marR="0" lvl="1" indent="-285750">
              <a:buFont typeface="Courier New" panose="02070309020205020404" pitchFamily="49" charset="0"/>
              <a:buChar char="o"/>
            </a:pPr>
            <a:b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b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PPT 2a “Spatial Thinking: Infants and Toddlers” and PPT 2b “Spatial Thinking: Preschool, Transitional Kindergarten, and Kindergarten” describe in greater depth how children at different age levels develop spatial thinking. These PPTs also include ideas on how to support children in specific age ranges to develop spatial thinking knowledge and skills.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 encourage you to offer the content in PPT 1 before or in combination with the content in PPT 2a. If your participants work with children in more than one age range, you might combine parts of PPT 2a and PPT 2b in one session or a series of sessions.</a:t>
            </a:r>
          </a:p>
        </p:txBody>
      </p:sp>
      <p:sp>
        <p:nvSpPr>
          <p:cNvPr id="4" name="Slide Number Placeholder 3"/>
          <p:cNvSpPr>
            <a:spLocks noGrp="1"/>
          </p:cNvSpPr>
          <p:nvPr>
            <p:ph type="sldNum" sz="quarter" idx="5"/>
          </p:nvPr>
        </p:nvSpPr>
        <p:spPr/>
        <p:txBody>
          <a:bodyPr/>
          <a:lstStyle/>
          <a:p>
            <a:fld id="{896399F6-6299-4610-B81F-5B1794C45A33}" type="slidenum">
              <a:rPr lang="en-US" smtClean="0"/>
              <a:t>1</a:t>
            </a:fld>
            <a:endParaRPr lang="en-US"/>
          </a:p>
        </p:txBody>
      </p:sp>
    </p:spTree>
    <p:extLst>
      <p:ext uri="{BB962C8B-B14F-4D97-AF65-F5344CB8AC3E}">
        <p14:creationId xmlns:p14="http://schemas.microsoft.com/office/powerpoint/2010/main" val="52641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Here are some examples of how infants and toddlers might use spatial orientation.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Play: Children pay attention to the position of objects in relation to their bodies. For example, in the image, the child is aware that the cone is “on top” of his head.</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Exploration: Children notice the position of objects in relation to other objects. For example, in the image, the child might notice the block is inside the container.</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Daily routines: Children pay attention to the position of objects in relation to themselves. For example, as shown in the image, children might notice during diaper changing that their pants are on their legs.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Mealtime: Children might notice the position of their food in relation to their bodies. For example, in the image, the child is aware that the milk bottle is in their mouth.</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It is important to remember that children’s abilities might affect how they use spatial orientation. For example, children with visual impairments might use their sense of touch to identify where objects are in relation to their bodies.</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Acknowledge similarities between these examples and the examples participants shared during the discussion on the previous slide.</a:t>
            </a:r>
          </a:p>
        </p:txBody>
      </p:sp>
      <p:sp>
        <p:nvSpPr>
          <p:cNvPr id="4" name="Slide Number Placeholder 3"/>
          <p:cNvSpPr>
            <a:spLocks noGrp="1"/>
          </p:cNvSpPr>
          <p:nvPr>
            <p:ph type="sldNum" sz="quarter" idx="5"/>
          </p:nvPr>
        </p:nvSpPr>
        <p:spPr/>
        <p:txBody>
          <a:bodyPr/>
          <a:lstStyle/>
          <a:p>
            <a:fld id="{896399F6-6299-4610-B81F-5B1794C45A33}" type="slidenum">
              <a:rPr lang="en-US" smtClean="0"/>
              <a:t>10</a:t>
            </a:fld>
            <a:endParaRPr lang="en-US"/>
          </a:p>
        </p:txBody>
      </p:sp>
    </p:spTree>
    <p:extLst>
      <p:ext uri="{BB962C8B-B14F-4D97-AF65-F5344CB8AC3E}">
        <p14:creationId xmlns:p14="http://schemas.microsoft.com/office/powerpoint/2010/main" val="1139375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40"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Spatial navigation is knowing how to get from one place to another.</a:t>
            </a:r>
          </a:p>
        </p:txBody>
      </p:sp>
      <p:sp>
        <p:nvSpPr>
          <p:cNvPr id="4" name="Slide Number Placeholder 3"/>
          <p:cNvSpPr>
            <a:spLocks noGrp="1"/>
          </p:cNvSpPr>
          <p:nvPr>
            <p:ph type="sldNum" sz="quarter" idx="5"/>
          </p:nvPr>
        </p:nvSpPr>
        <p:spPr/>
        <p:txBody>
          <a:bodyPr/>
          <a:lstStyle/>
          <a:p>
            <a:fld id="{896399F6-6299-4610-B81F-5B1794C45A33}" type="slidenum">
              <a:rPr lang="en-US" smtClean="0"/>
              <a:t>11</a:t>
            </a:fld>
            <a:endParaRPr lang="en-US"/>
          </a:p>
        </p:txBody>
      </p:sp>
    </p:spTree>
    <p:extLst>
      <p:ext uri="{BB962C8B-B14F-4D97-AF65-F5344CB8AC3E}">
        <p14:creationId xmlns:p14="http://schemas.microsoft.com/office/powerpoint/2010/main" val="3529115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r>
              <a:rPr lang="en-US" sz="1200" b="1" kern="1200" spc="-45" dirty="0">
                <a:solidFill>
                  <a:srgbClr val="0F173D"/>
                </a:solidFill>
                <a:effectLst/>
                <a:latin typeface="Poppins" pitchFamily="2" charset="77"/>
                <a:ea typeface="+mn-ea"/>
                <a:cs typeface="Calibri" panose="020F0502020204030204" pitchFamily="34" charset="0"/>
              </a:rPr>
              <a:t> </a:t>
            </a:r>
            <a:endParaRPr lang="en-US" sz="1200" b="1" kern="1200" dirty="0">
              <a:solidFill>
                <a:srgbClr val="0F173D"/>
              </a:solidFill>
              <a:effectLst/>
              <a:latin typeface="Poppins" pitchFamily="2" charset="77"/>
              <a:ea typeface="+mn-ea"/>
              <a:cs typeface="Calibri" panose="020F0502020204030204" pitchFamily="34" charset="0"/>
            </a:endParaRP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5–10 minutes</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orientation and spatial navigation are closely related. As infants navigate spaces, they also learn more about their position in space.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Infants’ and toddlers’ understanding of spatial navigation is related to what’s most important to them. They notice where their caregivers are, where they eat, and where they play. For 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Infants begin to understand that being carried down the hallway and turning at the blue lamp is how to get to the kitchen.</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As infants and toddlers develop more advanced motor skills and learn to move on their own, they learn to navigate through their environment (Shutts et al., 2009). They also rely more on familiar landmarks to do so. For 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Toddlers might remember that their favorite toy is always inside a big basket.</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Earlier, we thought about some ways children in our learning settings move “over,” “under,” “around,” or “behind” objects or furniture. These behaviors are a part of spatial navigation. What are some of the ways that the children you work with use spatial navigation?</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[After participants share:] Thank you for sharing the ways that children in your learning setting use spatial navigation.</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Encourage participants to share their examples of how children in their early learning settings move “over,” “under,” “around,” or “behind” objects or furniture.</a:t>
            </a:r>
          </a:p>
          <a:p>
            <a:pPr marL="342900" marR="0" lvl="0" indent="-342900">
              <a:buFont typeface="Symbol" pitchFamily="2" charset="2"/>
              <a:buChar char=""/>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Note: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Participants responded to a similar version of this question earlier in the session (slide 4, question 2).</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If participants documented their observations on sticky notes, you might invite them to add their sticky notes to a piece of chart paper labeled “Spatial Navigation.” Encourage participants to share some of their examples as they add their notes to the chart paper.</a:t>
            </a:r>
          </a:p>
          <a:p>
            <a:pPr marL="342900" marR="0" lvl="0" indent="-342900">
              <a:buFont typeface="Symbol" pitchFamily="2" charset="2"/>
              <a:buChar char=""/>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Note: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Slide 13 provides additional examples of spatial navigation. You might skip this slide if participants’ responses provide thorough examples.</a:t>
            </a:r>
          </a:p>
        </p:txBody>
      </p:sp>
      <p:sp>
        <p:nvSpPr>
          <p:cNvPr id="4" name="Slide Number Placeholder 3"/>
          <p:cNvSpPr>
            <a:spLocks noGrp="1"/>
          </p:cNvSpPr>
          <p:nvPr>
            <p:ph type="sldNum" sz="quarter" idx="5"/>
          </p:nvPr>
        </p:nvSpPr>
        <p:spPr/>
        <p:txBody>
          <a:bodyPr/>
          <a:lstStyle/>
          <a:p>
            <a:fld id="{896399F6-6299-4610-B81F-5B1794C45A33}" type="slidenum">
              <a:rPr lang="en-US" smtClean="0"/>
              <a:t>12</a:t>
            </a:fld>
            <a:endParaRPr lang="en-US"/>
          </a:p>
        </p:txBody>
      </p:sp>
    </p:spTree>
    <p:extLst>
      <p:ext uri="{BB962C8B-B14F-4D97-AF65-F5344CB8AC3E}">
        <p14:creationId xmlns:p14="http://schemas.microsoft.com/office/powerpoint/2010/main" val="1954717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Here are some additional examples of how infants and toddlers might use spatial navigation.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Outside play: Children might use spatial navigation to move around their play space. For example, in the image, a child on a tricycle navigates around objects and other children.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Moving around inside: Children might use spatial navigation to move around their learning setting. For example, in the image, the child might move “over,” “under,” and “through” as they play and explore.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Finding toys and objects: Children might remember simple landmarks in familiar spaces to find toys or objects that interest them. For example, a child might find the ball at the end of the ramp.</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Children’s abilities and lived experiences might affect how they use spatial navigation. For example, children with motor impairments might navigate space differently or need varied support from adults or assistive devices to support them to move from one place to another.</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Different cultures support children to move and explore in different ways. For example, some cultures often carry their infants with them using slings or other “baby-wearing” approaches. Practices like these might expose infants to different opportunities to notice their surroundings and develop spatial navigation in different ways.</a:t>
            </a:r>
          </a:p>
        </p:txBody>
      </p:sp>
      <p:sp>
        <p:nvSpPr>
          <p:cNvPr id="4" name="Slide Number Placeholder 3"/>
          <p:cNvSpPr>
            <a:spLocks noGrp="1"/>
          </p:cNvSpPr>
          <p:nvPr>
            <p:ph type="sldNum" sz="quarter" idx="5"/>
          </p:nvPr>
        </p:nvSpPr>
        <p:spPr/>
        <p:txBody>
          <a:bodyPr/>
          <a:lstStyle/>
          <a:p>
            <a:fld id="{896399F6-6299-4610-B81F-5B1794C45A33}" type="slidenum">
              <a:rPr lang="en-US" smtClean="0"/>
              <a:t>13</a:t>
            </a:fld>
            <a:endParaRPr lang="en-US"/>
          </a:p>
        </p:txBody>
      </p:sp>
    </p:spTree>
    <p:extLst>
      <p:ext uri="{BB962C8B-B14F-4D97-AF65-F5344CB8AC3E}">
        <p14:creationId xmlns:p14="http://schemas.microsoft.com/office/powerpoint/2010/main" val="1754374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Now, we will discuss the last two components of spatial thinking.</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As children learn to navigate their world and pay attention to the position and orientation of their bodies and objects, they develop spatial vocabulary. This includes language to describe: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Position—for example, “on,” “in,” “over,” “under,” “behind”</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Direction—for example, “up,” “down,” “across”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Distance—for example, “near,” “far,” “long,” “away”</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 can learn and use spatial vocabulary in English and their home languages. The languages children use might affect how they learn and use spatial vocabulary. For example, Spanish uses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to describe locations that in English would be described as “in” or “on.”</a:t>
            </a:r>
          </a:p>
        </p:txBody>
      </p:sp>
      <p:sp>
        <p:nvSpPr>
          <p:cNvPr id="4" name="Slide Number Placeholder 3"/>
          <p:cNvSpPr>
            <a:spLocks noGrp="1"/>
          </p:cNvSpPr>
          <p:nvPr>
            <p:ph type="sldNum" sz="quarter" idx="5"/>
          </p:nvPr>
        </p:nvSpPr>
        <p:spPr/>
        <p:txBody>
          <a:bodyPr/>
          <a:lstStyle/>
          <a:p>
            <a:fld id="{896399F6-6299-4610-B81F-5B1794C45A33}" type="slidenum">
              <a:rPr lang="en-US" smtClean="0"/>
              <a:t>14</a:t>
            </a:fld>
            <a:endParaRPr lang="en-US"/>
          </a:p>
        </p:txBody>
      </p:sp>
    </p:spTree>
    <p:extLst>
      <p:ext uri="{BB962C8B-B14F-4D97-AF65-F5344CB8AC3E}">
        <p14:creationId xmlns:p14="http://schemas.microsoft.com/office/powerpoint/2010/main" val="3601444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40" dirty="0">
                <a:solidFill>
                  <a:srgbClr val="0F173D"/>
                </a:solidFill>
                <a:effectLst/>
                <a:latin typeface="Poppins" pitchFamily="2" charset="77"/>
                <a:ea typeface="+mn-ea"/>
                <a:cs typeface="Calibri" panose="020F0502020204030204" pitchFamily="34" charset="0"/>
              </a:rPr>
              <a:t> </a:t>
            </a:r>
            <a:r>
              <a:rPr lang="en-US" sz="1800" b="1" kern="1200" spc="-10" dirty="0">
                <a:solidFill>
                  <a:srgbClr val="0F173D"/>
                </a:solidFill>
                <a:effectLst/>
                <a:latin typeface="Poppins" pitchFamily="2" charset="77"/>
                <a:ea typeface="+mn-ea"/>
                <a:cs typeface="Calibri" panose="020F0502020204030204" pitchFamily="34" charset="0"/>
              </a:rPr>
              <a:t>Points</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First, children develop an understanding of spatial words. Children know what the words mean, but they may not use the vocabulary (Balcomb et al., 2011). For example, if you tell a toddler that their favorite toy is under a basket, they may move the basket to look for it. This behavior shows that they understand the word “under.”</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As children develop their expressive vocabulary—or their ability to use spatial words—they begin to use words related to position, direction, and distance.</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Multilingual learners might learn spatial vocabulary in more than one language. Children might draw flexibly from their languages to communicate, such as using “</a:t>
            </a:r>
            <a:r>
              <a:rPr lang="es-419" sz="1800" dirty="0">
                <a:solidFill>
                  <a:srgbClr val="0F173D"/>
                </a:solidFill>
                <a:effectLst/>
                <a:latin typeface="Poppins" pitchFamily="2" charset="77"/>
                <a:ea typeface="Times New Roman" panose="02020603050405020304" pitchFamily="18" charset="0"/>
                <a:cs typeface="Calibri" panose="020F0502020204030204" pitchFamily="34" charset="0"/>
              </a:rPr>
              <a:t>abajo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(“down” in Spanish) and “up” in the same context.</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Studies show that children with greater spatial vocabulary have more advanced spatial thinking (Pruden et al., 2011). They think in this way because using spatial vocabulary draws children’s attention to the position and direction of objects and the distance between objects. So, modeling spatial vocabulary, even for infants, is a great way to support spatial thinking.</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Earlier, we thought about some ways children in our learning settings use gestures or language—English, their home languages, or both—to communicate about the position or direction of objects or the distance between objects or people. These behaviors are a part of spatial vocabulary. What are some of the ways that the children you work with use spatial vocabulary?</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[After participants share:] Thank you for sharing about the children in your learning setting and how they use and develop spatial vocabulary.</a:t>
            </a: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Facilitator</a:t>
            </a:r>
            <a:r>
              <a:rPr lang="en-US" sz="1800" b="1" kern="1200" spc="-10"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Encourage participants to share their examples of how children in their early learning settings use gestures or language—English, their home languages, or both—to communicate about the position or direction of objects or the distance between objects or people. </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Note: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Participants responded to a similar version of this question earlier in the session (slide 4, question 3).</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If participants documented their observations on sticky notes, you might invite them to add their sticky notes to a piece of chart paper labeled “Spatial Vocabulary.” Encourage participants to share some of their examples as they add their notes to the chart paper.</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Adjust the way you organize this experience based on group size, session length and format, and participants’ needs.</a:t>
            </a:r>
          </a:p>
        </p:txBody>
      </p:sp>
      <p:sp>
        <p:nvSpPr>
          <p:cNvPr id="4" name="Slide Number Placeholder 3"/>
          <p:cNvSpPr>
            <a:spLocks noGrp="1"/>
          </p:cNvSpPr>
          <p:nvPr>
            <p:ph type="sldNum" sz="quarter" idx="5"/>
          </p:nvPr>
        </p:nvSpPr>
        <p:spPr/>
        <p:txBody>
          <a:bodyPr/>
          <a:lstStyle/>
          <a:p>
            <a:fld id="{896399F6-6299-4610-B81F-5B1794C45A33}" type="slidenum">
              <a:rPr lang="en-US" smtClean="0"/>
              <a:t>15</a:t>
            </a:fld>
            <a:endParaRPr lang="en-US"/>
          </a:p>
        </p:txBody>
      </p:sp>
    </p:spTree>
    <p:extLst>
      <p:ext uri="{BB962C8B-B14F-4D97-AF65-F5344CB8AC3E}">
        <p14:creationId xmlns:p14="http://schemas.microsoft.com/office/powerpoint/2010/main" val="1986511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40"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Mental rotation is the ability to imagine what an object might look like when rotated or flipped.</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For example, mental rotation would involve knowing what the triangle on the slide will look like if rotated.</a:t>
            </a:r>
          </a:p>
        </p:txBody>
      </p:sp>
      <p:sp>
        <p:nvSpPr>
          <p:cNvPr id="4" name="Slide Number Placeholder 3"/>
          <p:cNvSpPr>
            <a:spLocks noGrp="1"/>
          </p:cNvSpPr>
          <p:nvPr>
            <p:ph type="sldNum" sz="quarter" idx="5"/>
          </p:nvPr>
        </p:nvSpPr>
        <p:spPr/>
        <p:txBody>
          <a:bodyPr/>
          <a:lstStyle/>
          <a:p>
            <a:fld id="{896399F6-6299-4610-B81F-5B1794C45A33}" type="slidenum">
              <a:rPr lang="en-US" smtClean="0"/>
              <a:t>16</a:t>
            </a:fld>
            <a:endParaRPr lang="en-US"/>
          </a:p>
        </p:txBody>
      </p:sp>
    </p:spTree>
    <p:extLst>
      <p:ext uri="{BB962C8B-B14F-4D97-AF65-F5344CB8AC3E}">
        <p14:creationId xmlns:p14="http://schemas.microsoft.com/office/powerpoint/2010/main" val="2252826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Infants’ and toddlers’ physical exploration of objects supports them to develop mental rotation skills later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Möhring</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&amp; Frick, 2013).</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As children hold, turn, and drop objects, they notice what these objects look like from different angles. For 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 infant learns that a toy car looks different when turned around or upside down.</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Toddlers continue to develop their mental rotation skills by experimenting with objects to reach a goal. For 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 may notice toddlers rotating objects to try to fit them into containers.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During the beginning of our session, we thought about ways children might use trial and error to explore objects. This exploration builds the foundation for mental rotation. What are some ways children use trial and error to explore objects?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[After participants share:] Using trial and error to explore objects promotes foundational skills and knowledge that support children in using mental rotation as they get older.</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Encourage participants to share examples of how children in their early learning settings use trial and error to explore objects. </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Note: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Participants responded to a similar version of this question earlier in the session (slide 4, question 4).</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 might invite participants to add their sticky notes to a piece of chart paper labeled “Foundations of Mental Rotation.” Encourage participants to share some of their examples as they add their notes to the chart paper.</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 the way you organize this experience based on group size, session length and format, and participants’ needs</a:t>
            </a:r>
            <a:r>
              <a:rPr lang="en-US" sz="1000" dirty="0">
                <a:solidFill>
                  <a:srgbClr val="0F173D"/>
                </a:solidFill>
                <a:effectLst/>
                <a:latin typeface="Poppins" pitchFamily="2" charset="77"/>
                <a:ea typeface="Times New Roman" panose="02020603050405020304" pitchFamily="18" charset="0"/>
                <a:cs typeface="Calibri" panose="020F0502020204030204" pitchFamily="34" charset="0"/>
              </a:rPr>
              <a:t>.</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17</a:t>
            </a:fld>
            <a:endParaRPr lang="en-US"/>
          </a:p>
        </p:txBody>
      </p:sp>
    </p:spTree>
    <p:extLst>
      <p:ext uri="{BB962C8B-B14F-4D97-AF65-F5344CB8AC3E}">
        <p14:creationId xmlns:p14="http://schemas.microsoft.com/office/powerpoint/2010/main" val="15340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10–20 minutes (including debrief on the next slide)</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Materials</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Infant or toddler spatial thinking video clip</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Now, we will observe a video clip. As you observe, notice the ways children use: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orientation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navigation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vocabulary</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Mental rotation</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 might record your observations. After the clip, we will discuss what you noticed.</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Choose an infant or toddler video clip that shows children using spatial thinking. Play both video clips or choose the clip that is most appropriate for participants.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 provide the following video clips (you may use different video clips):</a:t>
            </a:r>
          </a:p>
          <a:p>
            <a:pPr marL="742950" marR="0" lvl="1" indent="-285750">
              <a:buFont typeface="Courier New" panose="02070309020205020404" pitchFamily="49" charset="0"/>
              <a:buChar char="o"/>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3"/>
              </a:rPr>
              <a:t>Exploring Space with Their Bodies (8–18 months</a:t>
            </a:r>
            <a:r>
              <a:rPr lang="en-US" sz="1100" u="none" dirty="0">
                <a:solidFill>
                  <a:srgbClr val="0F173D"/>
                </a:solidFill>
                <a:effectLst/>
                <a:latin typeface="Poppins" pitchFamily="2" charset="77"/>
                <a:ea typeface="Times New Roman" panose="02020603050405020304" pitchFamily="18" charset="0"/>
                <a:cs typeface="Calibri" panose="020F0502020204030204" pitchFamily="34" charset="0"/>
                <a:hlinkClick r:id="rId3"/>
              </a:rPr>
              <a:t>)</a:t>
            </a:r>
            <a:r>
              <a:rPr lang="en-US" sz="1100" u="none"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none"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u="none" dirty="0">
                <a:solidFill>
                  <a:srgbClr val="0F173D"/>
                </a:solidFill>
                <a:effectLst/>
                <a:latin typeface="Poppins" pitchFamily="2" charset="77"/>
                <a:ea typeface="Times New Roman" panose="02020603050405020304" pitchFamily="18" charset="0"/>
                <a:cs typeface="Calibri" panose="020F0502020204030204" pitchFamily="34" charset="0"/>
              </a:rPr>
              <a:t>/kaWHHHgz_y8].</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In this video, infants explore various containers. They experiment with putting their bodies and other objects inside containers. </a:t>
            </a:r>
          </a:p>
          <a:p>
            <a:pPr marL="1143000" marR="0" lvl="2" indent="-228600">
              <a:buFont typeface="Wingdings" pitchFamily="2" charset="2"/>
              <a:buChar char=""/>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4"/>
              </a:rPr>
              <a:t>Exploring Space with Their Bodies (8–18 months) - Audio Descriptive Version</a:t>
            </a:r>
            <a:r>
              <a:rPr lang="en-US" sz="1100" u="none"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none"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u="none" dirty="0">
                <a:solidFill>
                  <a:srgbClr val="0F173D"/>
                </a:solidFill>
                <a:effectLst/>
                <a:latin typeface="Poppins" pitchFamily="2" charset="77"/>
                <a:ea typeface="Times New Roman" panose="02020603050405020304" pitchFamily="18" charset="0"/>
                <a:cs typeface="Calibri" panose="020F0502020204030204" pitchFamily="34" charset="0"/>
              </a:rPr>
              <a:t>/Jw6kSYcssVw]</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u="sng" dirty="0">
                <a:solidFill>
                  <a:srgbClr val="2078B0"/>
                </a:solidFill>
                <a:effectLst/>
                <a:latin typeface="Poppins" pitchFamily="2" charset="77"/>
                <a:ea typeface="Times New Roman" panose="02020603050405020304" pitchFamily="18" charset="0"/>
                <a:cs typeface="Calibri" panose="020F0502020204030204" pitchFamily="34" charset="0"/>
              </a:rPr>
              <a:t>Exploring Spatial Thinking with Blocks (18–36 months)</a:t>
            </a:r>
            <a:r>
              <a:rPr lang="en-US" sz="1100" dirty="0">
                <a:solidFill>
                  <a:srgbClr val="2078B0"/>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[https://</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/jfLjjJ1dlhw]. In this video, an educator and child use wooden blocks to build a garage together. They use spatial thinking while exploring concepts related to size, how objects fit inside the garage, and ways to position blocks to build the garage.</a:t>
            </a:r>
          </a:p>
          <a:p>
            <a:pPr marL="1143000" marR="0" lvl="2" indent="-228600">
              <a:buFont typeface="Wingdings" pitchFamily="2" charset="2"/>
              <a:buChar char=""/>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5"/>
              </a:rPr>
              <a:t>Exploring Spatial Thinking with Blocks (18–36 months) - Audio Descriptive Version</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/8k_Z8Dkuf30].</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Note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Discussion points are provided for the videos “</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3"/>
              </a:rPr>
              <a:t>Exploring Space with Their Bodies (8–18 months)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u="none" dirty="0">
                <a:solidFill>
                  <a:srgbClr val="0F173D"/>
                </a:solidFill>
                <a:effectLst/>
                <a:latin typeface="Poppins" pitchFamily="2" charset="77"/>
                <a:ea typeface="Times New Roman" panose="02020603050405020304" pitchFamily="18" charset="0"/>
                <a:cs typeface="Calibri" panose="020F0502020204030204" pitchFamily="34" charset="0"/>
              </a:rPr>
              <a:t>[https://</a:t>
            </a:r>
            <a:r>
              <a:rPr lang="en-US" sz="1100" u="none"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u="none" dirty="0">
                <a:solidFill>
                  <a:srgbClr val="0F173D"/>
                </a:solidFill>
                <a:effectLst/>
                <a:latin typeface="Poppins" pitchFamily="2" charset="77"/>
                <a:ea typeface="Times New Roman" panose="02020603050405020304" pitchFamily="18" charset="0"/>
                <a:cs typeface="Calibri" panose="020F0502020204030204" pitchFamily="34" charset="0"/>
              </a:rPr>
              <a:t>/kaWHHHgz_y8]</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and “</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6"/>
              </a:rPr>
              <a:t>Exploring Spatial Thinking with Blocks (18–36 months)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/jfLjjJ1dlhw] in the Facilitator Notes on the next slide.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If a component is not observed in the video, you might invite participants to:</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Think about ways that children might use that component.</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Explain how educators might support children to use that component.</a:t>
            </a:r>
          </a:p>
        </p:txBody>
      </p:sp>
      <p:sp>
        <p:nvSpPr>
          <p:cNvPr id="4" name="Slide Number Placeholder 3"/>
          <p:cNvSpPr>
            <a:spLocks noGrp="1"/>
          </p:cNvSpPr>
          <p:nvPr>
            <p:ph type="sldNum" sz="quarter" idx="5"/>
          </p:nvPr>
        </p:nvSpPr>
        <p:spPr/>
        <p:txBody>
          <a:bodyPr/>
          <a:lstStyle/>
          <a:p>
            <a:fld id="{896399F6-6299-4610-B81F-5B1794C45A33}" type="slidenum">
              <a:rPr lang="en-US" smtClean="0"/>
              <a:t>18</a:t>
            </a:fld>
            <a:endParaRPr lang="en-US"/>
          </a:p>
        </p:txBody>
      </p:sp>
    </p:spTree>
    <p:extLst>
      <p:ext uri="{BB962C8B-B14F-4D97-AF65-F5344CB8AC3E}">
        <p14:creationId xmlns:p14="http://schemas.microsoft.com/office/powerpoint/2010/main" val="3603659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10–20 minutes (including the video observation on the previous slide)</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Let’s discuss what you notice.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 what ways did children use the following components of spatial thinking?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orientation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navigation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vocabulary</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Mental rotation</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 the debrief based on your group size, session length and format, and participant needs. Consider charting participants’ observations to visually provide the ways children develop and apply spatial thinking.</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If a component is not observed in the video, you might invite participants to:</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Think about ways that children might use that component</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Explain how educators might support children to use that component.</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 using the following adaptations based on session length:</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shorter sessions, invite participants to share, with the larger group, what they notice about the ways infants and toddlers show their knowledge and skills related to spatial thinking.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longer sessions, offer time for participants to share their observations in pairs or at their tables. Then, invite each table to share their observations.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Here are some examples of how children in the infant video clip used spatial orientation, spatial navigation, spatial vocabulary, and mental rotation: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orientation: The children explored how their bodies fit into different spaces, for example, “inside” the tubs.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navigation: The children moved around the learning setting. They moved around objects and stepped “up” and “over” the tub to get “in” and “out” of it.</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vocabulary: The educator modeled spatial vocabulary such as “inside,” “on,” and “out.”</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Mental rotation: The children held and rotated objects in their hands. They also observed how the balls fell. One child experimented with fitting a lid on a tube.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Here are some examples of how children in the toddler video clip used spatial orientation, spatial navigation, spatial vocabulary, and mental rotation: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orientation: The child paid attention to the position of the blocks as he rebuilt with the educator.</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navigation: The child noticed where the cars moved. For example, the educator said, “They went out the ‘back,’” and the child moved to the back of the structure to find the cars.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vocabulary: The educator modeled spatial vocabulary such as “in” and “down.”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Mental rotation: The child physically manipulated objects (the toy trucks) and moved around the structure. The child might have noticed how the trucks and the block structure looked from different angles.</a:t>
            </a:r>
          </a:p>
        </p:txBody>
      </p:sp>
      <p:sp>
        <p:nvSpPr>
          <p:cNvPr id="4" name="Slide Number Placeholder 3"/>
          <p:cNvSpPr>
            <a:spLocks noGrp="1"/>
          </p:cNvSpPr>
          <p:nvPr>
            <p:ph type="sldNum" sz="quarter" idx="5"/>
          </p:nvPr>
        </p:nvSpPr>
        <p:spPr/>
        <p:txBody>
          <a:bodyPr/>
          <a:lstStyle/>
          <a:p>
            <a:fld id="{896399F6-6299-4610-B81F-5B1794C45A33}" type="slidenum">
              <a:rPr lang="en-US" smtClean="0"/>
              <a:t>19</a:t>
            </a:fld>
            <a:endParaRPr lang="en-US"/>
          </a:p>
        </p:txBody>
      </p:sp>
    </p:spTree>
    <p:extLst>
      <p:ext uri="{BB962C8B-B14F-4D97-AF65-F5344CB8AC3E}">
        <p14:creationId xmlns:p14="http://schemas.microsoft.com/office/powerpoint/2010/main" val="488919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 Points</a:t>
            </a:r>
          </a:p>
          <a:p>
            <a:pPr marL="0" marR="0">
              <a:spcBef>
                <a:spcPts val="600"/>
              </a:spcBef>
              <a:spcAft>
                <a:spcPts val="600"/>
              </a:spcAft>
            </a:pP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The Count Play Explore Professional Learning Resources were made possible by Count Play Explore, an early math and science initiative led by the Fresno County Superintendent of Schools, Early Care and Education Department. This initiative is generously funded by the California Department of Education and the California State Board of Education. These resources are intended to be used as a guide for implementing evidence-based strategies, promoting active learning, and encouraging developmentally appropriate practices in early education settings. They are not intended for commercial redistribution, unauthorized modification, or use outside the scope of professional education.</a:t>
            </a:r>
          </a:p>
        </p:txBody>
      </p:sp>
      <p:sp>
        <p:nvSpPr>
          <p:cNvPr id="4" name="Slide Number Placeholder 3"/>
          <p:cNvSpPr>
            <a:spLocks noGrp="1"/>
          </p:cNvSpPr>
          <p:nvPr>
            <p:ph type="sldNum" sz="quarter" idx="5"/>
          </p:nvPr>
        </p:nvSpPr>
        <p:spPr/>
        <p:txBody>
          <a:bodyPr/>
          <a:lstStyle/>
          <a:p>
            <a:fld id="{896399F6-6299-4610-B81F-5B1794C45A33}" type="slidenum">
              <a:rPr lang="en-US" smtClean="0"/>
              <a:pPr/>
              <a:t>2</a:t>
            </a:fld>
            <a:endParaRPr lang="en-US" dirty="0"/>
          </a:p>
        </p:txBody>
      </p:sp>
    </p:spTree>
    <p:extLst>
      <p:ext uri="{BB962C8B-B14F-4D97-AF65-F5344CB8AC3E}">
        <p14:creationId xmlns:p14="http://schemas.microsoft.com/office/powerpoint/2010/main" val="1668693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40"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We explored four components of spatial thinking. We also observed how infants and toddlers develop these concepts. Now, let’s discuss ways we can support children to develop spatial thinking in our learning settings and at home.</a:t>
            </a:r>
          </a:p>
        </p:txBody>
      </p:sp>
      <p:sp>
        <p:nvSpPr>
          <p:cNvPr id="4" name="Slide Number Placeholder 3"/>
          <p:cNvSpPr>
            <a:spLocks noGrp="1"/>
          </p:cNvSpPr>
          <p:nvPr>
            <p:ph type="sldNum" sz="quarter" idx="5"/>
          </p:nvPr>
        </p:nvSpPr>
        <p:spPr/>
        <p:txBody>
          <a:bodyPr/>
          <a:lstStyle/>
          <a:p>
            <a:fld id="{896399F6-6299-4610-B81F-5B1794C45A33}" type="slidenum">
              <a:rPr lang="en-US" smtClean="0"/>
              <a:t>20</a:t>
            </a:fld>
            <a:endParaRPr lang="en-US"/>
          </a:p>
        </p:txBody>
      </p:sp>
    </p:spTree>
    <p:extLst>
      <p:ext uri="{BB962C8B-B14F-4D97-AF65-F5344CB8AC3E}">
        <p14:creationId xmlns:p14="http://schemas.microsoft.com/office/powerpoint/2010/main" val="605776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5–10 minutes</a:t>
            </a: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Materials</a:t>
            </a:r>
          </a:p>
          <a:p>
            <a:pPr marL="0" marR="0">
              <a:spcBef>
                <a:spcPts val="600"/>
              </a:spcBef>
              <a:spcAft>
                <a:spcPts val="600"/>
              </a:spcAft>
            </a:pP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Daily Opportunities to Explore Spatial Thinking </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handout</a:t>
            </a:r>
          </a:p>
          <a:p>
            <a:pPr marL="0" marR="0">
              <a:lnSpc>
                <a:spcPts val="2400"/>
              </a:lnSpc>
              <a:spcBef>
                <a:spcPts val="600"/>
              </a:spcBef>
            </a:pPr>
            <a:r>
              <a:rPr lang="en-US" sz="1800" b="1" kern="1200" dirty="0">
                <a:solidFill>
                  <a:srgbClr val="0F173D"/>
                </a:solidFill>
                <a:effectLst/>
                <a:latin typeface="Montserrat" pitchFamily="2" charset="77"/>
                <a:ea typeface="+mn-ea"/>
                <a:cs typeface="Calibri" panose="020F0502020204030204" pitchFamily="34" charset="0"/>
              </a:rPr>
              <a:t>Talking</a:t>
            </a:r>
            <a:r>
              <a:rPr lang="en-US" sz="1800" b="1" kern="1200" spc="-40" dirty="0">
                <a:solidFill>
                  <a:srgbClr val="0F173D"/>
                </a:solidFill>
                <a:effectLst/>
                <a:latin typeface="Montserrat" pitchFamily="2" charset="77"/>
                <a:ea typeface="+mn-ea"/>
                <a:cs typeface="Calibri" panose="020F0502020204030204" pitchFamily="34" charset="0"/>
              </a:rPr>
              <a:t> </a:t>
            </a:r>
            <a:r>
              <a:rPr lang="en-US" sz="1800" b="1" kern="1200" spc="-10" dirty="0">
                <a:solidFill>
                  <a:srgbClr val="0F173D"/>
                </a:solidFill>
                <a:effectLst/>
                <a:latin typeface="Montserrat" pitchFamily="2" charset="77"/>
                <a:ea typeface="+mn-ea"/>
                <a:cs typeface="Calibri" panose="020F0502020204030204" pitchFamily="34" charset="0"/>
              </a:rPr>
              <a:t>Points</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Let’s review some ways educators can support infants and toddlers’ spatial thinking through daily routines in early learning and care settings.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Take out and review </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Daily Opportunities to Explore Spatial Thinking</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This handout offers some ideas on how to support infants’ and toddlers’ spatial thinking through daily routines.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With a partner, discuss ways you might use the ideas in this handout.</a:t>
            </a: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Facilitator</a:t>
            </a:r>
            <a:r>
              <a:rPr lang="en-US" sz="1800" b="1" kern="1200" spc="-10"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Provide 5–10 minutes for participants to review and discuss the handout.</a:t>
            </a:r>
          </a:p>
        </p:txBody>
      </p:sp>
      <p:sp>
        <p:nvSpPr>
          <p:cNvPr id="4" name="Slide Number Placeholder 3"/>
          <p:cNvSpPr>
            <a:spLocks noGrp="1"/>
          </p:cNvSpPr>
          <p:nvPr>
            <p:ph type="sldNum" sz="quarter" idx="5"/>
          </p:nvPr>
        </p:nvSpPr>
        <p:spPr/>
        <p:txBody>
          <a:bodyPr/>
          <a:lstStyle/>
          <a:p>
            <a:fld id="{896399F6-6299-4610-B81F-5B1794C45A33}" type="slidenum">
              <a:rPr lang="en-US" smtClean="0"/>
              <a:t>21</a:t>
            </a:fld>
            <a:endParaRPr lang="en-US"/>
          </a:p>
        </p:txBody>
      </p:sp>
    </p:spTree>
    <p:extLst>
      <p:ext uri="{BB962C8B-B14F-4D97-AF65-F5344CB8AC3E}">
        <p14:creationId xmlns:p14="http://schemas.microsoft.com/office/powerpoint/2010/main" val="1139375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15 minutes</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Materials</a:t>
            </a:r>
          </a:p>
          <a:p>
            <a:pPr marL="0" marR="0">
              <a:spcBef>
                <a:spcPts val="600"/>
              </a:spcBef>
              <a:spcAft>
                <a:spcPts val="600"/>
              </a:spcAft>
            </a:pP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M</a:t>
            </a:r>
            <a:r>
              <a:rPr lang="en-US" sz="1100" b="1" kern="100" baseline="30000" dirty="0">
                <a:solidFill>
                  <a:srgbClr val="0F173D"/>
                </a:solidFill>
                <a:effectLst/>
                <a:latin typeface="Poppins" pitchFamily="2" charset="77"/>
                <a:ea typeface="Calibri" panose="020F0502020204030204" pitchFamily="34" charset="0"/>
                <a:cs typeface="Times New Roman" panose="02020603050405020304" pitchFamily="18" charset="0"/>
              </a:rPr>
              <a:t>5</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Early Math Approach Overview</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 handout</a:t>
            </a:r>
            <a:r>
              <a:rPr lang="en-US" sz="1100" kern="100" dirty="0">
                <a:solidFill>
                  <a:srgbClr val="222222"/>
                </a:solidFill>
                <a:effectLst/>
                <a:latin typeface="Poppins" pitchFamily="2" charset="77"/>
                <a:ea typeface="Calibri" panose="020F0502020204030204" pitchFamily="34" charset="0"/>
                <a:cs typeface="Times New Roman" panose="02020603050405020304" pitchFamily="18" charset="0"/>
              </a:rPr>
              <a:t> </a:t>
            </a:r>
            <a:endPar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 reviewed some ways educators might support children’s spatial thinking through daily routines. Now, we will think more deeply about teaching practices. Count Play Explore often uses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(pronounced: M to the fifth) Early Math Approach to refer to five core early math teaching practices. These practices include: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Mutual Learning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Meaningful Investigations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Materials and Learning Environment</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Math Vocabulary and Discourse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Multiple Representations</a:t>
            </a:r>
          </a:p>
          <a:p>
            <a:pPr marL="342900" marR="0" lvl="0" indent="-342900">
              <a:buFont typeface="Symbol" pitchFamily="2" charset="2"/>
              <a:buChar char=""/>
            </a:pPr>
            <a:r>
              <a:rPr lang="en-US" sz="1100" dirty="0">
                <a:solidFill>
                  <a:srgbClr val="0F173D"/>
                </a:solidFill>
                <a:effectLst/>
                <a:latin typeface="Poppins" pitchFamily="2" charset="77"/>
                <a:ea typeface="SimSun" panose="02010600030101010101" pitchFamily="2" charset="-122"/>
                <a:cs typeface="Times New Roman" panose="02020603050405020304" pitchFamily="18" charset="0"/>
              </a:rPr>
              <a:t>Let’s explore t</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he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practices. Then, we will observe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in action.</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 your participants and their prior experiences with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groups that have significant experience with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you might offer a few minutes for participants to share with a partner their strengths and what practices they are working on. Or use this slide to briefly revisit the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practices and move to the next slide.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groups that have less experience with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you might offer more time for participants to explore each practice. For example, allow time for them to review the practices on their own. Invite them to make a square over practices they have “squared away” (practices they understand and use), a circle over “what’s still going around in their heads” (practices they still have questions about), and a triangle over the ideas they will use in their settings. Visit the </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M</a:t>
            </a:r>
            <a:r>
              <a:rPr lang="en-US" sz="1100" b="1"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Early Math Approach</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suite of resources for additional ideas and resources to support educators’ understanding of the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Early Math Approach. </a:t>
            </a:r>
          </a:p>
        </p:txBody>
      </p:sp>
      <p:sp>
        <p:nvSpPr>
          <p:cNvPr id="4" name="Slide Number Placeholder 3"/>
          <p:cNvSpPr>
            <a:spLocks noGrp="1"/>
          </p:cNvSpPr>
          <p:nvPr>
            <p:ph type="sldNum" sz="quarter" idx="5"/>
          </p:nvPr>
        </p:nvSpPr>
        <p:spPr/>
        <p:txBody>
          <a:bodyPr/>
          <a:lstStyle/>
          <a:p>
            <a:fld id="{896399F6-6299-4610-B81F-5B1794C45A33}" type="slidenum">
              <a:rPr lang="en-US" smtClean="0"/>
              <a:t>22</a:t>
            </a:fld>
            <a:endParaRPr lang="en-US"/>
          </a:p>
        </p:txBody>
      </p:sp>
    </p:spTree>
    <p:extLst>
      <p:ext uri="{BB962C8B-B14F-4D97-AF65-F5344CB8AC3E}">
        <p14:creationId xmlns:p14="http://schemas.microsoft.com/office/powerpoint/2010/main" val="17293009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5–7 minutes (not including debrief)</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Materials</a:t>
            </a:r>
          </a:p>
          <a:p>
            <a:pPr marL="0" marR="0">
              <a:spcBef>
                <a:spcPts val="600"/>
              </a:spcBef>
              <a:spcAft>
                <a:spcPts val="600"/>
              </a:spcAft>
            </a:pP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Observing M</a:t>
            </a:r>
            <a:r>
              <a:rPr lang="en-US" sz="1100" b="1" kern="100" baseline="30000" dirty="0">
                <a:solidFill>
                  <a:srgbClr val="0F173D"/>
                </a:solidFill>
                <a:effectLst/>
                <a:latin typeface="Poppins" pitchFamily="2" charset="77"/>
                <a:ea typeface="Calibri" panose="020F0502020204030204" pitchFamily="34" charset="0"/>
                <a:cs typeface="Times New Roman" panose="02020603050405020304" pitchFamily="18" charset="0"/>
              </a:rPr>
              <a:t>5</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in Action: Spatial Thinking</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 handout</a:t>
            </a:r>
            <a:r>
              <a:rPr lang="en-US" sz="1300" u="none" strike="noStrike" kern="100" dirty="0">
                <a:solidFill>
                  <a:srgbClr val="0000FF"/>
                </a:solidFill>
                <a:effectLst/>
                <a:latin typeface="Montserrat" pitchFamily="2" charset="77"/>
                <a:ea typeface="Calibri" panose="020F0502020204030204" pitchFamily="34" charset="0"/>
                <a:cs typeface="Times New Roman" panose="02020603050405020304" pitchFamily="18" charset="0"/>
              </a:rPr>
              <a:t>, </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infant and toddler spatial thinking video clip, chart paper, markers</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 observed how infants and toddlers develop spatial thinking. Then, we explored the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Early Math Approach. Now, we are going to observe a video that shows how educators use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to support children’s spatial thinking.</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[Choose a strategy for facilitating this observation and debrief. Adapt the talking points to reflect this strategy.]</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Choose an infant and toddler video clip that shows children exploring and using spatial thinking. This may be the same clip used for observing children using spatial thinking.</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 provide the following videos (you may use other videos):</a:t>
            </a:r>
          </a:p>
          <a:p>
            <a:pPr marL="742950" marR="0" lvl="1" indent="-285750">
              <a:buFont typeface="Courier New" panose="02070309020205020404" pitchFamily="49" charset="0"/>
              <a:buChar char="o"/>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3"/>
              </a:rPr>
              <a:t>Exploring Space with Their Bodies (8–18 months)</a:t>
            </a:r>
            <a:r>
              <a:rPr lang="en-US" sz="1100" u="none"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none"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u="none" dirty="0">
                <a:solidFill>
                  <a:srgbClr val="0F173D"/>
                </a:solidFill>
                <a:effectLst/>
                <a:latin typeface="Poppins" pitchFamily="2" charset="77"/>
                <a:ea typeface="Times New Roman" panose="02020603050405020304" pitchFamily="18" charset="0"/>
                <a:cs typeface="Calibri" panose="020F0502020204030204" pitchFamily="34" charset="0"/>
              </a:rPr>
              <a:t>/kaWHHHgz_y8]</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4"/>
              </a:rPr>
              <a:t>Exploring Space with Their Bodies (8–18 months) - Audio Descriptive Version</a:t>
            </a:r>
            <a:r>
              <a:rPr lang="en-US" sz="1100" u="none"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none"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u="none" dirty="0">
                <a:solidFill>
                  <a:srgbClr val="0F173D"/>
                </a:solidFill>
                <a:effectLst/>
                <a:latin typeface="Poppins" pitchFamily="2" charset="77"/>
                <a:ea typeface="Times New Roman" panose="02020603050405020304" pitchFamily="18" charset="0"/>
                <a:cs typeface="Calibri" panose="020F0502020204030204" pitchFamily="34" charset="0"/>
              </a:rPr>
              <a:t>/Jw6kSYcssVw]</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5"/>
              </a:rPr>
              <a:t>Exploring Spatial Thinking with Blocks (18–36 months)</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/jfLjjJ1dlhw]</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6"/>
              </a:rPr>
              <a:t>Exploring Spatial Thinking with Blocks (18–36 months) - Audio Descriptive Version</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u="none" dirty="0">
                <a:solidFill>
                  <a:srgbClr val="0F173D"/>
                </a:solidFill>
                <a:effectLst/>
                <a:latin typeface="Poppins" pitchFamily="2" charset="77"/>
                <a:ea typeface="Times New Roman" panose="02020603050405020304" pitchFamily="18" charset="0"/>
                <a:cs typeface="Calibri" panose="020F0502020204030204" pitchFamily="34" charset="0"/>
              </a:rPr>
              <a:t>[https://</a:t>
            </a:r>
            <a:r>
              <a:rPr lang="en-US" sz="1100" u="none"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u="none" dirty="0">
                <a:solidFill>
                  <a:srgbClr val="0F173D"/>
                </a:solidFill>
                <a:effectLst/>
                <a:latin typeface="Poppins" pitchFamily="2" charset="77"/>
                <a:ea typeface="Times New Roman" panose="02020603050405020304" pitchFamily="18" charset="0"/>
                <a:cs typeface="Calibri" panose="020F0502020204030204" pitchFamily="34" charset="0"/>
              </a:rPr>
              <a:t>/8k_Z8Dkuf30]</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Note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Samples answers are provided for the videos “Exploring Space with Their Bodies (8–18 months)” </a:t>
            </a:r>
            <a:r>
              <a:rPr lang="en-US" sz="1100" u="none" dirty="0">
                <a:solidFill>
                  <a:srgbClr val="0F173D"/>
                </a:solidFill>
                <a:effectLst/>
                <a:latin typeface="Poppins" pitchFamily="2" charset="77"/>
                <a:ea typeface="Times New Roman" panose="02020603050405020304" pitchFamily="18" charset="0"/>
                <a:cs typeface="Calibri" panose="020F0502020204030204" pitchFamily="34" charset="0"/>
              </a:rPr>
              <a:t>[https://</a:t>
            </a:r>
            <a:r>
              <a:rPr lang="en-US" sz="1100" u="none"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u="none" dirty="0">
                <a:solidFill>
                  <a:srgbClr val="0F173D"/>
                </a:solidFill>
                <a:effectLst/>
                <a:latin typeface="Poppins" pitchFamily="2" charset="77"/>
                <a:ea typeface="Times New Roman" panose="02020603050405020304" pitchFamily="18" charset="0"/>
                <a:cs typeface="Calibri" panose="020F0502020204030204" pitchFamily="34" charset="0"/>
              </a:rPr>
              <a:t>/kaWHHHgz_y8]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 “Exploring Spatial Thinking with Blocks (18–36 months</a:t>
            </a:r>
            <a:r>
              <a:rPr lang="en-US" sz="1100" u="none"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none"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u="none" dirty="0">
                <a:solidFill>
                  <a:srgbClr val="0F173D"/>
                </a:solidFill>
                <a:effectLst/>
                <a:latin typeface="Poppins" pitchFamily="2" charset="77"/>
                <a:ea typeface="Times New Roman" panose="02020603050405020304" pitchFamily="18" charset="0"/>
                <a:cs typeface="Calibri" panose="020F0502020204030204" pitchFamily="34" charset="0"/>
              </a:rPr>
              <a:t>/jfLjjJ1dlhw]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 the Facilitator Notes on the next slide.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 participants to take out the </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Observing M</a:t>
            </a:r>
            <a:r>
              <a:rPr lang="en-US" sz="1100" b="1"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in Action: Spatial Thinking</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handout.</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larger groups and longer sessions, use a jigsaw approach. Before playing the video clip, assign each table one practice to focus on during the video. [If there are more than five tables, assign more than one table to focus on each practice.]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smaller groups and shorter sessions, consider showing the video clip two to three times, inviting participants to focus on specific practices each time. Encourage them to record observations on the handout.</a:t>
            </a:r>
          </a:p>
        </p:txBody>
      </p:sp>
      <p:sp>
        <p:nvSpPr>
          <p:cNvPr id="4" name="Slide Number Placeholder 3"/>
          <p:cNvSpPr>
            <a:spLocks noGrp="1"/>
          </p:cNvSpPr>
          <p:nvPr>
            <p:ph type="sldNum" sz="quarter" idx="5"/>
          </p:nvPr>
        </p:nvSpPr>
        <p:spPr/>
        <p:txBody>
          <a:bodyPr/>
          <a:lstStyle/>
          <a:p>
            <a:fld id="{896399F6-6299-4610-B81F-5B1794C45A33}" type="slidenum">
              <a:rPr lang="en-US" smtClean="0"/>
              <a:t>23</a:t>
            </a:fld>
            <a:endParaRPr lang="en-US"/>
          </a:p>
        </p:txBody>
      </p:sp>
    </p:spTree>
    <p:extLst>
      <p:ext uri="{BB962C8B-B14F-4D97-AF65-F5344CB8AC3E}">
        <p14:creationId xmlns:p14="http://schemas.microsoft.com/office/powerpoint/2010/main" val="3590110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20–30 minutes (varies based on session goals) </a:t>
            </a: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Materials</a:t>
            </a:r>
          </a:p>
          <a:p>
            <a:pPr marL="0" marR="0">
              <a:spcBef>
                <a:spcPts val="600"/>
              </a:spcBef>
              <a:spcAft>
                <a:spcPts val="600"/>
              </a:spcAft>
            </a:pP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Observing M</a:t>
            </a:r>
            <a:r>
              <a:rPr lang="en-US" sz="1800" b="1" kern="100" baseline="30000" dirty="0">
                <a:solidFill>
                  <a:srgbClr val="0F173D"/>
                </a:solidFill>
                <a:effectLst/>
                <a:latin typeface="Poppins" pitchFamily="2" charset="77"/>
                <a:ea typeface="Calibri" panose="020F0502020204030204" pitchFamily="34" charset="0"/>
                <a:cs typeface="Times New Roman" panose="02020603050405020304" pitchFamily="18" charset="0"/>
              </a:rPr>
              <a:t>5 </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in Action: Spatial Thinking </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handout</a:t>
            </a:r>
            <a:r>
              <a:rPr lang="en-US" sz="1800" u="none" strike="noStrike" kern="100" dirty="0">
                <a:solidFill>
                  <a:srgbClr val="0000FF"/>
                </a:solidFill>
                <a:effectLst/>
                <a:latin typeface="Montserrat" pitchFamily="2" charset="77"/>
                <a:ea typeface="Calibri" panose="020F0502020204030204" pitchFamily="34" charset="0"/>
                <a:cs typeface="Times New Roman" panose="02020603050405020304" pitchFamily="18" charset="0"/>
              </a:rPr>
              <a:t>, </a:t>
            </a:r>
            <a:r>
              <a:rPr lang="en-US" sz="1800" kern="100" dirty="0">
                <a:solidFill>
                  <a:srgbClr val="222222"/>
                </a:solidFill>
                <a:effectLst/>
                <a:latin typeface="Poppins" pitchFamily="2" charset="77"/>
                <a:ea typeface="Calibri" panose="020F0502020204030204" pitchFamily="34" charset="0"/>
                <a:cs typeface="Times New Roman" panose="02020603050405020304" pitchFamily="18" charset="0"/>
              </a:rPr>
              <a:t>chart paper, markers</a:t>
            </a:r>
            <a:endPar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40"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Let’s unpack your observations of each M</a:t>
            </a:r>
            <a:r>
              <a:rPr lang="en-US" sz="18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practice.</a:t>
            </a: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Facilitator</a:t>
            </a:r>
            <a:r>
              <a:rPr lang="en-US" sz="1800" b="1" kern="1200" spc="-10"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Use the </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Answer Key for Observing M</a:t>
            </a:r>
            <a:r>
              <a:rPr lang="en-US" sz="1800" b="1"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 in Action: Spatial Thinking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for examples of ways M</a:t>
            </a:r>
            <a:r>
              <a:rPr lang="en-US" sz="18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was used in the video clips provided.</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For larger groups or longer sessions: After observing the video clip, ask each table group to discuss what they noticed about their assigned practice. Then, invite each group to share their observations with the larger group. As each group shares, paraphrase, affirm, and add to their responses as needed. Consider charting each group’s observations to make practices visible.</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For smaller groups or shorter sessions: Invite participants to share their observations with the whole group. Chart their observations to make the practices visible. As participants share, paraphrase, affirm, and add to their responses as needed. Consider inviting participants to share something they learned with someone from another table. For example, you might ask them to find someone with similar shoes, move to meet them, and share something they learned with that person.</a:t>
            </a:r>
          </a:p>
        </p:txBody>
      </p:sp>
      <p:sp>
        <p:nvSpPr>
          <p:cNvPr id="4" name="Slide Number Placeholder 3"/>
          <p:cNvSpPr>
            <a:spLocks noGrp="1"/>
          </p:cNvSpPr>
          <p:nvPr>
            <p:ph type="sldNum" sz="quarter" idx="5"/>
          </p:nvPr>
        </p:nvSpPr>
        <p:spPr/>
        <p:txBody>
          <a:bodyPr/>
          <a:lstStyle/>
          <a:p>
            <a:fld id="{896399F6-6299-4610-B81F-5B1794C45A33}" type="slidenum">
              <a:rPr lang="en-US" smtClean="0"/>
              <a:t>24</a:t>
            </a:fld>
            <a:endParaRPr lang="en-US"/>
          </a:p>
        </p:txBody>
      </p:sp>
    </p:spTree>
    <p:extLst>
      <p:ext uri="{BB962C8B-B14F-4D97-AF65-F5344CB8AC3E}">
        <p14:creationId xmlns:p14="http://schemas.microsoft.com/office/powerpoint/2010/main" val="2205426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15–30 minutes (including debrief on next slide) </a:t>
            </a: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Materials</a:t>
            </a:r>
          </a:p>
          <a:p>
            <a:pPr marL="0" marR="0">
              <a:spcBef>
                <a:spcPts val="600"/>
              </a:spcBef>
              <a:spcAft>
                <a:spcPts val="600"/>
              </a:spcAft>
            </a:pP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Using M</a:t>
            </a:r>
            <a:r>
              <a:rPr lang="en-US" sz="1800" b="1" kern="100" baseline="30000" dirty="0">
                <a:solidFill>
                  <a:srgbClr val="0F173D"/>
                </a:solidFill>
                <a:effectLst/>
                <a:latin typeface="Poppins" pitchFamily="2" charset="77"/>
                <a:ea typeface="Calibri" panose="020F0502020204030204" pitchFamily="34" charset="0"/>
                <a:cs typeface="Times New Roman" panose="02020603050405020304" pitchFamily="18" charset="0"/>
              </a:rPr>
              <a:t>5</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to Support Learning About Shapes and Spatial Thinking Skills</a:t>
            </a:r>
            <a:r>
              <a:rPr lang="en-US" sz="1800" b="1" kern="100" dirty="0">
                <a:solidFill>
                  <a:srgbClr val="222222"/>
                </a:solidFill>
                <a:effectLst/>
                <a:latin typeface="Poppins" pitchFamily="2" charset="77"/>
                <a:ea typeface="Calibri" panose="020F0502020204030204" pitchFamily="34" charset="0"/>
                <a:cs typeface="Times New Roman" panose="02020603050405020304" pitchFamily="18" charset="0"/>
              </a:rPr>
              <a:t> </a:t>
            </a:r>
            <a:r>
              <a:rPr lang="en-US" sz="1800" kern="100" dirty="0">
                <a:solidFill>
                  <a:srgbClr val="222222"/>
                </a:solidFill>
                <a:effectLst/>
                <a:latin typeface="Poppins" pitchFamily="2" charset="77"/>
                <a:ea typeface="Calibri" panose="020F0502020204030204" pitchFamily="34" charset="0"/>
                <a:cs typeface="Times New Roman" panose="02020603050405020304" pitchFamily="18" charset="0"/>
              </a:rPr>
              <a:t>handout, chart paper, markers</a:t>
            </a:r>
            <a:endPar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40" dirty="0">
                <a:solidFill>
                  <a:srgbClr val="0F173D"/>
                </a:solidFill>
                <a:effectLst/>
                <a:latin typeface="Poppins" pitchFamily="2" charset="77"/>
                <a:ea typeface="+mn-ea"/>
                <a:cs typeface="Calibri" panose="020F0502020204030204" pitchFamily="34" charset="0"/>
              </a:rPr>
              <a:t> </a:t>
            </a:r>
            <a:r>
              <a:rPr lang="en-US" sz="1800" b="1" kern="1200" spc="-10" dirty="0">
                <a:solidFill>
                  <a:srgbClr val="0F173D"/>
                </a:solidFill>
                <a:effectLst/>
                <a:latin typeface="Poppins" pitchFamily="2" charset="77"/>
                <a:ea typeface="+mn-ea"/>
                <a:cs typeface="Calibri" panose="020F0502020204030204" pitchFamily="34" charset="0"/>
              </a:rPr>
              <a:t>Points</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We discussed the M</a:t>
            </a:r>
            <a:r>
              <a:rPr lang="en-US" sz="18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Early Math Approach and observed some ways it may be used to support infants’ and toddlers’ spatial thinking. Let’s consider other ways to use M</a:t>
            </a:r>
            <a:r>
              <a:rPr lang="en-US" sz="18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to support infants’ and toddlers’ spatial thinking.</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Take out the Using M</a:t>
            </a:r>
            <a:r>
              <a:rPr lang="en-US" sz="18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to Support Learning About Shapes and Spatial Thinking Skills handout.</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Review the ideas on how to use M</a:t>
            </a:r>
            <a:r>
              <a:rPr lang="en-US" sz="18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to support infants’ and toddlers’ spatial thinking. You might make notes, circle, or highlight as you review.</a:t>
            </a: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Facilitator</a:t>
            </a:r>
            <a:r>
              <a:rPr lang="en-US" sz="1800" b="1" kern="1200" spc="-10"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If you have used PPT 2a “Geometry: Infants and Toddlers” that is part of the </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Geometry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suite of resources, participants may have already explored this document. This resource refers to a broader concept of geometry that includes both shapes and spatial thinking. Invite participants to explore the document again. Explain that they may have already used this resource. Let them know that today the focus is on spatial thinking.</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Provide five to seven minutes for participants to review the handout independently.</a:t>
            </a:r>
          </a:p>
        </p:txBody>
      </p:sp>
      <p:sp>
        <p:nvSpPr>
          <p:cNvPr id="4" name="Slide Number Placeholder 3"/>
          <p:cNvSpPr>
            <a:spLocks noGrp="1"/>
          </p:cNvSpPr>
          <p:nvPr>
            <p:ph type="sldNum" sz="quarter" idx="5"/>
          </p:nvPr>
        </p:nvSpPr>
        <p:spPr/>
        <p:txBody>
          <a:bodyPr/>
          <a:lstStyle/>
          <a:p>
            <a:fld id="{896399F6-6299-4610-B81F-5B1794C45A33}" type="slidenum">
              <a:rPr lang="en-US" smtClean="0"/>
              <a:t>25</a:t>
            </a:fld>
            <a:endParaRPr lang="en-US"/>
          </a:p>
        </p:txBody>
      </p:sp>
    </p:spTree>
    <p:extLst>
      <p:ext uri="{BB962C8B-B14F-4D97-AF65-F5344CB8AC3E}">
        <p14:creationId xmlns:p14="http://schemas.microsoft.com/office/powerpoint/2010/main" val="37069592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r>
              <a:rPr lang="en-US" sz="1200" b="1" kern="1200" spc="-25" dirty="0">
                <a:solidFill>
                  <a:srgbClr val="0F173D"/>
                </a:solidFill>
                <a:effectLst/>
                <a:latin typeface="Poppins" pitchFamily="2" charset="77"/>
                <a:ea typeface="+mn-ea"/>
                <a:cs typeface="Calibri" panose="020F0502020204030204" pitchFamily="34" charset="0"/>
              </a:rPr>
              <a:t> </a:t>
            </a:r>
            <a:endParaRPr lang="en-US" sz="1200" b="1" kern="1200" dirty="0">
              <a:solidFill>
                <a:srgbClr val="0F173D"/>
              </a:solidFill>
              <a:effectLst/>
              <a:latin typeface="Poppins" pitchFamily="2" charset="77"/>
              <a:ea typeface="+mn-ea"/>
              <a:cs typeface="Calibri" panose="020F0502020204030204" pitchFamily="34" charset="0"/>
            </a:endParaRP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15–30 minutes (including review of document on previous slide)</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Materials</a:t>
            </a:r>
            <a:r>
              <a:rPr lang="en-US" sz="1200" b="1" kern="1200" spc="-20" dirty="0">
                <a:solidFill>
                  <a:srgbClr val="0F173D"/>
                </a:solidFill>
                <a:effectLst/>
                <a:latin typeface="Poppins" pitchFamily="2" charset="77"/>
                <a:ea typeface="+mn-ea"/>
                <a:cs typeface="Calibri" panose="020F0502020204030204" pitchFamily="34" charset="0"/>
              </a:rPr>
              <a:t> </a:t>
            </a:r>
            <a:endParaRPr lang="en-US" sz="1200" b="1" kern="1200" dirty="0">
              <a:solidFill>
                <a:srgbClr val="0F173D"/>
              </a:solidFill>
              <a:effectLst/>
              <a:latin typeface="Poppins" pitchFamily="2" charset="77"/>
              <a:ea typeface="+mn-ea"/>
              <a:cs typeface="Calibri" panose="020F0502020204030204" pitchFamily="34" charset="0"/>
            </a:endParaRPr>
          </a:p>
          <a:p>
            <a:pPr marL="0" marR="0">
              <a:spcBef>
                <a:spcPts val="600"/>
              </a:spcBef>
              <a:spcAft>
                <a:spcPts val="600"/>
              </a:spcAft>
            </a:pP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Using M</a:t>
            </a:r>
            <a:r>
              <a:rPr lang="en-US" sz="1100" b="1" kern="100" baseline="30000" dirty="0">
                <a:solidFill>
                  <a:srgbClr val="0F173D"/>
                </a:solidFill>
                <a:effectLst/>
                <a:latin typeface="Poppins" pitchFamily="2" charset="77"/>
                <a:ea typeface="Calibri" panose="020F0502020204030204" pitchFamily="34" charset="0"/>
                <a:cs typeface="Times New Roman" panose="02020603050405020304" pitchFamily="18" charset="0"/>
              </a:rPr>
              <a:t>5</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to Support Learning About Shapes and Spatial Thinking</a:t>
            </a:r>
            <a:r>
              <a:rPr lang="en-US" sz="1100" b="1" kern="100" dirty="0">
                <a:solidFill>
                  <a:srgbClr val="222222"/>
                </a:solidFill>
                <a:effectLst/>
                <a:latin typeface="Poppins" pitchFamily="2" charset="77"/>
                <a:ea typeface="Calibri" panose="020F0502020204030204" pitchFamily="34" charset="0"/>
                <a:cs typeface="Times New Roman" panose="02020603050405020304" pitchFamily="18" charset="0"/>
              </a:rPr>
              <a:t> </a:t>
            </a:r>
            <a:r>
              <a:rPr lang="en-US" sz="1100" kern="100" dirty="0">
                <a:solidFill>
                  <a:srgbClr val="222222"/>
                </a:solidFill>
                <a:effectLst/>
                <a:latin typeface="Poppins" pitchFamily="2" charset="77"/>
                <a:ea typeface="Calibri" panose="020F0502020204030204" pitchFamily="34" charset="0"/>
                <a:cs typeface="Times New Roman" panose="02020603050405020304" pitchFamily="18" charset="0"/>
              </a:rPr>
              <a:t>handout, chart paper, markers</a:t>
            </a:r>
            <a:endPar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 reviewed some ideas on ways to use the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Early Math Approach to support infants’ and toddlers’ spatial thinking. Next, let’s reflect on ways we can continue to support children’s spatial learning.</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[Select a way to organize this activity from the facilitator notes. Then adapt these talking points based on your selection.]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[Organize small groups.] In your groups, assign a recorder and a reporter. The recorder will document your group’s discussion. The reporter will share your group’s ideas with the large group.</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Then, with your group, discuss what you are already doing, what you would like to do more of, and something new you would like to try.</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Reflect on the diversity of early learners in your setting. During your discussion, consider children’s interests, languages, cultures and lived experiences, abilities, and emerging skills.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 the practices and ideas in </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Using M</a:t>
            </a:r>
            <a:r>
              <a:rPr lang="en-US" sz="1100" b="1"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to Support Learning About Shapes and Spatial Thinking</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You might also include ideas shared during the discussions.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[Provide time for participants to reflect (or discuss) and record their responses.] Now, share with the larger group. [Invite participants to share based on the way you organized the activity.]</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Before the session, prepare charts for each table. Create and label three columns: “What we are already doing,” “What we would like to do more of,” and “Something new we would like to try.” Or you might model the process and invite the recorders at each table to make their own charts.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While participants work in small groups, move around the room. Provide support as needed.</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shorter sessions, you might do one of the following: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 participants to do this activity independently, with or without sharing at their tables.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 participants to do this activity with their tables. Consider inviting tables to post their charts instead of sharing highlights with the larger group.</a:t>
            </a:r>
          </a:p>
        </p:txBody>
      </p:sp>
      <p:sp>
        <p:nvSpPr>
          <p:cNvPr id="4" name="Slide Number Placeholder 3"/>
          <p:cNvSpPr>
            <a:spLocks noGrp="1"/>
          </p:cNvSpPr>
          <p:nvPr>
            <p:ph type="sldNum" sz="quarter" idx="5"/>
          </p:nvPr>
        </p:nvSpPr>
        <p:spPr/>
        <p:txBody>
          <a:bodyPr/>
          <a:lstStyle/>
          <a:p>
            <a:fld id="{896399F6-6299-4610-B81F-5B1794C45A33}" type="slidenum">
              <a:rPr lang="en-US" smtClean="0"/>
              <a:t>26</a:t>
            </a:fld>
            <a:endParaRPr lang="en-US"/>
          </a:p>
        </p:txBody>
      </p:sp>
    </p:spTree>
    <p:extLst>
      <p:ext uri="{BB962C8B-B14F-4D97-AF65-F5344CB8AC3E}">
        <p14:creationId xmlns:p14="http://schemas.microsoft.com/office/powerpoint/2010/main" val="852112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Time</a:t>
            </a:r>
            <a:r>
              <a:rPr lang="en-US" sz="1800" b="1" kern="1200" spc="-55" dirty="0">
                <a:solidFill>
                  <a:srgbClr val="0F173D"/>
                </a:solidFill>
                <a:effectLst/>
                <a:latin typeface="Poppins" pitchFamily="2" charset="77"/>
                <a:ea typeface="+mn-ea"/>
                <a:cs typeface="Calibri" panose="020F0502020204030204" pitchFamily="34" charset="0"/>
              </a:rPr>
              <a:t> </a:t>
            </a:r>
            <a:endParaRPr lang="en-US" sz="1800" b="1" kern="1200" dirty="0">
              <a:solidFill>
                <a:srgbClr val="0F173D"/>
              </a:solidFill>
              <a:effectLst/>
              <a:latin typeface="Poppins" pitchFamily="2" charset="77"/>
              <a:ea typeface="+mn-ea"/>
              <a:cs typeface="Calibri" panose="020F0502020204030204" pitchFamily="34" charset="0"/>
            </a:endParaRPr>
          </a:p>
          <a:p>
            <a:pPr marL="0" marR="0">
              <a:spcBef>
                <a:spcPts val="600"/>
              </a:spcBef>
              <a:spcAft>
                <a:spcPts val="600"/>
              </a:spcAft>
            </a:pP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5–7 minutes</a:t>
            </a: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Materials</a:t>
            </a:r>
          </a:p>
          <a:p>
            <a:pPr marL="0" marR="0">
              <a:spcBef>
                <a:spcPts val="600"/>
              </a:spcBef>
              <a:spcAft>
                <a:spcPts val="600"/>
              </a:spcAft>
            </a:pP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Paper of any type</a:t>
            </a: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40" dirty="0">
                <a:solidFill>
                  <a:srgbClr val="0F173D"/>
                </a:solidFill>
                <a:effectLst/>
                <a:latin typeface="Poppins" pitchFamily="2" charset="77"/>
                <a:ea typeface="+mn-ea"/>
                <a:cs typeface="Calibri" panose="020F0502020204030204" pitchFamily="34" charset="0"/>
              </a:rPr>
              <a:t> </a:t>
            </a:r>
            <a:r>
              <a:rPr lang="en-US" sz="1800" b="1" kern="1200" spc="-10" dirty="0">
                <a:solidFill>
                  <a:srgbClr val="0F173D"/>
                </a:solidFill>
                <a:effectLst/>
                <a:latin typeface="Poppins" pitchFamily="2" charset="77"/>
                <a:ea typeface="+mn-ea"/>
                <a:cs typeface="Calibri" panose="020F0502020204030204" pitchFamily="34" charset="0"/>
              </a:rPr>
              <a:t>Points</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Take a few minutes to think about our session.</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Make a plan for your next steps. What is something you are going to try in your learning setting next week? What might be challenging? What support might you need? Consider recording your ideas.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[Allow two to three minutes for participants to think and record. You might invite participants to share with a partner.]</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Thank you for your time, attention, and engagement. It’s been wonderful working with you.</a:t>
            </a: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Facilitator</a:t>
            </a:r>
            <a:r>
              <a:rPr lang="en-US" sz="1800" b="1" kern="1200" spc="-10"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For longer sessions, consider asking participants to share with the larger group.</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As participants discuss their reflections, note the questions that they still have and what they would like to try. </a:t>
            </a:r>
            <a:r>
              <a:rPr lang="en-US" sz="1800">
                <a:solidFill>
                  <a:srgbClr val="0F173D"/>
                </a:solidFill>
                <a:effectLst/>
                <a:latin typeface="Poppins" pitchFamily="2" charset="77"/>
                <a:ea typeface="Times New Roman" panose="02020603050405020304" pitchFamily="18" charset="0"/>
                <a:cs typeface="Calibri" panose="020F0502020204030204" pitchFamily="34" charset="0"/>
              </a:rPr>
              <a:t>Use this information to identify topics for future training, coaching, or communities of practice.</a:t>
            </a:r>
          </a:p>
        </p:txBody>
      </p:sp>
      <p:sp>
        <p:nvSpPr>
          <p:cNvPr id="4" name="Slide Number Placeholder 3"/>
          <p:cNvSpPr>
            <a:spLocks noGrp="1"/>
          </p:cNvSpPr>
          <p:nvPr>
            <p:ph type="sldNum" sz="quarter" idx="5"/>
          </p:nvPr>
        </p:nvSpPr>
        <p:spPr/>
        <p:txBody>
          <a:bodyPr/>
          <a:lstStyle/>
          <a:p>
            <a:fld id="{896399F6-6299-4610-B81F-5B1794C45A33}" type="slidenum">
              <a:rPr lang="en-US" smtClean="0"/>
              <a:t>27</a:t>
            </a:fld>
            <a:endParaRPr lang="en-US"/>
          </a:p>
        </p:txBody>
      </p:sp>
    </p:spTree>
    <p:extLst>
      <p:ext uri="{BB962C8B-B14F-4D97-AF65-F5344CB8AC3E}">
        <p14:creationId xmlns:p14="http://schemas.microsoft.com/office/powerpoint/2010/main" val="3739001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40"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First, we will discuss how infants and toddlers develop spatial thinking.</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Then, we will explore some ways that educators can support infants’ and toddlers’ development of spatial thinking.</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Throughout our session, we will take time to reflect on our current practices. We will also consider how we might use information from this session in our work.</a:t>
            </a: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Facilitator</a:t>
            </a:r>
            <a:r>
              <a:rPr lang="en-US" sz="1800" b="1" kern="1200" spc="-10"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Adjust talking points to reflect your session length and participant needs.</a:t>
            </a:r>
          </a:p>
        </p:txBody>
      </p:sp>
      <p:sp>
        <p:nvSpPr>
          <p:cNvPr id="4" name="Slide Number Placeholder 3"/>
          <p:cNvSpPr>
            <a:spLocks noGrp="1"/>
          </p:cNvSpPr>
          <p:nvPr>
            <p:ph type="sldNum" sz="quarter" idx="5"/>
          </p:nvPr>
        </p:nvSpPr>
        <p:spPr/>
        <p:txBody>
          <a:bodyPr/>
          <a:lstStyle/>
          <a:p>
            <a:fld id="{896399F6-6299-4610-B81F-5B1794C45A33}" type="slidenum">
              <a:rPr lang="en-US" smtClean="0"/>
              <a:t>3</a:t>
            </a:fld>
            <a:endParaRPr lang="en-US"/>
          </a:p>
        </p:txBody>
      </p:sp>
    </p:spTree>
    <p:extLst>
      <p:ext uri="{BB962C8B-B14F-4D97-AF65-F5344CB8AC3E}">
        <p14:creationId xmlns:p14="http://schemas.microsoft.com/office/powerpoint/2010/main" val="2251379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10</a:t>
            </a:r>
            <a:r>
              <a:rPr lang="en-US" sz="1100" kern="100" spc="-25"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minutes</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Materials</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Scratch paper, pens</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Infants and toddlers explore space and spatial relationships every day!</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 ways infants and toddlers explore their space are affected by different factors, including their lived experiences, emerging developmental abilities, and interests. For 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 who crawl might experience space differently than children who do not crawl.</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 encouraged to explore their space might show more initiative to move in different ways.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Children’s lived experiences (for example, living in a home with stairs) might expose them to different concepts in different ways (for example, “up” and “down”).</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Think about your learning setting. What are some ways that children use spatial thinking? With your table group, discuss the ways children within your setting: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Show interest in the position of people, objects, or their own body parts.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Move “over,” “under,” “around,” or “behind” objects or furniture.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 gestures or language to communicate about the position or direction of objects or the distance between objects or people.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 trial and error to explore objects.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[After participants record their responses:] You recorded some ways children use spatial thinking. We will revisit your ideas throughout the session.</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Note: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 responses will be discussed later in the session.</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 the way you organize this activity based on group size, session length and format, and participants’ needs. For 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larger groups and longer sessions, consider organizing participants into groups. You might create groups for specific age ranges of children (0–8 months, 9–18 months, 19–36 months).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shorter sessions, consider inviting each table to focus on one of the numbered discussions above.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 might provide sticky notes on each table. Invite participants to take four sticky notes and label them 1, 2, 3, and 4. Then, ask them to respond to each question on a sticky note labeled with the question number. Participants will revisit their responses later in the session.</a:t>
            </a:r>
          </a:p>
        </p:txBody>
      </p:sp>
      <p:sp>
        <p:nvSpPr>
          <p:cNvPr id="4" name="Slide Number Placeholder 3"/>
          <p:cNvSpPr>
            <a:spLocks noGrp="1"/>
          </p:cNvSpPr>
          <p:nvPr>
            <p:ph type="sldNum" sz="quarter" idx="5"/>
          </p:nvPr>
        </p:nvSpPr>
        <p:spPr/>
        <p:txBody>
          <a:bodyPr/>
          <a:lstStyle/>
          <a:p>
            <a:fld id="{896399F6-6299-4610-B81F-5B1794C45A33}" type="slidenum">
              <a:rPr lang="en-US" smtClean="0"/>
              <a:t>4</a:t>
            </a:fld>
            <a:endParaRPr lang="en-US"/>
          </a:p>
        </p:txBody>
      </p:sp>
    </p:spTree>
    <p:extLst>
      <p:ext uri="{BB962C8B-B14F-4D97-AF65-F5344CB8AC3E}">
        <p14:creationId xmlns:p14="http://schemas.microsoft.com/office/powerpoint/2010/main" val="2430654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40"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Now, we will explore how infants and toddlers develop and use spatial thinking.</a:t>
            </a:r>
          </a:p>
        </p:txBody>
      </p:sp>
      <p:sp>
        <p:nvSpPr>
          <p:cNvPr id="4" name="Slide Number Placeholder 3"/>
          <p:cNvSpPr>
            <a:spLocks noGrp="1"/>
          </p:cNvSpPr>
          <p:nvPr>
            <p:ph type="sldNum" sz="quarter" idx="5"/>
          </p:nvPr>
        </p:nvSpPr>
        <p:spPr/>
        <p:txBody>
          <a:bodyPr/>
          <a:lstStyle/>
          <a:p>
            <a:fld id="{896399F6-6299-4610-B81F-5B1794C45A33}" type="slidenum">
              <a:rPr lang="en-US" smtClean="0"/>
              <a:t>5</a:t>
            </a:fld>
            <a:endParaRPr lang="en-US"/>
          </a:p>
        </p:txBody>
      </p:sp>
    </p:spTree>
    <p:extLst>
      <p:ext uri="{BB962C8B-B14F-4D97-AF65-F5344CB8AC3E}">
        <p14:creationId xmlns:p14="http://schemas.microsoft.com/office/powerpoint/2010/main" val="1399236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 development of spatial thinking in early childhood includes the following components: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orientation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navigation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vocabulary</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Mental rotation</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More information on how children develop spatial thinking from birth to eight years old and ways to engage adults in using spatial thinking is featured in PPT 1, “Introduction to Spatial Thinking: Birth–8 Years.”</a:t>
            </a:r>
          </a:p>
        </p:txBody>
      </p:sp>
      <p:sp>
        <p:nvSpPr>
          <p:cNvPr id="4" name="Slide Number Placeholder 3"/>
          <p:cNvSpPr>
            <a:spLocks noGrp="1"/>
          </p:cNvSpPr>
          <p:nvPr>
            <p:ph type="sldNum" sz="quarter" idx="5"/>
          </p:nvPr>
        </p:nvSpPr>
        <p:spPr/>
        <p:txBody>
          <a:bodyPr/>
          <a:lstStyle/>
          <a:p>
            <a:fld id="{896399F6-6299-4610-B81F-5B1794C45A33}" type="slidenum">
              <a:rPr lang="en-US" smtClean="0"/>
              <a:t>6</a:t>
            </a:fld>
            <a:endParaRPr lang="en-US"/>
          </a:p>
        </p:txBody>
      </p:sp>
    </p:spTree>
    <p:extLst>
      <p:ext uri="{BB962C8B-B14F-4D97-AF65-F5344CB8AC3E}">
        <p14:creationId xmlns:p14="http://schemas.microsoft.com/office/powerpoint/2010/main" val="833104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40" dirty="0">
                <a:solidFill>
                  <a:srgbClr val="0F173D"/>
                </a:solidFill>
                <a:effectLst/>
                <a:latin typeface="Poppins" pitchFamily="2" charset="77"/>
                <a:ea typeface="+mn-ea"/>
                <a:cs typeface="Calibri" panose="020F0502020204030204" pitchFamily="34" charset="0"/>
              </a:rPr>
              <a:t> </a:t>
            </a:r>
            <a:r>
              <a:rPr lang="en-US" sz="1800" b="1" kern="1200" spc="-10" dirty="0">
                <a:solidFill>
                  <a:srgbClr val="0F173D"/>
                </a:solidFill>
                <a:effectLst/>
                <a:latin typeface="Poppins" pitchFamily="2" charset="77"/>
                <a:ea typeface="+mn-ea"/>
                <a:cs typeface="Calibri" panose="020F0502020204030204" pitchFamily="34" charset="0"/>
              </a:rPr>
              <a:t>Points</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Let’s review how these four components align with the California Infant/Toddler Learning and Development Foundations (California Department of Social Services, 2025).</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Spatial Thinking is a foundation within Cognitive Development.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You can identify elements of spatial orientation, spatial navigation, spatial vocabulary, and mental rotation reflected in this foundation.</a:t>
            </a: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Facilitator</a:t>
            </a:r>
            <a:r>
              <a:rPr lang="en-US" sz="1800" b="1" kern="1200" spc="-10"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Note: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This slide makes connections between the components and relevant foundations or standards. Place this slide where it works best for your participants’ needs.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Consider providing participants with copies of the relevant California Infant/Toddler Learning and Development Foundations.</a:t>
            </a:r>
          </a:p>
        </p:txBody>
      </p:sp>
      <p:sp>
        <p:nvSpPr>
          <p:cNvPr id="4" name="Slide Number Placeholder 3"/>
          <p:cNvSpPr>
            <a:spLocks noGrp="1"/>
          </p:cNvSpPr>
          <p:nvPr>
            <p:ph type="sldNum" sz="quarter" idx="5"/>
          </p:nvPr>
        </p:nvSpPr>
        <p:spPr/>
        <p:txBody>
          <a:bodyPr/>
          <a:lstStyle/>
          <a:p>
            <a:fld id="{896399F6-6299-4610-B81F-5B1794C45A33}" type="slidenum">
              <a:rPr lang="en-US" smtClean="0"/>
              <a:t>7</a:t>
            </a:fld>
            <a:endParaRPr lang="en-US"/>
          </a:p>
        </p:txBody>
      </p:sp>
    </p:spTree>
    <p:extLst>
      <p:ext uri="{BB962C8B-B14F-4D97-AF65-F5344CB8AC3E}">
        <p14:creationId xmlns:p14="http://schemas.microsoft.com/office/powerpoint/2010/main" val="4177663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40" dirty="0">
                <a:solidFill>
                  <a:srgbClr val="0F173D"/>
                </a:solidFill>
                <a:effectLst/>
                <a:latin typeface="Poppins" pitchFamily="2" charset="77"/>
                <a:ea typeface="+mn-ea"/>
                <a:cs typeface="Calibri" panose="020F0502020204030204" pitchFamily="34" charset="0"/>
              </a:rPr>
              <a:t> </a:t>
            </a:r>
            <a:r>
              <a:rPr lang="en-US" sz="1800" b="1" kern="1200" spc="-10" dirty="0">
                <a:solidFill>
                  <a:srgbClr val="0F173D"/>
                </a:solidFill>
                <a:effectLst/>
                <a:latin typeface="Poppins" pitchFamily="2" charset="77"/>
                <a:ea typeface="+mn-ea"/>
                <a:cs typeface="Calibri" panose="020F0502020204030204" pitchFamily="34" charset="0"/>
              </a:rPr>
              <a:t>Points</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Spatial orientation is an awareness of where our bodies or objects are in space.</a:t>
            </a:r>
          </a:p>
        </p:txBody>
      </p:sp>
      <p:sp>
        <p:nvSpPr>
          <p:cNvPr id="4" name="Slide Number Placeholder 3"/>
          <p:cNvSpPr>
            <a:spLocks noGrp="1"/>
          </p:cNvSpPr>
          <p:nvPr>
            <p:ph type="sldNum" sz="quarter" idx="5"/>
          </p:nvPr>
        </p:nvSpPr>
        <p:spPr/>
        <p:txBody>
          <a:bodyPr/>
          <a:lstStyle/>
          <a:p>
            <a:fld id="{896399F6-6299-4610-B81F-5B1794C45A33}" type="slidenum">
              <a:rPr lang="en-US" smtClean="0"/>
              <a:t>8</a:t>
            </a:fld>
            <a:endParaRPr lang="en-US"/>
          </a:p>
        </p:txBody>
      </p:sp>
    </p:spTree>
    <p:extLst>
      <p:ext uri="{BB962C8B-B14F-4D97-AF65-F5344CB8AC3E}">
        <p14:creationId xmlns:p14="http://schemas.microsoft.com/office/powerpoint/2010/main" val="902310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5–10 minutes</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From birth, infants become aware of their bodies and how they move in space. This awareness increases as infants gain more motor skills. For 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As infants gain control over their arms, legs, and head, they are more aware of how their body moves and is positioned in space.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Infants also observe where important people in their lives are located. For 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They become aware that their caregiver is by the door.</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 addition, infants and toddlers pay attention to how objects relate to one another in space. They start to notice that some objects can be “on top of,” “under,” or “next to” other objects. This understanding allows them to observe and remember meaningful landmarks in their environment. For 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 toddler may notice that their doll is “next to” the chair or their cup is “on” the table.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Earlier, we thought about some ways children in our learning settings show interest in the position of people, objects, or their own bodies—or how they explore spatial orientation. What are some of the ways that the children you work with explore spatial orientation?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[After participants share:] Thank you for sharing ways that children in your learning setting explore spatial orientation.</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Encourage participants to share examples of how children in their early learning settings show interest in the position of people, objects, or their bodies.</a:t>
            </a:r>
          </a:p>
          <a:p>
            <a:pPr marL="342900" marR="0" lvl="0" indent="-342900">
              <a:buFont typeface="Symbol" pitchFamily="2" charset="2"/>
              <a:buChar char=""/>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Note: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 responded to a similar version of this question earlier in the session (slide 4, question 1).</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If participants documented their observations on sticky notes, you might invite them to add their sticky notes to a piece of chart paper labeled “Spatial Orientation.” Encourage participants to share some of their examples as they add their notes to the chart paper.</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 the way you organize this activity based on group size, session length and format, and participants’ needs.</a:t>
            </a:r>
          </a:p>
          <a:p>
            <a:pPr marL="342900" marR="0" lvl="0" indent="-342900">
              <a:buFont typeface="Symbol" pitchFamily="2" charset="2"/>
              <a:buChar char=""/>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Note: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Slide 10 provides additional examples of spatial orientation. You might skip this slide if participants’ responses provide thorough examples.</a:t>
            </a:r>
          </a:p>
        </p:txBody>
      </p:sp>
      <p:sp>
        <p:nvSpPr>
          <p:cNvPr id="4" name="Slide Number Placeholder 3"/>
          <p:cNvSpPr>
            <a:spLocks noGrp="1"/>
          </p:cNvSpPr>
          <p:nvPr>
            <p:ph type="sldNum" sz="quarter" idx="5"/>
          </p:nvPr>
        </p:nvSpPr>
        <p:spPr/>
        <p:txBody>
          <a:bodyPr/>
          <a:lstStyle/>
          <a:p>
            <a:fld id="{896399F6-6299-4610-B81F-5B1794C45A33}" type="slidenum">
              <a:rPr lang="en-US" smtClean="0"/>
              <a:t>9</a:t>
            </a:fld>
            <a:endParaRPr lang="en-US"/>
          </a:p>
        </p:txBody>
      </p:sp>
    </p:spTree>
    <p:extLst>
      <p:ext uri="{BB962C8B-B14F-4D97-AF65-F5344CB8AC3E}">
        <p14:creationId xmlns:p14="http://schemas.microsoft.com/office/powerpoint/2010/main" val="6026718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HORT HEADER">
    <p:spTree>
      <p:nvGrpSpPr>
        <p:cNvPr id="1" name=""/>
        <p:cNvGrpSpPr/>
        <p:nvPr/>
      </p:nvGrpSpPr>
      <p:grpSpPr>
        <a:xfrm>
          <a:off x="0" y="0"/>
          <a:ext cx="0" cy="0"/>
          <a:chOff x="0" y="0"/>
          <a:chExt cx="0" cy="0"/>
        </a:xfrm>
      </p:grpSpPr>
      <p:sp>
        <p:nvSpPr>
          <p:cNvPr id="3" name="Parallelogram 25">
            <a:extLst>
              <a:ext uri="{FF2B5EF4-FFF2-40B4-BE49-F238E27FC236}">
                <a16:creationId xmlns:a16="http://schemas.microsoft.com/office/drawing/2014/main" id="{F11391D5-3926-FA73-0BA5-A83E9854CEE1}"/>
              </a:ext>
            </a:extLst>
          </p:cNvPr>
          <p:cNvSpPr/>
          <p:nvPr userDrawn="1"/>
        </p:nvSpPr>
        <p:spPr>
          <a:xfrm>
            <a:off x="0" y="0"/>
            <a:ext cx="6627365"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3">
            <a:extLst>
              <a:ext uri="{FF2B5EF4-FFF2-40B4-BE49-F238E27FC236}">
                <a16:creationId xmlns:a16="http://schemas.microsoft.com/office/drawing/2014/main" id="{BD1E5FD8-ADEA-8298-6D44-0A376BA87F01}"/>
              </a:ext>
            </a:extLst>
          </p:cNvPr>
          <p:cNvSpPr>
            <a:spLocks noChangeAspect="1"/>
          </p:cNvSpPr>
          <p:nvPr userDrawn="1"/>
        </p:nvSpPr>
        <p:spPr>
          <a:xfrm>
            <a:off x="-6520" y="-14991"/>
            <a:ext cx="251036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rgbClr val="327F7C"/>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7" name="Rectangle 6">
            <a:extLst>
              <a:ext uri="{FF2B5EF4-FFF2-40B4-BE49-F238E27FC236}">
                <a16:creationId xmlns:a16="http://schemas.microsoft.com/office/drawing/2014/main" id="{2D51F2B1-13E9-ABDD-A99B-E72A67C5B86F}"/>
              </a:ext>
            </a:extLst>
          </p:cNvPr>
          <p:cNvSpPr/>
          <p:nvPr userDrawn="1"/>
        </p:nvSpPr>
        <p:spPr>
          <a:xfrm>
            <a:off x="-61" y="600850"/>
            <a:ext cx="6623701" cy="625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BF7215-C5B8-6E15-9850-186CD4A7A7C6}"/>
              </a:ext>
            </a:extLst>
          </p:cNvPr>
          <p:cNvSpPr>
            <a:spLocks noGrp="1"/>
          </p:cNvSpPr>
          <p:nvPr userDrawn="1">
            <p:ph type="ctrTitle"/>
          </p:nvPr>
        </p:nvSpPr>
        <p:spPr>
          <a:xfrm>
            <a:off x="609243" y="1694702"/>
            <a:ext cx="4781907" cy="2626360"/>
          </a:xfrm>
        </p:spPr>
        <p:txBody>
          <a:bodyPr anchor="t" anchorCtr="0">
            <a:normAutofit/>
          </a:bodyPr>
          <a:lstStyle>
            <a:lvl1pPr algn="l">
              <a:defRPr sz="5600" b="1">
                <a:solidFill>
                  <a:srgbClr val="2078AE"/>
                </a:solidFill>
                <a:latin typeface="Montserrat" pitchFamily="2" charset="77"/>
              </a:defRPr>
            </a:lvl1pPr>
          </a:lstStyle>
          <a:p>
            <a:r>
              <a:rPr lang="en-US" dirty="0"/>
              <a:t>Click to edit Master title style</a:t>
            </a:r>
          </a:p>
        </p:txBody>
      </p:sp>
      <p:sp>
        <p:nvSpPr>
          <p:cNvPr id="8" name="Date Placeholder 3">
            <a:extLst>
              <a:ext uri="{FF2B5EF4-FFF2-40B4-BE49-F238E27FC236}">
                <a16:creationId xmlns:a16="http://schemas.microsoft.com/office/drawing/2014/main" id="{490DB93D-3AC8-725C-EE6C-57B8574A7807}"/>
              </a:ext>
            </a:extLst>
          </p:cNvPr>
          <p:cNvSpPr txBox="1">
            <a:spLocks/>
          </p:cNvSpPr>
          <p:nvPr userDrawn="1"/>
        </p:nvSpPr>
        <p:spPr>
          <a:xfrm>
            <a:off x="436495" y="157758"/>
            <a:ext cx="4153347"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Early Math Topics</a:t>
            </a:r>
          </a:p>
        </p:txBody>
      </p:sp>
      <p:sp>
        <p:nvSpPr>
          <p:cNvPr id="11" name="Date Placeholder 3">
            <a:extLst>
              <a:ext uri="{FF2B5EF4-FFF2-40B4-BE49-F238E27FC236}">
                <a16:creationId xmlns:a16="http://schemas.microsoft.com/office/drawing/2014/main" id="{557C4999-7ACA-D86D-FC57-093852D4AF0C}"/>
              </a:ext>
            </a:extLst>
          </p:cNvPr>
          <p:cNvSpPr txBox="1">
            <a:spLocks/>
          </p:cNvSpPr>
          <p:nvPr userDrawn="1"/>
        </p:nvSpPr>
        <p:spPr>
          <a:xfrm>
            <a:off x="2615219" y="170047"/>
            <a:ext cx="5528105"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Spatial Thinking</a:t>
            </a:r>
          </a:p>
        </p:txBody>
      </p:sp>
      <p:pic>
        <p:nvPicPr>
          <p:cNvPr id="4" name="Picture 3" descr="A black background with orange and pink text&#10;&#10;Description automatically generated">
            <a:extLst>
              <a:ext uri="{FF2B5EF4-FFF2-40B4-BE49-F238E27FC236}">
                <a16:creationId xmlns:a16="http://schemas.microsoft.com/office/drawing/2014/main" id="{4FB09A9C-AFB6-3C64-3D0A-A5E0B4B146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pic>
        <p:nvPicPr>
          <p:cNvPr id="9" name="Picture 8" descr="A blue and white building&#10;&#10;Description automatically generated">
            <a:extLst>
              <a:ext uri="{FF2B5EF4-FFF2-40B4-BE49-F238E27FC236}">
                <a16:creationId xmlns:a16="http://schemas.microsoft.com/office/drawing/2014/main" id="{8D7D7E11-2C0D-BC5C-243A-01F99B62CD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14779" y="55100"/>
            <a:ext cx="434471" cy="468108"/>
          </a:xfrm>
          <a:prstGeom prst="rect">
            <a:avLst/>
          </a:prstGeom>
        </p:spPr>
      </p:pic>
      <p:pic>
        <p:nvPicPr>
          <p:cNvPr id="12" name="Picture 11" descr="A group of children sitting in a room&#10;&#10;Description automatically generated">
            <a:extLst>
              <a:ext uri="{FF2B5EF4-FFF2-40B4-BE49-F238E27FC236}">
                <a16:creationId xmlns:a16="http://schemas.microsoft.com/office/drawing/2014/main" id="{5A2F9188-EC5D-857B-AEB0-6F7F342A579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903710" y="1827"/>
            <a:ext cx="6288290" cy="6857930"/>
          </a:xfrm>
          <a:prstGeom prst="rect">
            <a:avLst/>
          </a:prstGeom>
        </p:spPr>
      </p:pic>
    </p:spTree>
    <p:extLst>
      <p:ext uri="{BB962C8B-B14F-4D97-AF65-F5344CB8AC3E}">
        <p14:creationId xmlns:p14="http://schemas.microsoft.com/office/powerpoint/2010/main" val="397430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700548" y="237744"/>
            <a:ext cx="11326136" cy="507831"/>
          </a:xfrm>
        </p:spPr>
        <p:txBody>
          <a:bodyPr wrap="square">
            <a:spAutoFit/>
          </a:bodyPr>
          <a:lstStyle>
            <a:lvl1pPr>
              <a:defRPr>
                <a:latin typeface="Montserrat" pitchFamily="2" charset="77"/>
              </a:defRPr>
            </a:lvl1pPr>
          </a:lstStyle>
          <a:p>
            <a:r>
              <a:rPr lang="en-US"/>
              <a:t>Click to edit Master title style</a:t>
            </a:r>
            <a:endParaRPr lang="en-US" dirty="0"/>
          </a:p>
        </p:txBody>
      </p:sp>
      <p:pic>
        <p:nvPicPr>
          <p:cNvPr id="6" name="Picture 5" descr="A black background with orange and pink text&#10;&#10;Description automatically generated">
            <a:extLst>
              <a:ext uri="{FF2B5EF4-FFF2-40B4-BE49-F238E27FC236}">
                <a16:creationId xmlns:a16="http://schemas.microsoft.com/office/drawing/2014/main" id="{2897E82C-9D8E-15E2-E424-24885393AC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5F03F21B-26E9-E189-DB67-825562B7C43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Infant/Toddler |     </a:t>
            </a:r>
            <a:fld id="{8B512919-B088-4E12-9038-722E97F79378}" type="slidenum">
              <a:rPr lang="en-US" smtClean="0"/>
              <a:pPr/>
              <a:t>‹#›</a:t>
            </a:fld>
            <a:endParaRPr lang="en-US" dirty="0"/>
          </a:p>
        </p:txBody>
      </p:sp>
    </p:spTree>
    <p:extLst>
      <p:ext uri="{BB962C8B-B14F-4D97-AF65-F5344CB8AC3E}">
        <p14:creationId xmlns:p14="http://schemas.microsoft.com/office/powerpoint/2010/main" val="186670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563DBB-4D26-ADF3-B848-BF7567D645DB}"/>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835572" y="237744"/>
            <a:ext cx="11192256"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7" name="Picture 6" descr="A black background with orange and pink text&#10;&#10;Description automatically generated">
            <a:extLst>
              <a:ext uri="{FF2B5EF4-FFF2-40B4-BE49-F238E27FC236}">
                <a16:creationId xmlns:a16="http://schemas.microsoft.com/office/drawing/2014/main" id="{34D83D3C-AD86-FA74-4646-65424A3D1D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4" name="Slide Number Placeholder 3">
            <a:extLst>
              <a:ext uri="{FF2B5EF4-FFF2-40B4-BE49-F238E27FC236}">
                <a16:creationId xmlns:a16="http://schemas.microsoft.com/office/drawing/2014/main" id="{F163DA2F-D770-9A9E-5BC4-205E1D0D8174}"/>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Infant/Toddler |     </a:t>
            </a:r>
            <a:fld id="{8B512919-B088-4E12-9038-722E97F79378}" type="slidenum">
              <a:rPr lang="en-US" smtClean="0"/>
              <a:pPr/>
              <a:t>‹#›</a:t>
            </a:fld>
            <a:endParaRPr lang="en-US" dirty="0"/>
          </a:p>
        </p:txBody>
      </p:sp>
    </p:spTree>
    <p:extLst>
      <p:ext uri="{BB962C8B-B14F-4D97-AF65-F5344CB8AC3E}">
        <p14:creationId xmlns:p14="http://schemas.microsoft.com/office/powerpoint/2010/main" val="1968150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ack background with orange and pink text&#10;&#10;Description automatically generated">
            <a:extLst>
              <a:ext uri="{FF2B5EF4-FFF2-40B4-BE49-F238E27FC236}">
                <a16:creationId xmlns:a16="http://schemas.microsoft.com/office/drawing/2014/main" id="{D1743FD9-B7A5-29D3-08A1-B23A0595F9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Infant/Toddler |     </a:t>
            </a:r>
            <a:fld id="{8B512919-B088-4E12-9038-722E97F79378}" type="slidenum">
              <a:rPr lang="en-US" smtClean="0"/>
              <a:pPr/>
              <a:t>‹#›</a:t>
            </a:fld>
            <a:endParaRPr lang="en-US" dirty="0"/>
          </a:p>
        </p:txBody>
      </p:sp>
    </p:spTree>
    <p:extLst>
      <p:ext uri="{BB962C8B-B14F-4D97-AF65-F5344CB8AC3E}">
        <p14:creationId xmlns:p14="http://schemas.microsoft.com/office/powerpoint/2010/main" val="2118761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7190-965A-EBDD-07AF-719E03061A59}"/>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59A6202B-C2B4-A588-9E1F-4A8BF1B3838C}"/>
              </a:ext>
            </a:extLst>
          </p:cNvPr>
          <p:cNvSpPr>
            <a:spLocks noGrp="1"/>
          </p:cNvSpPr>
          <p:nvPr>
            <p:ph idx="1"/>
          </p:nvPr>
        </p:nvSpPr>
        <p:spPr>
          <a:xfrm>
            <a:off x="5183188" y="987425"/>
            <a:ext cx="6172200" cy="4873625"/>
          </a:xfrm>
        </p:spPr>
        <p:txBody>
          <a:bodyPr/>
          <a:lstStyle>
            <a:lvl1pPr>
              <a:defRPr sz="3200">
                <a:latin typeface="Montserrat" pitchFamily="2" charset="77"/>
              </a:defRPr>
            </a:lvl1pPr>
            <a:lvl2pPr>
              <a:defRPr sz="2800">
                <a:latin typeface="Montserrat" pitchFamily="2" charset="77"/>
              </a:defRPr>
            </a:lvl2pPr>
            <a:lvl3pPr>
              <a:defRPr sz="2400">
                <a:latin typeface="Montserrat" pitchFamily="2" charset="77"/>
              </a:defRPr>
            </a:lvl3pPr>
            <a:lvl4pPr>
              <a:defRPr sz="2000">
                <a:latin typeface="Montserrat" pitchFamily="2" charset="77"/>
              </a:defRPr>
            </a:lvl4pPr>
            <a:lvl5pPr>
              <a:defRPr sz="2000">
                <a:latin typeface="Montserra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AF49E5-F935-17B2-5630-C8C2EFA9AA41}"/>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ACD6269A-5A3A-5252-08AE-0FC483A9D4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6D084669-E976-DB7D-D239-0088D2F7C9F0}"/>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Infant/Toddler |     </a:t>
            </a:r>
            <a:fld id="{8B512919-B088-4E12-9038-722E97F79378}" type="slidenum">
              <a:rPr lang="en-US" smtClean="0"/>
              <a:pPr/>
              <a:t>‹#›</a:t>
            </a:fld>
            <a:endParaRPr lang="en-US" dirty="0"/>
          </a:p>
        </p:txBody>
      </p:sp>
    </p:spTree>
    <p:extLst>
      <p:ext uri="{BB962C8B-B14F-4D97-AF65-F5344CB8AC3E}">
        <p14:creationId xmlns:p14="http://schemas.microsoft.com/office/powerpoint/2010/main" val="97497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4FBB-FF83-C9B1-CD65-E03D4F5AAB30}"/>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Picture Placeholder 2">
            <a:extLst>
              <a:ext uri="{FF2B5EF4-FFF2-40B4-BE49-F238E27FC236}">
                <a16:creationId xmlns:a16="http://schemas.microsoft.com/office/drawing/2014/main" id="{C70FD461-79AE-06AC-4A8A-8F97F9810776}"/>
              </a:ext>
            </a:extLst>
          </p:cNvPr>
          <p:cNvSpPr>
            <a:spLocks noGrp="1"/>
          </p:cNvSpPr>
          <p:nvPr>
            <p:ph type="pic" idx="1"/>
          </p:nvPr>
        </p:nvSpPr>
        <p:spPr>
          <a:xfrm>
            <a:off x="5183188" y="987425"/>
            <a:ext cx="6172200" cy="4873625"/>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B2D769-9BCC-0D85-A22A-B0EC226B0045}"/>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483C6C8F-93E5-E9DF-BF6A-621E155EE0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EE3CD8D9-1E12-9CBD-90C3-2C7F7FDA877B}"/>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Infant/Toddler |     </a:t>
            </a:r>
            <a:fld id="{8B512919-B088-4E12-9038-722E97F79378}" type="slidenum">
              <a:rPr lang="en-US" smtClean="0"/>
              <a:pPr/>
              <a:t>‹#›</a:t>
            </a:fld>
            <a:endParaRPr lang="en-US" dirty="0"/>
          </a:p>
        </p:txBody>
      </p:sp>
    </p:spTree>
    <p:extLst>
      <p:ext uri="{BB962C8B-B14F-4D97-AF65-F5344CB8AC3E}">
        <p14:creationId xmlns:p14="http://schemas.microsoft.com/office/powerpoint/2010/main" val="1001825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Infant/Toddler |     </a:t>
            </a:r>
            <a:fld id="{8B512919-B088-4E12-9038-722E97F79378}" type="slidenum">
              <a:rPr lang="en-US" smtClean="0"/>
              <a:pPr/>
              <a:t>‹#›</a:t>
            </a:fld>
            <a:endParaRPr lang="en-US" dirty="0"/>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4351338"/>
          </a:xfrm>
        </p:spPr>
        <p:txBody>
          <a:bodyPr/>
          <a:lstStyle>
            <a:lvl1pPr>
              <a:buClr>
                <a:srgbClr val="2078B0"/>
              </a:buClr>
              <a:defRPr>
                <a:latin typeface="Montserrat" pitchFamily="2" charset="77"/>
              </a:defRPr>
            </a:lvl1pPr>
            <a:lvl2pPr>
              <a:buClr>
                <a:srgbClr val="2078B0"/>
              </a:buClr>
              <a:defRPr>
                <a:latin typeface="Montserrat" pitchFamily="2" charset="77"/>
              </a:defRPr>
            </a:lvl2pPr>
            <a:lvl3pPr>
              <a:buClr>
                <a:srgbClr val="2078B0"/>
              </a:buClr>
              <a:defRPr>
                <a:latin typeface="Montserrat" pitchFamily="2" charset="77"/>
              </a:defRPr>
            </a:lvl3pPr>
            <a:lvl4pPr>
              <a:buClr>
                <a:srgbClr val="2078B0"/>
              </a:buClr>
              <a:defRPr>
                <a:latin typeface="Montserrat" pitchFamily="2" charset="77"/>
              </a:defRPr>
            </a:lvl4pPr>
            <a:lvl5pPr>
              <a:buClr>
                <a:srgbClr val="2078B0"/>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03750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sp>
        <p:nvSpPr>
          <p:cNvPr id="2" name="Parallelogram 4">
            <a:extLst>
              <a:ext uri="{FF2B5EF4-FFF2-40B4-BE49-F238E27FC236}">
                <a16:creationId xmlns:a16="http://schemas.microsoft.com/office/drawing/2014/main" id="{99106158-56B9-2217-E443-573F19EDC6AE}"/>
              </a:ext>
            </a:extLst>
          </p:cNvPr>
          <p:cNvSpPr/>
          <p:nvPr userDrawn="1"/>
        </p:nvSpPr>
        <p:spPr>
          <a:xfrm>
            <a:off x="-12123" y="0"/>
            <a:ext cx="8629073" cy="6228966"/>
          </a:xfrm>
          <a:custGeom>
            <a:avLst/>
            <a:gdLst>
              <a:gd name="connsiteX0" fmla="*/ 0 w 10778837"/>
              <a:gd name="connsiteY0" fmla="*/ 6858000 h 6858000"/>
              <a:gd name="connsiteX1" fmla="*/ 1714500 w 10778837"/>
              <a:gd name="connsiteY1" fmla="*/ 0 h 6858000"/>
              <a:gd name="connsiteX2" fmla="*/ 10778837 w 10778837"/>
              <a:gd name="connsiteY2" fmla="*/ 0 h 6858000"/>
              <a:gd name="connsiteX3" fmla="*/ 9064337 w 10778837"/>
              <a:gd name="connsiteY3" fmla="*/ 6858000 h 6858000"/>
              <a:gd name="connsiteX4" fmla="*/ 0 w 10778837"/>
              <a:gd name="connsiteY4" fmla="*/ 6858000 h 6858000"/>
              <a:gd name="connsiteX0" fmla="*/ 38735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38735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1270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9026237 w 9064337"/>
              <a:gd name="connsiteY3" fmla="*/ 6858000 h 6870700"/>
              <a:gd name="connsiteX4" fmla="*/ 12700 w 9064337"/>
              <a:gd name="connsiteY4" fmla="*/ 6870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337" h="6870700">
                <a:moveTo>
                  <a:pt x="12700" y="6870700"/>
                </a:moveTo>
                <a:cubicBezTo>
                  <a:pt x="8467" y="4580467"/>
                  <a:pt x="4233" y="2290233"/>
                  <a:pt x="0" y="0"/>
                </a:cubicBezTo>
                <a:lnTo>
                  <a:pt x="9064337" y="0"/>
                </a:lnTo>
                <a:lnTo>
                  <a:pt x="9026237" y="6858000"/>
                </a:lnTo>
                <a:lnTo>
                  <a:pt x="12700" y="6870700"/>
                </a:lnTo>
                <a:close/>
              </a:path>
            </a:pathLst>
          </a:custGeom>
          <a:solidFill>
            <a:srgbClr val="2078B0"/>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3" name="Title 1">
            <a:extLst>
              <a:ext uri="{FF2B5EF4-FFF2-40B4-BE49-F238E27FC236}">
                <a16:creationId xmlns:a16="http://schemas.microsoft.com/office/drawing/2014/main" id="{270D5323-9D08-1BF1-2026-E29C8844B730}"/>
              </a:ext>
            </a:extLst>
          </p:cNvPr>
          <p:cNvSpPr>
            <a:spLocks noGrp="1"/>
          </p:cNvSpPr>
          <p:nvPr>
            <p:ph type="title"/>
          </p:nvPr>
        </p:nvSpPr>
        <p:spPr>
          <a:xfrm>
            <a:off x="1022350" y="2603734"/>
            <a:ext cx="5720195" cy="1421928"/>
          </a:xfrm>
        </p:spPr>
        <p:txBody>
          <a:bodyPr wrap="square" anchor="t" anchorCtr="0">
            <a:spAutoFit/>
          </a:bodyPr>
          <a:lstStyle>
            <a:lvl1pPr algn="ctr">
              <a:defRPr sz="4800">
                <a:solidFill>
                  <a:schemeClr val="bg1"/>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1571766E-8583-9C86-EF80-26FFE67515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Slide Number Placeholder 3">
            <a:extLst>
              <a:ext uri="{FF2B5EF4-FFF2-40B4-BE49-F238E27FC236}">
                <a16:creationId xmlns:a16="http://schemas.microsoft.com/office/drawing/2014/main" id="{695AC86B-6E13-9B91-6807-7142E885F9E9}"/>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Infant/Toddler |     </a:t>
            </a:r>
            <a:fld id="{8B512919-B088-4E12-9038-722E97F79378}" type="slidenum">
              <a:rPr lang="en-US" smtClean="0"/>
              <a:pPr/>
              <a:t>‹#›</a:t>
            </a:fld>
            <a:endParaRPr lang="en-US" dirty="0"/>
          </a:p>
        </p:txBody>
      </p:sp>
      <p:pic>
        <p:nvPicPr>
          <p:cNvPr id="4" name="Picture 3" descr="A blue and white building&#10;&#10;Description automatically generated">
            <a:extLst>
              <a:ext uri="{FF2B5EF4-FFF2-40B4-BE49-F238E27FC236}">
                <a16:creationId xmlns:a16="http://schemas.microsoft.com/office/drawing/2014/main" id="{51AFE8F5-03E7-D317-7631-1486F3D706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65802" y="89606"/>
            <a:ext cx="504660" cy="543731"/>
          </a:xfrm>
          <a:prstGeom prst="rect">
            <a:avLst/>
          </a:prstGeom>
        </p:spPr>
      </p:pic>
    </p:spTree>
    <p:extLst>
      <p:ext uri="{BB962C8B-B14F-4D97-AF65-F5344CB8AC3E}">
        <p14:creationId xmlns:p14="http://schemas.microsoft.com/office/powerpoint/2010/main" val="1156648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53F61F-4211-FC0C-0F79-348FCF10FDF1}"/>
              </a:ext>
            </a:extLst>
          </p:cNvPr>
          <p:cNvSpPr/>
          <p:nvPr userDrawn="1"/>
        </p:nvSpPr>
        <p:spPr>
          <a:xfrm>
            <a:off x="4047358" y="-1"/>
            <a:ext cx="8144641" cy="61769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7" name="Title 1">
            <a:extLst>
              <a:ext uri="{FF2B5EF4-FFF2-40B4-BE49-F238E27FC236}">
                <a16:creationId xmlns:a16="http://schemas.microsoft.com/office/drawing/2014/main" id="{277E722D-964F-6926-6941-B07C59F26A69}"/>
              </a:ext>
            </a:extLst>
          </p:cNvPr>
          <p:cNvSpPr>
            <a:spLocks noGrp="1"/>
          </p:cNvSpPr>
          <p:nvPr>
            <p:ph type="title"/>
          </p:nvPr>
        </p:nvSpPr>
        <p:spPr>
          <a:xfrm>
            <a:off x="4303419" y="237744"/>
            <a:ext cx="7705701" cy="535531"/>
          </a:xfrm>
        </p:spPr>
        <p:txBody>
          <a:bodyPr>
            <a:spAutoFit/>
          </a:bodyPr>
          <a:lstStyle>
            <a:lvl1pPr>
              <a:defRPr sz="3200" b="1">
                <a:solidFill>
                  <a:schemeClr val="bg1"/>
                </a:solidFill>
                <a:latin typeface="Montserrat" pitchFamily="2" charset="77"/>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CC35C7D8-2045-FB6C-413B-E2DB364759B2}"/>
              </a:ext>
            </a:extLst>
          </p:cNvPr>
          <p:cNvSpPr>
            <a:spLocks noGrp="1"/>
          </p:cNvSpPr>
          <p:nvPr>
            <p:ph idx="1"/>
          </p:nvPr>
        </p:nvSpPr>
        <p:spPr>
          <a:xfrm>
            <a:off x="4348480" y="1876097"/>
            <a:ext cx="7487919" cy="4300866"/>
          </a:xfrm>
        </p:spPr>
        <p:txBody>
          <a:bodyPr/>
          <a:lstStyle>
            <a:lvl1pPr>
              <a:buClr>
                <a:schemeClr val="bg1"/>
              </a:buClr>
              <a:defRPr>
                <a:solidFill>
                  <a:schemeClr val="bg1"/>
                </a:solidFill>
                <a:latin typeface="Montserrat" pitchFamily="2" charset="77"/>
              </a:defRPr>
            </a:lvl1pPr>
            <a:lvl2pPr>
              <a:buClr>
                <a:schemeClr val="bg1"/>
              </a:buClr>
              <a:defRPr>
                <a:solidFill>
                  <a:schemeClr val="bg1"/>
                </a:solidFill>
                <a:latin typeface="Montserrat" pitchFamily="2" charset="77"/>
              </a:defRPr>
            </a:lvl2pPr>
            <a:lvl3pPr>
              <a:buClr>
                <a:schemeClr val="bg1"/>
              </a:buClr>
              <a:defRPr>
                <a:solidFill>
                  <a:schemeClr val="bg1"/>
                </a:solidFill>
                <a:latin typeface="Montserrat" pitchFamily="2" charset="77"/>
              </a:defRPr>
            </a:lvl3pPr>
            <a:lvl4pPr>
              <a:buClr>
                <a:schemeClr val="bg1"/>
              </a:buClr>
              <a:defRPr>
                <a:solidFill>
                  <a:schemeClr val="bg1"/>
                </a:solidFill>
                <a:latin typeface="Montserrat" pitchFamily="2" charset="77"/>
              </a:defRPr>
            </a:lvl4pPr>
            <a:lvl5pPr>
              <a:buClr>
                <a:schemeClr val="bg1"/>
              </a:buClr>
              <a:defRPr>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2">
            <a:extLst>
              <a:ext uri="{FF2B5EF4-FFF2-40B4-BE49-F238E27FC236}">
                <a16:creationId xmlns:a16="http://schemas.microsoft.com/office/drawing/2014/main" id="{76513295-8E09-244A-2049-48F81DF08D12}"/>
              </a:ext>
            </a:extLst>
          </p:cNvPr>
          <p:cNvSpPr>
            <a:spLocks noGrp="1"/>
          </p:cNvSpPr>
          <p:nvPr>
            <p:ph type="pic" idx="13"/>
          </p:nvPr>
        </p:nvSpPr>
        <p:spPr>
          <a:xfrm>
            <a:off x="0" y="0"/>
            <a:ext cx="4038599" cy="6176963"/>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Subtitle 2">
            <a:extLst>
              <a:ext uri="{FF2B5EF4-FFF2-40B4-BE49-F238E27FC236}">
                <a16:creationId xmlns:a16="http://schemas.microsoft.com/office/drawing/2014/main" id="{4D7A4D84-B73D-5B55-A89F-415F0A515566}"/>
              </a:ext>
            </a:extLst>
          </p:cNvPr>
          <p:cNvSpPr>
            <a:spLocks noGrp="1"/>
          </p:cNvSpPr>
          <p:nvPr>
            <p:ph type="subTitle" idx="14" hasCustomPrompt="1"/>
          </p:nvPr>
        </p:nvSpPr>
        <p:spPr>
          <a:xfrm>
            <a:off x="4364335" y="1027595"/>
            <a:ext cx="7254326" cy="580486"/>
          </a:xfrm>
        </p:spPr>
        <p:txBody>
          <a:bodyPr anchor="ctr">
            <a:normAutofit/>
          </a:bodyPr>
          <a:lstStyle>
            <a:lvl1pPr marL="0" indent="0" algn="l">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5" name="Picture 4" descr="A black background with orange and pink text&#10;&#10;Description automatically generated">
            <a:extLst>
              <a:ext uri="{FF2B5EF4-FFF2-40B4-BE49-F238E27FC236}">
                <a16:creationId xmlns:a16="http://schemas.microsoft.com/office/drawing/2014/main" id="{54BCEE84-BDB0-0458-D934-AD1A8FF892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9" name="Slide Number Placeholder 3">
            <a:extLst>
              <a:ext uri="{FF2B5EF4-FFF2-40B4-BE49-F238E27FC236}">
                <a16:creationId xmlns:a16="http://schemas.microsoft.com/office/drawing/2014/main" id="{E1ADEEBB-FE22-8F50-5135-7529606EA5B5}"/>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Infant/Toddler |     </a:t>
            </a:r>
            <a:fld id="{8B512919-B088-4E12-9038-722E97F79378}" type="slidenum">
              <a:rPr lang="en-US" smtClean="0"/>
              <a:pPr/>
              <a:t>‹#›</a:t>
            </a:fld>
            <a:endParaRPr lang="en-US" dirty="0"/>
          </a:p>
        </p:txBody>
      </p:sp>
    </p:spTree>
    <p:extLst>
      <p:ext uri="{BB962C8B-B14F-4D97-AF65-F5344CB8AC3E}">
        <p14:creationId xmlns:p14="http://schemas.microsoft.com/office/powerpoint/2010/main" val="1159606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2078AE"/>
          </a:solidFill>
          <a:ln w="2540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5041900"/>
          </a:xfrm>
        </p:spPr>
        <p:txBody>
          <a:bodyPr>
            <a:normAutofit/>
          </a:bodyPr>
          <a:lstStyle>
            <a:lvl1pPr algn="ctr">
              <a:defRPr sz="480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A black background with orange and pink text&#10;&#10;Description automatically generated">
            <a:extLst>
              <a:ext uri="{FF2B5EF4-FFF2-40B4-BE49-F238E27FC236}">
                <a16:creationId xmlns:a16="http://schemas.microsoft.com/office/drawing/2014/main" id="{14CFB3AB-378B-437C-AF63-1F122EC5D3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DFA49843-550C-F779-0176-E068BF2626E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Infant/Toddler |     </a:t>
            </a:r>
            <a:fld id="{8B512919-B088-4E12-9038-722E97F79378}" type="slidenum">
              <a:rPr lang="en-US" smtClean="0"/>
              <a:pPr/>
              <a:t>‹#›</a:t>
            </a:fld>
            <a:endParaRPr lang="en-US" dirty="0"/>
          </a:p>
        </p:txBody>
      </p:sp>
    </p:spTree>
    <p:extLst>
      <p:ext uri="{BB962C8B-B14F-4D97-AF65-F5344CB8AC3E}">
        <p14:creationId xmlns:p14="http://schemas.microsoft.com/office/powerpoint/2010/main" val="2131298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Sub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2078AE"/>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Infant/Toddler |     </a:t>
            </a:r>
            <a:fld id="{8B512919-B088-4E12-9038-722E97F79378}" type="slidenum">
              <a:rPr lang="en-US" smtClean="0"/>
              <a:pPr/>
              <a:t>‹#›</a:t>
            </a:fld>
            <a:endParaRPr lang="en-US" dirty="0"/>
          </a:p>
        </p:txBody>
      </p:sp>
    </p:spTree>
    <p:extLst>
      <p:ext uri="{BB962C8B-B14F-4D97-AF65-F5344CB8AC3E}">
        <p14:creationId xmlns:p14="http://schemas.microsoft.com/office/powerpoint/2010/main" val="175242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852660"/>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852660"/>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Infant/Toddler |     </a:t>
            </a:r>
            <a:fld id="{8B512919-B088-4E12-9038-722E97F79378}" type="slidenum">
              <a:rPr lang="en-US" smtClean="0"/>
              <a:pPr/>
              <a:t>‹#›</a:t>
            </a:fld>
            <a:endParaRPr lang="en-US" dirty="0"/>
          </a:p>
        </p:txBody>
      </p:sp>
    </p:spTree>
    <p:extLst>
      <p:ext uri="{BB962C8B-B14F-4D97-AF65-F5344CB8AC3E}">
        <p14:creationId xmlns:p14="http://schemas.microsoft.com/office/powerpoint/2010/main" val="2247748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24F931-A9E5-BA55-03DC-13CFBC0FBC9A}"/>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923393"/>
            <a:ext cx="5181600" cy="4348819"/>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923393"/>
            <a:ext cx="5181600" cy="4348820"/>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200"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CE871B53-9DBA-10F1-A915-F8BEAC880898}"/>
              </a:ext>
            </a:extLst>
          </p:cNvPr>
          <p:cNvSpPr>
            <a:spLocks noGrp="1"/>
          </p:cNvSpPr>
          <p:nvPr>
            <p:ph type="subTitle" idx="14" hasCustomPrompt="1"/>
          </p:nvPr>
        </p:nvSpPr>
        <p:spPr>
          <a:xfrm>
            <a:off x="838198" y="1024128"/>
            <a:ext cx="10165605" cy="687429"/>
          </a:xfrm>
        </p:spPr>
        <p:txBody>
          <a:bodyPr anchor="ctr">
            <a:normAutofit/>
          </a:bodyPr>
          <a:lstStyle>
            <a:lvl1pPr marL="0" indent="0" algn="l">
              <a:buNone/>
              <a:defRPr sz="3200" b="0" i="0">
                <a:solidFill>
                  <a:srgbClr val="2078AE"/>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8" name="Picture 7" descr="A black background with orange and pink text&#10;&#10;Description automatically generated">
            <a:extLst>
              <a:ext uri="{FF2B5EF4-FFF2-40B4-BE49-F238E27FC236}">
                <a16:creationId xmlns:a16="http://schemas.microsoft.com/office/drawing/2014/main" id="{ABFA3DFB-1DE5-BCB4-55D3-65D0A859F4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75AFC0C1-EC5A-03F4-1CCA-B392523ABBC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Infant/Toddler |     </a:t>
            </a:r>
            <a:fld id="{8B512919-B088-4E12-9038-722E97F79378}" type="slidenum">
              <a:rPr lang="en-US" smtClean="0"/>
              <a:pPr/>
              <a:t>‹#›</a:t>
            </a:fld>
            <a:endParaRPr lang="en-US" dirty="0"/>
          </a:p>
        </p:txBody>
      </p:sp>
    </p:spTree>
    <p:extLst>
      <p:ext uri="{BB962C8B-B14F-4D97-AF65-F5344CB8AC3E}">
        <p14:creationId xmlns:p14="http://schemas.microsoft.com/office/powerpoint/2010/main" val="1414689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65B1A-284E-4DA4-073F-279F353483DE}"/>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6F07DABB-E10E-EB75-AF1A-0D85E50420C5}"/>
              </a:ext>
            </a:extLst>
          </p:cNvPr>
          <p:cNvSpPr>
            <a:spLocks noGrp="1"/>
          </p:cNvSpPr>
          <p:nvPr>
            <p:ph type="title"/>
          </p:nvPr>
        </p:nvSpPr>
        <p:spPr>
          <a:xfrm>
            <a:off x="839788"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A7BE126-C168-0CA5-8A24-E6D07F2710F7}"/>
              </a:ext>
            </a:extLst>
          </p:cNvPr>
          <p:cNvSpPr>
            <a:spLocks noGrp="1"/>
          </p:cNvSpPr>
          <p:nvPr>
            <p:ph type="body" idx="1"/>
          </p:nvPr>
        </p:nvSpPr>
        <p:spPr>
          <a:xfrm>
            <a:off x="839788" y="1106424"/>
            <a:ext cx="5157787"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4B2156-5D79-5FA6-B285-764B4A03A036}"/>
              </a:ext>
            </a:extLst>
          </p:cNvPr>
          <p:cNvSpPr>
            <a:spLocks noGrp="1"/>
          </p:cNvSpPr>
          <p:nvPr>
            <p:ph sz="half" idx="2"/>
          </p:nvPr>
        </p:nvSpPr>
        <p:spPr>
          <a:xfrm>
            <a:off x="839788" y="2058352"/>
            <a:ext cx="5157787" cy="4131311"/>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196CF8A-BFA6-6268-01D7-FE72AC9FF389}"/>
              </a:ext>
            </a:extLst>
          </p:cNvPr>
          <p:cNvSpPr>
            <a:spLocks noGrp="1"/>
          </p:cNvSpPr>
          <p:nvPr>
            <p:ph type="body" sz="quarter" idx="3"/>
          </p:nvPr>
        </p:nvSpPr>
        <p:spPr>
          <a:xfrm>
            <a:off x="6172200" y="1106424"/>
            <a:ext cx="5183188"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D6D31-CF21-9AF9-44EC-B8DBC730368E}"/>
              </a:ext>
            </a:extLst>
          </p:cNvPr>
          <p:cNvSpPr>
            <a:spLocks noGrp="1"/>
          </p:cNvSpPr>
          <p:nvPr>
            <p:ph sz="quarter" idx="4"/>
          </p:nvPr>
        </p:nvSpPr>
        <p:spPr>
          <a:xfrm>
            <a:off x="6172200" y="2058352"/>
            <a:ext cx="5183188" cy="4131311"/>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A black background with orange and pink text&#10;&#10;Description automatically generated">
            <a:extLst>
              <a:ext uri="{FF2B5EF4-FFF2-40B4-BE49-F238E27FC236}">
                <a16:creationId xmlns:a16="http://schemas.microsoft.com/office/drawing/2014/main" id="{2D58A50B-A91B-72AB-2B5C-386E76B9B2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7" name="Slide Number Placeholder 3">
            <a:extLst>
              <a:ext uri="{FF2B5EF4-FFF2-40B4-BE49-F238E27FC236}">
                <a16:creationId xmlns:a16="http://schemas.microsoft.com/office/drawing/2014/main" id="{6C1FAE5A-9F2B-3DAD-8471-0CF455DBF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Infant/Toddler |     </a:t>
            </a:r>
            <a:fld id="{8B512919-B088-4E12-9038-722E97F79378}" type="slidenum">
              <a:rPr lang="en-US" smtClean="0"/>
              <a:pPr/>
              <a:t>‹#›</a:t>
            </a:fld>
            <a:endParaRPr lang="en-US" dirty="0"/>
          </a:p>
        </p:txBody>
      </p:sp>
    </p:spTree>
    <p:extLst>
      <p:ext uri="{BB962C8B-B14F-4D97-AF65-F5344CB8AC3E}">
        <p14:creationId xmlns:p14="http://schemas.microsoft.com/office/powerpoint/2010/main" val="34300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8F496-FA92-9058-EA6C-7E4B80805B20}"/>
              </a:ext>
            </a:extLst>
          </p:cNvPr>
          <p:cNvSpPr>
            <a:spLocks noGrp="1"/>
          </p:cNvSpPr>
          <p:nvPr>
            <p:ph type="title"/>
          </p:nvPr>
        </p:nvSpPr>
        <p:spPr>
          <a:xfrm>
            <a:off x="187271" y="199156"/>
            <a:ext cx="11839413" cy="808872"/>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4CB3DFC-8703-37CA-7721-AEEDA04DB6C3}"/>
              </a:ext>
            </a:extLst>
          </p:cNvPr>
          <p:cNvSpPr>
            <a:spLocks noGrp="1"/>
          </p:cNvSpPr>
          <p:nvPr>
            <p:ph type="body" idx="1"/>
          </p:nvPr>
        </p:nvSpPr>
        <p:spPr>
          <a:xfrm>
            <a:off x="590226" y="1253331"/>
            <a:ext cx="1109549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E313DF2A-6B63-F66A-B382-265CE0FDC93F}"/>
              </a:ext>
            </a:extLst>
          </p:cNvPr>
          <p:cNvSpPr>
            <a:spLocks noGrp="1"/>
          </p:cNvSpPr>
          <p:nvPr>
            <p:ph type="sldNum" sz="quarter" idx="4"/>
          </p:nvPr>
        </p:nvSpPr>
        <p:spPr>
          <a:xfrm>
            <a:off x="9410700" y="6451600"/>
            <a:ext cx="2743200" cy="365125"/>
          </a:xfrm>
          <a:prstGeom prst="rect">
            <a:avLst/>
          </a:prstGeom>
        </p:spPr>
        <p:txBody>
          <a:bodyPr vert="horz" lIns="91440" tIns="45720" rIns="91440" bIns="45720" rtlCol="0" anchor="ctr"/>
          <a:lstStyle>
            <a:lvl1pPr algn="r">
              <a:defRPr sz="1200" b="1">
                <a:solidFill>
                  <a:schemeClr val="tx2"/>
                </a:solidFill>
                <a:latin typeface="Montserrat" panose="00000500000000000000" pitchFamily="50" charset="0"/>
              </a:defRPr>
            </a:lvl1pPr>
          </a:lstStyle>
          <a:p>
            <a:fld id="{8B512919-B088-4E12-9038-722E97F79378}" type="slidenum">
              <a:rPr lang="en-US" smtClean="0"/>
              <a:pPr/>
              <a:t>‹#›</a:t>
            </a:fld>
            <a:endParaRPr lang="en-US"/>
          </a:p>
        </p:txBody>
      </p:sp>
    </p:spTree>
    <p:extLst>
      <p:ext uri="{BB962C8B-B14F-4D97-AF65-F5344CB8AC3E}">
        <p14:creationId xmlns:p14="http://schemas.microsoft.com/office/powerpoint/2010/main" val="2490919570"/>
      </p:ext>
    </p:extLst>
  </p:cSld>
  <p:clrMap bg1="lt1" tx1="dk1" bg2="lt2" tx2="dk2" accent1="accent1" accent2="accent2" accent3="accent3" accent4="accent4" accent5="accent5" accent6="accent6" hlink="hlink" folHlink="folHlink"/>
  <p:sldLayoutIdLst>
    <p:sldLayoutId id="2147483671" r:id="rId1"/>
    <p:sldLayoutId id="2147483650" r:id="rId2"/>
    <p:sldLayoutId id="2147483669" r:id="rId3"/>
    <p:sldLayoutId id="2147483667" r:id="rId4"/>
    <p:sldLayoutId id="2147483660" r:id="rId5"/>
    <p:sldLayoutId id="2147483664" r:id="rId6"/>
    <p:sldLayoutId id="2147483652" r:id="rId7"/>
    <p:sldLayoutId id="2147483665" r:id="rId8"/>
    <p:sldLayoutId id="2147483653" r:id="rId9"/>
    <p:sldLayoutId id="2147483654" r:id="rId10"/>
    <p:sldLayoutId id="2147483666" r:id="rId11"/>
    <p:sldLayoutId id="2147483655" r:id="rId12"/>
    <p:sldLayoutId id="2147483656" r:id="rId13"/>
    <p:sldLayoutId id="2147483657" r:id="rId14"/>
  </p:sldLayoutIdLst>
  <p:hf hdr="0" ftr="0" dt="0"/>
  <p:txStyles>
    <p:titleStyle>
      <a:lvl1pPr algn="l" defTabSz="914400" rtl="0" eaLnBrk="1" latinLnBrk="0" hangingPunct="1">
        <a:lnSpc>
          <a:spcPct val="90000"/>
        </a:lnSpc>
        <a:spcBef>
          <a:spcPct val="0"/>
        </a:spcBef>
        <a:buNone/>
        <a:defRPr sz="3000" b="1" kern="1200">
          <a:solidFill>
            <a:srgbClr val="2078AE"/>
          </a:solidFill>
          <a:latin typeface="Montserrat"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4.wdp"/><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7" Type="http://schemas.microsoft.com/office/2007/relationships/hdphoto" Target="../media/hdphoto8.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7.wdp"/><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0.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11.wdp"/></Relationships>
</file>

<file path=ppt/slides/_rels/slide18.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hyperlink" Target="https://youtu.be/kaWHHHgz_y8" TargetMode="External"/><Relationship Id="rId7"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hyperlink" Target="https://youtu.be/8k_Z8Dkuf30" TargetMode="External"/><Relationship Id="rId5" Type="http://schemas.openxmlformats.org/officeDocument/2006/relationships/hyperlink" Target="https://youtu.be/jfLjjJ1dlhw" TargetMode="External"/><Relationship Id="rId10" Type="http://schemas.microsoft.com/office/2007/relationships/hdphoto" Target="../media/hdphoto13.wdp"/><Relationship Id="rId4" Type="http://schemas.openxmlformats.org/officeDocument/2006/relationships/hyperlink" Target="https://youtu.be/Jw6kSYcssVw" TargetMode="External"/><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25.png"/><Relationship Id="rId4" Type="http://schemas.microsoft.com/office/2007/relationships/hdphoto" Target="../media/hdphoto14.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hyperlink" Target="https://youtu.be/kaWHHHgz_y8" TargetMode="External"/><Relationship Id="rId7"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hyperlink" Target="https://youtu.be/8k_Z8Dkuf30" TargetMode="External"/><Relationship Id="rId5" Type="http://schemas.openxmlformats.org/officeDocument/2006/relationships/hyperlink" Target="https://youtu.be/jfLjjJ1dlhw" TargetMode="External"/><Relationship Id="rId10" Type="http://schemas.microsoft.com/office/2007/relationships/hdphoto" Target="../media/hdphoto16.wdp"/><Relationship Id="rId4" Type="http://schemas.openxmlformats.org/officeDocument/2006/relationships/hyperlink" Target="https://youtu.be/Jw6kSYcssVw" TargetMode="External"/><Relationship Id="rId9"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E6EA64-3793-A70B-7AB6-BA32F8C812B6}"/>
              </a:ext>
            </a:extLst>
          </p:cNvPr>
          <p:cNvSpPr txBox="1"/>
          <p:nvPr/>
        </p:nvSpPr>
        <p:spPr>
          <a:xfrm>
            <a:off x="440675" y="110168"/>
            <a:ext cx="1850834" cy="369332"/>
          </a:xfrm>
          <a:prstGeom prst="rect">
            <a:avLst/>
          </a:prstGeom>
          <a:solidFill>
            <a:srgbClr val="327F7C"/>
          </a:solidFill>
        </p:spPr>
        <p:txBody>
          <a:bodyPr wrap="square" rtlCol="0">
            <a:spAutoFit/>
          </a:bodyPr>
          <a:lstStyle/>
          <a:p>
            <a:r>
              <a:rPr lang="en-US" dirty="0">
                <a:solidFill>
                  <a:schemeClr val="bg1"/>
                </a:solidFill>
              </a:rPr>
              <a:t>Early Math Topics</a:t>
            </a:r>
          </a:p>
        </p:txBody>
      </p:sp>
      <p:sp>
        <p:nvSpPr>
          <p:cNvPr id="3" name="TextBox 2">
            <a:extLst>
              <a:ext uri="{FF2B5EF4-FFF2-40B4-BE49-F238E27FC236}">
                <a16:creationId xmlns:a16="http://schemas.microsoft.com/office/drawing/2014/main" id="{1F9843F6-F7DC-03D1-39B0-197668E555EC}"/>
              </a:ext>
            </a:extLst>
          </p:cNvPr>
          <p:cNvSpPr txBox="1"/>
          <p:nvPr/>
        </p:nvSpPr>
        <p:spPr>
          <a:xfrm>
            <a:off x="2642212" y="110168"/>
            <a:ext cx="1850834" cy="369332"/>
          </a:xfrm>
          <a:prstGeom prst="rect">
            <a:avLst/>
          </a:prstGeom>
          <a:solidFill>
            <a:srgbClr val="2078AE"/>
          </a:solidFill>
        </p:spPr>
        <p:txBody>
          <a:bodyPr wrap="square" rtlCol="0">
            <a:spAutoFit/>
          </a:bodyPr>
          <a:lstStyle/>
          <a:p>
            <a:r>
              <a:rPr lang="en-US" dirty="0">
                <a:solidFill>
                  <a:schemeClr val="bg1"/>
                </a:solidFill>
              </a:rPr>
              <a:t>Spatial Thinking</a:t>
            </a:r>
          </a:p>
        </p:txBody>
      </p:sp>
      <p:sp>
        <p:nvSpPr>
          <p:cNvPr id="4" name="Title 3">
            <a:extLst>
              <a:ext uri="{FF2B5EF4-FFF2-40B4-BE49-F238E27FC236}">
                <a16:creationId xmlns:a16="http://schemas.microsoft.com/office/drawing/2014/main" id="{FC3222D5-6FE3-BC6F-608E-57B8261DE85E}"/>
              </a:ext>
            </a:extLst>
          </p:cNvPr>
          <p:cNvSpPr>
            <a:spLocks noGrp="1"/>
          </p:cNvSpPr>
          <p:nvPr>
            <p:ph type="ctrTitle"/>
          </p:nvPr>
        </p:nvSpPr>
        <p:spPr>
          <a:xfrm>
            <a:off x="609243" y="1997839"/>
            <a:ext cx="4781907" cy="2862322"/>
          </a:xfrm>
        </p:spPr>
        <p:txBody>
          <a:bodyPr anchor="b">
            <a:spAutoFit/>
          </a:bodyPr>
          <a:lstStyle/>
          <a:p>
            <a:pPr algn="l"/>
            <a:r>
              <a:rPr lang="en-US" sz="5600" b="1" dirty="0">
                <a:solidFill>
                  <a:srgbClr val="2078AE"/>
                </a:solidFill>
                <a:latin typeface="Montserrat" pitchFamily="2" charset="77"/>
              </a:rPr>
              <a:t>Spatial Thinking:</a:t>
            </a:r>
            <a:br>
              <a:rPr lang="en-US" sz="5600" b="1" dirty="0">
                <a:solidFill>
                  <a:srgbClr val="2078AE"/>
                </a:solidFill>
                <a:latin typeface="Montserrat" pitchFamily="2" charset="77"/>
              </a:rPr>
            </a:br>
            <a:r>
              <a:rPr lang="en-US" sz="4400" b="0" dirty="0">
                <a:solidFill>
                  <a:srgbClr val="2078AE"/>
                </a:solidFill>
                <a:latin typeface="Montserrat Medium" panose="00000600000000000000" pitchFamily="2" charset="0"/>
              </a:rPr>
              <a:t>Infants and Toddlers</a:t>
            </a:r>
          </a:p>
        </p:txBody>
      </p:sp>
      <p:pic>
        <p:nvPicPr>
          <p:cNvPr id="5" name="Picture 4" descr="CPE Logo. Count, Play, Explore. For Early Education.">
            <a:extLst>
              <a:ext uri="{FF2B5EF4-FFF2-40B4-BE49-F238E27FC236}">
                <a16:creationId xmlns:a16="http://schemas.microsoft.com/office/drawing/2014/main" id="{EE157153-D0FE-4635-091D-5DDC6531AC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23712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latin typeface="Montserrat" panose="00000500000000000000" pitchFamily="2" charset="0"/>
              </a:rPr>
              <a:t>Spatial Orientation: </a:t>
            </a:r>
            <a:r>
              <a:rPr lang="en-US" b="0" dirty="0">
                <a:latin typeface="Montserrat Medium" panose="00000600000000000000" pitchFamily="2" charset="0"/>
              </a:rPr>
              <a:t>Examples</a:t>
            </a:r>
            <a:endParaRPr lang="en-US" b="0" dirty="0">
              <a:solidFill>
                <a:schemeClr val="bg1"/>
              </a:solidFill>
              <a:latin typeface="Montserrat" pitchFamily="2" charset="77"/>
            </a:endParaRPr>
          </a:p>
        </p:txBody>
      </p:sp>
      <p:sp>
        <p:nvSpPr>
          <p:cNvPr id="3" name="Content Placeholder 4">
            <a:extLst>
              <a:ext uri="{FF2B5EF4-FFF2-40B4-BE49-F238E27FC236}">
                <a16:creationId xmlns:a16="http://schemas.microsoft.com/office/drawing/2014/main" id="{5109FDE3-B18A-4622-E45F-91CDFA807FA8}"/>
              </a:ext>
            </a:extLst>
          </p:cNvPr>
          <p:cNvSpPr txBox="1">
            <a:spLocks/>
          </p:cNvSpPr>
          <p:nvPr/>
        </p:nvSpPr>
        <p:spPr>
          <a:xfrm>
            <a:off x="1012877" y="1238250"/>
            <a:ext cx="1716259"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3F3F3F"/>
                </a:solidFill>
                <a:latin typeface="Montserrat" pitchFamily="2" charset="77"/>
                <a:cs typeface="Helvetica" panose="020B0604020202020204" pitchFamily="34" charset="0"/>
              </a:rPr>
              <a:t>Play</a:t>
            </a:r>
          </a:p>
        </p:txBody>
      </p:sp>
      <p:pic>
        <p:nvPicPr>
          <p:cNvPr id="5" name="Picture 4" descr="A child is standing on a large foam block outside. The child is holding a cone on top of his head.">
            <a:extLst>
              <a:ext uri="{FF2B5EF4-FFF2-40B4-BE49-F238E27FC236}">
                <a16:creationId xmlns:a16="http://schemas.microsoft.com/office/drawing/2014/main" id="{2EE97576-352E-1E69-3428-3CA79CFCA6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62291" y="1243235"/>
            <a:ext cx="2675303" cy="2009178"/>
          </a:xfrm>
          <a:prstGeom prst="rect">
            <a:avLst/>
          </a:prstGeom>
        </p:spPr>
      </p:pic>
      <p:sp>
        <p:nvSpPr>
          <p:cNvPr id="14" name="Content Placeholder 4">
            <a:extLst>
              <a:ext uri="{FF2B5EF4-FFF2-40B4-BE49-F238E27FC236}">
                <a16:creationId xmlns:a16="http://schemas.microsoft.com/office/drawing/2014/main" id="{A1824797-3495-19AD-B079-5063A383AA75}"/>
              </a:ext>
            </a:extLst>
          </p:cNvPr>
          <p:cNvSpPr txBox="1">
            <a:spLocks/>
          </p:cNvSpPr>
          <p:nvPr/>
        </p:nvSpPr>
        <p:spPr>
          <a:xfrm>
            <a:off x="1012877" y="3521813"/>
            <a:ext cx="1716259"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3F3F3F"/>
                </a:solidFill>
                <a:latin typeface="Montserrat" pitchFamily="2" charset="77"/>
                <a:cs typeface="Helvetica" panose="020B0604020202020204" pitchFamily="34" charset="0"/>
              </a:rPr>
              <a:t>Daily routines</a:t>
            </a:r>
          </a:p>
        </p:txBody>
      </p:sp>
      <p:pic>
        <p:nvPicPr>
          <p:cNvPr id="6" name="Picture 5" descr="An educator is zipping up the pant leg on an infants' onesie at the diaper changing table. The infant is holding an object and looking at it.">
            <a:extLst>
              <a:ext uri="{FF2B5EF4-FFF2-40B4-BE49-F238E27FC236}">
                <a16:creationId xmlns:a16="http://schemas.microsoft.com/office/drawing/2014/main" id="{5CAB9F51-EF6F-6F15-DA47-A20C3F561725}"/>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5000"/>
                    </a14:imgEffect>
                    <a14:imgEffect>
                      <a14:brightnessContrast contrast="6000"/>
                    </a14:imgEffect>
                  </a14:imgLayer>
                </a14:imgProps>
              </a:ext>
              <a:ext uri="{28A0092B-C50C-407E-A947-70E740481C1C}">
                <a14:useLocalDpi xmlns:a14="http://schemas.microsoft.com/office/drawing/2010/main"/>
              </a:ext>
            </a:extLst>
          </a:blip>
          <a:stretch>
            <a:fillRect/>
          </a:stretch>
        </p:blipFill>
        <p:spPr>
          <a:xfrm>
            <a:off x="2862291" y="3532463"/>
            <a:ext cx="2675303" cy="2400401"/>
          </a:xfrm>
          <a:prstGeom prst="rect">
            <a:avLst/>
          </a:prstGeom>
        </p:spPr>
      </p:pic>
      <p:sp>
        <p:nvSpPr>
          <p:cNvPr id="15" name="Content Placeholder 4">
            <a:extLst>
              <a:ext uri="{FF2B5EF4-FFF2-40B4-BE49-F238E27FC236}">
                <a16:creationId xmlns:a16="http://schemas.microsoft.com/office/drawing/2014/main" id="{BD3A15B1-4C30-1F1A-9E67-9A13C963DFD6}"/>
              </a:ext>
            </a:extLst>
          </p:cNvPr>
          <p:cNvSpPr txBox="1">
            <a:spLocks/>
          </p:cNvSpPr>
          <p:nvPr/>
        </p:nvSpPr>
        <p:spPr>
          <a:xfrm>
            <a:off x="5816992" y="1240793"/>
            <a:ext cx="2293034"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3F3F3F"/>
                </a:solidFill>
                <a:latin typeface="Montserrat" pitchFamily="2" charset="77"/>
                <a:cs typeface="Helvetica" panose="020B0604020202020204" pitchFamily="34" charset="0"/>
              </a:rPr>
              <a:t>Exploration</a:t>
            </a:r>
          </a:p>
        </p:txBody>
      </p:sp>
      <p:pic>
        <p:nvPicPr>
          <p:cNvPr id="8" name="Picture 7" descr="An infant and an educator are exploring different shaped blocks together. The child is holding two blocks in her hands and the educator is observing her.">
            <a:extLst>
              <a:ext uri="{FF2B5EF4-FFF2-40B4-BE49-F238E27FC236}">
                <a16:creationId xmlns:a16="http://schemas.microsoft.com/office/drawing/2014/main" id="{DC01A946-DA5B-1BF2-A327-2C29E559FEB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100237" y="1238250"/>
            <a:ext cx="2675303" cy="2009178"/>
          </a:xfrm>
          <a:prstGeom prst="rect">
            <a:avLst/>
          </a:prstGeom>
        </p:spPr>
      </p:pic>
      <p:sp>
        <p:nvSpPr>
          <p:cNvPr id="16" name="Content Placeholder 4">
            <a:extLst>
              <a:ext uri="{FF2B5EF4-FFF2-40B4-BE49-F238E27FC236}">
                <a16:creationId xmlns:a16="http://schemas.microsoft.com/office/drawing/2014/main" id="{4062300E-1E35-28DB-F562-5CF961F87191}"/>
              </a:ext>
            </a:extLst>
          </p:cNvPr>
          <p:cNvSpPr txBox="1">
            <a:spLocks/>
          </p:cNvSpPr>
          <p:nvPr/>
        </p:nvSpPr>
        <p:spPr>
          <a:xfrm>
            <a:off x="5965288" y="3610573"/>
            <a:ext cx="2400922"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3F3F3F"/>
                </a:solidFill>
                <a:latin typeface="Montserrat" pitchFamily="2" charset="77"/>
                <a:cs typeface="Helvetica" panose="020B0604020202020204" pitchFamily="34" charset="0"/>
              </a:rPr>
              <a:t>Mealtime</a:t>
            </a:r>
          </a:p>
        </p:txBody>
      </p:sp>
      <p:pic>
        <p:nvPicPr>
          <p:cNvPr id="9" name="Picture 8" descr="An educator is cradling an infant and holding a bottle as the child drinks.">
            <a:extLst>
              <a:ext uri="{FF2B5EF4-FFF2-40B4-BE49-F238E27FC236}">
                <a16:creationId xmlns:a16="http://schemas.microsoft.com/office/drawing/2014/main" id="{E3B91A46-4588-1586-09A8-1D55C94EC5BE}"/>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colorTemperature colorTemp="5000"/>
                    </a14:imgEffect>
                    <a14:imgEffect>
                      <a14:brightnessContrast contrast="6000"/>
                    </a14:imgEffect>
                  </a14:imgLayer>
                </a14:imgProps>
              </a:ext>
              <a:ext uri="{28A0092B-C50C-407E-A947-70E740481C1C}">
                <a14:useLocalDpi xmlns:a14="http://schemas.microsoft.com/office/drawing/2010/main"/>
              </a:ext>
            </a:extLst>
          </a:blip>
          <a:srcRect l="-367"/>
          <a:stretch/>
        </p:blipFill>
        <p:spPr>
          <a:xfrm>
            <a:off x="8110026" y="3576714"/>
            <a:ext cx="2675303" cy="2400401"/>
          </a:xfrm>
          <a:prstGeom prst="rect">
            <a:avLst/>
          </a:prstGeom>
        </p:spPr>
      </p:pic>
    </p:spTree>
    <p:extLst>
      <p:ext uri="{BB962C8B-B14F-4D97-AF65-F5344CB8AC3E}">
        <p14:creationId xmlns:p14="http://schemas.microsoft.com/office/powerpoint/2010/main" val="2922124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2" charset="0"/>
              </a:rPr>
              <a:t>Spatial Navigation: </a:t>
            </a:r>
            <a:r>
              <a:rPr lang="en-US" sz="3200" b="0" dirty="0">
                <a:latin typeface="Montserrat Medium" panose="00000600000000000000" pitchFamily="2" charset="0"/>
              </a:rPr>
              <a:t>Definition</a:t>
            </a:r>
            <a:endParaRPr lang="en-US" sz="3200" b="0"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967867"/>
            <a:ext cx="5556187" cy="5113996"/>
          </a:xfrm>
        </p:spPr>
        <p:txBody>
          <a:bodyPr anchor="ctr" anchorCtr="0">
            <a:normAutofit/>
          </a:bodyPr>
          <a:lstStyle/>
          <a:p>
            <a:pPr marL="0" marR="0" lvl="0" indent="0">
              <a:spcBef>
                <a:spcPts val="0"/>
              </a:spcBef>
              <a:spcAft>
                <a:spcPts val="0"/>
              </a:spcAft>
              <a:buNone/>
            </a:pPr>
            <a:r>
              <a:rPr lang="en-US" dirty="0">
                <a:effectLst/>
                <a:ea typeface="Calibri" panose="020F0502020204030204" pitchFamily="34" charset="0"/>
                <a:cs typeface="Times New Roman" panose="02020603050405020304" pitchFamily="18" charset="0"/>
              </a:rPr>
              <a:t>Knowing how to get from one place to another. </a:t>
            </a:r>
          </a:p>
        </p:txBody>
      </p:sp>
      <p:pic>
        <p:nvPicPr>
          <p:cNvPr id="3" name="Picture 5">
            <a:extLst>
              <a:ext uri="{FF2B5EF4-FFF2-40B4-BE49-F238E27FC236}">
                <a16:creationId xmlns:a16="http://schemas.microsoft.com/office/drawing/2014/main" id="{317EAFAB-5857-105D-17A3-3A31A410C0ED}"/>
              </a:ext>
              <a:ext uri="{C183D7F6-B498-43B3-948B-1728B52AA6E4}">
                <adec:decorative xmlns:adec="http://schemas.microsoft.com/office/drawing/2017/decorative" val="1"/>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colorTemperature colorTemp="6000"/>
                    </a14:imgEffect>
                    <a14:imgEffect>
                      <a14:brightnessContrast contrast="4000"/>
                    </a14:imgEffect>
                  </a14:imgLayer>
                </a14:imgProps>
              </a:ext>
              <a:ext uri="{28A0092B-C50C-407E-A947-70E740481C1C}">
                <a14:useLocalDpi xmlns:a14="http://schemas.microsoft.com/office/drawing/2010/main"/>
              </a:ext>
            </a:extLst>
          </a:blip>
          <a:srcRect/>
          <a:stretch/>
        </p:blipFill>
        <p:spPr bwMode="auto">
          <a:xfrm>
            <a:off x="6786693" y="967865"/>
            <a:ext cx="5405307" cy="5113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032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2" charset="0"/>
              </a:rPr>
              <a:t>Spatial Navigation: </a:t>
            </a:r>
            <a:r>
              <a:rPr lang="en-US" sz="3200" b="0" dirty="0">
                <a:latin typeface="Montserrat Medium" panose="00000600000000000000" pitchFamily="2" charset="0"/>
              </a:rPr>
              <a:t>Development </a:t>
            </a:r>
            <a:endParaRPr lang="en-US" sz="3200" b="0"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967866"/>
            <a:ext cx="6315842" cy="5299291"/>
          </a:xfrm>
        </p:spPr>
        <p:txBody>
          <a:bodyPr anchor="ctr" anchorCtr="0">
            <a:normAutofit/>
          </a:bodyPr>
          <a:lstStyle/>
          <a:p>
            <a:pPr marL="0" indent="0">
              <a:lnSpc>
                <a:spcPct val="100000"/>
              </a:lnSpc>
              <a:spcBef>
                <a:spcPts val="0"/>
              </a:spcBef>
              <a:spcAft>
                <a:spcPts val="1200"/>
              </a:spcAft>
              <a:buNone/>
            </a:pPr>
            <a:r>
              <a:rPr lang="en-US" dirty="0">
                <a:effectLst/>
                <a:ea typeface="Calibri" panose="020F0502020204030204" pitchFamily="34" charset="0"/>
                <a:cs typeface="Times New Roman" panose="02020603050405020304" pitchFamily="18" charset="0"/>
              </a:rPr>
              <a:t>Infants and toddlers:</a:t>
            </a:r>
          </a:p>
          <a:p>
            <a:pPr lvl="1">
              <a:lnSpc>
                <a:spcPct val="100000"/>
              </a:lnSpc>
              <a:spcBef>
                <a:spcPts val="0"/>
              </a:spcBef>
              <a:spcAft>
                <a:spcPts val="1200"/>
              </a:spcAft>
            </a:pPr>
            <a:r>
              <a:rPr lang="en-US" kern="100" dirty="0">
                <a:effectLst/>
                <a:ea typeface="Calibri" panose="020F0502020204030204" pitchFamily="34" charset="0"/>
                <a:cs typeface="Times New Roman" panose="02020603050405020304" pitchFamily="18" charset="0"/>
              </a:rPr>
              <a:t>attend to where their caregivers are, where they get meals, and where they play; </a:t>
            </a:r>
          </a:p>
          <a:p>
            <a:pPr lvl="1">
              <a:lnSpc>
                <a:spcPct val="100000"/>
              </a:lnSpc>
              <a:spcBef>
                <a:spcPts val="0"/>
              </a:spcBef>
              <a:spcAft>
                <a:spcPts val="1200"/>
              </a:spcAft>
            </a:pPr>
            <a:r>
              <a:rPr lang="en-US" kern="100" dirty="0">
                <a:ea typeface="Calibri" panose="020F0502020204030204" pitchFamily="34" charset="0"/>
                <a:cs typeface="Times New Roman" panose="02020603050405020304" pitchFamily="18" charset="0"/>
              </a:rPr>
              <a:t>learn to navigate space as they develop more advanced motor skills; and </a:t>
            </a:r>
          </a:p>
          <a:p>
            <a:pPr lvl="1">
              <a:lnSpc>
                <a:spcPct val="100000"/>
              </a:lnSpc>
              <a:spcBef>
                <a:spcPts val="0"/>
              </a:spcBef>
              <a:spcAft>
                <a:spcPts val="1200"/>
              </a:spcAft>
            </a:pPr>
            <a:r>
              <a:rPr lang="en-US" dirty="0">
                <a:effectLst/>
                <a:ea typeface="Calibri" panose="020F0502020204030204" pitchFamily="34" charset="0"/>
                <a:cs typeface="Times New Roman" panose="02020603050405020304" pitchFamily="18" charset="0"/>
              </a:rPr>
              <a:t>notice and remember important landmarks.</a:t>
            </a:r>
          </a:p>
          <a:p>
            <a:pPr marL="0" lvl="1" indent="0">
              <a:lnSpc>
                <a:spcPct val="100000"/>
              </a:lnSpc>
              <a:spcBef>
                <a:spcPts val="0"/>
              </a:spcBef>
              <a:spcAft>
                <a:spcPts val="1200"/>
              </a:spcAft>
              <a:buNone/>
            </a:pPr>
            <a:r>
              <a:rPr lang="en-US" sz="1200" b="0" i="0" dirty="0">
                <a:solidFill>
                  <a:schemeClr val="bg1">
                    <a:lumMod val="50000"/>
                  </a:schemeClr>
                </a:solidFill>
                <a:effectLst/>
                <a:latin typeface="Montserrat" panose="00000500000000000000" pitchFamily="50" charset="0"/>
              </a:rPr>
              <a:t>Shutts</a:t>
            </a:r>
            <a:r>
              <a:rPr lang="en-US" sz="1200" dirty="0">
                <a:solidFill>
                  <a:schemeClr val="bg1">
                    <a:lumMod val="50000"/>
                  </a:schemeClr>
                </a:solidFill>
                <a:latin typeface="Montserrat" panose="00000500000000000000" pitchFamily="50" charset="0"/>
              </a:rPr>
              <a:t>, et al.</a:t>
            </a:r>
            <a:r>
              <a:rPr lang="en-US" sz="1200" b="0" i="0" dirty="0">
                <a:solidFill>
                  <a:schemeClr val="bg1">
                    <a:lumMod val="50000"/>
                  </a:schemeClr>
                </a:solidFill>
                <a:effectLst/>
                <a:latin typeface="Montserrat" panose="00000500000000000000" pitchFamily="50" charset="0"/>
              </a:rPr>
              <a:t> (2009)</a:t>
            </a:r>
            <a:endParaRPr lang="en-US" sz="1200" dirty="0">
              <a:solidFill>
                <a:schemeClr val="bg1">
                  <a:lumMod val="50000"/>
                </a:schemeClr>
              </a:solidFill>
              <a:latin typeface="Montserrat" panose="00000500000000000000" pitchFamily="50" charset="0"/>
            </a:endParaRPr>
          </a:p>
        </p:txBody>
      </p:sp>
      <p:pic>
        <p:nvPicPr>
          <p:cNvPr id="3" name="Picture 2">
            <a:extLst>
              <a:ext uri="{FF2B5EF4-FFF2-40B4-BE49-F238E27FC236}">
                <a16:creationId xmlns:a16="http://schemas.microsoft.com/office/drawing/2014/main" id="{A67F4502-EA04-FAC2-B183-3F50CC74068F}"/>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91647" y="967866"/>
            <a:ext cx="4800353" cy="5226546"/>
          </a:xfrm>
          <a:prstGeom prst="rect">
            <a:avLst/>
          </a:prstGeom>
        </p:spPr>
      </p:pic>
    </p:spTree>
    <p:extLst>
      <p:ext uri="{BB962C8B-B14F-4D97-AF65-F5344CB8AC3E}">
        <p14:creationId xmlns:p14="http://schemas.microsoft.com/office/powerpoint/2010/main" val="3165862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latin typeface="Montserrat" panose="00000500000000000000" pitchFamily="2" charset="0"/>
              </a:rPr>
              <a:t>Spatial Navigation: </a:t>
            </a:r>
            <a:r>
              <a:rPr lang="en-US" b="0" dirty="0">
                <a:latin typeface="Montserrat Medium" panose="00000600000000000000" pitchFamily="2" charset="0"/>
              </a:rPr>
              <a:t>Examples</a:t>
            </a:r>
            <a:endParaRPr lang="en-US" b="0" dirty="0">
              <a:solidFill>
                <a:schemeClr val="bg1"/>
              </a:solidFill>
              <a:latin typeface="Montserrat" pitchFamily="2" charset="77"/>
            </a:endParaRPr>
          </a:p>
        </p:txBody>
      </p:sp>
      <p:sp>
        <p:nvSpPr>
          <p:cNvPr id="3" name="Content Placeholder 4">
            <a:extLst>
              <a:ext uri="{FF2B5EF4-FFF2-40B4-BE49-F238E27FC236}">
                <a16:creationId xmlns:a16="http://schemas.microsoft.com/office/drawing/2014/main" id="{5109FDE3-B18A-4622-E45F-91CDFA807FA8}"/>
              </a:ext>
            </a:extLst>
          </p:cNvPr>
          <p:cNvSpPr txBox="1">
            <a:spLocks/>
          </p:cNvSpPr>
          <p:nvPr/>
        </p:nvSpPr>
        <p:spPr>
          <a:xfrm>
            <a:off x="1012877" y="1238250"/>
            <a:ext cx="1716259"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3F3F3F"/>
                </a:solidFill>
                <a:latin typeface="Montserrat" pitchFamily="2" charset="77"/>
                <a:cs typeface="Helvetica" panose="020B0604020202020204" pitchFamily="34" charset="0"/>
              </a:rPr>
              <a:t>Outside play</a:t>
            </a:r>
          </a:p>
        </p:txBody>
      </p:sp>
      <p:pic>
        <p:nvPicPr>
          <p:cNvPr id="10" name="Content Placeholder 4" descr="Children and an educator are in an outside play space. One child is on a four-wheeled bike. Another child is walking toward a tricycle. A third child is kneeling beside the educator who is seated on the ground with a ball in front of her.">
            <a:extLst>
              <a:ext uri="{FF2B5EF4-FFF2-40B4-BE49-F238E27FC236}">
                <a16:creationId xmlns:a16="http://schemas.microsoft.com/office/drawing/2014/main" id="{3B391945-659C-1CDC-1B81-3587DE2EA3AA}"/>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862291" y="1238250"/>
            <a:ext cx="2525635" cy="2141456"/>
          </a:xfrm>
        </p:spPr>
      </p:pic>
      <p:sp>
        <p:nvSpPr>
          <p:cNvPr id="15" name="Content Placeholder 4">
            <a:extLst>
              <a:ext uri="{FF2B5EF4-FFF2-40B4-BE49-F238E27FC236}">
                <a16:creationId xmlns:a16="http://schemas.microsoft.com/office/drawing/2014/main" id="{BD3A15B1-4C30-1F1A-9E67-9A13C963DFD6}"/>
              </a:ext>
            </a:extLst>
          </p:cNvPr>
          <p:cNvSpPr txBox="1">
            <a:spLocks/>
          </p:cNvSpPr>
          <p:nvPr/>
        </p:nvSpPr>
        <p:spPr>
          <a:xfrm>
            <a:off x="6126482" y="1238249"/>
            <a:ext cx="2293034"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3F3F3F"/>
                </a:solidFill>
                <a:latin typeface="Montserrat" pitchFamily="2" charset="77"/>
                <a:cs typeface="Helvetica" panose="020B0604020202020204" pitchFamily="34" charset="0"/>
              </a:rPr>
              <a:t>Moving around inside</a:t>
            </a:r>
          </a:p>
        </p:txBody>
      </p:sp>
      <p:pic>
        <p:nvPicPr>
          <p:cNvPr id="11" name="Picture 10" descr="A child is crawling inside of a triangular shaped structure. There are mirrors on all of the sides of the structure. The child is holding a ball. ">
            <a:extLst>
              <a:ext uri="{FF2B5EF4-FFF2-40B4-BE49-F238E27FC236}">
                <a16:creationId xmlns:a16="http://schemas.microsoft.com/office/drawing/2014/main" id="{8F9964A5-9978-CA17-B82E-B03D94A077CD}"/>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5000"/>
                    </a14:imgEffect>
                    <a14:imgEffect>
                      <a14:brightnessContrast contrast="5000"/>
                    </a14:imgEffect>
                  </a14:imgLayer>
                </a14:imgProps>
              </a:ext>
              <a:ext uri="{28A0092B-C50C-407E-A947-70E740481C1C}">
                <a14:useLocalDpi xmlns:a14="http://schemas.microsoft.com/office/drawing/2010/main"/>
              </a:ext>
            </a:extLst>
          </a:blip>
          <a:stretch>
            <a:fillRect/>
          </a:stretch>
        </p:blipFill>
        <p:spPr>
          <a:xfrm>
            <a:off x="7927147" y="1238250"/>
            <a:ext cx="3127970" cy="2141456"/>
          </a:xfrm>
          <a:prstGeom prst="rect">
            <a:avLst/>
          </a:prstGeom>
        </p:spPr>
      </p:pic>
      <p:sp>
        <p:nvSpPr>
          <p:cNvPr id="14" name="Content Placeholder 4">
            <a:extLst>
              <a:ext uri="{FF2B5EF4-FFF2-40B4-BE49-F238E27FC236}">
                <a16:creationId xmlns:a16="http://schemas.microsoft.com/office/drawing/2014/main" id="{A1824797-3495-19AD-B079-5063A383AA75}"/>
              </a:ext>
            </a:extLst>
          </p:cNvPr>
          <p:cNvSpPr txBox="1">
            <a:spLocks/>
          </p:cNvSpPr>
          <p:nvPr/>
        </p:nvSpPr>
        <p:spPr>
          <a:xfrm>
            <a:off x="3059726" y="3632133"/>
            <a:ext cx="1716259"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3F3F3F"/>
                </a:solidFill>
                <a:latin typeface="Montserrat" pitchFamily="2" charset="77"/>
                <a:cs typeface="Helvetica" panose="020B0604020202020204" pitchFamily="34" charset="0"/>
              </a:rPr>
              <a:t>Finding toys and objects</a:t>
            </a:r>
          </a:p>
        </p:txBody>
      </p:sp>
      <p:pic>
        <p:nvPicPr>
          <p:cNvPr id="12" name="Picture 11" descr="Children and an educator are seated on the floor around a structure made of ramps and tubes. One child is walking toward a set of cubbies on the side of the room. ">
            <a:extLst>
              <a:ext uri="{FF2B5EF4-FFF2-40B4-BE49-F238E27FC236}">
                <a16:creationId xmlns:a16="http://schemas.microsoft.com/office/drawing/2014/main" id="{171613FE-1A29-3530-A231-CA6ED19CD31E}"/>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colorTemperature colorTemp="4500"/>
                    </a14:imgEffect>
                    <a14:imgEffect>
                      <a14:brightnessContrast bright="6000" contrast="-8000"/>
                    </a14:imgEffect>
                  </a14:imgLayer>
                </a14:imgProps>
              </a:ext>
              <a:ext uri="{28A0092B-C50C-407E-A947-70E740481C1C}">
                <a14:useLocalDpi xmlns:a14="http://schemas.microsoft.com/office/drawing/2010/main"/>
              </a:ext>
            </a:extLst>
          </a:blip>
          <a:srcRect/>
          <a:stretch/>
        </p:blipFill>
        <p:spPr>
          <a:xfrm>
            <a:off x="5015132" y="3632133"/>
            <a:ext cx="3255840" cy="2349144"/>
          </a:xfrm>
          <a:prstGeom prst="rect">
            <a:avLst/>
          </a:prstGeom>
        </p:spPr>
      </p:pic>
    </p:spTree>
    <p:extLst>
      <p:ext uri="{BB962C8B-B14F-4D97-AF65-F5344CB8AC3E}">
        <p14:creationId xmlns:p14="http://schemas.microsoft.com/office/powerpoint/2010/main" val="2022539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2" charset="0"/>
              </a:rPr>
              <a:t>Spatial Vocabulary: </a:t>
            </a:r>
            <a:r>
              <a:rPr lang="en-US" sz="3200" b="0" dirty="0">
                <a:latin typeface="Montserrat Medium" panose="00000600000000000000" pitchFamily="2" charset="0"/>
              </a:rPr>
              <a:t>Definition</a:t>
            </a:r>
            <a:endParaRPr lang="en-US" sz="3200" b="0"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967866"/>
            <a:ext cx="6315842" cy="5299291"/>
          </a:xfrm>
        </p:spPr>
        <p:txBody>
          <a:bodyPr anchor="ctr" anchorCtr="0">
            <a:normAutofit/>
          </a:bodyPr>
          <a:lstStyle/>
          <a:p>
            <a:pPr marL="0" indent="0">
              <a:lnSpc>
                <a:spcPct val="100000"/>
              </a:lnSpc>
              <a:spcBef>
                <a:spcPts val="0"/>
              </a:spcBef>
              <a:spcAft>
                <a:spcPts val="1200"/>
              </a:spcAft>
              <a:buNone/>
            </a:pPr>
            <a:r>
              <a:rPr lang="en-US" dirty="0"/>
              <a:t>Words to describe position, direction, and distance</a:t>
            </a:r>
          </a:p>
          <a:p>
            <a:pPr>
              <a:lnSpc>
                <a:spcPct val="100000"/>
              </a:lnSpc>
              <a:spcBef>
                <a:spcPts val="0"/>
              </a:spcBef>
              <a:spcAft>
                <a:spcPts val="1200"/>
              </a:spcAft>
            </a:pPr>
            <a:r>
              <a:rPr lang="en-US" dirty="0">
                <a:solidFill>
                  <a:schemeClr val="tx2"/>
                </a:solidFill>
                <a:latin typeface="Montserrat SemiBold" panose="00000700000000000000" pitchFamily="2" charset="0"/>
              </a:rPr>
              <a:t>Position: </a:t>
            </a:r>
            <a:r>
              <a:rPr lang="en-US" dirty="0"/>
              <a:t>on, in, over, under, behind</a:t>
            </a:r>
          </a:p>
          <a:p>
            <a:pPr>
              <a:lnSpc>
                <a:spcPct val="100000"/>
              </a:lnSpc>
              <a:spcBef>
                <a:spcPts val="0"/>
              </a:spcBef>
              <a:spcAft>
                <a:spcPts val="1200"/>
              </a:spcAft>
            </a:pPr>
            <a:r>
              <a:rPr lang="en-US" dirty="0">
                <a:solidFill>
                  <a:schemeClr val="tx2"/>
                </a:solidFill>
                <a:latin typeface="Montserrat SemiBold" panose="00000700000000000000" pitchFamily="2" charset="0"/>
              </a:rPr>
              <a:t>Direction: </a:t>
            </a:r>
            <a:r>
              <a:rPr lang="en-US" dirty="0"/>
              <a:t>up, down, across</a:t>
            </a:r>
          </a:p>
          <a:p>
            <a:pPr>
              <a:lnSpc>
                <a:spcPct val="100000"/>
              </a:lnSpc>
              <a:spcBef>
                <a:spcPts val="0"/>
              </a:spcBef>
              <a:spcAft>
                <a:spcPts val="1200"/>
              </a:spcAft>
            </a:pPr>
            <a:r>
              <a:rPr lang="en-US" dirty="0">
                <a:solidFill>
                  <a:schemeClr val="tx2"/>
                </a:solidFill>
                <a:latin typeface="Montserrat SemiBold" panose="00000700000000000000" pitchFamily="2" charset="0"/>
              </a:rPr>
              <a:t>Distance: </a:t>
            </a:r>
            <a:r>
              <a:rPr lang="en-US" dirty="0"/>
              <a:t>near, far, long, away</a:t>
            </a:r>
            <a:endParaRPr lang="en-US" dirty="0">
              <a:latin typeface="+mn-lt"/>
            </a:endParaRPr>
          </a:p>
        </p:txBody>
      </p:sp>
      <p:pic>
        <p:nvPicPr>
          <p:cNvPr id="4" name="Picture 3">
            <a:extLst>
              <a:ext uri="{FF2B5EF4-FFF2-40B4-BE49-F238E27FC236}">
                <a16:creationId xmlns:a16="http://schemas.microsoft.com/office/drawing/2014/main" id="{152BEEA5-5512-350C-8032-4698FC4B2E6A}"/>
              </a:ext>
              <a:ext uri="{C183D7F6-B498-43B3-948B-1728B52AA6E4}">
                <adec:decorative xmlns:adec="http://schemas.microsoft.com/office/drawing/2017/decorative" val="1"/>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colorTemperature colorTemp="4500"/>
                    </a14:imgEffect>
                    <a14:imgEffect>
                      <a14:saturation sat="106000"/>
                    </a14:imgEffect>
                    <a14:imgEffect>
                      <a14:brightnessContrast bright="5000" contrast="5000"/>
                    </a14:imgEffect>
                  </a14:imgLayer>
                </a14:imgProps>
              </a:ext>
              <a:ext uri="{28A0092B-C50C-407E-A947-70E740481C1C}">
                <a14:useLocalDpi xmlns:a14="http://schemas.microsoft.com/office/drawing/2010/main"/>
              </a:ext>
            </a:extLst>
          </a:blip>
          <a:srcRect b="-13"/>
          <a:stretch/>
        </p:blipFill>
        <p:spPr bwMode="auto">
          <a:xfrm>
            <a:off x="6900203" y="967866"/>
            <a:ext cx="5291798" cy="5299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629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2" charset="0"/>
              </a:rPr>
              <a:t>Spatial Vocabulary: </a:t>
            </a:r>
            <a:r>
              <a:rPr lang="en-US" sz="3200" b="0" dirty="0">
                <a:latin typeface="Montserrat Medium" panose="00000600000000000000" pitchFamily="2" charset="0"/>
              </a:rPr>
              <a:t>Development</a:t>
            </a:r>
            <a:endParaRPr lang="en-US" sz="3200" b="0"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967866"/>
            <a:ext cx="5635553" cy="5299291"/>
          </a:xfrm>
        </p:spPr>
        <p:txBody>
          <a:bodyPr anchor="ctr" anchorCtr="0">
            <a:normAutofit/>
          </a:bodyPr>
          <a:lstStyle/>
          <a:p>
            <a:pPr marL="0" indent="0">
              <a:lnSpc>
                <a:spcPct val="100000"/>
              </a:lnSpc>
              <a:spcBef>
                <a:spcPts val="0"/>
              </a:spcBef>
              <a:spcAft>
                <a:spcPts val="1200"/>
              </a:spcAft>
              <a:buNone/>
            </a:pPr>
            <a:r>
              <a:rPr lang="en-US" sz="2400" dirty="0"/>
              <a:t>Infants and toddlers:</a:t>
            </a:r>
          </a:p>
          <a:p>
            <a:pPr marR="0" lvl="0">
              <a:lnSpc>
                <a:spcPct val="100000"/>
              </a:lnSpc>
              <a:spcBef>
                <a:spcPts val="0"/>
              </a:spcBef>
              <a:spcAft>
                <a:spcPts val="1200"/>
              </a:spcAft>
            </a:pPr>
            <a:r>
              <a:rPr lang="en-US" sz="2400" dirty="0"/>
              <a:t>understand spatial vocabulary before they use it,</a:t>
            </a:r>
          </a:p>
          <a:p>
            <a:pPr>
              <a:lnSpc>
                <a:spcPct val="100000"/>
              </a:lnSpc>
              <a:spcBef>
                <a:spcPts val="0"/>
              </a:spcBef>
              <a:spcAft>
                <a:spcPts val="1200"/>
              </a:spcAft>
            </a:pPr>
            <a:r>
              <a:rPr lang="en-US" sz="2400" dirty="0"/>
              <a:t>understand and use spatial vocabulary in more than one language if they are learning multiple languages, and</a:t>
            </a:r>
          </a:p>
          <a:p>
            <a:pPr marR="0" lvl="0">
              <a:lnSpc>
                <a:spcPct val="100000"/>
              </a:lnSpc>
              <a:spcBef>
                <a:spcPts val="0"/>
              </a:spcBef>
              <a:spcAft>
                <a:spcPts val="1200"/>
              </a:spcAft>
            </a:pPr>
            <a:r>
              <a:rPr lang="en-US" sz="2400" dirty="0"/>
              <a:t>develop a deeper understanding of spatial thinking concepts through adults’ use of spatial vocabulary.</a:t>
            </a:r>
          </a:p>
          <a:p>
            <a:pPr marL="0" indent="0">
              <a:lnSpc>
                <a:spcPct val="100000"/>
              </a:lnSpc>
              <a:spcBef>
                <a:spcPts val="0"/>
              </a:spcBef>
              <a:spcAft>
                <a:spcPts val="1200"/>
              </a:spcAft>
              <a:buNone/>
            </a:pPr>
            <a:r>
              <a:rPr lang="en-US" sz="1300" b="0" i="0" u="none" strike="noStrike" baseline="0" dirty="0" err="1">
                <a:solidFill>
                  <a:schemeClr val="bg1">
                    <a:lumMod val="50000"/>
                  </a:schemeClr>
                </a:solidFill>
                <a:latin typeface="Montserrat" panose="00000500000000000000" pitchFamily="50" charset="0"/>
              </a:rPr>
              <a:t>Balcomb</a:t>
            </a:r>
            <a:r>
              <a:rPr lang="en-US" sz="1300" b="0" i="0" u="none" strike="noStrike" baseline="0" dirty="0">
                <a:solidFill>
                  <a:schemeClr val="bg1">
                    <a:lumMod val="50000"/>
                  </a:schemeClr>
                </a:solidFill>
                <a:latin typeface="Montserrat" panose="00000500000000000000" pitchFamily="50" charset="0"/>
              </a:rPr>
              <a:t>, et al. (2011); Pruden, et al. (2011)</a:t>
            </a:r>
            <a:endParaRPr lang="en-US" sz="1300" dirty="0">
              <a:solidFill>
                <a:schemeClr val="bg1">
                  <a:lumMod val="50000"/>
                </a:schemeClr>
              </a:solidFill>
              <a:latin typeface="Montserrat" panose="00000500000000000000" pitchFamily="50" charset="0"/>
            </a:endParaRPr>
          </a:p>
        </p:txBody>
      </p:sp>
      <p:pic>
        <p:nvPicPr>
          <p:cNvPr id="3" name="Picture 2">
            <a:extLst>
              <a:ext uri="{FF2B5EF4-FFF2-40B4-BE49-F238E27FC236}">
                <a16:creationId xmlns:a16="http://schemas.microsoft.com/office/drawing/2014/main" id="{030A9A4A-0925-68D4-5E1A-60E0D54B2EE2}"/>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8000"/>
                    </a14:imgEffect>
                  </a14:imgLayer>
                </a14:imgProps>
              </a:ext>
              <a:ext uri="{28A0092B-C50C-407E-A947-70E740481C1C}">
                <a14:useLocalDpi xmlns:a14="http://schemas.microsoft.com/office/drawing/2010/main"/>
              </a:ext>
            </a:extLst>
          </a:blip>
          <a:srcRect/>
          <a:stretch/>
        </p:blipFill>
        <p:spPr>
          <a:xfrm>
            <a:off x="6652800" y="967866"/>
            <a:ext cx="5539199" cy="5299290"/>
          </a:xfrm>
          <a:prstGeom prst="rect">
            <a:avLst/>
          </a:prstGeom>
        </p:spPr>
      </p:pic>
    </p:spTree>
    <p:extLst>
      <p:ext uri="{BB962C8B-B14F-4D97-AF65-F5344CB8AC3E}">
        <p14:creationId xmlns:p14="http://schemas.microsoft.com/office/powerpoint/2010/main" val="1285342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2" charset="0"/>
              </a:rPr>
              <a:t>Mental Rotation: </a:t>
            </a:r>
            <a:r>
              <a:rPr lang="en-US" sz="3200" b="0" dirty="0">
                <a:latin typeface="Montserrat Medium" panose="00000600000000000000" pitchFamily="2" charset="0"/>
              </a:rPr>
              <a:t>Definition</a:t>
            </a:r>
            <a:endParaRPr lang="en-US" sz="3200" b="0"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7" y="1253331"/>
            <a:ext cx="5767202" cy="3982307"/>
          </a:xfrm>
        </p:spPr>
        <p:txBody>
          <a:bodyPr anchor="ctr" anchorCtr="0"/>
          <a:lstStyle/>
          <a:p>
            <a:pPr marL="0" indent="0">
              <a:buNone/>
            </a:pPr>
            <a:r>
              <a:rPr lang="en-US" dirty="0">
                <a:ea typeface="Calibri" panose="020F0502020204030204" pitchFamily="34" charset="0"/>
                <a:cs typeface="Times New Roman" panose="02020603050405020304" pitchFamily="18" charset="0"/>
              </a:rPr>
              <a:t>Imagining what objects might look like when rotated or flipped.</a:t>
            </a:r>
          </a:p>
        </p:txBody>
      </p:sp>
      <p:grpSp>
        <p:nvGrpSpPr>
          <p:cNvPr id="4" name="Group 3" descr="An equilateral triangle is pointed upward. Curved arrows indicate that the triangle is being rotated to the right. The triangle is shown rotated 90 degrees and then 180 degrees. ">
            <a:extLst>
              <a:ext uri="{FF2B5EF4-FFF2-40B4-BE49-F238E27FC236}">
                <a16:creationId xmlns:a16="http://schemas.microsoft.com/office/drawing/2014/main" id="{64517589-314D-D2F6-E157-C12048D9D85E}"/>
              </a:ext>
            </a:extLst>
          </p:cNvPr>
          <p:cNvGrpSpPr/>
          <p:nvPr/>
        </p:nvGrpSpPr>
        <p:grpSpPr>
          <a:xfrm>
            <a:off x="7161335" y="1346169"/>
            <a:ext cx="3990443" cy="3881686"/>
            <a:chOff x="7280910" y="2057400"/>
            <a:chExt cx="3990443" cy="3881686"/>
          </a:xfrm>
        </p:grpSpPr>
        <p:sp>
          <p:nvSpPr>
            <p:cNvPr id="5" name="Isosceles Triangle 4">
              <a:extLst>
                <a:ext uri="{FF2B5EF4-FFF2-40B4-BE49-F238E27FC236}">
                  <a16:creationId xmlns:a16="http://schemas.microsoft.com/office/drawing/2014/main" id="{F2BBCCB5-C479-3BBD-2303-0B226B10B45A}"/>
                </a:ext>
              </a:extLst>
            </p:cNvPr>
            <p:cNvSpPr/>
            <p:nvPr/>
          </p:nvSpPr>
          <p:spPr>
            <a:xfrm>
              <a:off x="7280910" y="2057400"/>
              <a:ext cx="2000250" cy="1565910"/>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B1654"/>
                </a:solidFill>
                <a:latin typeface="Montserrat" panose="00000500000000000000" pitchFamily="50" charset="0"/>
              </a:endParaRPr>
            </a:p>
          </p:txBody>
        </p:sp>
        <p:sp>
          <p:nvSpPr>
            <p:cNvPr id="6" name="Isosceles Triangle 5">
              <a:extLst>
                <a:ext uri="{FF2B5EF4-FFF2-40B4-BE49-F238E27FC236}">
                  <a16:creationId xmlns:a16="http://schemas.microsoft.com/office/drawing/2014/main" id="{F95C6D6A-A7E6-4110-7EB9-4E84EEFBC313}"/>
                </a:ext>
              </a:extLst>
            </p:cNvPr>
            <p:cNvSpPr/>
            <p:nvPr/>
          </p:nvSpPr>
          <p:spPr>
            <a:xfrm rot="10800000">
              <a:off x="7280910" y="4373176"/>
              <a:ext cx="2000250" cy="1565910"/>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7" name="Isosceles Triangle 6">
              <a:extLst>
                <a:ext uri="{FF2B5EF4-FFF2-40B4-BE49-F238E27FC236}">
                  <a16:creationId xmlns:a16="http://schemas.microsoft.com/office/drawing/2014/main" id="{4D2E868E-7D22-82A5-01F0-908C9D629C14}"/>
                </a:ext>
              </a:extLst>
            </p:cNvPr>
            <p:cNvSpPr/>
            <p:nvPr/>
          </p:nvSpPr>
          <p:spPr>
            <a:xfrm rot="5400000">
              <a:off x="9488273" y="3381484"/>
              <a:ext cx="2000250" cy="1565910"/>
            </a:xfrm>
            <a:prstGeom prst="triangle">
              <a:avLst/>
            </a:prstGeom>
            <a:pattFill prst="pct20">
              <a:fgClr>
                <a:schemeClr val="tx2"/>
              </a:fgClr>
              <a:bgClr>
                <a:schemeClr val="bg1"/>
              </a:bgClr>
            </a:patt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grpSp>
          <p:nvGrpSpPr>
            <p:cNvPr id="8" name="Group 7">
              <a:extLst>
                <a:ext uri="{FF2B5EF4-FFF2-40B4-BE49-F238E27FC236}">
                  <a16:creationId xmlns:a16="http://schemas.microsoft.com/office/drawing/2014/main" id="{051B2159-A4AF-BC70-B158-8A9BFA2649F0}"/>
                </a:ext>
              </a:extLst>
            </p:cNvPr>
            <p:cNvGrpSpPr/>
            <p:nvPr/>
          </p:nvGrpSpPr>
          <p:grpSpPr>
            <a:xfrm rot="927823">
              <a:off x="8060021" y="2390987"/>
              <a:ext cx="2442278" cy="2076025"/>
              <a:chOff x="8515654" y="2088414"/>
              <a:chExt cx="1925444" cy="2076025"/>
            </a:xfrm>
          </p:grpSpPr>
          <p:sp>
            <p:nvSpPr>
              <p:cNvPr id="12" name="Arc 11">
                <a:extLst>
                  <a:ext uri="{FF2B5EF4-FFF2-40B4-BE49-F238E27FC236}">
                    <a16:creationId xmlns:a16="http://schemas.microsoft.com/office/drawing/2014/main" id="{3E264223-F76C-9954-72AD-2F02FEE9A772}"/>
                  </a:ext>
                </a:extLst>
              </p:cNvPr>
              <p:cNvSpPr/>
              <p:nvPr/>
            </p:nvSpPr>
            <p:spPr>
              <a:xfrm rot="19599938">
                <a:off x="8515654" y="2088414"/>
                <a:ext cx="1925444" cy="2076025"/>
              </a:xfrm>
              <a:prstGeom prst="arc">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ontserrat" panose="00000500000000000000" pitchFamily="50" charset="0"/>
                </a:endParaRPr>
              </a:p>
            </p:txBody>
          </p:sp>
          <p:sp>
            <p:nvSpPr>
              <p:cNvPr id="13" name="Isosceles Triangle 12">
                <a:extLst>
                  <a:ext uri="{FF2B5EF4-FFF2-40B4-BE49-F238E27FC236}">
                    <a16:creationId xmlns:a16="http://schemas.microsoft.com/office/drawing/2014/main" id="{5C1601DC-08E7-4075-F543-93B05C555D80}"/>
                  </a:ext>
                </a:extLst>
              </p:cNvPr>
              <p:cNvSpPr/>
              <p:nvPr/>
            </p:nvSpPr>
            <p:spPr>
              <a:xfrm rot="9000986">
                <a:off x="10161545" y="2396570"/>
                <a:ext cx="240188" cy="2071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grpSp>
        <p:grpSp>
          <p:nvGrpSpPr>
            <p:cNvPr id="9" name="Group 8">
              <a:extLst>
                <a:ext uri="{FF2B5EF4-FFF2-40B4-BE49-F238E27FC236}">
                  <a16:creationId xmlns:a16="http://schemas.microsoft.com/office/drawing/2014/main" id="{7AB95397-C50B-27B3-6520-B886ADC45F65}"/>
                </a:ext>
              </a:extLst>
            </p:cNvPr>
            <p:cNvGrpSpPr/>
            <p:nvPr/>
          </p:nvGrpSpPr>
          <p:grpSpPr>
            <a:xfrm rot="8876552">
              <a:off x="8167623" y="3654178"/>
              <a:ext cx="2442278" cy="2076025"/>
              <a:chOff x="8515654" y="2088414"/>
              <a:chExt cx="1925444" cy="2076025"/>
            </a:xfrm>
          </p:grpSpPr>
          <p:sp>
            <p:nvSpPr>
              <p:cNvPr id="10" name="Arc 9">
                <a:extLst>
                  <a:ext uri="{FF2B5EF4-FFF2-40B4-BE49-F238E27FC236}">
                    <a16:creationId xmlns:a16="http://schemas.microsoft.com/office/drawing/2014/main" id="{F2B588F2-FB95-B3AA-9B16-1AF82368D46B}"/>
                  </a:ext>
                </a:extLst>
              </p:cNvPr>
              <p:cNvSpPr/>
              <p:nvPr/>
            </p:nvSpPr>
            <p:spPr>
              <a:xfrm rot="19599938">
                <a:off x="8515654" y="2088414"/>
                <a:ext cx="1925444" cy="2076025"/>
              </a:xfrm>
              <a:prstGeom prst="arc">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ontserrat" panose="00000500000000000000" pitchFamily="50" charset="0"/>
                </a:endParaRPr>
              </a:p>
            </p:txBody>
          </p:sp>
          <p:sp>
            <p:nvSpPr>
              <p:cNvPr id="11" name="Isosceles Triangle 10">
                <a:extLst>
                  <a:ext uri="{FF2B5EF4-FFF2-40B4-BE49-F238E27FC236}">
                    <a16:creationId xmlns:a16="http://schemas.microsoft.com/office/drawing/2014/main" id="{484EADDB-382B-E5A3-DD83-E9EC5BDBA6B7}"/>
                  </a:ext>
                </a:extLst>
              </p:cNvPr>
              <p:cNvSpPr/>
              <p:nvPr/>
            </p:nvSpPr>
            <p:spPr>
              <a:xfrm rot="9000986">
                <a:off x="10161545" y="2396570"/>
                <a:ext cx="240188" cy="2071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grpSp>
      </p:grpSp>
    </p:spTree>
    <p:extLst>
      <p:ext uri="{BB962C8B-B14F-4D97-AF65-F5344CB8AC3E}">
        <p14:creationId xmlns:p14="http://schemas.microsoft.com/office/powerpoint/2010/main" val="2687053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2" charset="0"/>
              </a:rPr>
              <a:t>Mental Rotation: </a:t>
            </a:r>
            <a:r>
              <a:rPr lang="en-US" sz="3200" b="0" dirty="0">
                <a:latin typeface="Montserrat Medium" panose="00000600000000000000" pitchFamily="2" charset="0"/>
              </a:rPr>
              <a:t>Development</a:t>
            </a:r>
            <a:endParaRPr lang="en-US" sz="3200" b="0"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6" y="973866"/>
            <a:ext cx="7652273" cy="5239605"/>
          </a:xfrm>
        </p:spPr>
        <p:txBody>
          <a:bodyPr anchor="ctr" anchorCtr="0">
            <a:normAutofit/>
          </a:bodyPr>
          <a:lstStyle/>
          <a:p>
            <a:pPr marL="0" indent="0">
              <a:lnSpc>
                <a:spcPct val="100000"/>
              </a:lnSpc>
              <a:spcAft>
                <a:spcPts val="1200"/>
              </a:spcAft>
              <a:buNone/>
            </a:pPr>
            <a:r>
              <a:rPr lang="en-US" dirty="0">
                <a:ea typeface="Calibri" panose="020F0502020204030204" pitchFamily="34" charset="0"/>
                <a:cs typeface="Times New Roman" panose="02020603050405020304" pitchFamily="18" charset="0"/>
              </a:rPr>
              <a:t>Physical manipulation of objects supports the development of mental rotation skills later. For example:</a:t>
            </a:r>
          </a:p>
          <a:p>
            <a:pPr lvl="1">
              <a:lnSpc>
                <a:spcPct val="100000"/>
              </a:lnSpc>
              <a:spcAft>
                <a:spcPts val="1200"/>
              </a:spcAft>
            </a:pPr>
            <a:r>
              <a:rPr lang="en-US" sz="2800" dirty="0">
                <a:ea typeface="Calibri" panose="020F0502020204030204" pitchFamily="34" charset="0"/>
                <a:cs typeface="Times New Roman" panose="02020603050405020304" pitchFamily="18" charset="0"/>
              </a:rPr>
              <a:t>holding, turning, and dropping objects; and</a:t>
            </a:r>
          </a:p>
          <a:p>
            <a:pPr lvl="1">
              <a:lnSpc>
                <a:spcPct val="100000"/>
              </a:lnSpc>
              <a:spcAft>
                <a:spcPts val="1200"/>
              </a:spcAft>
            </a:pPr>
            <a:r>
              <a:rPr lang="en-US" sz="2800" dirty="0">
                <a:effectLst/>
                <a:ea typeface="Calibri" panose="020F0502020204030204" pitchFamily="34" charset="0"/>
                <a:cs typeface="Times New Roman" panose="02020603050405020304" pitchFamily="18" charset="0"/>
              </a:rPr>
              <a:t>experimenting with objects to reach a goal.</a:t>
            </a:r>
            <a:endParaRPr lang="en-US" sz="2800" dirty="0">
              <a:ea typeface="Calibri" panose="020F0502020204030204" pitchFamily="34" charset="0"/>
              <a:cs typeface="Times New Roman" panose="02020603050405020304" pitchFamily="18" charset="0"/>
            </a:endParaRPr>
          </a:p>
          <a:p>
            <a:pPr marL="0" lvl="1" indent="0">
              <a:lnSpc>
                <a:spcPct val="100000"/>
              </a:lnSpc>
              <a:spcAft>
                <a:spcPts val="1200"/>
              </a:spcAft>
              <a:buNone/>
            </a:pPr>
            <a:r>
              <a:rPr lang="en-US" sz="1200" dirty="0" err="1">
                <a:solidFill>
                  <a:schemeClr val="bg1">
                    <a:lumMod val="50000"/>
                  </a:schemeClr>
                </a:solidFill>
                <a:effectLst/>
                <a:latin typeface="Montserrat" panose="00000500000000000000" pitchFamily="2" charset="0"/>
                <a:ea typeface="Calibri" panose="020F0502020204030204" pitchFamily="34" charset="0"/>
                <a:cs typeface="Times New Roman" panose="02020603050405020304" pitchFamily="18" charset="0"/>
              </a:rPr>
              <a:t>Möhring</a:t>
            </a:r>
            <a:r>
              <a:rPr lang="en-US" sz="1200" dirty="0">
                <a:solidFill>
                  <a:schemeClr val="bg1">
                    <a:lumMod val="50000"/>
                  </a:schemeClr>
                </a:solidFill>
                <a:effectLst/>
                <a:latin typeface="Montserrat" panose="00000500000000000000" pitchFamily="2" charset="0"/>
                <a:ea typeface="Calibri" panose="020F0502020204030204" pitchFamily="34" charset="0"/>
                <a:cs typeface="Times New Roman" panose="02020603050405020304" pitchFamily="18" charset="0"/>
              </a:rPr>
              <a:t> &amp; Frick</a:t>
            </a:r>
            <a:r>
              <a:rPr lang="en-US" sz="1200"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sz="1200" dirty="0">
                <a:solidFill>
                  <a:schemeClr val="bg1">
                    <a:lumMod val="50000"/>
                  </a:schemeClr>
                </a:solidFill>
                <a:effectLst/>
                <a:latin typeface="Montserrat" panose="00000500000000000000" pitchFamily="2" charset="0"/>
                <a:ea typeface="Calibri" panose="020F0502020204030204" pitchFamily="34" charset="0"/>
                <a:cs typeface="Times New Roman" panose="02020603050405020304" pitchFamily="18" charset="0"/>
              </a:rPr>
              <a:t>(2013)</a:t>
            </a:r>
            <a:endParaRPr lang="en-US" sz="1200" dirty="0">
              <a:solidFill>
                <a:schemeClr val="bg1">
                  <a:lumMod val="50000"/>
                </a:schemeClr>
              </a:solidFill>
              <a:latin typeface="Montserrat" panose="00000500000000000000" pitchFamily="2" charset="0"/>
            </a:endParaRPr>
          </a:p>
        </p:txBody>
      </p:sp>
      <p:pic>
        <p:nvPicPr>
          <p:cNvPr id="14" name="Picture 13">
            <a:extLst>
              <a:ext uri="{FF2B5EF4-FFF2-40B4-BE49-F238E27FC236}">
                <a16:creationId xmlns:a16="http://schemas.microsoft.com/office/drawing/2014/main" id="{D35C5FBD-64FE-E12C-DD2F-78679E293937}"/>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colorTemperature colorTemp="5300"/>
                    </a14:imgEffect>
                    <a14:imgEffect>
                      <a14:brightnessContrast bright="2000" contrast="1000"/>
                    </a14:imgEffect>
                  </a14:imgLayer>
                </a14:imgProps>
              </a:ext>
              <a:ext uri="{28A0092B-C50C-407E-A947-70E740481C1C}">
                <a14:useLocalDpi xmlns:a14="http://schemas.microsoft.com/office/drawing/2010/main"/>
              </a:ext>
            </a:extLst>
          </a:blip>
          <a:srcRect/>
          <a:stretch>
            <a:fillRect/>
          </a:stretch>
        </p:blipFill>
        <p:spPr bwMode="auto">
          <a:xfrm>
            <a:off x="8686800" y="973867"/>
            <a:ext cx="3505200" cy="5239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044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153878" y="1078107"/>
            <a:ext cx="4097630" cy="4701785"/>
          </a:xfrm>
        </p:spPr>
        <p:txBody>
          <a:bodyPr anchor="ctr" anchorCtr="0">
            <a:noAutofit/>
          </a:bodyPr>
          <a:lstStyle/>
          <a:p>
            <a:pPr algn="ctr"/>
            <a:r>
              <a:rPr lang="en-US" sz="3600" b="1" dirty="0">
                <a:latin typeface="Montserrat" panose="00000500000000000000" pitchFamily="2" charset="0"/>
              </a:rPr>
              <a:t>Observe Video:</a:t>
            </a:r>
            <a:br>
              <a:rPr lang="en-US" sz="3600" b="1" dirty="0">
                <a:latin typeface="Montserrat" panose="00000500000000000000" pitchFamily="2" charset="0"/>
              </a:rPr>
            </a:br>
            <a:r>
              <a:rPr lang="en-US" sz="3200" b="0" dirty="0">
                <a:latin typeface="Montserrat Medium" panose="00000600000000000000" pitchFamily="2" charset="0"/>
              </a:rPr>
              <a:t>Spatial orientation</a:t>
            </a:r>
            <a:br>
              <a:rPr lang="en-US" sz="3200" b="0" dirty="0">
                <a:latin typeface="Montserrat Medium" panose="00000600000000000000" pitchFamily="2" charset="0"/>
              </a:rPr>
            </a:br>
            <a:r>
              <a:rPr lang="en-US" sz="3200" b="0" dirty="0">
                <a:latin typeface="Montserrat Medium" panose="00000600000000000000" pitchFamily="2" charset="0"/>
              </a:rPr>
              <a:t> Spatial navigation</a:t>
            </a:r>
            <a:br>
              <a:rPr lang="en-US" sz="3200" b="0" dirty="0">
                <a:latin typeface="Montserrat Medium" panose="00000600000000000000" pitchFamily="2" charset="0"/>
              </a:rPr>
            </a:br>
            <a:r>
              <a:rPr lang="en-US" sz="3200" b="0" dirty="0">
                <a:latin typeface="Montserrat Medium" panose="00000600000000000000" pitchFamily="2" charset="0"/>
              </a:rPr>
              <a:t> Spatial vocabulary</a:t>
            </a:r>
            <a:br>
              <a:rPr lang="en-US" sz="3200" b="0" dirty="0">
                <a:latin typeface="Montserrat Medium" panose="00000600000000000000" pitchFamily="2" charset="0"/>
              </a:rPr>
            </a:br>
            <a:r>
              <a:rPr lang="en-US" sz="3200" b="0" dirty="0">
                <a:latin typeface="Montserrat Medium" panose="00000600000000000000" pitchFamily="2" charset="0"/>
              </a:rPr>
              <a:t>Mental rotation</a:t>
            </a:r>
            <a:br>
              <a:rPr lang="en-US" sz="3200" b="0" dirty="0">
                <a:latin typeface="Montserrat Medium" panose="00000600000000000000" pitchFamily="2" charset="0"/>
              </a:rPr>
            </a:br>
            <a:r>
              <a:rPr lang="en-US" sz="3200" b="0" dirty="0">
                <a:latin typeface="Montserrat Medium" panose="00000600000000000000" pitchFamily="2" charset="0"/>
              </a:rPr>
              <a:t>(1)</a:t>
            </a:r>
            <a:endParaRPr lang="en-US" sz="3600" b="0" dirty="0">
              <a:solidFill>
                <a:schemeClr val="bg1"/>
              </a:solidFill>
              <a:latin typeface="Montserrat" pitchFamily="2" charset="77"/>
            </a:endParaRPr>
          </a:p>
        </p:txBody>
      </p:sp>
      <p:sp>
        <p:nvSpPr>
          <p:cNvPr id="7" name="TextBox 6">
            <a:extLst>
              <a:ext uri="{FF2B5EF4-FFF2-40B4-BE49-F238E27FC236}">
                <a16:creationId xmlns:a16="http://schemas.microsoft.com/office/drawing/2014/main" id="{3BEAF7E3-4E11-08F2-D592-AAD1DEE46BA7}"/>
              </a:ext>
            </a:extLst>
          </p:cNvPr>
          <p:cNvSpPr txBox="1"/>
          <p:nvPr/>
        </p:nvSpPr>
        <p:spPr>
          <a:xfrm>
            <a:off x="8418746" y="1307006"/>
            <a:ext cx="3324454" cy="1477328"/>
          </a:xfrm>
          <a:prstGeom prst="rect">
            <a:avLst/>
          </a:prstGeom>
          <a:noFill/>
        </p:spPr>
        <p:txBody>
          <a:bodyPr wrap="square" lIns="91440" tIns="45720" rIns="91440" bIns="45720" anchor="t">
            <a:spAutoFit/>
          </a:bodyPr>
          <a:lstStyle/>
          <a:p>
            <a:pPr>
              <a:spcAft>
                <a:spcPts val="1200"/>
              </a:spcAft>
            </a:pPr>
            <a:r>
              <a:rPr lang="en-US" sz="1600" u="sng" dirty="0">
                <a:solidFill>
                  <a:srgbClr val="0000FF"/>
                </a:solidFill>
                <a:effectLst/>
                <a:latin typeface="Montserrat" panose="00000500000000000000" pitchFamily="50" charset="0"/>
                <a:ea typeface="Calibri" panose="020F0502020204030204" pitchFamily="34" charset="0"/>
                <a:cs typeface="Calibri"/>
                <a:hlinkClick r:id="rId3">
                  <a:extLst>
                    <a:ext uri="{A12FA001-AC4F-418D-AE19-62706E023703}">
                      <ahyp:hlinkClr xmlns:ahyp="http://schemas.microsoft.com/office/drawing/2018/hyperlinkcolor" val="tx"/>
                    </a:ext>
                  </a:extLst>
                </a:hlinkClick>
              </a:rPr>
              <a:t>Exploring Space with Their Bodies (8–18 months)</a:t>
            </a:r>
          </a:p>
          <a:p>
            <a:pPr>
              <a:spcAft>
                <a:spcPts val="1200"/>
              </a:spcAft>
            </a:pPr>
            <a:r>
              <a:rPr lang="en-US" sz="1600" u="sng" dirty="0">
                <a:solidFill>
                  <a:srgbClr val="0000FF"/>
                </a:solidFill>
                <a:latin typeface="Montserrat" panose="00000500000000000000" pitchFamily="50" charset="0"/>
                <a:ea typeface="Calibri" panose="020F0502020204030204" pitchFamily="34" charset="0"/>
                <a:cs typeface="Calibri"/>
                <a:hlinkClick r:id="rId4">
                  <a:extLst>
                    <a:ext uri="{A12FA001-AC4F-418D-AE19-62706E023703}">
                      <ahyp:hlinkClr xmlns:ahyp="http://schemas.microsoft.com/office/drawing/2018/hyperlinkcolor" val="tx"/>
                    </a:ext>
                  </a:extLst>
                </a:hlinkClick>
              </a:rPr>
              <a:t>Exploring Space with Their Bodies (8–18 months) - Audio Descriptive Version</a:t>
            </a:r>
            <a:endParaRPr lang="en-US" sz="1600" u="sng" dirty="0">
              <a:solidFill>
                <a:srgbClr val="0000FF"/>
              </a:solidFill>
              <a:latin typeface="Montserrat" panose="00000500000000000000" pitchFamily="50" charset="0"/>
              <a:ea typeface="Calibri" panose="020F0502020204030204" pitchFamily="34" charset="0"/>
              <a:cs typeface="Calibri"/>
            </a:endParaRPr>
          </a:p>
        </p:txBody>
      </p:sp>
      <p:sp>
        <p:nvSpPr>
          <p:cNvPr id="8" name="TextBox 7">
            <a:extLst>
              <a:ext uri="{FF2B5EF4-FFF2-40B4-BE49-F238E27FC236}">
                <a16:creationId xmlns:a16="http://schemas.microsoft.com/office/drawing/2014/main" id="{C9CA2D5E-CB19-11C3-B957-562F0B02A934}"/>
              </a:ext>
            </a:extLst>
          </p:cNvPr>
          <p:cNvSpPr txBox="1"/>
          <p:nvPr/>
        </p:nvSpPr>
        <p:spPr>
          <a:xfrm>
            <a:off x="8418746" y="3914727"/>
            <a:ext cx="3259654" cy="1477328"/>
          </a:xfrm>
          <a:prstGeom prst="rect">
            <a:avLst/>
          </a:prstGeom>
          <a:noFill/>
        </p:spPr>
        <p:txBody>
          <a:bodyPr wrap="square" lIns="91440" tIns="45720" rIns="91440" bIns="45720" anchor="t">
            <a:spAutoFit/>
          </a:bodyPr>
          <a:lstStyle/>
          <a:p>
            <a:pPr>
              <a:spcAft>
                <a:spcPts val="1200"/>
              </a:spcAft>
            </a:pPr>
            <a:r>
              <a:rPr lang="en-US" sz="1600" u="sng" dirty="0">
                <a:solidFill>
                  <a:srgbClr val="0000FF"/>
                </a:solidFill>
                <a:effectLst/>
                <a:latin typeface="Montserrat" panose="00000500000000000000" pitchFamily="50" charset="0"/>
                <a:ea typeface="Calibri" panose="020F0502020204030204" pitchFamily="34" charset="0"/>
                <a:cs typeface="Calibri"/>
                <a:hlinkClick r:id="rId5">
                  <a:extLst>
                    <a:ext uri="{A12FA001-AC4F-418D-AE19-62706E023703}">
                      <ahyp:hlinkClr xmlns:ahyp="http://schemas.microsoft.com/office/drawing/2018/hyperlinkcolor" val="tx"/>
                    </a:ext>
                  </a:extLst>
                </a:hlinkClick>
              </a:rPr>
              <a:t>Exploring Spatial Thinking with Blocks (18–36 months)</a:t>
            </a:r>
          </a:p>
          <a:p>
            <a:pPr>
              <a:spcAft>
                <a:spcPts val="1200"/>
              </a:spcAft>
            </a:pPr>
            <a:r>
              <a:rPr lang="en-US" sz="1600" u="sng" dirty="0">
                <a:solidFill>
                  <a:srgbClr val="0000FF"/>
                </a:solidFill>
                <a:latin typeface="Montserrat" panose="00000500000000000000" pitchFamily="50" charset="0"/>
                <a:ea typeface="Calibri" panose="020F0502020204030204" pitchFamily="34" charset="0"/>
                <a:cs typeface="Calibri"/>
                <a:hlinkClick r:id="rId6">
                  <a:extLst>
                    <a:ext uri="{A12FA001-AC4F-418D-AE19-62706E023703}">
                      <ahyp:hlinkClr xmlns:ahyp="http://schemas.microsoft.com/office/drawing/2018/hyperlinkcolor" val="tx"/>
                    </a:ext>
                  </a:extLst>
                </a:hlinkClick>
              </a:rPr>
              <a:t>Exploring Spatial Thinking with Blocks (18–36 months) - Audio Descriptive Version</a:t>
            </a:r>
            <a:endParaRPr lang="en-US" sz="1600" u="sng" dirty="0">
              <a:solidFill>
                <a:srgbClr val="0000FF"/>
              </a:solidFill>
              <a:latin typeface="Montserrat" panose="00000500000000000000" pitchFamily="50" charset="0"/>
              <a:ea typeface="Calibri" panose="020F0502020204030204" pitchFamily="34" charset="0"/>
              <a:cs typeface="Calibri"/>
            </a:endParaRPr>
          </a:p>
        </p:txBody>
      </p:sp>
      <p:grpSp>
        <p:nvGrpSpPr>
          <p:cNvPr id="2" name="Group 1">
            <a:extLst>
              <a:ext uri="{FF2B5EF4-FFF2-40B4-BE49-F238E27FC236}">
                <a16:creationId xmlns:a16="http://schemas.microsoft.com/office/drawing/2014/main" id="{9EADE295-DEA7-3B91-01A6-3D5E85E6F682}"/>
              </a:ext>
              <a:ext uri="{C183D7F6-B498-43B3-948B-1728B52AA6E4}">
                <adec:decorative xmlns:adec="http://schemas.microsoft.com/office/drawing/2017/decorative" val="1"/>
              </a:ext>
            </a:extLst>
          </p:cNvPr>
          <p:cNvGrpSpPr/>
          <p:nvPr/>
        </p:nvGrpSpPr>
        <p:grpSpPr>
          <a:xfrm>
            <a:off x="6201446" y="1013579"/>
            <a:ext cx="2161796" cy="4750935"/>
            <a:chOff x="6201446" y="1013579"/>
            <a:chExt cx="2161796" cy="4750935"/>
          </a:xfrm>
        </p:grpSpPr>
        <p:pic>
          <p:nvPicPr>
            <p:cNvPr id="6" name="Picture 5">
              <a:extLst>
                <a:ext uri="{FF2B5EF4-FFF2-40B4-BE49-F238E27FC236}">
                  <a16:creationId xmlns:a16="http://schemas.microsoft.com/office/drawing/2014/main" id="{749984B9-6F18-B5BB-6839-259F02745963}"/>
                </a:ext>
                <a:ext uri="{C183D7F6-B498-43B3-948B-1728B52AA6E4}">
                  <adec:decorative xmlns:adec="http://schemas.microsoft.com/office/drawing/2017/decorative" val="1"/>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colorTemperature colorTemp="5000"/>
                      </a14:imgEffect>
                      <a14:imgEffect>
                        <a14:saturation sat="111000"/>
                      </a14:imgEffect>
                      <a14:imgEffect>
                        <a14:brightnessContrast bright="-6000"/>
                      </a14:imgEffect>
                    </a14:imgLayer>
                  </a14:imgProps>
                </a:ext>
                <a:ext uri="{28A0092B-C50C-407E-A947-70E740481C1C}">
                  <a14:useLocalDpi xmlns:a14="http://schemas.microsoft.com/office/drawing/2010/main"/>
                </a:ext>
              </a:extLst>
            </a:blip>
            <a:srcRect/>
            <a:stretch/>
          </p:blipFill>
          <p:spPr>
            <a:xfrm>
              <a:off x="6201447" y="3542269"/>
              <a:ext cx="2161795" cy="2222245"/>
            </a:xfrm>
            <a:prstGeom prst="rect">
              <a:avLst/>
            </a:prstGeom>
          </p:spPr>
        </p:pic>
        <p:pic>
          <p:nvPicPr>
            <p:cNvPr id="3" name="Picture 2">
              <a:extLst>
                <a:ext uri="{FF2B5EF4-FFF2-40B4-BE49-F238E27FC236}">
                  <a16:creationId xmlns:a16="http://schemas.microsoft.com/office/drawing/2014/main" id="{7038B405-9A9E-A589-7C66-3682B19B7142}"/>
                </a:ext>
                <a:ext uri="{C183D7F6-B498-43B3-948B-1728B52AA6E4}">
                  <adec:decorative xmlns:adec="http://schemas.microsoft.com/office/drawing/2017/decorative" val="1"/>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colorTemperature colorTemp="5500"/>
                      </a14:imgEffect>
                      <a14:imgEffect>
                        <a14:brightnessContrast bright="8000"/>
                      </a14:imgEffect>
                    </a14:imgLayer>
                  </a14:imgProps>
                </a:ext>
                <a:ext uri="{28A0092B-C50C-407E-A947-70E740481C1C}">
                  <a14:useLocalDpi xmlns:a14="http://schemas.microsoft.com/office/drawing/2010/main"/>
                </a:ext>
              </a:extLst>
            </a:blip>
            <a:srcRect/>
            <a:stretch/>
          </p:blipFill>
          <p:spPr>
            <a:xfrm>
              <a:off x="6201446" y="1013579"/>
              <a:ext cx="2161795" cy="2064182"/>
            </a:xfrm>
            <a:prstGeom prst="rect">
              <a:avLst/>
            </a:prstGeom>
          </p:spPr>
        </p:pic>
      </p:grpSp>
    </p:spTree>
    <p:extLst>
      <p:ext uri="{BB962C8B-B14F-4D97-AF65-F5344CB8AC3E}">
        <p14:creationId xmlns:p14="http://schemas.microsoft.com/office/powerpoint/2010/main" val="2258638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50" charset="0"/>
              </a:rPr>
              <a:t>Discuss: </a:t>
            </a:r>
            <a:r>
              <a:rPr lang="en-US" sz="3200" b="0" dirty="0">
                <a:latin typeface="Montserrat Medium" panose="00000600000000000000" pitchFamily="50" charset="0"/>
              </a:rPr>
              <a:t>Developing Spatial Thinking</a:t>
            </a:r>
            <a:endParaRPr lang="en-US" sz="3200" b="0"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8" y="967866"/>
            <a:ext cx="6245504" cy="5299291"/>
          </a:xfrm>
        </p:spPr>
        <p:txBody>
          <a:bodyPr anchor="ctr" anchorCtr="0">
            <a:normAutofit/>
          </a:bodyPr>
          <a:lstStyle/>
          <a:p>
            <a:pPr marL="0" indent="0">
              <a:lnSpc>
                <a:spcPct val="100000"/>
              </a:lnSpc>
              <a:spcBef>
                <a:spcPts val="0"/>
              </a:spcBef>
              <a:spcAft>
                <a:spcPts val="1800"/>
              </a:spcAft>
              <a:buNone/>
            </a:pPr>
            <a:r>
              <a:rPr lang="en-US" sz="2400" dirty="0"/>
              <a:t>In what ways did children use the following components of spatial thinking?</a:t>
            </a:r>
          </a:p>
          <a:p>
            <a:pPr>
              <a:lnSpc>
                <a:spcPct val="100000"/>
              </a:lnSpc>
              <a:spcBef>
                <a:spcPts val="0"/>
              </a:spcBef>
              <a:spcAft>
                <a:spcPts val="1800"/>
              </a:spcAft>
            </a:pPr>
            <a:r>
              <a:rPr lang="en-US" sz="2400" dirty="0"/>
              <a:t>Spatial orientation</a:t>
            </a:r>
          </a:p>
          <a:p>
            <a:pPr>
              <a:lnSpc>
                <a:spcPct val="100000"/>
              </a:lnSpc>
              <a:spcBef>
                <a:spcPts val="0"/>
              </a:spcBef>
              <a:spcAft>
                <a:spcPts val="1800"/>
              </a:spcAft>
            </a:pPr>
            <a:r>
              <a:rPr lang="en-US" sz="2400" dirty="0"/>
              <a:t>Spatial navigation</a:t>
            </a:r>
          </a:p>
          <a:p>
            <a:pPr>
              <a:lnSpc>
                <a:spcPct val="100000"/>
              </a:lnSpc>
              <a:spcBef>
                <a:spcPts val="0"/>
              </a:spcBef>
              <a:spcAft>
                <a:spcPts val="1800"/>
              </a:spcAft>
            </a:pPr>
            <a:r>
              <a:rPr lang="en-US" sz="2400" dirty="0"/>
              <a:t>Spatial vocabulary</a:t>
            </a:r>
          </a:p>
          <a:p>
            <a:pPr>
              <a:lnSpc>
                <a:spcPct val="100000"/>
              </a:lnSpc>
              <a:spcBef>
                <a:spcPts val="0"/>
              </a:spcBef>
              <a:spcAft>
                <a:spcPts val="1800"/>
              </a:spcAft>
            </a:pPr>
            <a:r>
              <a:rPr lang="en-US" sz="2400" dirty="0"/>
              <a:t>Mental rotation</a:t>
            </a:r>
          </a:p>
        </p:txBody>
      </p:sp>
      <p:grpSp>
        <p:nvGrpSpPr>
          <p:cNvPr id="3" name="Group 2">
            <a:extLst>
              <a:ext uri="{FF2B5EF4-FFF2-40B4-BE49-F238E27FC236}">
                <a16:creationId xmlns:a16="http://schemas.microsoft.com/office/drawing/2014/main" id="{D5923C17-4AC1-D964-56EA-99C6711755BE}"/>
              </a:ext>
              <a:ext uri="{C183D7F6-B498-43B3-948B-1728B52AA6E4}">
                <adec:decorative xmlns:adec="http://schemas.microsoft.com/office/drawing/2017/decorative" val="1"/>
              </a:ext>
            </a:extLst>
          </p:cNvPr>
          <p:cNvGrpSpPr/>
          <p:nvPr/>
        </p:nvGrpSpPr>
        <p:grpSpPr>
          <a:xfrm>
            <a:off x="6371780" y="1975745"/>
            <a:ext cx="5468528" cy="2570159"/>
            <a:chOff x="6371780" y="1975745"/>
            <a:chExt cx="5468528" cy="2570159"/>
          </a:xfrm>
        </p:grpSpPr>
        <p:pic>
          <p:nvPicPr>
            <p:cNvPr id="7" name="Picture 6">
              <a:extLst>
                <a:ext uri="{FF2B5EF4-FFF2-40B4-BE49-F238E27FC236}">
                  <a16:creationId xmlns:a16="http://schemas.microsoft.com/office/drawing/2014/main" id="{ED8DB5DF-0889-4688-95AB-47FD668712B0}"/>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500"/>
                      </a14:imgEffect>
                      <a14:imgEffect>
                        <a14:brightnessContrast bright="8000"/>
                      </a14:imgEffect>
                    </a14:imgLayer>
                  </a14:imgProps>
                </a:ext>
                <a:ext uri="{28A0092B-C50C-407E-A947-70E740481C1C}">
                  <a14:useLocalDpi xmlns:a14="http://schemas.microsoft.com/office/drawing/2010/main"/>
                </a:ext>
              </a:extLst>
            </a:blip>
            <a:srcRect/>
            <a:stretch/>
          </p:blipFill>
          <p:spPr>
            <a:xfrm>
              <a:off x="6371780" y="1975745"/>
              <a:ext cx="2659678" cy="2539584"/>
            </a:xfrm>
            <a:prstGeom prst="rect">
              <a:avLst/>
            </a:prstGeom>
          </p:spPr>
        </p:pic>
        <p:pic>
          <p:nvPicPr>
            <p:cNvPr id="8" name="Picture 7">
              <a:extLst>
                <a:ext uri="{FF2B5EF4-FFF2-40B4-BE49-F238E27FC236}">
                  <a16:creationId xmlns:a16="http://schemas.microsoft.com/office/drawing/2014/main" id="{C81712FF-6587-B3CC-5829-69F714E8FE5E}"/>
                </a:ext>
                <a:ext uri="{C183D7F6-B498-43B3-948B-1728B52AA6E4}">
                  <adec:decorative xmlns:adec="http://schemas.microsoft.com/office/drawing/2017/decorative" val="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colorTemperature colorTemp="5000"/>
                      </a14:imgEffect>
                      <a14:imgEffect>
                        <a14:saturation sat="111000"/>
                      </a14:imgEffect>
                      <a14:imgEffect>
                        <a14:brightnessContrast bright="-6000"/>
                      </a14:imgEffect>
                    </a14:imgLayer>
                  </a14:imgProps>
                </a:ext>
                <a:ext uri="{28A0092B-C50C-407E-A947-70E740481C1C}">
                  <a14:useLocalDpi xmlns:a14="http://schemas.microsoft.com/office/drawing/2010/main"/>
                </a:ext>
              </a:extLst>
            </a:blip>
            <a:srcRect/>
            <a:stretch/>
          </p:blipFill>
          <p:spPr>
            <a:xfrm>
              <a:off x="9340063" y="1975745"/>
              <a:ext cx="2500245" cy="2570159"/>
            </a:xfrm>
            <a:prstGeom prst="rect">
              <a:avLst/>
            </a:prstGeom>
          </p:spPr>
        </p:pic>
      </p:grpSp>
    </p:spTree>
    <p:extLst>
      <p:ext uri="{BB962C8B-B14F-4D97-AF65-F5344CB8AC3E}">
        <p14:creationId xmlns:p14="http://schemas.microsoft.com/office/powerpoint/2010/main" val="1558062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A7517A-BC99-B767-5BB0-0DE4508D355A}"/>
              </a:ext>
            </a:extLst>
          </p:cNvPr>
          <p:cNvSpPr>
            <a:spLocks noGrp="1"/>
          </p:cNvSpPr>
          <p:nvPr>
            <p:ph type="title" idx="4294967295"/>
          </p:nvPr>
        </p:nvSpPr>
        <p:spPr>
          <a:xfrm>
            <a:off x="0" y="55085"/>
            <a:ext cx="11839413" cy="562687"/>
          </a:xfrm>
        </p:spPr>
        <p:txBody>
          <a:bodyPr/>
          <a:lstStyle/>
          <a:p>
            <a:r>
              <a:rPr lang="en-US" dirty="0">
                <a:latin typeface="Montserrat Medium" panose="00000600000000000000" pitchFamily="2" charset="0"/>
              </a:rPr>
              <a:t>Acknowledgments</a:t>
            </a:r>
          </a:p>
        </p:txBody>
      </p:sp>
      <p:pic>
        <p:nvPicPr>
          <p:cNvPr id="5" name="Picture 4" descr="Logos for Fresno County Superintendent of Schools and Count Play Explore.">
            <a:extLst>
              <a:ext uri="{FF2B5EF4-FFF2-40B4-BE49-F238E27FC236}">
                <a16:creationId xmlns:a16="http://schemas.microsoft.com/office/drawing/2014/main" id="{E6188540-20AD-7EE0-3203-6C1EB4CC83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19278" y="1315109"/>
            <a:ext cx="5326941" cy="2004063"/>
          </a:xfrm>
          <a:prstGeom prst="rect">
            <a:avLst/>
          </a:prstGeom>
        </p:spPr>
      </p:pic>
      <p:sp>
        <p:nvSpPr>
          <p:cNvPr id="2" name="Rectangle 1">
            <a:extLst>
              <a:ext uri="{FF2B5EF4-FFF2-40B4-BE49-F238E27FC236}">
                <a16:creationId xmlns:a16="http://schemas.microsoft.com/office/drawing/2014/main" id="{E9563FD6-FEDA-87C7-707A-0CFB86F1C0EE}"/>
              </a:ext>
              <a:ext uri="{C183D7F6-B498-43B3-948B-1728B52AA6E4}">
                <adec:decorative xmlns:adec="http://schemas.microsoft.com/office/drawing/2017/decorative" val="1"/>
              </a:ext>
            </a:extLst>
          </p:cNvPr>
          <p:cNvSpPr/>
          <p:nvPr/>
        </p:nvSpPr>
        <p:spPr>
          <a:xfrm>
            <a:off x="1981202" y="3429001"/>
            <a:ext cx="8520330" cy="21910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Medium" panose="00000600000000000000" pitchFamily="2" charset="0"/>
            </a:endParaRPr>
          </a:p>
        </p:txBody>
      </p:sp>
      <p:sp>
        <p:nvSpPr>
          <p:cNvPr id="6" name="TextBox 5">
            <a:extLst>
              <a:ext uri="{FF2B5EF4-FFF2-40B4-BE49-F238E27FC236}">
                <a16:creationId xmlns:a16="http://schemas.microsoft.com/office/drawing/2014/main" id="{81CABAD6-EC21-471F-0425-8A1668D51311}"/>
              </a:ext>
            </a:extLst>
          </p:cNvPr>
          <p:cNvSpPr txBox="1"/>
          <p:nvPr/>
        </p:nvSpPr>
        <p:spPr>
          <a:xfrm>
            <a:off x="2210972" y="3623235"/>
            <a:ext cx="8060789" cy="1733167"/>
          </a:xfrm>
          <a:prstGeom prst="rect">
            <a:avLst/>
          </a:prstGeom>
          <a:noFill/>
        </p:spPr>
        <p:txBody>
          <a:bodyPr wrap="square" rtlCol="0">
            <a:spAutoFit/>
          </a:bodyPr>
          <a:lstStyle/>
          <a:p>
            <a:pPr>
              <a:lnSpc>
                <a:spcPts val="2600"/>
              </a:lnSpc>
            </a:pPr>
            <a:r>
              <a:rPr lang="en-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Count Play Explore Professional Learning Resources is a product of the Fresno County Superintendent of Schools developed in collaboration with WestEd and partners. They are not intended for commercial redistribution, unauthorized modification, or use outside the scope of professional education.</a:t>
            </a:r>
            <a:endParaRPr lang="en-US" sz="1800" dirty="0">
              <a:solidFill>
                <a:schemeClr val="bg1"/>
              </a:solidFill>
              <a:effectLst/>
              <a:latin typeface="Montserrat Medium" panose="000006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7974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736600" y="2603734"/>
            <a:ext cx="6005945" cy="1421928"/>
          </a:xfrm>
        </p:spPr>
        <p:txBody>
          <a:bodyPr/>
          <a:lstStyle/>
          <a:p>
            <a:r>
              <a:rPr lang="en-US" dirty="0"/>
              <a:t>Supporting Spatial Thinking</a:t>
            </a:r>
          </a:p>
        </p:txBody>
      </p:sp>
    </p:spTree>
    <p:extLst>
      <p:ext uri="{BB962C8B-B14F-4D97-AF65-F5344CB8AC3E}">
        <p14:creationId xmlns:p14="http://schemas.microsoft.com/office/powerpoint/2010/main" val="4042851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1178167" cy="507831"/>
          </a:xfrm>
        </p:spPr>
        <p:txBody>
          <a:bodyPr/>
          <a:lstStyle/>
          <a:p>
            <a:r>
              <a:rPr lang="en-US" dirty="0"/>
              <a:t>Explore: </a:t>
            </a:r>
            <a:r>
              <a:rPr lang="en-US" b="0" dirty="0">
                <a:latin typeface="Montserrat Medium" panose="00000600000000000000" pitchFamily="2" charset="0"/>
              </a:rPr>
              <a:t>Daily Opportunities to Explore Spatial Thinking</a:t>
            </a:r>
            <a:endParaRPr lang="en-US" b="0" dirty="0">
              <a:solidFill>
                <a:schemeClr val="bg1"/>
              </a:solidFill>
              <a:latin typeface="Montserrat Medium" panose="00000600000000000000" pitchFamily="2" charset="0"/>
            </a:endParaRPr>
          </a:p>
        </p:txBody>
      </p:sp>
      <p:sp>
        <p:nvSpPr>
          <p:cNvPr id="3" name="Content Placeholder 4">
            <a:extLst>
              <a:ext uri="{FF2B5EF4-FFF2-40B4-BE49-F238E27FC236}">
                <a16:creationId xmlns:a16="http://schemas.microsoft.com/office/drawing/2014/main" id="{5109FDE3-B18A-4622-E45F-91CDFA807FA8}"/>
              </a:ext>
            </a:extLst>
          </p:cNvPr>
          <p:cNvSpPr txBox="1">
            <a:spLocks/>
          </p:cNvSpPr>
          <p:nvPr/>
        </p:nvSpPr>
        <p:spPr>
          <a:xfrm>
            <a:off x="2950110" y="1144411"/>
            <a:ext cx="2669933" cy="445532"/>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chemeClr val="tx2"/>
                </a:solidFill>
                <a:latin typeface="Montserrat SemiBold" panose="00000700000000000000" pitchFamily="2" charset="0"/>
                <a:cs typeface="Helvetica" panose="020B0604020202020204" pitchFamily="34" charset="0"/>
              </a:rPr>
              <a:t>Routines</a:t>
            </a:r>
          </a:p>
        </p:txBody>
      </p:sp>
      <p:sp>
        <p:nvSpPr>
          <p:cNvPr id="9" name="Content Placeholder 4">
            <a:extLst>
              <a:ext uri="{FF2B5EF4-FFF2-40B4-BE49-F238E27FC236}">
                <a16:creationId xmlns:a16="http://schemas.microsoft.com/office/drawing/2014/main" id="{ACB6563E-C068-F779-8BF1-BB986692A0D2}"/>
              </a:ext>
            </a:extLst>
          </p:cNvPr>
          <p:cNvSpPr txBox="1">
            <a:spLocks/>
          </p:cNvSpPr>
          <p:nvPr/>
        </p:nvSpPr>
        <p:spPr>
          <a:xfrm>
            <a:off x="6851548" y="1144411"/>
            <a:ext cx="2669933" cy="445532"/>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chemeClr val="tx2"/>
                </a:solidFill>
                <a:latin typeface="Montserrat SemiBold" panose="00000700000000000000" pitchFamily="2" charset="0"/>
                <a:cs typeface="Helvetica" panose="020B0604020202020204" pitchFamily="34" charset="0"/>
              </a:rPr>
              <a:t>Playtime</a:t>
            </a:r>
          </a:p>
        </p:txBody>
      </p:sp>
      <p:sp>
        <p:nvSpPr>
          <p:cNvPr id="6" name="Content Placeholder 4">
            <a:extLst>
              <a:ext uri="{FF2B5EF4-FFF2-40B4-BE49-F238E27FC236}">
                <a16:creationId xmlns:a16="http://schemas.microsoft.com/office/drawing/2014/main" id="{605059FE-B0B5-79F3-F400-855A68DEDA9C}"/>
              </a:ext>
            </a:extLst>
          </p:cNvPr>
          <p:cNvSpPr txBox="1">
            <a:spLocks/>
          </p:cNvSpPr>
          <p:nvPr/>
        </p:nvSpPr>
        <p:spPr>
          <a:xfrm>
            <a:off x="2947768" y="3602029"/>
            <a:ext cx="2669933" cy="445532"/>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chemeClr val="tx2"/>
                </a:solidFill>
                <a:latin typeface="Montserrat SemiBold" panose="00000700000000000000" pitchFamily="2" charset="0"/>
                <a:cs typeface="Helvetica" panose="020B0604020202020204" pitchFamily="34" charset="0"/>
              </a:rPr>
              <a:t>Outside time</a:t>
            </a:r>
          </a:p>
        </p:txBody>
      </p:sp>
      <p:sp>
        <p:nvSpPr>
          <p:cNvPr id="10" name="Content Placeholder 4">
            <a:extLst>
              <a:ext uri="{FF2B5EF4-FFF2-40B4-BE49-F238E27FC236}">
                <a16:creationId xmlns:a16="http://schemas.microsoft.com/office/drawing/2014/main" id="{6DFA898F-930A-2023-E43F-623E573FA27F}"/>
              </a:ext>
            </a:extLst>
          </p:cNvPr>
          <p:cNvSpPr txBox="1">
            <a:spLocks/>
          </p:cNvSpPr>
          <p:nvPr/>
        </p:nvSpPr>
        <p:spPr>
          <a:xfrm>
            <a:off x="6849206" y="3602029"/>
            <a:ext cx="2669933" cy="445532"/>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chemeClr val="tx2"/>
                </a:solidFill>
                <a:latin typeface="Montserrat SemiBold" panose="00000700000000000000" pitchFamily="2" charset="0"/>
                <a:cs typeface="Helvetica" panose="020B0604020202020204" pitchFamily="34" charset="0"/>
              </a:rPr>
              <a:t>Story time</a:t>
            </a:r>
          </a:p>
        </p:txBody>
      </p:sp>
      <p:grpSp>
        <p:nvGrpSpPr>
          <p:cNvPr id="4" name="Group 3">
            <a:extLst>
              <a:ext uri="{FF2B5EF4-FFF2-40B4-BE49-F238E27FC236}">
                <a16:creationId xmlns:a16="http://schemas.microsoft.com/office/drawing/2014/main" id="{CC39BFED-C426-E327-388E-29EB93199E19}"/>
              </a:ext>
              <a:ext uri="{C183D7F6-B498-43B3-948B-1728B52AA6E4}">
                <adec:decorative xmlns:adec="http://schemas.microsoft.com/office/drawing/2017/decorative" val="1"/>
              </a:ext>
            </a:extLst>
          </p:cNvPr>
          <p:cNvGrpSpPr/>
          <p:nvPr/>
        </p:nvGrpSpPr>
        <p:grpSpPr>
          <a:xfrm>
            <a:off x="2987390" y="1589940"/>
            <a:ext cx="6453515" cy="4385817"/>
            <a:chOff x="2987390" y="1589940"/>
            <a:chExt cx="6453515" cy="4385817"/>
          </a:xfrm>
        </p:grpSpPr>
        <p:pic>
          <p:nvPicPr>
            <p:cNvPr id="7" name="Picture 6">
              <a:extLst>
                <a:ext uri="{FF2B5EF4-FFF2-40B4-BE49-F238E27FC236}">
                  <a16:creationId xmlns:a16="http://schemas.microsoft.com/office/drawing/2014/main" id="{F210F665-88B7-5262-A665-8E2F196327C4}"/>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26000" y="1589941"/>
              <a:ext cx="2513466" cy="1915814"/>
            </a:xfrm>
            <a:prstGeom prst="rect">
              <a:avLst/>
            </a:prstGeom>
          </p:spPr>
        </p:pic>
        <p:pic>
          <p:nvPicPr>
            <p:cNvPr id="13" name="Picture 12">
              <a:extLst>
                <a:ext uri="{FF2B5EF4-FFF2-40B4-BE49-F238E27FC236}">
                  <a16:creationId xmlns:a16="http://schemas.microsoft.com/office/drawing/2014/main" id="{BBF68131-364D-112A-94E1-10F187BF5D0B}"/>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27439" y="1589940"/>
              <a:ext cx="2513466" cy="1915815"/>
            </a:xfrm>
            <a:prstGeom prst="rect">
              <a:avLst/>
            </a:prstGeom>
          </p:spPr>
        </p:pic>
        <p:pic>
          <p:nvPicPr>
            <p:cNvPr id="15" name="Picture 14">
              <a:extLst>
                <a:ext uri="{FF2B5EF4-FFF2-40B4-BE49-F238E27FC236}">
                  <a16:creationId xmlns:a16="http://schemas.microsoft.com/office/drawing/2014/main" id="{C3BCCF08-2211-7C8C-E152-2C82DE0343DA}"/>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87390" y="4080423"/>
              <a:ext cx="2513466" cy="1895334"/>
            </a:xfrm>
            <a:prstGeom prst="rect">
              <a:avLst/>
            </a:prstGeom>
          </p:spPr>
        </p:pic>
        <p:pic>
          <p:nvPicPr>
            <p:cNvPr id="18" name="Picture 17">
              <a:extLst>
                <a:ext uri="{FF2B5EF4-FFF2-40B4-BE49-F238E27FC236}">
                  <a16:creationId xmlns:a16="http://schemas.microsoft.com/office/drawing/2014/main" id="{03F97497-CC09-5DAE-C6CB-75BBE05A5539}"/>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919049" y="4066017"/>
              <a:ext cx="2521856" cy="1865430"/>
            </a:xfrm>
            <a:prstGeom prst="rect">
              <a:avLst/>
            </a:prstGeom>
          </p:spPr>
        </p:pic>
      </p:grpSp>
    </p:spTree>
    <p:extLst>
      <p:ext uri="{BB962C8B-B14F-4D97-AF65-F5344CB8AC3E}">
        <p14:creationId xmlns:p14="http://schemas.microsoft.com/office/powerpoint/2010/main" val="1463651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50" charset="0"/>
              </a:rPr>
              <a:t>Explore: </a:t>
            </a:r>
            <a:r>
              <a:rPr lang="en-US" sz="3200" b="0" dirty="0">
                <a:latin typeface="Montserrat Medium" panose="00000600000000000000" pitchFamily="50" charset="0"/>
              </a:rPr>
              <a:t>M</a:t>
            </a:r>
            <a:r>
              <a:rPr lang="en-US" sz="3200" b="0" baseline="30000" dirty="0">
                <a:latin typeface="Montserrat Medium" panose="00000600000000000000" pitchFamily="50" charset="0"/>
              </a:rPr>
              <a:t>5</a:t>
            </a:r>
            <a:r>
              <a:rPr lang="en-US" sz="3200" b="0" dirty="0">
                <a:latin typeface="Montserrat Medium" panose="00000600000000000000" pitchFamily="50" charset="0"/>
              </a:rPr>
              <a:t> Early Math Approach</a:t>
            </a:r>
            <a:endParaRPr lang="en-US" sz="3200" b="0"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8" y="967866"/>
            <a:ext cx="6245504" cy="4856159"/>
          </a:xfrm>
        </p:spPr>
        <p:txBody>
          <a:bodyPr anchor="ctr" anchorCtr="0">
            <a:normAutofit/>
          </a:bodyPr>
          <a:lstStyle/>
          <a:p>
            <a:pPr>
              <a:lnSpc>
                <a:spcPct val="100000"/>
              </a:lnSpc>
              <a:spcBef>
                <a:spcPts val="0"/>
              </a:spcBef>
              <a:spcAft>
                <a:spcPts val="1800"/>
              </a:spcAft>
            </a:pPr>
            <a:r>
              <a:rPr lang="en-US" sz="2400" dirty="0"/>
              <a:t>Mutual Learning</a:t>
            </a:r>
          </a:p>
          <a:p>
            <a:pPr>
              <a:lnSpc>
                <a:spcPct val="100000"/>
              </a:lnSpc>
              <a:spcBef>
                <a:spcPts val="0"/>
              </a:spcBef>
              <a:spcAft>
                <a:spcPts val="1800"/>
              </a:spcAft>
            </a:pPr>
            <a:r>
              <a:rPr lang="en-US" sz="2400" dirty="0"/>
              <a:t>Meaningful Investigations </a:t>
            </a:r>
          </a:p>
          <a:p>
            <a:pPr>
              <a:lnSpc>
                <a:spcPct val="100000"/>
              </a:lnSpc>
              <a:spcBef>
                <a:spcPts val="0"/>
              </a:spcBef>
              <a:spcAft>
                <a:spcPts val="1800"/>
              </a:spcAft>
            </a:pPr>
            <a:r>
              <a:rPr lang="en-US" sz="2400" dirty="0"/>
              <a:t>Materials and Learning Environment</a:t>
            </a:r>
          </a:p>
          <a:p>
            <a:pPr>
              <a:lnSpc>
                <a:spcPct val="100000"/>
              </a:lnSpc>
              <a:spcBef>
                <a:spcPts val="0"/>
              </a:spcBef>
              <a:spcAft>
                <a:spcPts val="1800"/>
              </a:spcAft>
            </a:pPr>
            <a:r>
              <a:rPr lang="en-US" sz="2400" dirty="0"/>
              <a:t>Math Vocabulary and Discourse</a:t>
            </a:r>
          </a:p>
          <a:p>
            <a:pPr>
              <a:lnSpc>
                <a:spcPct val="100000"/>
              </a:lnSpc>
              <a:spcBef>
                <a:spcPts val="0"/>
              </a:spcBef>
              <a:spcAft>
                <a:spcPts val="1800"/>
              </a:spcAft>
            </a:pPr>
            <a:r>
              <a:rPr lang="en-US" sz="2400" dirty="0"/>
              <a:t>Multiple Representations</a:t>
            </a:r>
          </a:p>
        </p:txBody>
      </p:sp>
      <p:pic>
        <p:nvPicPr>
          <p:cNvPr id="5" name="Picture 4" descr="The M 5, with Mutual Learning in the center.">
            <a:extLst>
              <a:ext uri="{FF2B5EF4-FFF2-40B4-BE49-F238E27FC236}">
                <a16:creationId xmlns:a16="http://schemas.microsoft.com/office/drawing/2014/main" id="{1B4AF4B8-A37D-D892-E928-13416733C40E}"/>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14701" y="1338092"/>
            <a:ext cx="4288776" cy="4288776"/>
          </a:xfrm>
          <a:prstGeom prst="rect">
            <a:avLst/>
          </a:prstGeom>
        </p:spPr>
      </p:pic>
    </p:spTree>
    <p:extLst>
      <p:ext uri="{BB962C8B-B14F-4D97-AF65-F5344CB8AC3E}">
        <p14:creationId xmlns:p14="http://schemas.microsoft.com/office/powerpoint/2010/main" val="1254924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095155" y="1078107"/>
            <a:ext cx="4265410" cy="4701785"/>
          </a:xfrm>
        </p:spPr>
        <p:txBody>
          <a:bodyPr anchor="ctr" anchorCtr="0">
            <a:noAutofit/>
          </a:bodyPr>
          <a:lstStyle/>
          <a:p>
            <a:pPr algn="ctr"/>
            <a:r>
              <a:rPr lang="en-US" sz="3600" b="1" dirty="0">
                <a:latin typeface="Montserrat" panose="00000500000000000000" pitchFamily="2" charset="0"/>
              </a:rPr>
              <a:t>Observe Video:</a:t>
            </a:r>
            <a:br>
              <a:rPr lang="en-US" sz="3600" b="1" dirty="0">
                <a:latin typeface="Montserrat" panose="00000500000000000000" pitchFamily="2" charset="0"/>
              </a:rPr>
            </a:br>
            <a:r>
              <a:rPr lang="en-US" sz="3200" b="0" dirty="0">
                <a:latin typeface="Montserrat Medium" panose="00000600000000000000" pitchFamily="2" charset="0"/>
              </a:rPr>
              <a:t>Spatial orientation</a:t>
            </a:r>
            <a:br>
              <a:rPr lang="en-US" sz="3200" b="0" dirty="0">
                <a:latin typeface="Montserrat Medium" panose="00000600000000000000" pitchFamily="2" charset="0"/>
              </a:rPr>
            </a:br>
            <a:r>
              <a:rPr lang="en-US" sz="3200" b="0" dirty="0">
                <a:latin typeface="Montserrat Medium" panose="00000600000000000000" pitchFamily="2" charset="0"/>
              </a:rPr>
              <a:t> Spatial navigation</a:t>
            </a:r>
            <a:br>
              <a:rPr lang="en-US" sz="3200" b="0" dirty="0">
                <a:latin typeface="Montserrat Medium" panose="00000600000000000000" pitchFamily="2" charset="0"/>
              </a:rPr>
            </a:br>
            <a:r>
              <a:rPr lang="en-US" sz="3200" b="0" dirty="0">
                <a:latin typeface="Montserrat Medium" panose="00000600000000000000" pitchFamily="2" charset="0"/>
              </a:rPr>
              <a:t> Spatial vocabulary</a:t>
            </a:r>
            <a:br>
              <a:rPr lang="en-US" sz="3200" b="0" dirty="0">
                <a:latin typeface="Montserrat Medium" panose="00000600000000000000" pitchFamily="2" charset="0"/>
              </a:rPr>
            </a:br>
            <a:r>
              <a:rPr lang="en-US" sz="3200" b="0" dirty="0">
                <a:latin typeface="Montserrat Medium" panose="00000600000000000000" pitchFamily="2" charset="0"/>
              </a:rPr>
              <a:t>Mental rotation</a:t>
            </a:r>
            <a:br>
              <a:rPr lang="en-US" sz="3200" b="0" dirty="0">
                <a:latin typeface="Montserrat Medium" panose="00000600000000000000" pitchFamily="2" charset="0"/>
              </a:rPr>
            </a:br>
            <a:r>
              <a:rPr lang="en-US" sz="3200" b="0" dirty="0">
                <a:latin typeface="Montserrat Medium" panose="00000600000000000000" pitchFamily="2" charset="0"/>
              </a:rPr>
              <a:t>(2)</a:t>
            </a:r>
            <a:endParaRPr lang="en-US" sz="3600" b="0" dirty="0">
              <a:solidFill>
                <a:schemeClr val="bg1"/>
              </a:solidFill>
              <a:latin typeface="Montserrat" pitchFamily="2" charset="77"/>
            </a:endParaRPr>
          </a:p>
        </p:txBody>
      </p:sp>
      <p:sp>
        <p:nvSpPr>
          <p:cNvPr id="7" name="TextBox 6">
            <a:extLst>
              <a:ext uri="{FF2B5EF4-FFF2-40B4-BE49-F238E27FC236}">
                <a16:creationId xmlns:a16="http://schemas.microsoft.com/office/drawing/2014/main" id="{3BEAF7E3-4E11-08F2-D592-AAD1DEE46BA7}"/>
              </a:ext>
            </a:extLst>
          </p:cNvPr>
          <p:cNvSpPr txBox="1"/>
          <p:nvPr/>
        </p:nvSpPr>
        <p:spPr>
          <a:xfrm>
            <a:off x="8418746" y="1307006"/>
            <a:ext cx="3324454" cy="1477328"/>
          </a:xfrm>
          <a:prstGeom prst="rect">
            <a:avLst/>
          </a:prstGeom>
          <a:noFill/>
        </p:spPr>
        <p:txBody>
          <a:bodyPr wrap="square" lIns="91440" tIns="45720" rIns="91440" bIns="45720" anchor="t">
            <a:spAutoFit/>
          </a:bodyPr>
          <a:lstStyle/>
          <a:p>
            <a:pPr>
              <a:spcAft>
                <a:spcPts val="1200"/>
              </a:spcAft>
            </a:pPr>
            <a:r>
              <a:rPr lang="en-US" sz="1600" u="sng" dirty="0">
                <a:solidFill>
                  <a:srgbClr val="0000FF"/>
                </a:solidFill>
                <a:effectLst/>
                <a:latin typeface="Montserrat" panose="00000500000000000000" pitchFamily="50" charset="0"/>
                <a:ea typeface="Calibri" panose="020F0502020204030204" pitchFamily="34" charset="0"/>
                <a:cs typeface="Calibri"/>
                <a:hlinkClick r:id="rId3">
                  <a:extLst>
                    <a:ext uri="{A12FA001-AC4F-418D-AE19-62706E023703}">
                      <ahyp:hlinkClr xmlns:ahyp="http://schemas.microsoft.com/office/drawing/2018/hyperlinkcolor" val="tx"/>
                    </a:ext>
                  </a:extLst>
                </a:hlinkClick>
              </a:rPr>
              <a:t>Exploring Space with Their Bodies (8–18 months)</a:t>
            </a:r>
          </a:p>
          <a:p>
            <a:pPr>
              <a:spcAft>
                <a:spcPts val="1200"/>
              </a:spcAft>
            </a:pPr>
            <a:r>
              <a:rPr lang="en-US" sz="1600" u="sng" dirty="0">
                <a:solidFill>
                  <a:srgbClr val="0000FF"/>
                </a:solidFill>
                <a:latin typeface="Montserrat" panose="00000500000000000000" pitchFamily="50" charset="0"/>
                <a:ea typeface="Calibri" panose="020F0502020204030204" pitchFamily="34" charset="0"/>
                <a:cs typeface="Calibri"/>
                <a:hlinkClick r:id="rId4">
                  <a:extLst>
                    <a:ext uri="{A12FA001-AC4F-418D-AE19-62706E023703}">
                      <ahyp:hlinkClr xmlns:ahyp="http://schemas.microsoft.com/office/drawing/2018/hyperlinkcolor" val="tx"/>
                    </a:ext>
                  </a:extLst>
                </a:hlinkClick>
              </a:rPr>
              <a:t>Exploring Space with Their Bodies (8–18 months) - Audio Descriptive Version</a:t>
            </a:r>
            <a:endParaRPr lang="en-US" sz="1600" u="sng" dirty="0">
              <a:solidFill>
                <a:srgbClr val="0000FF"/>
              </a:solidFill>
              <a:latin typeface="Montserrat" panose="00000500000000000000" pitchFamily="50" charset="0"/>
              <a:ea typeface="Calibri" panose="020F0502020204030204" pitchFamily="34" charset="0"/>
              <a:cs typeface="Calibri"/>
            </a:endParaRPr>
          </a:p>
        </p:txBody>
      </p:sp>
      <p:sp>
        <p:nvSpPr>
          <p:cNvPr id="8" name="TextBox 7">
            <a:extLst>
              <a:ext uri="{FF2B5EF4-FFF2-40B4-BE49-F238E27FC236}">
                <a16:creationId xmlns:a16="http://schemas.microsoft.com/office/drawing/2014/main" id="{C9CA2D5E-CB19-11C3-B957-562F0B02A934}"/>
              </a:ext>
            </a:extLst>
          </p:cNvPr>
          <p:cNvSpPr txBox="1"/>
          <p:nvPr/>
        </p:nvSpPr>
        <p:spPr>
          <a:xfrm>
            <a:off x="8418746" y="3914727"/>
            <a:ext cx="3259654" cy="1477328"/>
          </a:xfrm>
          <a:prstGeom prst="rect">
            <a:avLst/>
          </a:prstGeom>
          <a:noFill/>
        </p:spPr>
        <p:txBody>
          <a:bodyPr wrap="square" lIns="91440" tIns="45720" rIns="91440" bIns="45720" anchor="t">
            <a:spAutoFit/>
          </a:bodyPr>
          <a:lstStyle/>
          <a:p>
            <a:pPr>
              <a:spcAft>
                <a:spcPts val="1200"/>
              </a:spcAft>
            </a:pPr>
            <a:r>
              <a:rPr lang="en-US" sz="1600" u="sng" dirty="0">
                <a:solidFill>
                  <a:srgbClr val="0000FF"/>
                </a:solidFill>
                <a:effectLst/>
                <a:latin typeface="Montserrat" panose="00000500000000000000" pitchFamily="50" charset="0"/>
                <a:ea typeface="Calibri" panose="020F0502020204030204" pitchFamily="34" charset="0"/>
                <a:cs typeface="Calibri"/>
                <a:hlinkClick r:id="rId5">
                  <a:extLst>
                    <a:ext uri="{A12FA001-AC4F-418D-AE19-62706E023703}">
                      <ahyp:hlinkClr xmlns:ahyp="http://schemas.microsoft.com/office/drawing/2018/hyperlinkcolor" val="tx"/>
                    </a:ext>
                  </a:extLst>
                </a:hlinkClick>
              </a:rPr>
              <a:t>Exploring Spatial Thinking with Blocks (18–36 months)</a:t>
            </a:r>
          </a:p>
          <a:p>
            <a:pPr>
              <a:spcAft>
                <a:spcPts val="1200"/>
              </a:spcAft>
            </a:pPr>
            <a:r>
              <a:rPr lang="en-US" sz="1600" u="sng" dirty="0">
                <a:solidFill>
                  <a:srgbClr val="0000FF"/>
                </a:solidFill>
                <a:latin typeface="Montserrat" panose="00000500000000000000" pitchFamily="50" charset="0"/>
                <a:ea typeface="Calibri" panose="020F0502020204030204" pitchFamily="34" charset="0"/>
                <a:cs typeface="Calibri"/>
                <a:hlinkClick r:id="rId6">
                  <a:extLst>
                    <a:ext uri="{A12FA001-AC4F-418D-AE19-62706E023703}">
                      <ahyp:hlinkClr xmlns:ahyp="http://schemas.microsoft.com/office/drawing/2018/hyperlinkcolor" val="tx"/>
                    </a:ext>
                  </a:extLst>
                </a:hlinkClick>
              </a:rPr>
              <a:t>Exploring Spatial Thinking with Blocks (18–36 months) - Audio Descriptive Version</a:t>
            </a:r>
            <a:endParaRPr lang="en-US" sz="1600" u="sng" dirty="0">
              <a:solidFill>
                <a:srgbClr val="0000FF"/>
              </a:solidFill>
              <a:latin typeface="Montserrat" panose="00000500000000000000" pitchFamily="50" charset="0"/>
              <a:ea typeface="Calibri" panose="020F0502020204030204" pitchFamily="34" charset="0"/>
              <a:cs typeface="Calibri"/>
            </a:endParaRPr>
          </a:p>
        </p:txBody>
      </p:sp>
      <p:grpSp>
        <p:nvGrpSpPr>
          <p:cNvPr id="2" name="Group 1">
            <a:extLst>
              <a:ext uri="{FF2B5EF4-FFF2-40B4-BE49-F238E27FC236}">
                <a16:creationId xmlns:a16="http://schemas.microsoft.com/office/drawing/2014/main" id="{A82186F1-DCA1-D6DD-EB95-331CE1EE094B}"/>
              </a:ext>
              <a:ext uri="{C183D7F6-B498-43B3-948B-1728B52AA6E4}">
                <adec:decorative xmlns:adec="http://schemas.microsoft.com/office/drawing/2017/decorative" val="1"/>
              </a:ext>
            </a:extLst>
          </p:cNvPr>
          <p:cNvGrpSpPr/>
          <p:nvPr/>
        </p:nvGrpSpPr>
        <p:grpSpPr>
          <a:xfrm>
            <a:off x="6201446" y="1013579"/>
            <a:ext cx="2161796" cy="4750935"/>
            <a:chOff x="6201446" y="1013579"/>
            <a:chExt cx="2161796" cy="4750935"/>
          </a:xfrm>
        </p:grpSpPr>
        <p:pic>
          <p:nvPicPr>
            <p:cNvPr id="3" name="Picture 2">
              <a:extLst>
                <a:ext uri="{FF2B5EF4-FFF2-40B4-BE49-F238E27FC236}">
                  <a16:creationId xmlns:a16="http://schemas.microsoft.com/office/drawing/2014/main" id="{7038B405-9A9E-A589-7C66-3682B19B7142}"/>
                </a:ext>
                <a:ext uri="{C183D7F6-B498-43B3-948B-1728B52AA6E4}">
                  <adec:decorative xmlns:adec="http://schemas.microsoft.com/office/drawing/2017/decorative" val="1"/>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colorTemperature colorTemp="5500"/>
                      </a14:imgEffect>
                      <a14:imgEffect>
                        <a14:brightnessContrast bright="8000"/>
                      </a14:imgEffect>
                    </a14:imgLayer>
                  </a14:imgProps>
                </a:ext>
                <a:ext uri="{28A0092B-C50C-407E-A947-70E740481C1C}">
                  <a14:useLocalDpi xmlns:a14="http://schemas.microsoft.com/office/drawing/2010/main"/>
                </a:ext>
              </a:extLst>
            </a:blip>
            <a:srcRect/>
            <a:stretch/>
          </p:blipFill>
          <p:spPr>
            <a:xfrm>
              <a:off x="6201446" y="1013579"/>
              <a:ext cx="2161795" cy="2064182"/>
            </a:xfrm>
            <a:prstGeom prst="rect">
              <a:avLst/>
            </a:prstGeom>
          </p:spPr>
        </p:pic>
        <p:pic>
          <p:nvPicPr>
            <p:cNvPr id="6" name="Picture 5">
              <a:extLst>
                <a:ext uri="{FF2B5EF4-FFF2-40B4-BE49-F238E27FC236}">
                  <a16:creationId xmlns:a16="http://schemas.microsoft.com/office/drawing/2014/main" id="{749984B9-6F18-B5BB-6839-259F02745963}"/>
                </a:ext>
                <a:ext uri="{C183D7F6-B498-43B3-948B-1728B52AA6E4}">
                  <adec:decorative xmlns:adec="http://schemas.microsoft.com/office/drawing/2017/decorative" val="1"/>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colorTemperature colorTemp="5000"/>
                      </a14:imgEffect>
                      <a14:imgEffect>
                        <a14:saturation sat="111000"/>
                      </a14:imgEffect>
                      <a14:imgEffect>
                        <a14:brightnessContrast bright="-6000"/>
                      </a14:imgEffect>
                    </a14:imgLayer>
                  </a14:imgProps>
                </a:ext>
                <a:ext uri="{28A0092B-C50C-407E-A947-70E740481C1C}">
                  <a14:useLocalDpi xmlns:a14="http://schemas.microsoft.com/office/drawing/2010/main"/>
                </a:ext>
              </a:extLst>
            </a:blip>
            <a:srcRect/>
            <a:stretch/>
          </p:blipFill>
          <p:spPr>
            <a:xfrm>
              <a:off x="6201447" y="3542269"/>
              <a:ext cx="2161795" cy="2222245"/>
            </a:xfrm>
            <a:prstGeom prst="rect">
              <a:avLst/>
            </a:prstGeom>
          </p:spPr>
        </p:pic>
      </p:grpSp>
    </p:spTree>
    <p:extLst>
      <p:ext uri="{BB962C8B-B14F-4D97-AF65-F5344CB8AC3E}">
        <p14:creationId xmlns:p14="http://schemas.microsoft.com/office/powerpoint/2010/main" val="1795520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50" charset="0"/>
              </a:rPr>
              <a:t>Discuss: </a:t>
            </a:r>
            <a:r>
              <a:rPr lang="en-US" sz="3200" b="0" dirty="0">
                <a:latin typeface="Montserrat Medium" panose="00000600000000000000" pitchFamily="50" charset="0"/>
              </a:rPr>
              <a:t>Supporting Children’s Spatial Thinking</a:t>
            </a:r>
            <a:endParaRPr lang="en-US" sz="3200" b="0"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8" y="967866"/>
            <a:ext cx="6245504" cy="4856159"/>
          </a:xfrm>
        </p:spPr>
        <p:txBody>
          <a:bodyPr anchor="ctr" anchorCtr="0">
            <a:normAutofit/>
          </a:bodyPr>
          <a:lstStyle/>
          <a:p>
            <a:pPr>
              <a:lnSpc>
                <a:spcPct val="100000"/>
              </a:lnSpc>
              <a:spcBef>
                <a:spcPts val="0"/>
              </a:spcBef>
              <a:spcAft>
                <a:spcPts val="1800"/>
              </a:spcAft>
            </a:pPr>
            <a:r>
              <a:rPr lang="en-US" sz="2400" dirty="0"/>
              <a:t>Mutual Learning</a:t>
            </a:r>
          </a:p>
          <a:p>
            <a:pPr>
              <a:lnSpc>
                <a:spcPct val="100000"/>
              </a:lnSpc>
              <a:spcBef>
                <a:spcPts val="0"/>
              </a:spcBef>
              <a:spcAft>
                <a:spcPts val="1800"/>
              </a:spcAft>
            </a:pPr>
            <a:r>
              <a:rPr lang="en-US" sz="2400" dirty="0"/>
              <a:t>Meaningful Investigations </a:t>
            </a:r>
          </a:p>
          <a:p>
            <a:pPr>
              <a:lnSpc>
                <a:spcPct val="100000"/>
              </a:lnSpc>
              <a:spcBef>
                <a:spcPts val="0"/>
              </a:spcBef>
              <a:spcAft>
                <a:spcPts val="1800"/>
              </a:spcAft>
            </a:pPr>
            <a:r>
              <a:rPr lang="en-US" sz="2400" dirty="0"/>
              <a:t>Materials and Learning Environment</a:t>
            </a:r>
          </a:p>
          <a:p>
            <a:pPr>
              <a:lnSpc>
                <a:spcPct val="100000"/>
              </a:lnSpc>
              <a:spcBef>
                <a:spcPts val="0"/>
              </a:spcBef>
              <a:spcAft>
                <a:spcPts val="1800"/>
              </a:spcAft>
            </a:pPr>
            <a:r>
              <a:rPr lang="en-US" sz="2400" dirty="0"/>
              <a:t>Math Vocabulary and Discourse</a:t>
            </a:r>
          </a:p>
          <a:p>
            <a:pPr>
              <a:lnSpc>
                <a:spcPct val="100000"/>
              </a:lnSpc>
              <a:spcBef>
                <a:spcPts val="0"/>
              </a:spcBef>
              <a:spcAft>
                <a:spcPts val="1800"/>
              </a:spcAft>
            </a:pPr>
            <a:r>
              <a:rPr lang="en-US" sz="2400" dirty="0"/>
              <a:t>Multiple Representations</a:t>
            </a:r>
          </a:p>
        </p:txBody>
      </p:sp>
      <p:pic>
        <p:nvPicPr>
          <p:cNvPr id="4" name="Picture 3" descr="Screenshot of the handout Observing M5 in Action: Spatial Thinking.">
            <a:extLst>
              <a:ext uri="{FF2B5EF4-FFF2-40B4-BE49-F238E27FC236}">
                <a16:creationId xmlns:a16="http://schemas.microsoft.com/office/drawing/2014/main" id="{A65D71F7-2B0E-B066-9B19-4327EF15D35C}"/>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74065" y="1211995"/>
            <a:ext cx="3807204" cy="4939185"/>
          </a:xfrm>
          <a:prstGeom prst="rect">
            <a:avLst/>
          </a:prstGeom>
          <a:ln>
            <a:solidFill>
              <a:schemeClr val="tx2"/>
            </a:solidFill>
          </a:ln>
        </p:spPr>
      </p:pic>
    </p:spTree>
    <p:extLst>
      <p:ext uri="{BB962C8B-B14F-4D97-AF65-F5344CB8AC3E}">
        <p14:creationId xmlns:p14="http://schemas.microsoft.com/office/powerpoint/2010/main" val="3675949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50" charset="0"/>
              </a:rPr>
              <a:t>Explore: </a:t>
            </a:r>
            <a:r>
              <a:rPr lang="en-US" sz="3200" b="0" dirty="0">
                <a:latin typeface="Montserrat Medium" panose="00000600000000000000" pitchFamily="50" charset="0"/>
              </a:rPr>
              <a:t>Using M</a:t>
            </a:r>
            <a:r>
              <a:rPr lang="en-US" sz="3200" b="0" baseline="30000" dirty="0">
                <a:latin typeface="Montserrat Medium" panose="00000600000000000000" pitchFamily="50" charset="0"/>
              </a:rPr>
              <a:t>5</a:t>
            </a:r>
            <a:r>
              <a:rPr lang="en-US" sz="3200" b="0" dirty="0">
                <a:latin typeface="Montserrat Medium" panose="00000600000000000000" pitchFamily="50" charset="0"/>
              </a:rPr>
              <a:t> to Support Spatial Thinking</a:t>
            </a:r>
            <a:endParaRPr lang="en-US" sz="3200" b="0" dirty="0">
              <a:solidFill>
                <a:schemeClr val="bg1"/>
              </a:solidFill>
            </a:endParaRPr>
          </a:p>
        </p:txBody>
      </p:sp>
      <p:grpSp>
        <p:nvGrpSpPr>
          <p:cNvPr id="16" name="Group 15" descr="Screenshots of the handout Using M5 to Support Learning About Shapes and Space.">
            <a:extLst>
              <a:ext uri="{FF2B5EF4-FFF2-40B4-BE49-F238E27FC236}">
                <a16:creationId xmlns:a16="http://schemas.microsoft.com/office/drawing/2014/main" id="{12E70851-4950-FCC0-7DE4-F07AA62F32AE}"/>
              </a:ext>
              <a:ext uri="{C183D7F6-B498-43B3-948B-1728B52AA6E4}">
                <adec:decorative xmlns:adec="http://schemas.microsoft.com/office/drawing/2017/decorative" val="0"/>
              </a:ext>
            </a:extLst>
          </p:cNvPr>
          <p:cNvGrpSpPr/>
          <p:nvPr/>
        </p:nvGrpSpPr>
        <p:grpSpPr>
          <a:xfrm>
            <a:off x="1428909" y="1186162"/>
            <a:ext cx="9679548" cy="4825858"/>
            <a:chOff x="1224452" y="1129891"/>
            <a:chExt cx="9679548" cy="4825858"/>
          </a:xfrm>
        </p:grpSpPr>
        <p:pic>
          <p:nvPicPr>
            <p:cNvPr id="14" name="Picture 13" descr="A child on a tablet&#10;&#10;Description automatically generated">
              <a:extLst>
                <a:ext uri="{FF2B5EF4-FFF2-40B4-BE49-F238E27FC236}">
                  <a16:creationId xmlns:a16="http://schemas.microsoft.com/office/drawing/2014/main" id="{8EE12340-3278-ACFF-F01B-F7259274D2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28434" y="1812814"/>
              <a:ext cx="3175566" cy="4142935"/>
            </a:xfrm>
            <a:prstGeom prst="rect">
              <a:avLst/>
            </a:prstGeom>
            <a:ln>
              <a:solidFill>
                <a:schemeClr val="tx2"/>
              </a:solidFill>
            </a:ln>
          </p:spPr>
        </p:pic>
        <p:pic>
          <p:nvPicPr>
            <p:cNvPr id="12" name="Picture 11" descr="A child climbing on a wooden structure&#10;&#10;Description automatically generated">
              <a:extLst>
                <a:ext uri="{FF2B5EF4-FFF2-40B4-BE49-F238E27FC236}">
                  <a16:creationId xmlns:a16="http://schemas.microsoft.com/office/drawing/2014/main" id="{1C1E1AB6-8D7E-0A70-9842-7AAAA43170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35772" y="1585173"/>
              <a:ext cx="3169533" cy="4142935"/>
            </a:xfrm>
            <a:prstGeom prst="rect">
              <a:avLst/>
            </a:prstGeom>
            <a:ln>
              <a:solidFill>
                <a:schemeClr val="tx2"/>
              </a:solidFill>
            </a:ln>
          </p:spPr>
        </p:pic>
        <p:pic>
          <p:nvPicPr>
            <p:cNvPr id="6" name="Picture 5" descr="A baby playing with toys&#10;&#10;Description automatically generated">
              <a:extLst>
                <a:ext uri="{FF2B5EF4-FFF2-40B4-BE49-F238E27FC236}">
                  <a16:creationId xmlns:a16="http://schemas.microsoft.com/office/drawing/2014/main" id="{678C704A-CD7E-6E83-F433-C8065A2FD6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29414" y="1357532"/>
              <a:ext cx="3194511" cy="4142935"/>
            </a:xfrm>
            <a:prstGeom prst="rect">
              <a:avLst/>
            </a:prstGeom>
            <a:ln>
              <a:solidFill>
                <a:schemeClr val="tx2"/>
              </a:solidFill>
            </a:ln>
          </p:spPr>
        </p:pic>
        <p:pic>
          <p:nvPicPr>
            <p:cNvPr id="4" name="Picture 3" descr="A close-up of a diagram&#10;&#10;Description automatically generated">
              <a:extLst>
                <a:ext uri="{FF2B5EF4-FFF2-40B4-BE49-F238E27FC236}">
                  <a16:creationId xmlns:a16="http://schemas.microsoft.com/office/drawing/2014/main" id="{16309E6B-E507-CBC0-C9D8-346155676B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24452" y="1129891"/>
              <a:ext cx="3180573" cy="4142935"/>
            </a:xfrm>
            <a:prstGeom prst="rect">
              <a:avLst/>
            </a:prstGeom>
            <a:ln>
              <a:solidFill>
                <a:schemeClr val="tx2"/>
              </a:solidFill>
            </a:ln>
          </p:spPr>
        </p:pic>
      </p:grpSp>
    </p:spTree>
    <p:extLst>
      <p:ext uri="{BB962C8B-B14F-4D97-AF65-F5344CB8AC3E}">
        <p14:creationId xmlns:p14="http://schemas.microsoft.com/office/powerpoint/2010/main" val="3272614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50" charset="0"/>
              </a:rPr>
              <a:t>Discuss: </a:t>
            </a:r>
            <a:r>
              <a:rPr lang="en-US" sz="3200" b="0" dirty="0">
                <a:latin typeface="Montserrat Medium" panose="00000600000000000000" pitchFamily="50" charset="0"/>
              </a:rPr>
              <a:t>Using M</a:t>
            </a:r>
            <a:r>
              <a:rPr lang="en-US" sz="3200" b="0" baseline="30000" dirty="0">
                <a:latin typeface="Montserrat Medium" panose="00000600000000000000" pitchFamily="50" charset="0"/>
              </a:rPr>
              <a:t>5</a:t>
            </a:r>
            <a:r>
              <a:rPr lang="en-US" sz="3200" b="0" dirty="0">
                <a:latin typeface="Montserrat Medium" panose="00000600000000000000" pitchFamily="50" charset="0"/>
              </a:rPr>
              <a:t> to Support Spatial Thinking</a:t>
            </a:r>
            <a:endParaRPr lang="en-US" sz="3200" b="0"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967867"/>
            <a:ext cx="5700155" cy="4389254"/>
          </a:xfrm>
        </p:spPr>
        <p:txBody>
          <a:bodyPr anchor="ctr" anchorCtr="0">
            <a:normAutofit/>
          </a:bodyPr>
          <a:lstStyle/>
          <a:p>
            <a:pPr marL="0" indent="0">
              <a:lnSpc>
                <a:spcPct val="100000"/>
              </a:lnSpc>
              <a:spcBef>
                <a:spcPts val="0"/>
              </a:spcBef>
              <a:spcAft>
                <a:spcPts val="1800"/>
              </a:spcAft>
              <a:buNone/>
            </a:pPr>
            <a:r>
              <a:rPr lang="en-US" sz="2400" kern="100" dirty="0">
                <a:effectLst/>
                <a:ea typeface="Times New Roman" panose="02020603050405020304" pitchFamily="18" charset="0"/>
                <a:cs typeface="Calibri" panose="020F0502020204030204" pitchFamily="34" charset="0"/>
              </a:rPr>
              <a:t>What is something we are </a:t>
            </a:r>
            <a:r>
              <a:rPr lang="en-US" sz="2400" b="1" kern="100" dirty="0">
                <a:effectLst/>
                <a:ea typeface="Times New Roman" panose="02020603050405020304" pitchFamily="18" charset="0"/>
                <a:cs typeface="Calibri" panose="020F0502020204030204" pitchFamily="34" charset="0"/>
              </a:rPr>
              <a:t>already </a:t>
            </a:r>
            <a:r>
              <a:rPr lang="en-US" sz="2400" kern="100" dirty="0">
                <a:effectLst/>
                <a:ea typeface="Times New Roman" panose="02020603050405020304" pitchFamily="18" charset="0"/>
                <a:cs typeface="Calibri" panose="020F0502020204030204" pitchFamily="34" charset="0"/>
              </a:rPr>
              <a:t>doing?</a:t>
            </a:r>
          </a:p>
          <a:p>
            <a:pPr marL="0" indent="0">
              <a:lnSpc>
                <a:spcPct val="100000"/>
              </a:lnSpc>
              <a:spcBef>
                <a:spcPts val="0"/>
              </a:spcBef>
              <a:spcAft>
                <a:spcPts val="1800"/>
              </a:spcAft>
              <a:buNone/>
            </a:pPr>
            <a:r>
              <a:rPr lang="en-US" sz="2400" kern="100" dirty="0">
                <a:effectLst/>
                <a:ea typeface="Times New Roman" panose="02020603050405020304" pitchFamily="18" charset="0"/>
                <a:cs typeface="Calibri" panose="020F0502020204030204" pitchFamily="34" charset="0"/>
              </a:rPr>
              <a:t>What is something we are doing but would like to do </a:t>
            </a:r>
            <a:r>
              <a:rPr lang="en-US" sz="2400" b="1" kern="100" dirty="0">
                <a:effectLst/>
                <a:ea typeface="Times New Roman" panose="02020603050405020304" pitchFamily="18" charset="0"/>
                <a:cs typeface="Calibri" panose="020F0502020204030204" pitchFamily="34" charset="0"/>
              </a:rPr>
              <a:t>more </a:t>
            </a:r>
            <a:r>
              <a:rPr lang="en-US" sz="2400" kern="100" dirty="0">
                <a:effectLst/>
                <a:ea typeface="Times New Roman" panose="02020603050405020304" pitchFamily="18" charset="0"/>
                <a:cs typeface="Calibri" panose="020F0502020204030204" pitchFamily="34" charset="0"/>
              </a:rPr>
              <a:t>of?</a:t>
            </a:r>
          </a:p>
          <a:p>
            <a:pPr marL="0" indent="0">
              <a:lnSpc>
                <a:spcPct val="100000"/>
              </a:lnSpc>
              <a:spcBef>
                <a:spcPts val="0"/>
              </a:spcBef>
              <a:spcAft>
                <a:spcPts val="1800"/>
              </a:spcAft>
              <a:buNone/>
            </a:pPr>
            <a:r>
              <a:rPr lang="en-US" sz="2400" kern="100" dirty="0">
                <a:effectLst/>
                <a:ea typeface="Times New Roman" panose="02020603050405020304" pitchFamily="18" charset="0"/>
                <a:cs typeface="Calibri" panose="020F0502020204030204" pitchFamily="34" charset="0"/>
              </a:rPr>
              <a:t>What is something </a:t>
            </a:r>
            <a:r>
              <a:rPr lang="en-US" sz="2400" b="1" kern="100" dirty="0">
                <a:effectLst/>
                <a:ea typeface="Times New Roman" panose="02020603050405020304" pitchFamily="18" charset="0"/>
                <a:cs typeface="Calibri" panose="020F0502020204030204" pitchFamily="34" charset="0"/>
              </a:rPr>
              <a:t>new </a:t>
            </a:r>
            <a:r>
              <a:rPr lang="en-US" sz="2400" kern="100" dirty="0">
                <a:effectLst/>
                <a:ea typeface="Times New Roman" panose="02020603050405020304" pitchFamily="18" charset="0"/>
                <a:cs typeface="Calibri" panose="020F0502020204030204" pitchFamily="34" charset="0"/>
              </a:rPr>
              <a:t>we would like to try?</a:t>
            </a:r>
            <a:endParaRPr lang="en-US" sz="2400" kern="100" dirty="0">
              <a:effectLst/>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FF1DD8F4-1462-2304-B5E0-0AE75314F596}"/>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19582" y="967866"/>
            <a:ext cx="5472418" cy="4389254"/>
          </a:xfrm>
          <a:prstGeom prst="rect">
            <a:avLst/>
          </a:prstGeom>
        </p:spPr>
      </p:pic>
    </p:spTree>
    <p:extLst>
      <p:ext uri="{BB962C8B-B14F-4D97-AF65-F5344CB8AC3E}">
        <p14:creationId xmlns:p14="http://schemas.microsoft.com/office/powerpoint/2010/main" val="1847737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50" charset="0"/>
              </a:rPr>
              <a:t>Reflect: </a:t>
            </a:r>
            <a:r>
              <a:rPr lang="en-US" sz="3200" b="0" dirty="0">
                <a:latin typeface="Montserrat Medium" panose="00000600000000000000" pitchFamily="50" charset="0"/>
              </a:rPr>
              <a:t>Next Steps</a:t>
            </a:r>
            <a:endParaRPr lang="en-US" sz="3200" b="0"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967867"/>
            <a:ext cx="5549719" cy="4115861"/>
          </a:xfrm>
        </p:spPr>
        <p:txBody>
          <a:bodyPr anchor="ctr" anchorCtr="0">
            <a:normAutofit/>
          </a:bodyPr>
          <a:lstStyle/>
          <a:p>
            <a:pPr marL="0" marR="0" lvl="0" indent="0">
              <a:lnSpc>
                <a:spcPct val="100000"/>
              </a:lnSpc>
              <a:spcBef>
                <a:spcPts val="0"/>
              </a:spcBef>
              <a:spcAft>
                <a:spcPts val="3000"/>
              </a:spcAft>
              <a:buNone/>
            </a:pPr>
            <a:r>
              <a:rPr lang="en-US" sz="2400" kern="100" dirty="0">
                <a:solidFill>
                  <a:srgbClr val="222222"/>
                </a:solidFill>
                <a:effectLst/>
                <a:ea typeface="Arial" panose="020B0604020202020204" pitchFamily="34" charset="0"/>
                <a:cs typeface="Calibri" panose="020F0502020204030204" pitchFamily="34" charset="0"/>
              </a:rPr>
              <a:t>What is something you are going to </a:t>
            </a:r>
            <a:r>
              <a:rPr lang="en-US" sz="2400" b="1" kern="100" dirty="0">
                <a:solidFill>
                  <a:srgbClr val="222222"/>
                </a:solidFill>
                <a:effectLst/>
                <a:ea typeface="Arial" panose="020B0604020202020204" pitchFamily="34" charset="0"/>
                <a:cs typeface="Calibri" panose="020F0502020204030204" pitchFamily="34" charset="0"/>
              </a:rPr>
              <a:t>try</a:t>
            </a:r>
            <a:r>
              <a:rPr lang="en-US" sz="2400" kern="100" dirty="0">
                <a:solidFill>
                  <a:srgbClr val="222222"/>
                </a:solidFill>
                <a:effectLst/>
                <a:ea typeface="Arial" panose="020B0604020202020204" pitchFamily="34" charset="0"/>
                <a:cs typeface="Calibri" panose="020F0502020204030204" pitchFamily="34" charset="0"/>
              </a:rPr>
              <a:t> in your learning setting next week? </a:t>
            </a:r>
          </a:p>
          <a:p>
            <a:pPr marL="0" marR="0" lvl="0" indent="0">
              <a:lnSpc>
                <a:spcPct val="100000"/>
              </a:lnSpc>
              <a:spcBef>
                <a:spcPts val="0"/>
              </a:spcBef>
              <a:spcAft>
                <a:spcPts val="3000"/>
              </a:spcAft>
              <a:buNone/>
            </a:pPr>
            <a:r>
              <a:rPr lang="en-US" sz="2400" kern="100" dirty="0">
                <a:solidFill>
                  <a:srgbClr val="222222"/>
                </a:solidFill>
                <a:effectLst/>
                <a:ea typeface="Arial" panose="020B0604020202020204" pitchFamily="34" charset="0"/>
                <a:cs typeface="Calibri" panose="020F0502020204030204" pitchFamily="34" charset="0"/>
              </a:rPr>
              <a:t>What might be </a:t>
            </a:r>
            <a:r>
              <a:rPr lang="en-US" sz="2400" b="1" kern="100" dirty="0">
                <a:solidFill>
                  <a:srgbClr val="222222"/>
                </a:solidFill>
                <a:effectLst/>
                <a:ea typeface="Arial" panose="020B0604020202020204" pitchFamily="34" charset="0"/>
                <a:cs typeface="Calibri" panose="020F0502020204030204" pitchFamily="34" charset="0"/>
              </a:rPr>
              <a:t>challenging</a:t>
            </a:r>
            <a:r>
              <a:rPr lang="en-US" sz="2400" kern="100" dirty="0">
                <a:solidFill>
                  <a:srgbClr val="222222"/>
                </a:solidFill>
                <a:effectLst/>
                <a:ea typeface="Arial" panose="020B0604020202020204" pitchFamily="34" charset="0"/>
                <a:cs typeface="Calibri" panose="020F0502020204030204" pitchFamily="34" charset="0"/>
              </a:rPr>
              <a:t>? </a:t>
            </a:r>
          </a:p>
          <a:p>
            <a:pPr marL="0" marR="0" lvl="0" indent="0">
              <a:lnSpc>
                <a:spcPct val="100000"/>
              </a:lnSpc>
              <a:spcBef>
                <a:spcPts val="0"/>
              </a:spcBef>
              <a:spcAft>
                <a:spcPts val="3000"/>
              </a:spcAft>
              <a:buNone/>
            </a:pPr>
            <a:r>
              <a:rPr lang="en-US" sz="2400" kern="100" dirty="0">
                <a:solidFill>
                  <a:srgbClr val="222222"/>
                </a:solidFill>
                <a:effectLst/>
                <a:ea typeface="Arial" panose="020B0604020202020204" pitchFamily="34" charset="0"/>
                <a:cs typeface="Calibri" panose="020F0502020204030204" pitchFamily="34" charset="0"/>
              </a:rPr>
              <a:t>What </a:t>
            </a:r>
            <a:r>
              <a:rPr lang="en-US" sz="2400" b="1" kern="100" dirty="0">
                <a:solidFill>
                  <a:srgbClr val="222222"/>
                </a:solidFill>
                <a:effectLst/>
                <a:ea typeface="Arial" panose="020B0604020202020204" pitchFamily="34" charset="0"/>
                <a:cs typeface="Calibri" panose="020F0502020204030204" pitchFamily="34" charset="0"/>
              </a:rPr>
              <a:t>support</a:t>
            </a:r>
            <a:r>
              <a:rPr lang="en-US" sz="2400" kern="100" dirty="0">
                <a:solidFill>
                  <a:srgbClr val="222222"/>
                </a:solidFill>
                <a:effectLst/>
                <a:ea typeface="Arial" panose="020B0604020202020204" pitchFamily="34" charset="0"/>
                <a:cs typeface="Calibri" panose="020F0502020204030204" pitchFamily="34" charset="0"/>
              </a:rPr>
              <a:t> might you need?</a:t>
            </a:r>
            <a:endParaRPr lang="en-US" sz="2400" kern="100" dirty="0">
              <a:effectLst/>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4151E82-DF6C-24E7-48FA-C2DD5F201E7A}"/>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37317" y="967866"/>
            <a:ext cx="5549719" cy="4115862"/>
          </a:xfrm>
          <a:prstGeom prst="rect">
            <a:avLst/>
          </a:prstGeom>
        </p:spPr>
      </p:pic>
    </p:spTree>
    <p:extLst>
      <p:ext uri="{BB962C8B-B14F-4D97-AF65-F5344CB8AC3E}">
        <p14:creationId xmlns:p14="http://schemas.microsoft.com/office/powerpoint/2010/main" val="126070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solidFill>
                  <a:schemeClr val="bg1"/>
                </a:solidFill>
              </a:rPr>
              <a:t>Session Goals</a:t>
            </a: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6" y="967866"/>
            <a:ext cx="5700155" cy="4652119"/>
          </a:xfrm>
        </p:spPr>
        <p:txBody>
          <a:bodyPr anchor="ctr" anchorCtr="0"/>
          <a:lstStyle/>
          <a:p>
            <a:r>
              <a:rPr lang="en-US" sz="2800" dirty="0">
                <a:latin typeface="Montserrat" panose="00000500000000000000" pitchFamily="50" charset="0"/>
              </a:rPr>
              <a:t>Discuss how infants and toddlers develop </a:t>
            </a:r>
            <a:r>
              <a:rPr lang="en-US" dirty="0"/>
              <a:t>s</a:t>
            </a:r>
            <a:r>
              <a:rPr lang="en-US" sz="2800" dirty="0">
                <a:latin typeface="Montserrat" panose="00000500000000000000" pitchFamily="50" charset="0"/>
              </a:rPr>
              <a:t>patial </a:t>
            </a:r>
            <a:r>
              <a:rPr lang="en-US" dirty="0"/>
              <a:t>t</a:t>
            </a:r>
            <a:r>
              <a:rPr lang="en-US" sz="2800" dirty="0">
                <a:latin typeface="Montserrat" panose="00000500000000000000" pitchFamily="50" charset="0"/>
              </a:rPr>
              <a:t>hinking</a:t>
            </a:r>
          </a:p>
          <a:p>
            <a:r>
              <a:rPr lang="en-US" dirty="0"/>
              <a:t>Explore some ways educators can support c</a:t>
            </a:r>
            <a:r>
              <a:rPr lang="en-US" sz="2800" dirty="0">
                <a:latin typeface="Montserrat" panose="00000500000000000000" pitchFamily="50" charset="0"/>
              </a:rPr>
              <a:t>hildren’s </a:t>
            </a:r>
            <a:r>
              <a:rPr lang="en-US" dirty="0"/>
              <a:t>d</a:t>
            </a:r>
            <a:r>
              <a:rPr lang="en-US" sz="2800" dirty="0">
                <a:latin typeface="Montserrat" panose="00000500000000000000" pitchFamily="50" charset="0"/>
              </a:rPr>
              <a:t>evelopment of spatial </a:t>
            </a:r>
            <a:r>
              <a:rPr lang="en-US" dirty="0"/>
              <a:t>t</a:t>
            </a:r>
            <a:r>
              <a:rPr lang="en-US" sz="2800" dirty="0">
                <a:latin typeface="Montserrat" panose="00000500000000000000" pitchFamily="50" charset="0"/>
              </a:rPr>
              <a:t>hinking</a:t>
            </a:r>
          </a:p>
        </p:txBody>
      </p:sp>
      <p:pic>
        <p:nvPicPr>
          <p:cNvPr id="3" name="Picture 2">
            <a:extLst>
              <a:ext uri="{FF2B5EF4-FFF2-40B4-BE49-F238E27FC236}">
                <a16:creationId xmlns:a16="http://schemas.microsoft.com/office/drawing/2014/main" id="{91A37F43-230F-7A42-7227-D1975DFE02A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5416" y="967865"/>
            <a:ext cx="5346583" cy="4652120"/>
          </a:xfrm>
          <a:prstGeom prst="rect">
            <a:avLst/>
          </a:prstGeom>
        </p:spPr>
      </p:pic>
    </p:spTree>
    <p:extLst>
      <p:ext uri="{BB962C8B-B14F-4D97-AF65-F5344CB8AC3E}">
        <p14:creationId xmlns:p14="http://schemas.microsoft.com/office/powerpoint/2010/main" val="2019314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07831"/>
          </a:xfrm>
        </p:spPr>
        <p:txBody>
          <a:bodyPr/>
          <a:lstStyle/>
          <a:p>
            <a:r>
              <a:rPr lang="en-US" b="1" dirty="0">
                <a:latin typeface="Montserrat" panose="00000500000000000000" pitchFamily="50" charset="0"/>
              </a:rPr>
              <a:t>Reflect: </a:t>
            </a:r>
            <a:r>
              <a:rPr lang="en-US" b="0" dirty="0">
                <a:latin typeface="Montserrat Medium" panose="00000600000000000000" pitchFamily="50" charset="0"/>
              </a:rPr>
              <a:t>Infants and Toddlers Explore Space</a:t>
            </a:r>
            <a:endParaRPr lang="en-US" b="0"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967866"/>
            <a:ext cx="4922348" cy="5299291"/>
          </a:xfrm>
        </p:spPr>
        <p:txBody>
          <a:bodyPr anchor="ctr" anchorCtr="0">
            <a:normAutofit fontScale="85000" lnSpcReduction="10000"/>
          </a:bodyPr>
          <a:lstStyle/>
          <a:p>
            <a:pPr marL="0" marR="0" indent="0">
              <a:lnSpc>
                <a:spcPct val="107000"/>
              </a:lnSpc>
              <a:spcBef>
                <a:spcPts val="0"/>
              </a:spcBef>
              <a:spcAft>
                <a:spcPts val="800"/>
              </a:spcAft>
              <a:buNone/>
            </a:pPr>
            <a:r>
              <a:rPr lang="en-US" sz="2800" kern="100" dirty="0">
                <a:effectLst/>
                <a:ea typeface="Calibri" panose="020F0502020204030204" pitchFamily="34" charset="0"/>
                <a:cs typeface="Calibri" panose="020F0502020204030204" pitchFamily="34" charset="0"/>
              </a:rPr>
              <a:t>In what ways do children in your setting:</a:t>
            </a:r>
          </a:p>
          <a:p>
            <a:pPr marL="457200" indent="-457200">
              <a:lnSpc>
                <a:spcPct val="107000"/>
              </a:lnSpc>
              <a:spcBef>
                <a:spcPts val="0"/>
              </a:spcBef>
              <a:spcAft>
                <a:spcPts val="800"/>
              </a:spcAft>
              <a:buFont typeface="+mj-lt"/>
              <a:buAutoNum type="arabicPeriod"/>
            </a:pPr>
            <a:r>
              <a:rPr lang="en-US" sz="2800" kern="100" dirty="0">
                <a:ea typeface="Calibri" panose="020F0502020204030204" pitchFamily="34" charset="0"/>
                <a:cs typeface="Calibri" panose="020F0502020204030204" pitchFamily="34" charset="0"/>
              </a:rPr>
              <a:t>Sh</a:t>
            </a:r>
            <a:r>
              <a:rPr lang="en-US" sz="2800" kern="100" dirty="0">
                <a:effectLst/>
                <a:ea typeface="Calibri" panose="020F0502020204030204" pitchFamily="34" charset="0"/>
                <a:cs typeface="Calibri" panose="020F0502020204030204" pitchFamily="34" charset="0"/>
              </a:rPr>
              <a:t>ow interest in the position of people, objects, or their own body parts?</a:t>
            </a:r>
          </a:p>
          <a:p>
            <a:pPr marL="342900" indent="-342900">
              <a:lnSpc>
                <a:spcPct val="107000"/>
              </a:lnSpc>
              <a:spcBef>
                <a:spcPts val="0"/>
              </a:spcBef>
              <a:spcAft>
                <a:spcPts val="800"/>
              </a:spcAft>
              <a:buAutoNum type="arabicPeriod"/>
            </a:pPr>
            <a:r>
              <a:rPr lang="en-US" sz="2800" kern="100" dirty="0">
                <a:effectLst/>
                <a:ea typeface="Calibri" panose="020F0502020204030204" pitchFamily="34" charset="0"/>
                <a:cs typeface="Calibri" panose="020F0502020204030204" pitchFamily="34" charset="0"/>
              </a:rPr>
              <a:t>Move over, under, around, or behind objects or furniture?</a:t>
            </a:r>
          </a:p>
          <a:p>
            <a:pPr marL="342900" indent="-342900">
              <a:lnSpc>
                <a:spcPct val="107000"/>
              </a:lnSpc>
              <a:spcBef>
                <a:spcPts val="0"/>
              </a:spcBef>
              <a:spcAft>
                <a:spcPts val="800"/>
              </a:spcAft>
              <a:buAutoNum type="arabicPeriod"/>
            </a:pPr>
            <a:r>
              <a:rPr lang="en-US" sz="2800" kern="100" dirty="0">
                <a:effectLst/>
                <a:ea typeface="Calibri" panose="020F0502020204030204" pitchFamily="34" charset="0"/>
                <a:cs typeface="Calibri" panose="020F0502020204030204" pitchFamily="34" charset="0"/>
              </a:rPr>
              <a:t>Use gestures or language to communicate about the position or direction of objects?</a:t>
            </a:r>
          </a:p>
          <a:p>
            <a:pPr marL="342900" indent="-342900">
              <a:lnSpc>
                <a:spcPct val="107000"/>
              </a:lnSpc>
              <a:spcBef>
                <a:spcPts val="0"/>
              </a:spcBef>
              <a:spcAft>
                <a:spcPts val="800"/>
              </a:spcAft>
              <a:buAutoNum type="arabicPeriod"/>
            </a:pPr>
            <a:r>
              <a:rPr lang="en-US" sz="2800" kern="100" dirty="0">
                <a:effectLst/>
                <a:ea typeface="Calibri" panose="020F0502020204030204" pitchFamily="34" charset="0"/>
                <a:cs typeface="Calibri" panose="020F0502020204030204" pitchFamily="34" charset="0"/>
              </a:rPr>
              <a:t>Use trial and error to explore objects?</a:t>
            </a:r>
          </a:p>
        </p:txBody>
      </p:sp>
      <p:pic>
        <p:nvPicPr>
          <p:cNvPr id="4" name="Content Placeholder 4">
            <a:extLst>
              <a:ext uri="{FF2B5EF4-FFF2-40B4-BE49-F238E27FC236}">
                <a16:creationId xmlns:a16="http://schemas.microsoft.com/office/drawing/2014/main" id="{DCE88D92-8778-96F1-8848-6936A8D85DA5}"/>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000"/>
                    </a14:imgEffect>
                    <a14:imgEffect>
                      <a14:saturation sat="106000"/>
                    </a14:imgEffect>
                    <a14:imgEffect>
                      <a14:brightnessContrast bright="8000" contrast="5000"/>
                    </a14:imgEffect>
                  </a14:imgLayer>
                </a14:imgProps>
              </a:ext>
              <a:ext uri="{28A0092B-C50C-407E-A947-70E740481C1C}">
                <a14:useLocalDpi xmlns:a14="http://schemas.microsoft.com/office/drawing/2010/main"/>
              </a:ext>
            </a:extLst>
          </a:blip>
          <a:stretch>
            <a:fillRect/>
          </a:stretch>
        </p:blipFill>
        <p:spPr>
          <a:xfrm>
            <a:off x="6249913" y="967866"/>
            <a:ext cx="5942087" cy="5222586"/>
          </a:xfrm>
          <a:prstGeom prst="rect">
            <a:avLst/>
          </a:prstGeom>
        </p:spPr>
      </p:pic>
    </p:spTree>
    <p:extLst>
      <p:ext uri="{BB962C8B-B14F-4D97-AF65-F5344CB8AC3E}">
        <p14:creationId xmlns:p14="http://schemas.microsoft.com/office/powerpoint/2010/main" val="2626039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736600" y="2603734"/>
            <a:ext cx="6005945" cy="1421928"/>
          </a:xfrm>
        </p:spPr>
        <p:txBody>
          <a:bodyPr/>
          <a:lstStyle/>
          <a:p>
            <a:r>
              <a:rPr lang="en-US" dirty="0"/>
              <a:t>Developing Spatial Thinking</a:t>
            </a:r>
          </a:p>
        </p:txBody>
      </p:sp>
    </p:spTree>
    <p:extLst>
      <p:ext uri="{BB962C8B-B14F-4D97-AF65-F5344CB8AC3E}">
        <p14:creationId xmlns:p14="http://schemas.microsoft.com/office/powerpoint/2010/main" val="1142016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8542-B440-AFB3-27F6-60D87FF71925}"/>
              </a:ext>
            </a:extLst>
          </p:cNvPr>
          <p:cNvSpPr>
            <a:spLocks noGrp="1"/>
          </p:cNvSpPr>
          <p:nvPr>
            <p:ph type="title"/>
          </p:nvPr>
        </p:nvSpPr>
        <p:spPr/>
        <p:txBody>
          <a:bodyPr>
            <a:noAutofit/>
          </a:bodyPr>
          <a:lstStyle/>
          <a:p>
            <a:r>
              <a:rPr lang="en-US" b="1" dirty="0">
                <a:latin typeface="Montserrat" pitchFamily="2" charset="77"/>
              </a:rPr>
              <a:t>Four Components of </a:t>
            </a:r>
            <a:br>
              <a:rPr lang="en-US" b="1" dirty="0">
                <a:latin typeface="Montserrat" pitchFamily="2" charset="77"/>
              </a:rPr>
            </a:br>
            <a:r>
              <a:rPr lang="en-US" b="1" dirty="0">
                <a:latin typeface="Montserrat" pitchFamily="2" charset="77"/>
              </a:rPr>
              <a:t>Spatial Thinking</a:t>
            </a:r>
          </a:p>
        </p:txBody>
      </p:sp>
      <p:sp>
        <p:nvSpPr>
          <p:cNvPr id="5" name="Freeform: Shape 4">
            <a:extLst>
              <a:ext uri="{FF2B5EF4-FFF2-40B4-BE49-F238E27FC236}">
                <a16:creationId xmlns:a16="http://schemas.microsoft.com/office/drawing/2014/main" id="{F25E80FF-03D5-397C-65BB-528DBEBB38FE}"/>
              </a:ext>
            </a:extLst>
          </p:cNvPr>
          <p:cNvSpPr/>
          <p:nvPr/>
        </p:nvSpPr>
        <p:spPr>
          <a:xfrm>
            <a:off x="4303419" y="1612044"/>
            <a:ext cx="7488237" cy="879840"/>
          </a:xfrm>
          <a:custGeom>
            <a:avLst/>
            <a:gdLst>
              <a:gd name="connsiteX0" fmla="*/ 0 w 7488237"/>
              <a:gd name="connsiteY0" fmla="*/ 146643 h 879840"/>
              <a:gd name="connsiteX1" fmla="*/ 146643 w 7488237"/>
              <a:gd name="connsiteY1" fmla="*/ 0 h 879840"/>
              <a:gd name="connsiteX2" fmla="*/ 7341594 w 7488237"/>
              <a:gd name="connsiteY2" fmla="*/ 0 h 879840"/>
              <a:gd name="connsiteX3" fmla="*/ 7488237 w 7488237"/>
              <a:gd name="connsiteY3" fmla="*/ 146643 h 879840"/>
              <a:gd name="connsiteX4" fmla="*/ 7488237 w 7488237"/>
              <a:gd name="connsiteY4" fmla="*/ 733197 h 879840"/>
              <a:gd name="connsiteX5" fmla="*/ 7341594 w 7488237"/>
              <a:gd name="connsiteY5" fmla="*/ 879840 h 879840"/>
              <a:gd name="connsiteX6" fmla="*/ 146643 w 7488237"/>
              <a:gd name="connsiteY6" fmla="*/ 879840 h 879840"/>
              <a:gd name="connsiteX7" fmla="*/ 0 w 7488237"/>
              <a:gd name="connsiteY7" fmla="*/ 733197 h 879840"/>
              <a:gd name="connsiteX8" fmla="*/ 0 w 7488237"/>
              <a:gd name="connsiteY8" fmla="*/ 146643 h 8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879840">
                <a:moveTo>
                  <a:pt x="0" y="146643"/>
                </a:moveTo>
                <a:cubicBezTo>
                  <a:pt x="0" y="65654"/>
                  <a:pt x="65654" y="0"/>
                  <a:pt x="146643" y="0"/>
                </a:cubicBezTo>
                <a:lnTo>
                  <a:pt x="7341594" y="0"/>
                </a:lnTo>
                <a:cubicBezTo>
                  <a:pt x="7422583" y="0"/>
                  <a:pt x="7488237" y="65654"/>
                  <a:pt x="7488237" y="146643"/>
                </a:cubicBezTo>
                <a:lnTo>
                  <a:pt x="7488237" y="733197"/>
                </a:lnTo>
                <a:cubicBezTo>
                  <a:pt x="7488237" y="814186"/>
                  <a:pt x="7422583" y="879840"/>
                  <a:pt x="7341594" y="879840"/>
                </a:cubicBezTo>
                <a:lnTo>
                  <a:pt x="146643" y="879840"/>
                </a:lnTo>
                <a:cubicBezTo>
                  <a:pt x="65654" y="879840"/>
                  <a:pt x="0" y="814186"/>
                  <a:pt x="0" y="733197"/>
                </a:cubicBezTo>
                <a:lnTo>
                  <a:pt x="0" y="146643"/>
                </a:lnTo>
                <a:close/>
              </a:path>
            </a:pathLst>
          </a:custGeom>
          <a:ln>
            <a:solidFill>
              <a:schemeClr val="tx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9630" tIns="149630" rIns="149630" bIns="149630" numCol="1" spcCol="1270" anchor="ctr" anchorCtr="0">
            <a:noAutofit/>
          </a:bodyPr>
          <a:lstStyle/>
          <a:p>
            <a:pPr marL="0" lvl="0" indent="0" algn="l" defTabSz="1244600">
              <a:lnSpc>
                <a:spcPct val="90000"/>
              </a:lnSpc>
              <a:spcBef>
                <a:spcPct val="0"/>
              </a:spcBef>
              <a:spcAft>
                <a:spcPct val="35000"/>
              </a:spcAft>
              <a:buNone/>
            </a:pPr>
            <a:r>
              <a:rPr lang="en-US" sz="2800" b="0" kern="1200" dirty="0">
                <a:latin typeface="Montserrat" pitchFamily="2" charset="77"/>
              </a:rPr>
              <a:t>Spatial orientation</a:t>
            </a:r>
          </a:p>
        </p:txBody>
      </p:sp>
      <p:sp>
        <p:nvSpPr>
          <p:cNvPr id="6" name="Freeform: Shape 5">
            <a:extLst>
              <a:ext uri="{FF2B5EF4-FFF2-40B4-BE49-F238E27FC236}">
                <a16:creationId xmlns:a16="http://schemas.microsoft.com/office/drawing/2014/main" id="{5A717E70-5225-9652-BAD4-E8ACB4E542D5}"/>
              </a:ext>
            </a:extLst>
          </p:cNvPr>
          <p:cNvSpPr/>
          <p:nvPr/>
        </p:nvSpPr>
        <p:spPr>
          <a:xfrm>
            <a:off x="4303419" y="2687368"/>
            <a:ext cx="7488237" cy="879840"/>
          </a:xfrm>
          <a:custGeom>
            <a:avLst/>
            <a:gdLst>
              <a:gd name="connsiteX0" fmla="*/ 0 w 7488237"/>
              <a:gd name="connsiteY0" fmla="*/ 146643 h 879840"/>
              <a:gd name="connsiteX1" fmla="*/ 146643 w 7488237"/>
              <a:gd name="connsiteY1" fmla="*/ 0 h 879840"/>
              <a:gd name="connsiteX2" fmla="*/ 7341594 w 7488237"/>
              <a:gd name="connsiteY2" fmla="*/ 0 h 879840"/>
              <a:gd name="connsiteX3" fmla="*/ 7488237 w 7488237"/>
              <a:gd name="connsiteY3" fmla="*/ 146643 h 879840"/>
              <a:gd name="connsiteX4" fmla="*/ 7488237 w 7488237"/>
              <a:gd name="connsiteY4" fmla="*/ 733197 h 879840"/>
              <a:gd name="connsiteX5" fmla="*/ 7341594 w 7488237"/>
              <a:gd name="connsiteY5" fmla="*/ 879840 h 879840"/>
              <a:gd name="connsiteX6" fmla="*/ 146643 w 7488237"/>
              <a:gd name="connsiteY6" fmla="*/ 879840 h 879840"/>
              <a:gd name="connsiteX7" fmla="*/ 0 w 7488237"/>
              <a:gd name="connsiteY7" fmla="*/ 733197 h 879840"/>
              <a:gd name="connsiteX8" fmla="*/ 0 w 7488237"/>
              <a:gd name="connsiteY8" fmla="*/ 146643 h 8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879840">
                <a:moveTo>
                  <a:pt x="0" y="146643"/>
                </a:moveTo>
                <a:cubicBezTo>
                  <a:pt x="0" y="65654"/>
                  <a:pt x="65654" y="0"/>
                  <a:pt x="146643" y="0"/>
                </a:cubicBezTo>
                <a:lnTo>
                  <a:pt x="7341594" y="0"/>
                </a:lnTo>
                <a:cubicBezTo>
                  <a:pt x="7422583" y="0"/>
                  <a:pt x="7488237" y="65654"/>
                  <a:pt x="7488237" y="146643"/>
                </a:cubicBezTo>
                <a:lnTo>
                  <a:pt x="7488237" y="733197"/>
                </a:lnTo>
                <a:cubicBezTo>
                  <a:pt x="7488237" y="814186"/>
                  <a:pt x="7422583" y="879840"/>
                  <a:pt x="7341594" y="879840"/>
                </a:cubicBezTo>
                <a:lnTo>
                  <a:pt x="146643" y="879840"/>
                </a:lnTo>
                <a:cubicBezTo>
                  <a:pt x="65654" y="879840"/>
                  <a:pt x="0" y="814186"/>
                  <a:pt x="0" y="733197"/>
                </a:cubicBezTo>
                <a:lnTo>
                  <a:pt x="0" y="146643"/>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9630" tIns="149630" rIns="149630" bIns="149630" numCol="1" spcCol="1270" anchor="ctr" anchorCtr="0">
            <a:noAutofit/>
          </a:bodyPr>
          <a:lstStyle/>
          <a:p>
            <a:pPr marL="0" lvl="0" indent="0" algn="l" defTabSz="1244600">
              <a:lnSpc>
                <a:spcPct val="90000"/>
              </a:lnSpc>
              <a:spcBef>
                <a:spcPct val="0"/>
              </a:spcBef>
              <a:spcAft>
                <a:spcPct val="35000"/>
              </a:spcAft>
              <a:buNone/>
            </a:pPr>
            <a:r>
              <a:rPr lang="en-US" sz="2800" b="0" kern="1200" dirty="0">
                <a:latin typeface="Montserrat" pitchFamily="2" charset="77"/>
              </a:rPr>
              <a:t>Spatial navigation</a:t>
            </a:r>
          </a:p>
        </p:txBody>
      </p:sp>
      <p:sp>
        <p:nvSpPr>
          <p:cNvPr id="7" name="Freeform: Shape 6">
            <a:extLst>
              <a:ext uri="{FF2B5EF4-FFF2-40B4-BE49-F238E27FC236}">
                <a16:creationId xmlns:a16="http://schemas.microsoft.com/office/drawing/2014/main" id="{C8CE9777-8788-8D1E-B600-97CCB9D5261F}"/>
              </a:ext>
            </a:extLst>
          </p:cNvPr>
          <p:cNvSpPr/>
          <p:nvPr/>
        </p:nvSpPr>
        <p:spPr>
          <a:xfrm>
            <a:off x="4303419" y="3678753"/>
            <a:ext cx="7488237" cy="879840"/>
          </a:xfrm>
          <a:custGeom>
            <a:avLst/>
            <a:gdLst>
              <a:gd name="connsiteX0" fmla="*/ 0 w 7488237"/>
              <a:gd name="connsiteY0" fmla="*/ 146643 h 879840"/>
              <a:gd name="connsiteX1" fmla="*/ 146643 w 7488237"/>
              <a:gd name="connsiteY1" fmla="*/ 0 h 879840"/>
              <a:gd name="connsiteX2" fmla="*/ 7341594 w 7488237"/>
              <a:gd name="connsiteY2" fmla="*/ 0 h 879840"/>
              <a:gd name="connsiteX3" fmla="*/ 7488237 w 7488237"/>
              <a:gd name="connsiteY3" fmla="*/ 146643 h 879840"/>
              <a:gd name="connsiteX4" fmla="*/ 7488237 w 7488237"/>
              <a:gd name="connsiteY4" fmla="*/ 733197 h 879840"/>
              <a:gd name="connsiteX5" fmla="*/ 7341594 w 7488237"/>
              <a:gd name="connsiteY5" fmla="*/ 879840 h 879840"/>
              <a:gd name="connsiteX6" fmla="*/ 146643 w 7488237"/>
              <a:gd name="connsiteY6" fmla="*/ 879840 h 879840"/>
              <a:gd name="connsiteX7" fmla="*/ 0 w 7488237"/>
              <a:gd name="connsiteY7" fmla="*/ 733197 h 879840"/>
              <a:gd name="connsiteX8" fmla="*/ 0 w 7488237"/>
              <a:gd name="connsiteY8" fmla="*/ 146643 h 8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879840">
                <a:moveTo>
                  <a:pt x="0" y="146643"/>
                </a:moveTo>
                <a:cubicBezTo>
                  <a:pt x="0" y="65654"/>
                  <a:pt x="65654" y="0"/>
                  <a:pt x="146643" y="0"/>
                </a:cubicBezTo>
                <a:lnTo>
                  <a:pt x="7341594" y="0"/>
                </a:lnTo>
                <a:cubicBezTo>
                  <a:pt x="7422583" y="0"/>
                  <a:pt x="7488237" y="65654"/>
                  <a:pt x="7488237" y="146643"/>
                </a:cubicBezTo>
                <a:lnTo>
                  <a:pt x="7488237" y="733197"/>
                </a:lnTo>
                <a:cubicBezTo>
                  <a:pt x="7488237" y="814186"/>
                  <a:pt x="7422583" y="879840"/>
                  <a:pt x="7341594" y="879840"/>
                </a:cubicBezTo>
                <a:lnTo>
                  <a:pt x="146643" y="879840"/>
                </a:lnTo>
                <a:cubicBezTo>
                  <a:pt x="65654" y="879840"/>
                  <a:pt x="0" y="814186"/>
                  <a:pt x="0" y="733197"/>
                </a:cubicBezTo>
                <a:lnTo>
                  <a:pt x="0" y="146643"/>
                </a:lnTo>
                <a:close/>
              </a:path>
            </a:pathLst>
          </a:custGeom>
          <a:ln>
            <a:solidFill>
              <a:schemeClr val="tx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9630" tIns="149630" rIns="149630" bIns="149630" numCol="1" spcCol="1270" anchor="ctr" anchorCtr="0">
            <a:noAutofit/>
          </a:bodyPr>
          <a:lstStyle/>
          <a:p>
            <a:pPr marL="0" lvl="0" indent="0" algn="l" defTabSz="1244600">
              <a:lnSpc>
                <a:spcPct val="90000"/>
              </a:lnSpc>
              <a:spcBef>
                <a:spcPct val="0"/>
              </a:spcBef>
              <a:spcAft>
                <a:spcPct val="35000"/>
              </a:spcAft>
              <a:buNone/>
            </a:pPr>
            <a:r>
              <a:rPr lang="en-US" sz="2800" b="0" kern="1200" dirty="0">
                <a:latin typeface="Montserrat" pitchFamily="2" charset="77"/>
              </a:rPr>
              <a:t>Spatial vocabulary</a:t>
            </a:r>
          </a:p>
        </p:txBody>
      </p:sp>
      <p:sp>
        <p:nvSpPr>
          <p:cNvPr id="8" name="Freeform: Shape 7">
            <a:extLst>
              <a:ext uri="{FF2B5EF4-FFF2-40B4-BE49-F238E27FC236}">
                <a16:creationId xmlns:a16="http://schemas.microsoft.com/office/drawing/2014/main" id="{C8C934E4-FC31-7060-5950-D5C51C6BABEE}"/>
              </a:ext>
            </a:extLst>
          </p:cNvPr>
          <p:cNvSpPr/>
          <p:nvPr/>
        </p:nvSpPr>
        <p:spPr>
          <a:xfrm>
            <a:off x="4303419" y="4693953"/>
            <a:ext cx="7488237" cy="879840"/>
          </a:xfrm>
          <a:custGeom>
            <a:avLst/>
            <a:gdLst>
              <a:gd name="connsiteX0" fmla="*/ 0 w 7488237"/>
              <a:gd name="connsiteY0" fmla="*/ 146643 h 879840"/>
              <a:gd name="connsiteX1" fmla="*/ 146643 w 7488237"/>
              <a:gd name="connsiteY1" fmla="*/ 0 h 879840"/>
              <a:gd name="connsiteX2" fmla="*/ 7341594 w 7488237"/>
              <a:gd name="connsiteY2" fmla="*/ 0 h 879840"/>
              <a:gd name="connsiteX3" fmla="*/ 7488237 w 7488237"/>
              <a:gd name="connsiteY3" fmla="*/ 146643 h 879840"/>
              <a:gd name="connsiteX4" fmla="*/ 7488237 w 7488237"/>
              <a:gd name="connsiteY4" fmla="*/ 733197 h 879840"/>
              <a:gd name="connsiteX5" fmla="*/ 7341594 w 7488237"/>
              <a:gd name="connsiteY5" fmla="*/ 879840 h 879840"/>
              <a:gd name="connsiteX6" fmla="*/ 146643 w 7488237"/>
              <a:gd name="connsiteY6" fmla="*/ 879840 h 879840"/>
              <a:gd name="connsiteX7" fmla="*/ 0 w 7488237"/>
              <a:gd name="connsiteY7" fmla="*/ 733197 h 879840"/>
              <a:gd name="connsiteX8" fmla="*/ 0 w 7488237"/>
              <a:gd name="connsiteY8" fmla="*/ 146643 h 8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879840">
                <a:moveTo>
                  <a:pt x="0" y="146643"/>
                </a:moveTo>
                <a:cubicBezTo>
                  <a:pt x="0" y="65654"/>
                  <a:pt x="65654" y="0"/>
                  <a:pt x="146643" y="0"/>
                </a:cubicBezTo>
                <a:lnTo>
                  <a:pt x="7341594" y="0"/>
                </a:lnTo>
                <a:cubicBezTo>
                  <a:pt x="7422583" y="0"/>
                  <a:pt x="7488237" y="65654"/>
                  <a:pt x="7488237" y="146643"/>
                </a:cubicBezTo>
                <a:lnTo>
                  <a:pt x="7488237" y="733197"/>
                </a:lnTo>
                <a:cubicBezTo>
                  <a:pt x="7488237" y="814186"/>
                  <a:pt x="7422583" y="879840"/>
                  <a:pt x="7341594" y="879840"/>
                </a:cubicBezTo>
                <a:lnTo>
                  <a:pt x="146643" y="879840"/>
                </a:lnTo>
                <a:cubicBezTo>
                  <a:pt x="65654" y="879840"/>
                  <a:pt x="0" y="814186"/>
                  <a:pt x="0" y="733197"/>
                </a:cubicBezTo>
                <a:lnTo>
                  <a:pt x="0" y="146643"/>
                </a:lnTo>
                <a:close/>
              </a:path>
            </a:pathLst>
          </a:custGeom>
          <a:ln>
            <a:solidFill>
              <a:schemeClr val="tx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9630" tIns="149630" rIns="149630" bIns="149630" numCol="1" spcCol="1270" anchor="ctr" anchorCtr="0">
            <a:noAutofit/>
          </a:bodyPr>
          <a:lstStyle/>
          <a:p>
            <a:pPr marL="0" lvl="0" indent="0" algn="l" defTabSz="1244600">
              <a:lnSpc>
                <a:spcPct val="90000"/>
              </a:lnSpc>
              <a:spcBef>
                <a:spcPct val="0"/>
              </a:spcBef>
              <a:spcAft>
                <a:spcPct val="35000"/>
              </a:spcAft>
              <a:buNone/>
            </a:pPr>
            <a:r>
              <a:rPr lang="en-US" sz="2800" b="0" kern="1200" dirty="0">
                <a:latin typeface="Montserrat" pitchFamily="2" charset="77"/>
              </a:rPr>
              <a:t>Mental rotation</a:t>
            </a:r>
          </a:p>
        </p:txBody>
      </p:sp>
      <p:pic>
        <p:nvPicPr>
          <p:cNvPr id="3" name="Picture 2">
            <a:extLst>
              <a:ext uri="{FF2B5EF4-FFF2-40B4-BE49-F238E27FC236}">
                <a16:creationId xmlns:a16="http://schemas.microsoft.com/office/drawing/2014/main" id="{59AFCF1D-0CB9-8B9F-CE12-B574DA32E7B6}"/>
              </a:ext>
              <a:ext uri="{C183D7F6-B498-43B3-948B-1728B52AA6E4}">
                <adec:decorative xmlns:adec="http://schemas.microsoft.com/office/drawing/2017/decorative" val="1"/>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colorTemperature colorTemp="4900"/>
                    </a14:imgEffect>
                    <a14:imgEffect>
                      <a14:brightnessContrast bright="10000" contrast="5000"/>
                    </a14:imgEffect>
                  </a14:imgLayer>
                </a14:imgProps>
              </a:ext>
              <a:ext uri="{28A0092B-C50C-407E-A947-70E740481C1C}">
                <a14:useLocalDpi xmlns:a14="http://schemas.microsoft.com/office/drawing/2010/main"/>
              </a:ext>
            </a:extLst>
          </a:blip>
          <a:srcRect/>
          <a:stretch/>
        </p:blipFill>
        <p:spPr bwMode="auto">
          <a:xfrm>
            <a:off x="0" y="0"/>
            <a:ext cx="4194540" cy="6176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363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60D3F-A267-B843-0456-DB38FD4B1357}"/>
              </a:ext>
            </a:extLst>
          </p:cNvPr>
          <p:cNvSpPr>
            <a:spLocks noGrp="1"/>
          </p:cNvSpPr>
          <p:nvPr>
            <p:ph type="title"/>
          </p:nvPr>
        </p:nvSpPr>
        <p:spPr>
          <a:xfrm>
            <a:off x="851647" y="119122"/>
            <a:ext cx="10834075" cy="757130"/>
          </a:xfrm>
        </p:spPr>
        <p:txBody>
          <a:bodyPr/>
          <a:lstStyle/>
          <a:p>
            <a:r>
              <a:rPr lang="en-US" sz="2400" dirty="0"/>
              <a:t>The California Infant/Toddler Learning and Development Foundations</a:t>
            </a:r>
          </a:p>
        </p:txBody>
      </p:sp>
      <p:sp>
        <p:nvSpPr>
          <p:cNvPr id="3" name="Content Placeholder 2">
            <a:extLst>
              <a:ext uri="{FF2B5EF4-FFF2-40B4-BE49-F238E27FC236}">
                <a16:creationId xmlns:a16="http://schemas.microsoft.com/office/drawing/2014/main" id="{661DA2D5-FD73-0201-3C44-B6C5CC5A6439}"/>
              </a:ext>
            </a:extLst>
          </p:cNvPr>
          <p:cNvSpPr>
            <a:spLocks noGrp="1"/>
          </p:cNvSpPr>
          <p:nvPr>
            <p:ph idx="1"/>
          </p:nvPr>
        </p:nvSpPr>
        <p:spPr>
          <a:xfrm>
            <a:off x="851647" y="1147821"/>
            <a:ext cx="10515600" cy="1432630"/>
          </a:xfrm>
        </p:spPr>
        <p:txBody>
          <a:bodyPr>
            <a:normAutofit/>
          </a:bodyPr>
          <a:lstStyle/>
          <a:p>
            <a:pPr marL="0" indent="0" algn="ctr">
              <a:buNone/>
            </a:pPr>
            <a:r>
              <a:rPr lang="en-US" b="1" dirty="0">
                <a:solidFill>
                  <a:schemeClr val="tx1"/>
                </a:solidFill>
                <a:latin typeface="Montserrat" panose="00000500000000000000" pitchFamily="50" charset="0"/>
              </a:rPr>
              <a:t>Foundation: Spatial Thinking</a:t>
            </a:r>
          </a:p>
          <a:p>
            <a:pPr marL="0" indent="0" algn="ctr">
              <a:buFont typeface="Arial" panose="020B0604020202020204" pitchFamily="34" charset="0"/>
              <a:buNone/>
            </a:pPr>
            <a:r>
              <a:rPr lang="en-US" dirty="0">
                <a:latin typeface="Montserrat" panose="00000500000000000000" pitchFamily="50" charset="0"/>
              </a:rPr>
              <a:t>The developing understanding of how </a:t>
            </a:r>
            <a:br>
              <a:rPr lang="en-US" dirty="0">
                <a:latin typeface="Montserrat" panose="00000500000000000000" pitchFamily="50" charset="0"/>
              </a:rPr>
            </a:br>
            <a:r>
              <a:rPr lang="en-US" dirty="0">
                <a:latin typeface="Montserrat" panose="00000500000000000000" pitchFamily="50" charset="0"/>
              </a:rPr>
              <a:t>things move and fit in space.</a:t>
            </a:r>
          </a:p>
        </p:txBody>
      </p:sp>
      <p:graphicFrame>
        <p:nvGraphicFramePr>
          <p:cNvPr id="5" name="Table 10">
            <a:extLst>
              <a:ext uri="{FF2B5EF4-FFF2-40B4-BE49-F238E27FC236}">
                <a16:creationId xmlns:a16="http://schemas.microsoft.com/office/drawing/2014/main" id="{F5F2B66C-CB0C-D749-2020-52F9C38EE5E3}"/>
              </a:ext>
            </a:extLst>
          </p:cNvPr>
          <p:cNvGraphicFramePr>
            <a:graphicFrameLocks noGrp="1"/>
          </p:cNvGraphicFramePr>
          <p:nvPr>
            <p:extLst>
              <p:ext uri="{D42A27DB-BD31-4B8C-83A1-F6EECF244321}">
                <p14:modId xmlns:p14="http://schemas.microsoft.com/office/powerpoint/2010/main" val="1518905121"/>
              </p:ext>
            </p:extLst>
          </p:nvPr>
        </p:nvGraphicFramePr>
        <p:xfrm>
          <a:off x="838200" y="2618555"/>
          <a:ext cx="10515600" cy="338836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1853988790"/>
                    </a:ext>
                  </a:extLst>
                </a:gridCol>
                <a:gridCol w="3505200">
                  <a:extLst>
                    <a:ext uri="{9D8B030D-6E8A-4147-A177-3AD203B41FA5}">
                      <a16:colId xmlns:a16="http://schemas.microsoft.com/office/drawing/2014/main" val="3972950546"/>
                    </a:ext>
                  </a:extLst>
                </a:gridCol>
                <a:gridCol w="3505200">
                  <a:extLst>
                    <a:ext uri="{9D8B030D-6E8A-4147-A177-3AD203B41FA5}">
                      <a16:colId xmlns:a16="http://schemas.microsoft.com/office/drawing/2014/main" val="2500859770"/>
                    </a:ext>
                  </a:extLst>
                </a:gridCol>
              </a:tblGrid>
              <a:tr h="370840">
                <a:tc>
                  <a:txBody>
                    <a:bodyPr/>
                    <a:lstStyle/>
                    <a:p>
                      <a:pPr marL="66675" marR="0" algn="l" fontAlgn="base">
                        <a:spcBef>
                          <a:spcPts val="0"/>
                        </a:spcBef>
                        <a:spcAft>
                          <a:spcPts val="0"/>
                        </a:spcAft>
                      </a:pPr>
                      <a:r>
                        <a:rPr lang="en-US" sz="1800" i="0" dirty="0">
                          <a:solidFill>
                            <a:schemeClr val="bg1"/>
                          </a:solidFill>
                          <a:effectLst/>
                          <a:latin typeface="Montserrat" panose="00000500000000000000" pitchFamily="2" charset="0"/>
                          <a:ea typeface="Times New Roman" panose="02020603050405020304" pitchFamily="18" charset="0"/>
                          <a:cs typeface="Arial" panose="020B0604020202020204" pitchFamily="34" charset="0"/>
                        </a:rPr>
                        <a:t>4–12 months  </a:t>
                      </a:r>
                      <a:endParaRPr lang="en-US" sz="1800" i="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57150" marR="0" algn="l" fontAlgn="base">
                        <a:spcBef>
                          <a:spcPts val="0"/>
                        </a:spcBef>
                        <a:spcAft>
                          <a:spcPts val="0"/>
                        </a:spcAft>
                      </a:pPr>
                      <a:r>
                        <a:rPr lang="en-US" sz="1800" i="0" dirty="0">
                          <a:solidFill>
                            <a:schemeClr val="bg1"/>
                          </a:solidFill>
                          <a:effectLst/>
                          <a:latin typeface="Montserrat" panose="00000500000000000000" pitchFamily="2" charset="0"/>
                          <a:ea typeface="Times New Roman" panose="02020603050405020304" pitchFamily="18" charset="0"/>
                          <a:cs typeface="Arial" panose="020B0604020202020204" pitchFamily="34" charset="0"/>
                        </a:rPr>
                        <a:t>13–24 months  </a:t>
                      </a:r>
                      <a:endParaRPr lang="en-US" sz="1800" i="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57150" marR="0" algn="l" fontAlgn="base">
                        <a:spcBef>
                          <a:spcPts val="0"/>
                        </a:spcBef>
                        <a:spcAft>
                          <a:spcPts val="0"/>
                        </a:spcAft>
                      </a:pPr>
                      <a:r>
                        <a:rPr lang="en-US" sz="1800" i="0" dirty="0">
                          <a:solidFill>
                            <a:schemeClr val="bg1"/>
                          </a:solidFill>
                          <a:effectLst/>
                          <a:latin typeface="Montserrat" panose="00000500000000000000" pitchFamily="2" charset="0"/>
                          <a:ea typeface="Times New Roman" panose="02020603050405020304" pitchFamily="18" charset="0"/>
                          <a:cs typeface="Arial" panose="020B0604020202020204" pitchFamily="34" charset="0"/>
                        </a:rPr>
                        <a:t>25–36 months   </a:t>
                      </a:r>
                      <a:endParaRPr lang="en-US" sz="1800" i="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376171737"/>
                  </a:ext>
                </a:extLst>
              </a:tr>
              <a:tr h="474680">
                <a:tc>
                  <a:txBody>
                    <a:bodyPr/>
                    <a:lstStyle/>
                    <a:p>
                      <a:pPr marL="66675" marR="0" fontAlgn="base">
                        <a:spcBef>
                          <a:spcPts val="0"/>
                        </a:spcBef>
                        <a:spcAft>
                          <a:spcPts val="0"/>
                        </a:spcAft>
                      </a:pPr>
                      <a:r>
                        <a:rPr lang="en-US" sz="1800" dirty="0">
                          <a:effectLst/>
                          <a:latin typeface="Montserrat Medium" panose="00000600000000000000" pitchFamily="2" charset="0"/>
                          <a:ea typeface="Calibri" panose="020F0502020204030204" pitchFamily="34" charset="0"/>
                          <a:cs typeface="Arial" panose="020B0604020202020204" pitchFamily="34" charset="0"/>
                        </a:rPr>
                        <a:t>Children explore the movement of their bodies, how people and objects move through space, and the size and shape of objects.</a:t>
                      </a:r>
                      <a:endParaRPr lang="en-US" sz="1800" dirty="0">
                        <a:effectLst/>
                        <a:latin typeface="Montserrat Medium" panose="00000600000000000000" pitchFamily="2" charset="0"/>
                        <a:ea typeface="Calibri" panose="020F0502020204030204" pitchFamily="34" charset="0"/>
                        <a:cs typeface="Times New Roman" panose="02020603050405020304" pitchFamily="18" charset="0"/>
                      </a:endParaRPr>
                    </a:p>
                  </a:txBody>
                  <a:tcPr marL="0" marR="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57150" marR="9525" fontAlgn="base">
                        <a:spcBef>
                          <a:spcPts val="0"/>
                        </a:spcBef>
                        <a:spcAft>
                          <a:spcPts val="0"/>
                        </a:spcAft>
                      </a:pPr>
                      <a:r>
                        <a:rPr lang="en-US" sz="1800" dirty="0">
                          <a:effectLst/>
                          <a:latin typeface="Montserrat Medium" panose="00000600000000000000" pitchFamily="2" charset="0"/>
                          <a:ea typeface="Calibri" panose="020F0502020204030204" pitchFamily="34" charset="0"/>
                          <a:cs typeface="Arial" panose="020B0604020202020204" pitchFamily="34" charset="0"/>
                        </a:rPr>
                        <a:t>Children demonstrate understanding of where objects are located in space, and use trial and error to discover how objects, or their bodies, move and fit in space. </a:t>
                      </a:r>
                      <a:endParaRPr lang="en-US" sz="1800" dirty="0">
                        <a:effectLst/>
                        <a:latin typeface="Montserrat Medium" panose="00000600000000000000" pitchFamily="2" charset="0"/>
                        <a:ea typeface="Calibri" panose="020F0502020204030204" pitchFamily="34" charset="0"/>
                        <a:cs typeface="Times New Roman" panose="02020603050405020304" pitchFamily="18" charset="0"/>
                      </a:endParaRPr>
                    </a:p>
                  </a:txBody>
                  <a:tcPr marL="0" marR="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57150" marR="0" fontAlgn="base">
                        <a:spcBef>
                          <a:spcPts val="0"/>
                        </a:spcBef>
                        <a:spcAft>
                          <a:spcPts val="0"/>
                        </a:spcAft>
                      </a:pPr>
                      <a:r>
                        <a:rPr lang="en-US" sz="1800" dirty="0">
                          <a:effectLst/>
                          <a:latin typeface="Montserrat Medium" panose="00000600000000000000" pitchFamily="2" charset="0"/>
                          <a:ea typeface="Calibri" panose="020F0502020204030204" pitchFamily="34" charset="0"/>
                          <a:cs typeface="Arial" panose="020B0604020202020204" pitchFamily="34" charset="0"/>
                        </a:rPr>
                        <a:t>Children can predict how objects will fit and move in space without having to try out every possible solution. Children show understanding of words used to describe size (for example, big, small, little); locations (for example, in, on, under); or directions (for example, up, down) in space.</a:t>
                      </a:r>
                      <a:endParaRPr lang="en-US" sz="1800" dirty="0">
                        <a:effectLst/>
                        <a:latin typeface="Montserrat Medium" panose="00000600000000000000" pitchFamily="2" charset="0"/>
                        <a:ea typeface="Calibri" panose="020F0502020204030204" pitchFamily="34" charset="0"/>
                        <a:cs typeface="Times New Roman" panose="02020603050405020304" pitchFamily="18" charset="0"/>
                      </a:endParaRPr>
                    </a:p>
                  </a:txBody>
                  <a:tcPr marL="0" marR="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0383702"/>
                  </a:ext>
                </a:extLst>
              </a:tr>
            </a:tbl>
          </a:graphicData>
        </a:graphic>
      </p:graphicFrame>
      <p:sp>
        <p:nvSpPr>
          <p:cNvPr id="4" name="TextBox 3">
            <a:extLst>
              <a:ext uri="{FF2B5EF4-FFF2-40B4-BE49-F238E27FC236}">
                <a16:creationId xmlns:a16="http://schemas.microsoft.com/office/drawing/2014/main" id="{503899B3-5005-2ED5-7505-B8EA5FCB1BC9}"/>
              </a:ext>
            </a:extLst>
          </p:cNvPr>
          <p:cNvSpPr txBox="1"/>
          <p:nvPr/>
        </p:nvSpPr>
        <p:spPr>
          <a:xfrm>
            <a:off x="758903" y="6045019"/>
            <a:ext cx="10675143" cy="276999"/>
          </a:xfrm>
          <a:prstGeom prst="rect">
            <a:avLst/>
          </a:prstGeom>
          <a:noFill/>
        </p:spPr>
        <p:txBody>
          <a:bodyPr wrap="square" rtlCol="0">
            <a:spAutoFit/>
          </a:bodyPr>
          <a:lstStyle/>
          <a:p>
            <a:pPr algn="r"/>
            <a:r>
              <a:rPr lang="en-US" sz="1200" dirty="0">
                <a:solidFill>
                  <a:schemeClr val="bg1">
                    <a:lumMod val="50000"/>
                  </a:schemeClr>
                </a:solidFill>
                <a:latin typeface="Montserrat" panose="00000500000000000000" pitchFamily="2" charset="0"/>
              </a:rPr>
              <a:t>California Department of Social Services (2025) </a:t>
            </a:r>
          </a:p>
        </p:txBody>
      </p:sp>
    </p:spTree>
    <p:extLst>
      <p:ext uri="{BB962C8B-B14F-4D97-AF65-F5344CB8AC3E}">
        <p14:creationId xmlns:p14="http://schemas.microsoft.com/office/powerpoint/2010/main" val="842668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50" charset="0"/>
              </a:rPr>
              <a:t>Spatial Orientation: </a:t>
            </a:r>
            <a:r>
              <a:rPr lang="en-US" b="0" dirty="0">
                <a:latin typeface="Montserrat Medium" panose="00000600000000000000" pitchFamily="2" charset="0"/>
              </a:rPr>
              <a:t>Definition</a:t>
            </a:r>
            <a:endParaRPr lang="en-US" b="0"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967867"/>
            <a:ext cx="5591098" cy="5013530"/>
          </a:xfrm>
        </p:spPr>
        <p:txBody>
          <a:bodyPr anchor="ctr" anchorCtr="0">
            <a:normAutofit/>
          </a:bodyPr>
          <a:lstStyle/>
          <a:p>
            <a:pPr marL="0" indent="0">
              <a:buNone/>
            </a:pPr>
            <a:r>
              <a:rPr lang="en-US" sz="2800" dirty="0">
                <a:effectLst/>
                <a:ea typeface="Calibri"/>
                <a:cs typeface="Times New Roman"/>
              </a:rPr>
              <a:t>The awareness of</a:t>
            </a:r>
            <a:r>
              <a:rPr lang="en-US" dirty="0">
                <a:ea typeface="Calibri"/>
                <a:cs typeface="Times New Roman"/>
              </a:rPr>
              <a:t> where our bodies and objects are in space. </a:t>
            </a:r>
            <a:endParaRPr lang="en-US" dirty="0"/>
          </a:p>
        </p:txBody>
      </p:sp>
      <p:pic>
        <p:nvPicPr>
          <p:cNvPr id="3" name="Picture 2">
            <a:extLst>
              <a:ext uri="{FF2B5EF4-FFF2-40B4-BE49-F238E27FC236}">
                <a16:creationId xmlns:a16="http://schemas.microsoft.com/office/drawing/2014/main" id="{E6F54C05-E975-7724-6EAC-1ABF383D3BA8}"/>
              </a:ext>
              <a:ext uri="{C183D7F6-B498-43B3-948B-1728B52AA6E4}">
                <adec:decorative xmlns:adec="http://schemas.microsoft.com/office/drawing/2017/decorative" val="1"/>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colorTemperature colorTemp="5500"/>
                    </a14:imgEffect>
                    <a14:imgEffect>
                      <a14:brightnessContrast bright="11000"/>
                    </a14:imgEffect>
                  </a14:imgLayer>
                </a14:imgProps>
              </a:ext>
              <a:ext uri="{28A0092B-C50C-407E-A947-70E740481C1C}">
                <a14:useLocalDpi xmlns:a14="http://schemas.microsoft.com/office/drawing/2010/main"/>
              </a:ext>
            </a:extLst>
          </a:blip>
          <a:srcRect/>
          <a:stretch/>
        </p:blipFill>
        <p:spPr bwMode="auto">
          <a:xfrm>
            <a:off x="6811861" y="967866"/>
            <a:ext cx="5380140" cy="5013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768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2" charset="0"/>
              </a:rPr>
              <a:t>Spatial Orientation: </a:t>
            </a:r>
            <a:r>
              <a:rPr lang="en-US" sz="3200" b="0" dirty="0">
                <a:latin typeface="Montserrat Medium" panose="00000600000000000000" pitchFamily="2" charset="0"/>
              </a:rPr>
              <a:t>Development</a:t>
            </a:r>
            <a:endParaRPr lang="en-US" sz="3200" b="0"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967866"/>
            <a:ext cx="4800353" cy="5299291"/>
          </a:xfrm>
        </p:spPr>
        <p:txBody>
          <a:bodyPr anchor="ctr" anchorCtr="0">
            <a:normAutofit/>
          </a:bodyPr>
          <a:lstStyle/>
          <a:p>
            <a:pPr marL="0" indent="0">
              <a:lnSpc>
                <a:spcPct val="100000"/>
              </a:lnSpc>
              <a:spcBef>
                <a:spcPts val="0"/>
              </a:spcBef>
              <a:spcAft>
                <a:spcPts val="1200"/>
              </a:spcAft>
              <a:buNone/>
            </a:pPr>
            <a:r>
              <a:rPr lang="en-US" dirty="0">
                <a:ea typeface="Calibri" panose="020F0502020204030204" pitchFamily="34" charset="0"/>
                <a:cs typeface="Times New Roman" panose="02020603050405020304" pitchFamily="18" charset="0"/>
              </a:rPr>
              <a:t>Infants and toddlers develop spatial orientation by noticing:</a:t>
            </a:r>
          </a:p>
          <a:p>
            <a:pPr lvl="1">
              <a:lnSpc>
                <a:spcPct val="100000"/>
              </a:lnSpc>
              <a:spcBef>
                <a:spcPts val="0"/>
              </a:spcBef>
              <a:spcAft>
                <a:spcPts val="1200"/>
              </a:spcAft>
            </a:pPr>
            <a:r>
              <a:rPr lang="en-US" sz="2800" dirty="0">
                <a:ea typeface="Calibri" panose="020F0502020204030204" pitchFamily="34" charset="0"/>
                <a:cs typeface="Times New Roman" panose="02020603050405020304" pitchFamily="18" charset="0"/>
              </a:rPr>
              <a:t>their body parts, people, and objects; and </a:t>
            </a:r>
          </a:p>
          <a:p>
            <a:pPr lvl="1">
              <a:lnSpc>
                <a:spcPct val="100000"/>
              </a:lnSpc>
              <a:spcBef>
                <a:spcPts val="0"/>
              </a:spcBef>
              <a:spcAft>
                <a:spcPts val="1200"/>
              </a:spcAft>
            </a:pPr>
            <a:r>
              <a:rPr lang="en-US" sz="2800" dirty="0">
                <a:ea typeface="Calibri" panose="020F0502020204030204" pitchFamily="34" charset="0"/>
                <a:cs typeface="Times New Roman" panose="02020603050405020304" pitchFamily="18" charset="0"/>
              </a:rPr>
              <a:t>the location of objects—on top of, under, or next to other objects. </a:t>
            </a:r>
          </a:p>
        </p:txBody>
      </p:sp>
      <p:pic>
        <p:nvPicPr>
          <p:cNvPr id="4" name="Picture 3">
            <a:extLst>
              <a:ext uri="{FF2B5EF4-FFF2-40B4-BE49-F238E27FC236}">
                <a16:creationId xmlns:a16="http://schemas.microsoft.com/office/drawing/2014/main" id="{1F58DAD6-3C92-118A-0076-5F12878BD0D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50634" y="967866"/>
            <a:ext cx="6241366" cy="5299291"/>
          </a:xfrm>
          <a:prstGeom prst="rect">
            <a:avLst/>
          </a:prstGeom>
        </p:spPr>
      </p:pic>
    </p:spTree>
    <p:extLst>
      <p:ext uri="{BB962C8B-B14F-4D97-AF65-F5344CB8AC3E}">
        <p14:creationId xmlns:p14="http://schemas.microsoft.com/office/powerpoint/2010/main" val="2100240134"/>
      </p:ext>
    </p:extLst>
  </p:cSld>
  <p:clrMapOvr>
    <a:masterClrMapping/>
  </p:clrMapOvr>
</p:sld>
</file>

<file path=ppt/theme/theme1.xml><?xml version="1.0" encoding="utf-8"?>
<a:theme xmlns:a="http://schemas.openxmlformats.org/drawingml/2006/main" name="Office Theme">
  <a:themeElements>
    <a:clrScheme name="Custom 35">
      <a:dk1>
        <a:srgbClr val="140A14"/>
      </a:dk1>
      <a:lt1>
        <a:srgbClr val="FFFFFF"/>
      </a:lt1>
      <a:dk2>
        <a:srgbClr val="2078AE"/>
      </a:dk2>
      <a:lt2>
        <a:srgbClr val="E7E6E6"/>
      </a:lt2>
      <a:accent1>
        <a:srgbClr val="327F7C"/>
      </a:accent1>
      <a:accent2>
        <a:srgbClr val="CC4E0C"/>
      </a:accent2>
      <a:accent3>
        <a:srgbClr val="8948A3"/>
      </a:accent3>
      <a:accent4>
        <a:srgbClr val="4C8503"/>
      </a:accent4>
      <a:accent5>
        <a:srgbClr val="140A14"/>
      </a:accent5>
      <a:accent6>
        <a:srgbClr val="BB1654"/>
      </a:accent6>
      <a:hlink>
        <a:srgbClr val="0000FF"/>
      </a:hlink>
      <a:folHlink>
        <a:srgbClr val="444F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3"/>
          </a:fgClr>
          <a:bgClr>
            <a:schemeClr val="bg1"/>
          </a:bgClr>
        </a:patt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PE Early Math-PPT Slide Types Template GEOMETRY" id="{F95E4D9D-1DED-4A6B-B65F-7824A2AC1F60}" vid="{70E11D2D-F68C-4584-A492-C572729B31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998F913F115B44A9E14E7DD122D037" ma:contentTypeVersion="14" ma:contentTypeDescription="Create a new document." ma:contentTypeScope="" ma:versionID="4a7417a96c2dca2be6928642a8795660">
  <xsd:schema xmlns:xsd="http://www.w3.org/2001/XMLSchema" xmlns:xs="http://www.w3.org/2001/XMLSchema" xmlns:p="http://schemas.microsoft.com/office/2006/metadata/properties" xmlns:ns2="1492efbd-0efb-4b2a-8de6-4df501ca36ce" xmlns:ns3="dff0242a-1408-43e5-9f62-3bcb689d00e1" targetNamespace="http://schemas.microsoft.com/office/2006/metadata/properties" ma:root="true" ma:fieldsID="094728f329e2b47d0709f78624d64cf9" ns2:_="" ns3:_="">
    <xsd:import namespace="1492efbd-0efb-4b2a-8de6-4df501ca36ce"/>
    <xsd:import namespace="dff0242a-1408-43e5-9f62-3bcb689d00e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92efbd-0efb-4b2a-8de6-4df501ca36c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f3f1a6f9-d132-49b3-ae66-c2da0fdf21c7}" ma:internalName="TaxCatchAll" ma:showField="CatchAllData" ma:web="1492efbd-0efb-4b2a-8de6-4df501ca36c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ff0242a-1408-43e5-9f62-3bcb689d00e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564e3ee-bcff-4be1-9620-ba5d8a73680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ff0242a-1408-43e5-9f62-3bcb689d00e1">
      <Terms xmlns="http://schemas.microsoft.com/office/infopath/2007/PartnerControls"/>
    </lcf76f155ced4ddcb4097134ff3c332f>
    <TaxCatchAll xmlns="1492efbd-0efb-4b2a-8de6-4df501ca36c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04A39D-B128-4657-8FCA-6E6DEB0A92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92efbd-0efb-4b2a-8de6-4df501ca36ce"/>
    <ds:schemaRef ds:uri="dff0242a-1408-43e5-9f62-3bcb689d00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F22C957-C51A-49F4-B84D-84DC5B7F2D09}">
  <ds:schemaRefs>
    <ds:schemaRef ds:uri="f5374bca-3e73-4752-bc49-e5d08d4658ed"/>
    <ds:schemaRef ds:uri="http://purl.org/dc/dcmitype/"/>
    <ds:schemaRef ds:uri="http://schemas.microsoft.com/office/2006/documentManagement/types"/>
    <ds:schemaRef ds:uri="http://purl.org/dc/elements/1.1/"/>
    <ds:schemaRef ds:uri="http://schemas.openxmlformats.org/package/2006/metadata/core-properties"/>
    <ds:schemaRef ds:uri="http://www.w3.org/XML/1998/namespace"/>
    <ds:schemaRef ds:uri="http://purl.org/dc/terms/"/>
    <ds:schemaRef ds:uri="532e970c-339d-4a04-b36e-6a3e6e6031dc"/>
    <ds:schemaRef ds:uri="http://schemas.microsoft.com/office/2006/metadata/properties"/>
    <ds:schemaRef ds:uri="http://schemas.microsoft.com/office/infopath/2007/PartnerControls"/>
    <ds:schemaRef ds:uri="dff0242a-1408-43e5-9f62-3bcb689d00e1"/>
    <ds:schemaRef ds:uri="1492efbd-0efb-4b2a-8de6-4df501ca36ce"/>
  </ds:schemaRefs>
</ds:datastoreItem>
</file>

<file path=customXml/itemProps3.xml><?xml version="1.0" encoding="utf-8"?>
<ds:datastoreItem xmlns:ds="http://schemas.openxmlformats.org/officeDocument/2006/customXml" ds:itemID="{B1D37F75-4761-4E66-8939-A41195299A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CPE Early Math-PPT Slide Types Template GEOMETRY</Template>
  <TotalTime>1357</TotalTime>
  <Words>6650</Words>
  <Application>Microsoft Macintosh PowerPoint</Application>
  <PresentationFormat>Widescreen</PresentationFormat>
  <Paragraphs>427</Paragraphs>
  <Slides>27</Slides>
  <Notes>27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Courier New</vt:lpstr>
      <vt:lpstr>Symbol</vt:lpstr>
      <vt:lpstr>Arial</vt:lpstr>
      <vt:lpstr>Times New Roman</vt:lpstr>
      <vt:lpstr>Montserrat SemiBold</vt:lpstr>
      <vt:lpstr>Calibri</vt:lpstr>
      <vt:lpstr>Montserrat</vt:lpstr>
      <vt:lpstr>Wingdings</vt:lpstr>
      <vt:lpstr>Poppins</vt:lpstr>
      <vt:lpstr>Montserrat Medium</vt:lpstr>
      <vt:lpstr>Office Theme</vt:lpstr>
      <vt:lpstr>Spatial Thinking: Infants and Toddlers</vt:lpstr>
      <vt:lpstr>Acknowledgments</vt:lpstr>
      <vt:lpstr>Session Goals</vt:lpstr>
      <vt:lpstr>Reflect: Infants and Toddlers Explore Space</vt:lpstr>
      <vt:lpstr>Developing Spatial Thinking</vt:lpstr>
      <vt:lpstr>Four Components of  Spatial Thinking</vt:lpstr>
      <vt:lpstr>The California Infant/Toddler Learning and Development Foundations</vt:lpstr>
      <vt:lpstr>Spatial Orientation: Definition</vt:lpstr>
      <vt:lpstr>Spatial Orientation: Development</vt:lpstr>
      <vt:lpstr>Spatial Orientation: Examples</vt:lpstr>
      <vt:lpstr>Spatial Navigation: Definition</vt:lpstr>
      <vt:lpstr>Spatial Navigation: Development </vt:lpstr>
      <vt:lpstr>Spatial Navigation: Examples</vt:lpstr>
      <vt:lpstr>Spatial Vocabulary: Definition</vt:lpstr>
      <vt:lpstr>Spatial Vocabulary: Development</vt:lpstr>
      <vt:lpstr>Mental Rotation: Definition</vt:lpstr>
      <vt:lpstr>Mental Rotation: Development</vt:lpstr>
      <vt:lpstr>Observe Video: Spatial orientation  Spatial navigation  Spatial vocabulary Mental rotation (1)</vt:lpstr>
      <vt:lpstr>Discuss: Developing Spatial Thinking</vt:lpstr>
      <vt:lpstr>Supporting Spatial Thinking</vt:lpstr>
      <vt:lpstr>Explore: Daily Opportunities to Explore Spatial Thinking</vt:lpstr>
      <vt:lpstr>Explore: M5 Early Math Approach</vt:lpstr>
      <vt:lpstr>Observe Video: Spatial orientation  Spatial navigation  Spatial vocabulary Mental rotation (2)</vt:lpstr>
      <vt:lpstr>Discuss: Supporting Children’s Spatial Thinking</vt:lpstr>
      <vt:lpstr>Explore: Using M5 to Support Spatial Thinking</vt:lpstr>
      <vt:lpstr>Discuss: Using M5 to Support Spatial Thinking</vt:lpstr>
      <vt:lpstr>Reflect: 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Spatial Thinking: Infants and Toddlers</dc:title>
  <dc:creator>Count Play Explore</dc:creator>
  <cp:lastModifiedBy>Sophie Savelkouls</cp:lastModifiedBy>
  <cp:revision>122</cp:revision>
  <cp:lastPrinted>2023-08-03T16:24:27Z</cp:lastPrinted>
  <dcterms:created xsi:type="dcterms:W3CDTF">2024-09-24T13:13:29Z</dcterms:created>
  <dcterms:modified xsi:type="dcterms:W3CDTF">2025-05-16T19:24:04Z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0x010100D9998F913F115B44A9E14E7DD122D037</vt:lpwstr>
  </property>
  <property fmtid="{D5CDD505-2E9C-101B-9397-08002B2CF9AE}" pid="3" name="MediaServiceImageTags">
    <vt:lpwstr/>
  </property>
</Properties>
</file>