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40"/>
  </p:notesMasterIdLst>
  <p:handoutMasterIdLst>
    <p:handoutMasterId r:id="rId41"/>
  </p:handoutMasterIdLst>
  <p:sldIdLst>
    <p:sldId id="271" r:id="rId2"/>
    <p:sldId id="402" r:id="rId3"/>
    <p:sldId id="391" r:id="rId4"/>
    <p:sldId id="419" r:id="rId5"/>
    <p:sldId id="396" r:id="rId6"/>
    <p:sldId id="437" r:id="rId7"/>
    <p:sldId id="438" r:id="rId8"/>
    <p:sldId id="439" r:id="rId9"/>
    <p:sldId id="328" r:id="rId10"/>
    <p:sldId id="440" r:id="rId11"/>
    <p:sldId id="441" r:id="rId12"/>
    <p:sldId id="394" r:id="rId13"/>
    <p:sldId id="420" r:id="rId14"/>
    <p:sldId id="413" r:id="rId15"/>
    <p:sldId id="442" r:id="rId16"/>
    <p:sldId id="443" r:id="rId17"/>
    <p:sldId id="444" r:id="rId18"/>
    <p:sldId id="410" r:id="rId19"/>
    <p:sldId id="393" r:id="rId20"/>
    <p:sldId id="445" r:id="rId21"/>
    <p:sldId id="446" r:id="rId22"/>
    <p:sldId id="460" r:id="rId23"/>
    <p:sldId id="447" r:id="rId24"/>
    <p:sldId id="448" r:id="rId25"/>
    <p:sldId id="449" r:id="rId26"/>
    <p:sldId id="450" r:id="rId27"/>
    <p:sldId id="451" r:id="rId28"/>
    <p:sldId id="452" r:id="rId29"/>
    <p:sldId id="453" r:id="rId30"/>
    <p:sldId id="454" r:id="rId31"/>
    <p:sldId id="405" r:id="rId32"/>
    <p:sldId id="433" r:id="rId33"/>
    <p:sldId id="455" r:id="rId34"/>
    <p:sldId id="434" r:id="rId35"/>
    <p:sldId id="456" r:id="rId36"/>
    <p:sldId id="457" r:id="rId37"/>
    <p:sldId id="458" r:id="rId38"/>
    <p:sldId id="459" r:id="rId39"/>
  </p:sldIdLst>
  <p:sldSz cx="12192000" cy="6858000"/>
  <p:notesSz cx="6858000" cy="9144000"/>
  <p:embeddedFontLst>
    <p:embeddedFont>
      <p:font typeface="Montserrat" pitchFamily="2" charset="77"/>
      <p:regular r:id="rId42"/>
      <p:bold r:id="rId43"/>
      <p:italic r:id="rId44"/>
      <p:boldItalic r:id="rId45"/>
    </p:embeddedFont>
    <p:embeddedFont>
      <p:font typeface="Montserrat Medium" panose="020F0502020204030204" pitchFamily="34" charset="0"/>
      <p:regular r:id="rId46"/>
      <p:italic r:id="rId47"/>
    </p:embeddedFont>
    <p:embeddedFont>
      <p:font typeface="Poppins" pitchFamily="2" charset="77"/>
      <p:regular r:id="rId48"/>
      <p:bold r:id="rId49"/>
      <p:italic r:id="rId50"/>
      <p:boldItalic r:id="rId5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E9CA113-AFD8-E97A-6087-C112A41FDF0B}" name="Faith Polk" initials="FP" userId="S::fpolk@wested.org::befa10be-b4ea-495c-9eea-611b0a1c5299" providerId="AD"/>
  <p188:author id="{40911A1F-C56F-4248-15C9-66E8B6EFD315}" name="Sophie Savelkouls" initials="SS" userId="S::ssavelk@wested.org::a9c89b22-c766-400c-bbb4-dfb85c67446b" providerId="AD"/>
  <p188:author id="{2E7F6C22-96CD-BF6B-EE26-D32479E1E081}" name="Naomi Reeley" initials="" userId="S::nreeley@fcoe.org::4984995a-aa98-4a1a-89ef-a5f55b9ede08" providerId="AD"/>
  <p188:author id="{0448D035-44C4-75C2-EBF5-5D12986F7A52}" name="Grace Srinivasiah" initials="GS" userId="f3jIlVEJi5JGNhK/P3AVhnhRUzEb4tjq12Dl15h0GAE=" providerId="None"/>
  <p188:author id="{B8EAE73C-AAD0-091B-5543-C813901EA72E}" name="Joanna Azar" initials="JA" userId="S::jazar@wested.org::c4416e25-9d96-496b-a48c-5917e8dac7e1" providerId="AD"/>
  <p188:author id="{990F5A61-37B3-57C3-4E8D-1D794B946607}" name="Amy Reff" initials="AR" userId="Amy Reff" providerId="None"/>
  <p188:author id="{EAA301A4-B75A-A1BE-5F28-A94824ECC9EA}" name="Jennifer Marcella-Burdett" initials="JMB" userId="S::jmarcel@wested.org::7bb72cd4-8a93-4d3d-bbaf-2fb849e050f8" providerId="AD"/>
  <p188:author id="{B6FF2CA4-29E1-C7D6-15CF-1D85CC6271BB}" name="Faith Polk" initials="FP" userId="KV9WgvvVfEWDbw7ayEsi/+xHGimnxB9n6dFySPqgyhc=" providerId="None"/>
  <p188:author id="{389332B7-C2DD-2978-57D9-239A0E4DEDD1}" name="Alexander, Alexandra Danielle" initials="AAD" userId="S::a.moore9@umiami.edu::ac95dc42-4e6c-400e-9629-229f3db47f90" providerId="AD"/>
  <p188:author id="{15D619C2-DFBB-A677-3FF9-D19B52E1FD15}" name="Osnat Zur" initials="OZ" userId="S::ozur@wested.org::7862ed05-c173-4c07-b416-82df587f5bd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173D"/>
    <a:srgbClr val="FEEEE6"/>
    <a:srgbClr val="FBC0A3"/>
    <a:srgbClr val="F79B6D"/>
    <a:srgbClr val="FFFCFB"/>
    <a:srgbClr val="D5EFEE"/>
    <a:srgbClr val="42509F"/>
    <a:srgbClr val="2078AE"/>
    <a:srgbClr val="2078B0"/>
    <a:srgbClr val="8AAD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950" autoAdjust="0"/>
    <p:restoredTop sz="72245" autoAdjust="0"/>
  </p:normalViewPr>
  <p:slideViewPr>
    <p:cSldViewPr snapToGrid="0">
      <p:cViewPr varScale="1">
        <p:scale>
          <a:sx n="90" d="100"/>
          <a:sy n="90" d="100"/>
        </p:scale>
        <p:origin x="1440" y="200"/>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80" d="100"/>
        <a:sy n="80" d="100"/>
      </p:scale>
      <p:origin x="0" y="0"/>
    </p:cViewPr>
  </p:sorterViewPr>
  <p:notesViewPr>
    <p:cSldViewPr snapToGrid="0">
      <p:cViewPr>
        <p:scale>
          <a:sx n="98" d="100"/>
          <a:sy n="98" d="100"/>
        </p:scale>
        <p:origin x="2453" y="-217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font" Target="fonts/font9.fntdata"/><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font" Target="fonts/font4.fntdata"/><Relationship Id="rId53"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2.fntdata"/><Relationship Id="rId48" Type="http://schemas.openxmlformats.org/officeDocument/2006/relationships/font" Target="fonts/font7.fntdata"/><Relationship Id="rId56"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font" Target="fonts/font10.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5.fntdata"/><Relationship Id="rId20" Type="http://schemas.openxmlformats.org/officeDocument/2006/relationships/slide" Target="slides/slide19.xml"/><Relationship Id="rId41" Type="http://schemas.openxmlformats.org/officeDocument/2006/relationships/handoutMaster" Target="handoutMasters/handoutMaster1.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8.fntdata"/><Relationship Id="rId57" Type="http://schemas.microsoft.com/office/2018/10/relationships/authors" Target="author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3.fntdata"/><Relationship Id="rId5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ace Srinivasiah" userId="cMuhFhg7b1RDMEKSa8rqjeqIVOrE1KnoxrT28eed3PM=" providerId="None" clId="Web-{EA01C82A-30A2-46F6-A1D6-1904DF950D62}"/>
    <pc:docChg chg="modSld">
      <pc:chgData name="Grace Srinivasiah" userId="cMuhFhg7b1RDMEKSa8rqjeqIVOrE1KnoxrT28eed3PM=" providerId="None" clId="Web-{EA01C82A-30A2-46F6-A1D6-1904DF950D62}" dt="2025-04-22T05:43:45.145" v="10"/>
      <pc:docMkLst>
        <pc:docMk/>
      </pc:docMkLst>
      <pc:sldChg chg="modNotes">
        <pc:chgData name="Grace Srinivasiah" userId="cMuhFhg7b1RDMEKSa8rqjeqIVOrE1KnoxrT28eed3PM=" providerId="None" clId="Web-{EA01C82A-30A2-46F6-A1D6-1904DF950D62}" dt="2025-04-22T05:43:12.301" v="6"/>
        <pc:sldMkLst>
          <pc:docMk/>
          <pc:sldMk cId="1741787201" sldId="328"/>
        </pc:sldMkLst>
      </pc:sldChg>
      <pc:sldChg chg="modNotes">
        <pc:chgData name="Grace Srinivasiah" userId="cMuhFhg7b1RDMEKSa8rqjeqIVOrE1KnoxrT28eed3PM=" providerId="None" clId="Web-{EA01C82A-30A2-46F6-A1D6-1904DF950D62}" dt="2025-04-22T05:42:32.394" v="3"/>
        <pc:sldMkLst>
          <pc:docMk/>
          <pc:sldMk cId="2687053959" sldId="391"/>
        </pc:sldMkLst>
      </pc:sldChg>
      <pc:sldChg chg="modNotes">
        <pc:chgData name="Grace Srinivasiah" userId="cMuhFhg7b1RDMEKSa8rqjeqIVOrE1KnoxrT28eed3PM=" providerId="None" clId="Web-{EA01C82A-30A2-46F6-A1D6-1904DF950D62}" dt="2025-04-22T05:43:45.145" v="10"/>
        <pc:sldMkLst>
          <pc:docMk/>
          <pc:sldMk cId="1698176275" sldId="413"/>
        </pc:sldMkLst>
      </pc:sldChg>
      <pc:sldChg chg="modNotes">
        <pc:chgData name="Grace Srinivasiah" userId="cMuhFhg7b1RDMEKSa8rqjeqIVOrE1KnoxrT28eed3PM=" providerId="None" clId="Web-{EA01C82A-30A2-46F6-A1D6-1904DF950D62}" dt="2025-04-22T05:43:37.754" v="8"/>
        <pc:sldMkLst>
          <pc:docMk/>
          <pc:sldMk cId="693974240" sldId="441"/>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CD6AB6-348E-384E-9C15-23F721B7C2CD}" type="doc">
      <dgm:prSet loTypeId="urn:microsoft.com/office/officeart/2005/8/layout/vList2" loCatId="" qsTypeId="urn:microsoft.com/office/officeart/2005/8/quickstyle/simple1" qsCatId="simple" csTypeId="urn:microsoft.com/office/officeart/2005/8/colors/accent1_1" csCatId="accent1" phldr="1"/>
      <dgm:spPr/>
      <dgm:t>
        <a:bodyPr/>
        <a:lstStyle/>
        <a:p>
          <a:endParaRPr lang="en-US"/>
        </a:p>
      </dgm:t>
    </dgm:pt>
    <dgm:pt modelId="{8769C50C-E863-1942-AA2A-4BB4313504E2}">
      <dgm:prSet phldrT="[Text]" custT="1"/>
      <dgm:spPr>
        <a:ln>
          <a:solidFill>
            <a:schemeClr val="accent4"/>
          </a:solidFill>
        </a:ln>
      </dgm:spPr>
      <dgm:t>
        <a:bodyPr/>
        <a:lstStyle/>
        <a:p>
          <a:r>
            <a:rPr lang="es-ES" sz="2400" b="0" noProof="0" dirty="0">
              <a:latin typeface="Montserrat" pitchFamily="2" charset="77"/>
            </a:rPr>
            <a:t>Atención a la cantidad</a:t>
          </a:r>
          <a:endParaRPr lang="en-US" sz="2400" b="0" dirty="0">
            <a:latin typeface="Montserrat" pitchFamily="2" charset="77"/>
          </a:endParaRPr>
        </a:p>
      </dgm:t>
    </dgm:pt>
    <dgm:pt modelId="{0F9FC8CF-8F9E-2942-9545-289DDF1037C6}" type="parTrans" cxnId="{AC58F36A-368B-EC47-9132-CB20D56AE6CB}">
      <dgm:prSet/>
      <dgm:spPr/>
      <dgm:t>
        <a:bodyPr/>
        <a:lstStyle/>
        <a:p>
          <a:endParaRPr lang="en-US"/>
        </a:p>
      </dgm:t>
    </dgm:pt>
    <dgm:pt modelId="{A2352D8A-C4EC-A84A-821D-3A59FB15D321}" type="sibTrans" cxnId="{AC58F36A-368B-EC47-9132-CB20D56AE6CB}">
      <dgm:prSet/>
      <dgm:spPr/>
      <dgm:t>
        <a:bodyPr/>
        <a:lstStyle/>
        <a:p>
          <a:endParaRPr lang="en-US"/>
        </a:p>
      </dgm:t>
    </dgm:pt>
    <dgm:pt modelId="{6C8F184A-D5EC-AC4A-AAF4-96E70140B6FE}">
      <dgm:prSet phldrT="[Text]" custT="1"/>
      <dgm:spPr>
        <a:ln>
          <a:solidFill>
            <a:schemeClr val="accent4"/>
          </a:solidFill>
        </a:ln>
      </dgm:spPr>
      <dgm:t>
        <a:bodyPr/>
        <a:lstStyle/>
        <a:p>
          <a:r>
            <a:rPr lang="es-ES" sz="2400" b="0" noProof="0" dirty="0">
              <a:latin typeface="Montserrat" pitchFamily="2" charset="77"/>
            </a:rPr>
            <a:t>Comparar números</a:t>
          </a:r>
          <a:endParaRPr lang="en-US" sz="2400" b="0" dirty="0">
            <a:latin typeface="Montserrat" pitchFamily="2" charset="77"/>
          </a:endParaRPr>
        </a:p>
      </dgm:t>
    </dgm:pt>
    <dgm:pt modelId="{77A100E7-5D02-8947-B692-EA5F5DCC565A}" type="parTrans" cxnId="{7576766F-9AE3-6444-B158-91BA1C13BB55}">
      <dgm:prSet/>
      <dgm:spPr/>
      <dgm:t>
        <a:bodyPr/>
        <a:lstStyle/>
        <a:p>
          <a:endParaRPr lang="en-US"/>
        </a:p>
      </dgm:t>
    </dgm:pt>
    <dgm:pt modelId="{CE0D9407-8DF3-B84D-97EA-12C6CC72A9A0}" type="sibTrans" cxnId="{7576766F-9AE3-6444-B158-91BA1C13BB55}">
      <dgm:prSet/>
      <dgm:spPr/>
      <dgm:t>
        <a:bodyPr/>
        <a:lstStyle/>
        <a:p>
          <a:endParaRPr lang="en-US"/>
        </a:p>
      </dgm:t>
    </dgm:pt>
    <dgm:pt modelId="{2F65CC07-E9FE-DF4E-B448-764C72F71BBA}">
      <dgm:prSet custT="1"/>
      <dgm:spPr>
        <a:ln>
          <a:solidFill>
            <a:schemeClr val="accent4"/>
          </a:solidFill>
        </a:ln>
      </dgm:spPr>
      <dgm:t>
        <a:bodyPr/>
        <a:lstStyle/>
        <a:p>
          <a:r>
            <a:rPr lang="es-ES" sz="2400" b="0" noProof="0" dirty="0">
              <a:latin typeface="Montserrat" pitchFamily="2" charset="77"/>
            </a:rPr>
            <a:t>Conteo y cardinalidad</a:t>
          </a:r>
          <a:endParaRPr lang="en-US" sz="2400" b="0" dirty="0">
            <a:latin typeface="Montserrat" pitchFamily="2" charset="77"/>
          </a:endParaRPr>
        </a:p>
      </dgm:t>
    </dgm:pt>
    <dgm:pt modelId="{30573BEF-FEA7-7244-BD6A-4F3713953B41}" type="parTrans" cxnId="{46A12B8B-FFA9-3649-AE99-D6F6FFB91991}">
      <dgm:prSet/>
      <dgm:spPr/>
      <dgm:t>
        <a:bodyPr/>
        <a:lstStyle/>
        <a:p>
          <a:endParaRPr lang="en-US"/>
        </a:p>
      </dgm:t>
    </dgm:pt>
    <dgm:pt modelId="{E529E6B7-0B80-1841-8842-913D9F389D9D}" type="sibTrans" cxnId="{46A12B8B-FFA9-3649-AE99-D6F6FFB91991}">
      <dgm:prSet/>
      <dgm:spPr/>
      <dgm:t>
        <a:bodyPr/>
        <a:lstStyle/>
        <a:p>
          <a:endParaRPr lang="en-US"/>
        </a:p>
      </dgm:t>
    </dgm:pt>
    <dgm:pt modelId="{BC592CBB-A52A-2D47-8711-CF0F548F875C}">
      <dgm:prSet custT="1"/>
      <dgm:spPr>
        <a:ln>
          <a:solidFill>
            <a:schemeClr val="accent4"/>
          </a:solidFill>
        </a:ln>
      </dgm:spPr>
      <dgm:t>
        <a:bodyPr/>
        <a:lstStyle/>
        <a:p>
          <a:r>
            <a:rPr lang="es-ES" sz="2400" b="0" noProof="0" dirty="0">
              <a:latin typeface="Montserrat" pitchFamily="2" charset="77"/>
            </a:rPr>
            <a:t>Reconocer, nombrar y escribir números </a:t>
          </a:r>
          <a:endParaRPr lang="en-US" sz="2400" b="0" dirty="0">
            <a:latin typeface="Montserrat" pitchFamily="2" charset="77"/>
          </a:endParaRPr>
        </a:p>
      </dgm:t>
    </dgm:pt>
    <dgm:pt modelId="{07421B3C-8C3F-3841-A327-5EAF800F2859}" type="parTrans" cxnId="{1D8D49A2-A34D-B249-812F-04B23A345792}">
      <dgm:prSet/>
      <dgm:spPr/>
      <dgm:t>
        <a:bodyPr/>
        <a:lstStyle/>
        <a:p>
          <a:endParaRPr lang="en-US"/>
        </a:p>
      </dgm:t>
    </dgm:pt>
    <dgm:pt modelId="{9E90DB9A-1B0E-9942-8424-EDE0F87CEA76}" type="sibTrans" cxnId="{1D8D49A2-A34D-B249-812F-04B23A345792}">
      <dgm:prSet/>
      <dgm:spPr/>
      <dgm:t>
        <a:bodyPr/>
        <a:lstStyle/>
        <a:p>
          <a:endParaRPr lang="en-US"/>
        </a:p>
      </dgm:t>
    </dgm:pt>
    <dgm:pt modelId="{32882DCB-8B10-4A44-A788-A6B6F3E57944}" type="pres">
      <dgm:prSet presAssocID="{92CD6AB6-348E-384E-9C15-23F721B7C2CD}" presName="linear" presStyleCnt="0">
        <dgm:presLayoutVars>
          <dgm:animLvl val="lvl"/>
          <dgm:resizeHandles val="exact"/>
        </dgm:presLayoutVars>
      </dgm:prSet>
      <dgm:spPr/>
    </dgm:pt>
    <dgm:pt modelId="{26B4C7C6-095A-9F42-ADB5-7BE01EB74A90}" type="pres">
      <dgm:prSet presAssocID="{8769C50C-E863-1942-AA2A-4BB4313504E2}" presName="parentText" presStyleLbl="node1" presStyleIdx="0" presStyleCnt="4" custScaleY="60341" custLinFactNeighborX="0" custLinFactNeighborY="-20718">
        <dgm:presLayoutVars>
          <dgm:chMax val="0"/>
          <dgm:bulletEnabled val="1"/>
        </dgm:presLayoutVars>
      </dgm:prSet>
      <dgm:spPr/>
    </dgm:pt>
    <dgm:pt modelId="{BC3DBE44-AEC4-3744-8FB6-06F8D8EAC4C2}" type="pres">
      <dgm:prSet presAssocID="{A2352D8A-C4EC-A84A-821D-3A59FB15D321}" presName="spacer" presStyleCnt="0"/>
      <dgm:spPr/>
    </dgm:pt>
    <dgm:pt modelId="{D1F3FE81-C8BC-2449-853F-7A5C63C07C14}" type="pres">
      <dgm:prSet presAssocID="{6C8F184A-D5EC-AC4A-AAF4-96E70140B6FE}" presName="parentText" presStyleLbl="node1" presStyleIdx="1" presStyleCnt="4" custScaleY="60118" custLinFactNeighborY="-60837">
        <dgm:presLayoutVars>
          <dgm:chMax val="0"/>
          <dgm:bulletEnabled val="1"/>
        </dgm:presLayoutVars>
      </dgm:prSet>
      <dgm:spPr/>
    </dgm:pt>
    <dgm:pt modelId="{497EBEE9-E201-7847-9E79-4C96C962F4F2}" type="pres">
      <dgm:prSet presAssocID="{CE0D9407-8DF3-B84D-97EA-12C6CC72A9A0}" presName="spacer" presStyleCnt="0"/>
      <dgm:spPr/>
    </dgm:pt>
    <dgm:pt modelId="{F85CF650-F98B-9E4A-B938-B6BBAA8B1232}" type="pres">
      <dgm:prSet presAssocID="{2F65CC07-E9FE-DF4E-B448-764C72F71BBA}" presName="parentText" presStyleLbl="node1" presStyleIdx="2" presStyleCnt="4" custScaleY="60118" custLinFactY="-223" custLinFactNeighborY="-100000">
        <dgm:presLayoutVars>
          <dgm:chMax val="0"/>
          <dgm:bulletEnabled val="1"/>
        </dgm:presLayoutVars>
      </dgm:prSet>
      <dgm:spPr/>
    </dgm:pt>
    <dgm:pt modelId="{EBCBB6DE-F71D-E545-AE98-802A75EACD84}" type="pres">
      <dgm:prSet presAssocID="{E529E6B7-0B80-1841-8842-913D9F389D9D}" presName="spacer" presStyleCnt="0"/>
      <dgm:spPr/>
    </dgm:pt>
    <dgm:pt modelId="{2AC87579-6763-8346-9CE0-9639BF48D6DF}" type="pres">
      <dgm:prSet presAssocID="{BC592CBB-A52A-2D47-8711-CF0F548F875C}" presName="parentText" presStyleLbl="node1" presStyleIdx="3" presStyleCnt="4" custScaleY="60118" custLinFactY="-7158" custLinFactNeighborY="-100000">
        <dgm:presLayoutVars>
          <dgm:chMax val="0"/>
          <dgm:bulletEnabled val="1"/>
        </dgm:presLayoutVars>
      </dgm:prSet>
      <dgm:spPr/>
    </dgm:pt>
  </dgm:ptLst>
  <dgm:cxnLst>
    <dgm:cxn modelId="{AC58F36A-368B-EC47-9132-CB20D56AE6CB}" srcId="{92CD6AB6-348E-384E-9C15-23F721B7C2CD}" destId="{8769C50C-E863-1942-AA2A-4BB4313504E2}" srcOrd="0" destOrd="0" parTransId="{0F9FC8CF-8F9E-2942-9545-289DDF1037C6}" sibTransId="{A2352D8A-C4EC-A84A-821D-3A59FB15D321}"/>
    <dgm:cxn modelId="{7576766F-9AE3-6444-B158-91BA1C13BB55}" srcId="{92CD6AB6-348E-384E-9C15-23F721B7C2CD}" destId="{6C8F184A-D5EC-AC4A-AAF4-96E70140B6FE}" srcOrd="1" destOrd="0" parTransId="{77A100E7-5D02-8947-B692-EA5F5DCC565A}" sibTransId="{CE0D9407-8DF3-B84D-97EA-12C6CC72A9A0}"/>
    <dgm:cxn modelId="{46A12B8B-FFA9-3649-AE99-D6F6FFB91991}" srcId="{92CD6AB6-348E-384E-9C15-23F721B7C2CD}" destId="{2F65CC07-E9FE-DF4E-B448-764C72F71BBA}" srcOrd="2" destOrd="0" parTransId="{30573BEF-FEA7-7244-BD6A-4F3713953B41}" sibTransId="{E529E6B7-0B80-1841-8842-913D9F389D9D}"/>
    <dgm:cxn modelId="{1D8D49A2-A34D-B249-812F-04B23A345792}" srcId="{92CD6AB6-348E-384E-9C15-23F721B7C2CD}" destId="{BC592CBB-A52A-2D47-8711-CF0F548F875C}" srcOrd="3" destOrd="0" parTransId="{07421B3C-8C3F-3841-A327-5EAF800F2859}" sibTransId="{9E90DB9A-1B0E-9942-8424-EDE0F87CEA76}"/>
    <dgm:cxn modelId="{80DCBDA3-04F5-4744-9589-CCDCD5C4A422}" type="presOf" srcId="{2F65CC07-E9FE-DF4E-B448-764C72F71BBA}" destId="{F85CF650-F98B-9E4A-B938-B6BBAA8B1232}" srcOrd="0" destOrd="0" presId="urn:microsoft.com/office/officeart/2005/8/layout/vList2"/>
    <dgm:cxn modelId="{510447B3-315B-1B4F-90E1-04AB82240C66}" type="presOf" srcId="{BC592CBB-A52A-2D47-8711-CF0F548F875C}" destId="{2AC87579-6763-8346-9CE0-9639BF48D6DF}" srcOrd="0" destOrd="0" presId="urn:microsoft.com/office/officeart/2005/8/layout/vList2"/>
    <dgm:cxn modelId="{CEABDCC2-E769-C44E-99D4-ECA34163A6EC}" type="presOf" srcId="{8769C50C-E863-1942-AA2A-4BB4313504E2}" destId="{26B4C7C6-095A-9F42-ADB5-7BE01EB74A90}" srcOrd="0" destOrd="0" presId="urn:microsoft.com/office/officeart/2005/8/layout/vList2"/>
    <dgm:cxn modelId="{870969D5-6198-9F4B-B672-ECD333E78D4A}" type="presOf" srcId="{92CD6AB6-348E-384E-9C15-23F721B7C2CD}" destId="{32882DCB-8B10-4A44-A788-A6B6F3E57944}" srcOrd="0" destOrd="0" presId="urn:microsoft.com/office/officeart/2005/8/layout/vList2"/>
    <dgm:cxn modelId="{23CAB5E8-FF07-F24E-9570-7491B5936E8F}" type="presOf" srcId="{6C8F184A-D5EC-AC4A-AAF4-96E70140B6FE}" destId="{D1F3FE81-C8BC-2449-853F-7A5C63C07C14}" srcOrd="0" destOrd="0" presId="urn:microsoft.com/office/officeart/2005/8/layout/vList2"/>
    <dgm:cxn modelId="{8053F5C4-8BA7-F146-929A-83E4DFEEFAFC}" type="presParOf" srcId="{32882DCB-8B10-4A44-A788-A6B6F3E57944}" destId="{26B4C7C6-095A-9F42-ADB5-7BE01EB74A90}" srcOrd="0" destOrd="0" presId="urn:microsoft.com/office/officeart/2005/8/layout/vList2"/>
    <dgm:cxn modelId="{D44F8AA4-F423-5144-B970-D96781E84218}" type="presParOf" srcId="{32882DCB-8B10-4A44-A788-A6B6F3E57944}" destId="{BC3DBE44-AEC4-3744-8FB6-06F8D8EAC4C2}" srcOrd="1" destOrd="0" presId="urn:microsoft.com/office/officeart/2005/8/layout/vList2"/>
    <dgm:cxn modelId="{A7A06A0D-216B-1C4F-AB62-B08BC7BBCC12}" type="presParOf" srcId="{32882DCB-8B10-4A44-A788-A6B6F3E57944}" destId="{D1F3FE81-C8BC-2449-853F-7A5C63C07C14}" srcOrd="2" destOrd="0" presId="urn:microsoft.com/office/officeart/2005/8/layout/vList2"/>
    <dgm:cxn modelId="{80BC2855-0396-7D48-BB52-26BEDE88BC5E}" type="presParOf" srcId="{32882DCB-8B10-4A44-A788-A6B6F3E57944}" destId="{497EBEE9-E201-7847-9E79-4C96C962F4F2}" srcOrd="3" destOrd="0" presId="urn:microsoft.com/office/officeart/2005/8/layout/vList2"/>
    <dgm:cxn modelId="{F0D084CB-8B76-D747-BBFB-2EA53BCFAF0E}" type="presParOf" srcId="{32882DCB-8B10-4A44-A788-A6B6F3E57944}" destId="{F85CF650-F98B-9E4A-B938-B6BBAA8B1232}" srcOrd="4" destOrd="0" presId="urn:microsoft.com/office/officeart/2005/8/layout/vList2"/>
    <dgm:cxn modelId="{8B7540F5-CF6D-8940-930E-FCC2361F86E1}" type="presParOf" srcId="{32882DCB-8B10-4A44-A788-A6B6F3E57944}" destId="{EBCBB6DE-F71D-E545-AE98-802A75EACD84}" srcOrd="5" destOrd="0" presId="urn:microsoft.com/office/officeart/2005/8/layout/vList2"/>
    <dgm:cxn modelId="{A80406BF-F2CF-5240-AE6E-F7CDC54DCBC8}" type="presParOf" srcId="{32882DCB-8B10-4A44-A788-A6B6F3E57944}" destId="{2AC87579-6763-8346-9CE0-9639BF48D6DF}"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B4C7C6-095A-9F42-ADB5-7BE01EB74A90}">
      <dsp:nvSpPr>
        <dsp:cNvPr id="0" name=""/>
        <dsp:cNvSpPr/>
      </dsp:nvSpPr>
      <dsp:spPr>
        <a:xfrm>
          <a:off x="0" y="366296"/>
          <a:ext cx="7488237" cy="734229"/>
        </a:xfrm>
        <a:prstGeom prst="roundRect">
          <a:avLst/>
        </a:prstGeom>
        <a:solidFill>
          <a:schemeClr val="lt1">
            <a:hueOff val="0"/>
            <a:satOff val="0"/>
            <a:lumOff val="0"/>
            <a:alphaOff val="0"/>
          </a:schemeClr>
        </a:solidFill>
        <a:ln w="12700" cap="flat" cmpd="sng" algn="ctr">
          <a:solidFill>
            <a:schemeClr val="accent4"/>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s-ES" sz="2400" b="0" kern="1200" noProof="0" dirty="0">
              <a:latin typeface="Montserrat" pitchFamily="2" charset="77"/>
            </a:rPr>
            <a:t>Atención a la cantidad</a:t>
          </a:r>
          <a:endParaRPr lang="en-US" sz="2400" b="0" kern="1200" dirty="0">
            <a:latin typeface="Montserrat" pitchFamily="2" charset="77"/>
          </a:endParaRPr>
        </a:p>
      </dsp:txBody>
      <dsp:txXfrm>
        <a:off x="35842" y="402138"/>
        <a:ext cx="7416553" cy="662545"/>
      </dsp:txXfrm>
    </dsp:sp>
    <dsp:sp modelId="{D1F3FE81-C8BC-2449-853F-7A5C63C07C14}">
      <dsp:nvSpPr>
        <dsp:cNvPr id="0" name=""/>
        <dsp:cNvSpPr/>
      </dsp:nvSpPr>
      <dsp:spPr>
        <a:xfrm>
          <a:off x="0" y="1212623"/>
          <a:ext cx="7488237" cy="731515"/>
        </a:xfrm>
        <a:prstGeom prst="roundRect">
          <a:avLst/>
        </a:prstGeom>
        <a:solidFill>
          <a:schemeClr val="lt1">
            <a:hueOff val="0"/>
            <a:satOff val="0"/>
            <a:lumOff val="0"/>
            <a:alphaOff val="0"/>
          </a:schemeClr>
        </a:solidFill>
        <a:ln w="12700" cap="flat" cmpd="sng" algn="ctr">
          <a:solidFill>
            <a:schemeClr val="accent4"/>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s-ES" sz="2400" b="0" kern="1200" noProof="0" dirty="0">
              <a:latin typeface="Montserrat" pitchFamily="2" charset="77"/>
            </a:rPr>
            <a:t>Comparar números</a:t>
          </a:r>
          <a:endParaRPr lang="en-US" sz="2400" b="0" kern="1200" dirty="0">
            <a:latin typeface="Montserrat" pitchFamily="2" charset="77"/>
          </a:endParaRPr>
        </a:p>
      </dsp:txBody>
      <dsp:txXfrm>
        <a:off x="35710" y="1248333"/>
        <a:ext cx="7416817" cy="660095"/>
      </dsp:txXfrm>
    </dsp:sp>
    <dsp:sp modelId="{F85CF650-F98B-9E4A-B938-B6BBAA8B1232}">
      <dsp:nvSpPr>
        <dsp:cNvPr id="0" name=""/>
        <dsp:cNvSpPr/>
      </dsp:nvSpPr>
      <dsp:spPr>
        <a:xfrm>
          <a:off x="0" y="2055312"/>
          <a:ext cx="7488237" cy="731515"/>
        </a:xfrm>
        <a:prstGeom prst="roundRect">
          <a:avLst/>
        </a:prstGeom>
        <a:solidFill>
          <a:schemeClr val="lt1">
            <a:hueOff val="0"/>
            <a:satOff val="0"/>
            <a:lumOff val="0"/>
            <a:alphaOff val="0"/>
          </a:schemeClr>
        </a:solidFill>
        <a:ln w="12700" cap="flat" cmpd="sng" algn="ctr">
          <a:solidFill>
            <a:schemeClr val="accent4"/>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s-ES" sz="2400" b="0" kern="1200" noProof="0" dirty="0">
              <a:latin typeface="Montserrat" pitchFamily="2" charset="77"/>
            </a:rPr>
            <a:t>Conteo y cardinalidad</a:t>
          </a:r>
          <a:endParaRPr lang="en-US" sz="2400" b="0" kern="1200" dirty="0">
            <a:latin typeface="Montserrat" pitchFamily="2" charset="77"/>
          </a:endParaRPr>
        </a:p>
      </dsp:txBody>
      <dsp:txXfrm>
        <a:off x="35710" y="2091022"/>
        <a:ext cx="7416817" cy="660095"/>
      </dsp:txXfrm>
    </dsp:sp>
    <dsp:sp modelId="{2AC87579-6763-8346-9CE0-9639BF48D6DF}">
      <dsp:nvSpPr>
        <dsp:cNvPr id="0" name=""/>
        <dsp:cNvSpPr/>
      </dsp:nvSpPr>
      <dsp:spPr>
        <a:xfrm>
          <a:off x="0" y="2889643"/>
          <a:ext cx="7488237" cy="731515"/>
        </a:xfrm>
        <a:prstGeom prst="roundRect">
          <a:avLst/>
        </a:prstGeom>
        <a:solidFill>
          <a:schemeClr val="lt1">
            <a:hueOff val="0"/>
            <a:satOff val="0"/>
            <a:lumOff val="0"/>
            <a:alphaOff val="0"/>
          </a:schemeClr>
        </a:solidFill>
        <a:ln w="12700" cap="flat" cmpd="sng" algn="ctr">
          <a:solidFill>
            <a:schemeClr val="accent4"/>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s-ES" sz="2400" b="0" kern="1200" noProof="0" dirty="0">
              <a:latin typeface="Montserrat" pitchFamily="2" charset="77"/>
            </a:rPr>
            <a:t>Reconocer, nombrar y escribir números </a:t>
          </a:r>
          <a:endParaRPr lang="en-US" sz="2400" b="0" kern="1200" dirty="0">
            <a:latin typeface="Montserrat" pitchFamily="2" charset="77"/>
          </a:endParaRPr>
        </a:p>
      </dsp:txBody>
      <dsp:txXfrm>
        <a:off x="35710" y="2925353"/>
        <a:ext cx="7416817" cy="66009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C8F818C-2620-DEBA-5242-1427293BA5D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9659F12-C4B2-5A1B-950A-6BE448C4787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D4187E5-8BC8-4467-BE52-6F2D1A581A2A}" type="datetimeFigureOut">
              <a:rPr lang="en-US" smtClean="0"/>
              <a:t>5/16/25</a:t>
            </a:fld>
            <a:endParaRPr lang="en-US"/>
          </a:p>
        </p:txBody>
      </p:sp>
      <p:sp>
        <p:nvSpPr>
          <p:cNvPr id="4" name="Footer Placeholder 3">
            <a:extLst>
              <a:ext uri="{FF2B5EF4-FFF2-40B4-BE49-F238E27FC236}">
                <a16:creationId xmlns:a16="http://schemas.microsoft.com/office/drawing/2014/main" id="{4EEDBCAE-0C1A-B1A2-F185-494604EBD5A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Tree>
    <p:extLst>
      <p:ext uri="{BB962C8B-B14F-4D97-AF65-F5344CB8AC3E}">
        <p14:creationId xmlns:p14="http://schemas.microsoft.com/office/powerpoint/2010/main" val="19925539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A0AA82-7DFD-42A2-AAE9-E0AB8943696A}" type="datetimeFigureOut">
              <a:rPr lang="en-US" smtClean="0"/>
              <a:t>5/16/25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6399F6-6299-4610-B81F-5B1794C45A33}" type="slidenum">
              <a:rPr lang="en-US" smtClean="0"/>
              <a:t>‹#›</a:t>
            </a:fld>
            <a:endParaRPr lang="en-US"/>
          </a:p>
        </p:txBody>
      </p:sp>
    </p:spTree>
    <p:extLst>
      <p:ext uri="{BB962C8B-B14F-4D97-AF65-F5344CB8AC3E}">
        <p14:creationId xmlns:p14="http://schemas.microsoft.com/office/powerpoint/2010/main" val="2660607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prek-math-te.stanford.edu/counting/counting-collections-overview"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youtu.be/X-EKiPp1g1U" TargetMode="External"/><Relationship Id="rId2" Type="http://schemas.openxmlformats.org/officeDocument/2006/relationships/slide" Target="../slides/slide19.xml"/><Relationship Id="rId1" Type="http://schemas.openxmlformats.org/officeDocument/2006/relationships/notesMaster" Target="../notesMasters/notesMaster1.xml"/><Relationship Id="rId6" Type="http://schemas.openxmlformats.org/officeDocument/2006/relationships/hyperlink" Target="https://youtu.be/kjhbIJTE4Qk" TargetMode="External"/><Relationship Id="rId5" Type="http://schemas.openxmlformats.org/officeDocument/2006/relationships/hyperlink" Target="https://youtu.be/F25qAgS2xg4" TargetMode="External"/><Relationship Id="rId4" Type="http://schemas.openxmlformats.org/officeDocument/2006/relationships/hyperlink" Target="https://youtu.be/nvOf1X9Yt8Y"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youtu.be/X-EKiPp1g1U"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8" Type="http://schemas.openxmlformats.org/officeDocument/2006/relationships/hyperlink" Target="https://youtu.be/Yl1BWm14uFc" TargetMode="External"/><Relationship Id="rId3" Type="http://schemas.openxmlformats.org/officeDocument/2006/relationships/hyperlink" Target="https://youtu.be/HC8ASb0_oNE" TargetMode="External"/><Relationship Id="rId7" Type="http://schemas.openxmlformats.org/officeDocument/2006/relationships/hyperlink" Target="https://youtu.be/gPwiEHMGgfs" TargetMode="External"/><Relationship Id="rId12" Type="http://schemas.openxmlformats.org/officeDocument/2006/relationships/hyperlink" Target="https://youtu.be/sS_h8ZCGUuo" TargetMode="External"/><Relationship Id="rId2" Type="http://schemas.openxmlformats.org/officeDocument/2006/relationships/slide" Target="../slides/slide29.xml"/><Relationship Id="rId1" Type="http://schemas.openxmlformats.org/officeDocument/2006/relationships/notesMaster" Target="../notesMasters/notesMaster1.xml"/><Relationship Id="rId6" Type="http://schemas.openxmlformats.org/officeDocument/2006/relationships/hyperlink" Target="https://youtu.be/VXasLV0lp6M" TargetMode="External"/><Relationship Id="rId11" Type="http://schemas.openxmlformats.org/officeDocument/2006/relationships/hyperlink" Target="https://youtu.be/CKAVPdho_lY" TargetMode="External"/><Relationship Id="rId5" Type="http://schemas.openxmlformats.org/officeDocument/2006/relationships/hyperlink" Target="https://youtu.be/uBb7zN6gpok" TargetMode="External"/><Relationship Id="rId10" Type="http://schemas.openxmlformats.org/officeDocument/2006/relationships/hyperlink" Target="https://youtu.be/g48xoEq8KEA" TargetMode="External"/><Relationship Id="rId4" Type="http://schemas.openxmlformats.org/officeDocument/2006/relationships/hyperlink" Target="https://youtu.be/Liy_A7AbrHY" TargetMode="External"/><Relationship Id="rId9" Type="http://schemas.openxmlformats.org/officeDocument/2006/relationships/hyperlink" Target="https://youtu.be/zoU6tkUs5Vo"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youtu.be/Liy_A7AbrHY"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8" Type="http://schemas.openxmlformats.org/officeDocument/2006/relationships/hyperlink" Target="https://youtu.be/Yl1BWm14uFc" TargetMode="External"/><Relationship Id="rId3" Type="http://schemas.openxmlformats.org/officeDocument/2006/relationships/hyperlink" Target="https://youtu.be/HC8ASb0_oNE" TargetMode="External"/><Relationship Id="rId7" Type="http://schemas.openxmlformats.org/officeDocument/2006/relationships/hyperlink" Target="https://youtu.be/gPwiEHMGgfs" TargetMode="External"/><Relationship Id="rId12" Type="http://schemas.openxmlformats.org/officeDocument/2006/relationships/hyperlink" Target="https://youtu.be/sS_h8ZCGUuo" TargetMode="External"/><Relationship Id="rId2" Type="http://schemas.openxmlformats.org/officeDocument/2006/relationships/slide" Target="../slides/slide36.xml"/><Relationship Id="rId1" Type="http://schemas.openxmlformats.org/officeDocument/2006/relationships/notesMaster" Target="../notesMasters/notesMaster1.xml"/><Relationship Id="rId6" Type="http://schemas.openxmlformats.org/officeDocument/2006/relationships/hyperlink" Target="https://youtu.be/VXasLV0lp6M" TargetMode="External"/><Relationship Id="rId11" Type="http://schemas.openxmlformats.org/officeDocument/2006/relationships/hyperlink" Target="https://youtu.be/CKAVPdho_lY" TargetMode="External"/><Relationship Id="rId5" Type="http://schemas.openxmlformats.org/officeDocument/2006/relationships/hyperlink" Target="https://youtu.be/uBb7zN6gpok" TargetMode="External"/><Relationship Id="rId10" Type="http://schemas.openxmlformats.org/officeDocument/2006/relationships/hyperlink" Target="https://youtu.be/g48xoEq8KEA" TargetMode="External"/><Relationship Id="rId4" Type="http://schemas.openxmlformats.org/officeDocument/2006/relationships/hyperlink" Target="https://youtu.be/Liy_A7AbrHY" TargetMode="External"/><Relationship Id="rId9" Type="http://schemas.openxmlformats.org/officeDocument/2006/relationships/hyperlink" Target="https://youtu.be/zoU6tkUs5Vo" TargetMode="Externa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youtu.be/CKAVPdho_lY"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504911"/>
          </a:xfrm>
        </p:spPr>
        <p:txBody>
          <a:bodyPr/>
          <a:lstStyle/>
          <a:p>
            <a:pPr marL="0" marR="0">
              <a:lnSpc>
                <a:spcPts val="2400"/>
              </a:lnSpc>
              <a:spcBef>
                <a:spcPts val="600"/>
              </a:spcBef>
            </a:pPr>
            <a:r>
              <a:rPr lang="es-419" sz="1200" b="1" kern="1200" dirty="0">
                <a:solidFill>
                  <a:srgbClr val="0F173D"/>
                </a:solidFill>
                <a:effectLst/>
                <a:latin typeface="Poppins" pitchFamily="2" charset="77"/>
                <a:ea typeface="+mn-ea"/>
                <a:cs typeface="Calibri" panose="020F0502020204030204" pitchFamily="34" charset="0"/>
              </a:rPr>
              <a:t>Puntos de conversación</a:t>
            </a:r>
            <a:endParaRPr lang="en-US" sz="1200" b="1" kern="1200" dirty="0">
              <a:solidFill>
                <a:srgbClr val="0F173D"/>
              </a:solidFill>
              <a:effectLst/>
              <a:latin typeface="Poppins" pitchFamily="2" charset="77"/>
              <a:ea typeface="+mn-ea"/>
              <a:cs typeface="Calibri" panose="020F0502020204030204" pitchFamily="34" charset="0"/>
            </a:endParaRPr>
          </a:p>
          <a:p>
            <a:pPr marL="342900" marR="0" lvl="0" indent="-342900">
              <a:buFont typeface="Symbol" pitchFamily="2" charset="2"/>
              <a:buChar char=""/>
            </a:pPr>
            <a:r>
              <a:rPr lang="es-419" sz="1100" dirty="0">
                <a:solidFill>
                  <a:srgbClr val="0F173D"/>
                </a:solidFill>
                <a:effectLst/>
                <a:latin typeface="Poppins" pitchFamily="2" charset="77"/>
                <a:ea typeface="Times New Roman" panose="02020603050405020304" pitchFamily="18" charset="0"/>
                <a:cs typeface="Calibri" panose="020F0502020204030204" pitchFamily="34" charset="0"/>
              </a:rPr>
              <a:t>En esta sesión, exploraremos cómo los niños de preescolar, kindergarten de transición y kindergarten desarrollan una comprensión números y conteo. También nos centraremos en las formas en que podemos apoyar a los niños (de tres a seis años) para que desarrollen habilidades de conteo.</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s-419" sz="1100" dirty="0">
                <a:solidFill>
                  <a:srgbClr val="0F173D"/>
                </a:solidFill>
                <a:effectLst/>
                <a:latin typeface="Poppins" pitchFamily="2" charset="77"/>
                <a:ea typeface="Times New Roman" panose="02020603050405020304" pitchFamily="18" charset="0"/>
                <a:cs typeface="Calibri" panose="020F0502020204030204" pitchFamily="34" charset="0"/>
              </a:rPr>
              <a:t>Los niños de tres a cinco años pueden estar en preescolar o en un kindergarten de transición. Pueden estar en programas en centros de cuidado infantil; programas de cuidado infantil en el hogar; o cuidado de familiares, amigos y vecinos. Independientemente del entorno, los niños de esta edad aprenden matemáticas a través del juego, las rutinas diarias y las interacciones significativas con compañeros y adultos.</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0" marR="0">
              <a:lnSpc>
                <a:spcPts val="2400"/>
              </a:lnSpc>
              <a:spcBef>
                <a:spcPts val="600"/>
              </a:spcBef>
            </a:pPr>
            <a:r>
              <a:rPr lang="es-419" sz="1200" b="1" kern="1200" dirty="0">
                <a:solidFill>
                  <a:srgbClr val="0F173D"/>
                </a:solidFill>
                <a:effectLst/>
                <a:latin typeface="Poppins" pitchFamily="2" charset="77"/>
                <a:ea typeface="+mn-ea"/>
                <a:cs typeface="Calibri" panose="020F0502020204030204" pitchFamily="34" charset="0"/>
              </a:rPr>
              <a:t>Notas del facilitador</a:t>
            </a:r>
            <a:endParaRPr lang="en-US" sz="1200" b="1" kern="1200" dirty="0">
              <a:solidFill>
                <a:srgbClr val="0F173D"/>
              </a:solidFill>
              <a:effectLst/>
              <a:latin typeface="Poppins" pitchFamily="2" charset="77"/>
              <a:ea typeface="+mn-ea"/>
              <a:cs typeface="Calibri" panose="020F0502020204030204" pitchFamily="34" charset="0"/>
            </a:endParaRPr>
          </a:p>
          <a:p>
            <a:pPr marL="342900" marR="0" lvl="0" indent="-342900">
              <a:buFont typeface="Symbol" pitchFamily="2" charset="2"/>
              <a:buChar char=""/>
            </a:pPr>
            <a:r>
              <a:rPr lang="es-419" sz="1100" dirty="0">
                <a:solidFill>
                  <a:srgbClr val="0F173D"/>
                </a:solidFill>
                <a:effectLst/>
                <a:latin typeface="Poppins" pitchFamily="2" charset="77"/>
                <a:ea typeface="Times New Roman" panose="02020603050405020304" pitchFamily="18" charset="0"/>
                <a:cs typeface="Calibri" panose="020F0502020204030204" pitchFamily="34" charset="0"/>
              </a:rPr>
              <a:t>Ajuste los puntos de conversación para reflejar la duración de su sesión y las necesidades de los participantes. Si es necesario, agregue información introductoria y "limpieza".  </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s-419" sz="1100" dirty="0">
                <a:solidFill>
                  <a:srgbClr val="0F173D"/>
                </a:solidFill>
                <a:effectLst/>
                <a:latin typeface="Poppins" pitchFamily="2" charset="77"/>
                <a:ea typeface="Times New Roman" panose="02020603050405020304" pitchFamily="18" charset="0"/>
                <a:cs typeface="Calibri" panose="020F0502020204030204" pitchFamily="34" charset="0"/>
              </a:rPr>
              <a:t>Recomendamos que se proporcionen conjuntos de objetos pequeños (por ejemplo, clips, conchas, bolas de algodón, fichas para conteo) que los participantes puedan utilizar para participar en las experiencias de conteo durante esta sesión. Si su agencia implementa Counting Collections (Conteo de conjuntos) (Franke et al., 2018), proporcione algunos de estos conjuntos o invite a los educadores a traer sus propios objetos de conteo de su entorno de aprendizaje. Considere la posibilidad de proporcionar suficientes objetos para que cada grupo de mesa tenga su propio conjunto de objetos pequeños.</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s-419" sz="1100" dirty="0">
                <a:solidFill>
                  <a:srgbClr val="0F173D"/>
                </a:solidFill>
                <a:effectLst/>
                <a:latin typeface="Poppins" pitchFamily="2" charset="77"/>
                <a:ea typeface="Times New Roman" panose="02020603050405020304" pitchFamily="18" charset="0"/>
                <a:cs typeface="Calibri" panose="020F0502020204030204" pitchFamily="34" charset="0"/>
              </a:rPr>
              <a:t>Comparta con los participantes que, en esa sesión, usamos "TK" para referirse al kindergarten de transición y "K" para kindergarten.</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s-419" sz="1100" dirty="0">
                <a:solidFill>
                  <a:srgbClr val="0F173D"/>
                </a:solidFill>
                <a:effectLst/>
                <a:latin typeface="Poppins" pitchFamily="2" charset="77"/>
                <a:ea typeface="Times New Roman" panose="02020603050405020304" pitchFamily="18" charset="0"/>
                <a:cs typeface="Calibri" panose="020F0502020204030204" pitchFamily="34" charset="0"/>
              </a:rPr>
              <a:t>Al planificar su sesión de aprendizaje profesional, considere el contenido en cada una de las presentaciones (PPT por sus siglas en ingl</a:t>
            </a:r>
            <a:r>
              <a:rPr lang="es-419" sz="1100" dirty="0">
                <a:solidFill>
                  <a:srgbClr val="0F173D"/>
                </a:solidFill>
                <a:effectLst/>
                <a:latin typeface="Poppins" pitchFamily="2" charset="77"/>
                <a:ea typeface="Times New Roman" panose="02020603050405020304" pitchFamily="18" charset="0"/>
                <a:cs typeface="Poppins" pitchFamily="2" charset="77"/>
              </a:rPr>
              <a:t>é</a:t>
            </a:r>
            <a:r>
              <a:rPr lang="es-419" sz="1100" dirty="0">
                <a:solidFill>
                  <a:srgbClr val="0F173D"/>
                </a:solidFill>
                <a:effectLst/>
                <a:latin typeface="Poppins" pitchFamily="2" charset="77"/>
                <a:ea typeface="Times New Roman" panose="02020603050405020304" pitchFamily="18" charset="0"/>
                <a:cs typeface="Calibri" panose="020F0502020204030204" pitchFamily="34" charset="0"/>
              </a:rPr>
              <a:t>s) en esta serie:</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s-419" sz="1100" dirty="0">
                <a:solidFill>
                  <a:srgbClr val="0F173D"/>
                </a:solidFill>
                <a:effectLst/>
                <a:latin typeface="Poppins" pitchFamily="2" charset="77"/>
                <a:ea typeface="Times New Roman" panose="02020603050405020304" pitchFamily="18" charset="0"/>
                <a:cs typeface="Calibri" panose="020F0502020204030204" pitchFamily="34" charset="0"/>
              </a:rPr>
              <a:t>PPT 1 "Introducción a números conteo" describe cómo los niños desarrollan el conocimiento y la comprensión de números y conteo desde el nacimiento hasta los ocho años. </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s-419" sz="1100" dirty="0">
                <a:solidFill>
                  <a:srgbClr val="0F173D"/>
                </a:solidFill>
                <a:effectLst/>
                <a:latin typeface="Poppins" pitchFamily="2" charset="77"/>
                <a:ea typeface="Times New Roman" panose="02020603050405020304" pitchFamily="18" charset="0"/>
                <a:cs typeface="Calibri" panose="020F0502020204030204" pitchFamily="34" charset="0"/>
              </a:rPr>
              <a:t>PPT 2a "Números y conteo: bebés y niños pequeños" y PPT 2b "Números y conteo: preescolar, kindergarten de transición y kindergarten" describen con mayor profundidad cómo los niños en diferentes niveles de edad desarrollan una comprensión números y conteo. Estos PPT también incluyen orientación sobre cómo apoyar a los niños en rangos de edad específicos para desarrollar habilidades numéricas y de conteo.</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s-419" sz="1100" dirty="0">
                <a:solidFill>
                  <a:srgbClr val="0F173D"/>
                </a:solidFill>
                <a:effectLst/>
                <a:latin typeface="Poppins" pitchFamily="2" charset="77"/>
                <a:ea typeface="Times New Roman" panose="02020603050405020304" pitchFamily="18" charset="0"/>
                <a:cs typeface="Calibri" panose="020F0502020204030204" pitchFamily="34" charset="0"/>
              </a:rPr>
              <a:t>Le animamos a que ofrezca el contenido en PPT 1 antes, o en combinación con contenido en una de las series de diapositivas específicas para cada edad (PPT 2a o PPT 2b). Juntos, PPT 1 y una de las series de diapositivas específicas para cada edad han sido diseñadas para una sesión de aprendizaje profesional de tres horas. Sin embargo, usted puede ajustar las series de diapositiva para satisfacer mejor las necesidades de los participantes y el tiempo disponible.</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endParaRPr lang="en-US" dirty="0">
              <a:solidFill>
                <a:srgbClr val="C00000"/>
              </a:solidFill>
              <a:cs typeface="Calibri"/>
            </a:endParaRPr>
          </a:p>
        </p:txBody>
      </p:sp>
      <p:sp>
        <p:nvSpPr>
          <p:cNvPr id="4" name="Slide Number Placeholder 3"/>
          <p:cNvSpPr>
            <a:spLocks noGrp="1"/>
          </p:cNvSpPr>
          <p:nvPr>
            <p:ph type="sldNum" sz="quarter" idx="5"/>
          </p:nvPr>
        </p:nvSpPr>
        <p:spPr/>
        <p:txBody>
          <a:bodyPr/>
          <a:lstStyle/>
          <a:p>
            <a:fld id="{896399F6-6299-4610-B81F-5B1794C45A33}" type="slidenum">
              <a:rPr lang="en-US" smtClean="0"/>
              <a:t>1</a:t>
            </a:fld>
            <a:endParaRPr lang="en-US"/>
          </a:p>
        </p:txBody>
      </p:sp>
    </p:spTree>
    <p:extLst>
      <p:ext uri="{BB962C8B-B14F-4D97-AF65-F5344CB8AC3E}">
        <p14:creationId xmlns:p14="http://schemas.microsoft.com/office/powerpoint/2010/main" val="5264198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ts val="2400"/>
              </a:lnSpc>
              <a:spcBef>
                <a:spcPts val="600"/>
              </a:spcBef>
            </a:pPr>
            <a:r>
              <a:rPr lang="es-419" sz="1200" b="1" kern="1200" dirty="0">
                <a:solidFill>
                  <a:srgbClr val="0F173D"/>
                </a:solidFill>
                <a:effectLst/>
                <a:latin typeface="Poppins" pitchFamily="2" charset="77"/>
                <a:ea typeface="+mn-ea"/>
                <a:cs typeface="Calibri" panose="020F0502020204030204" pitchFamily="34" charset="0"/>
              </a:rPr>
              <a:t>Puntos de conversación</a:t>
            </a:r>
            <a:endParaRPr lang="en-US" sz="1200" b="1" kern="1200" dirty="0">
              <a:solidFill>
                <a:srgbClr val="0F173D"/>
              </a:solidFill>
              <a:effectLst/>
              <a:latin typeface="Poppins" pitchFamily="2" charset="77"/>
              <a:ea typeface="+mn-ea"/>
              <a:cs typeface="Calibri" panose="020F0502020204030204" pitchFamily="34" charset="0"/>
            </a:endParaRPr>
          </a:p>
          <a:p>
            <a:pPr marL="342900" marR="0" lvl="0" indent="-342900">
              <a:buFont typeface="Symbol" pitchFamily="2" charset="2"/>
              <a:buChar char=""/>
            </a:pPr>
            <a:r>
              <a:rPr lang="es-419" sz="1100" dirty="0">
                <a:solidFill>
                  <a:srgbClr val="0F173D"/>
                </a:solidFill>
                <a:effectLst/>
                <a:latin typeface="Poppins" pitchFamily="2" charset="77"/>
                <a:ea typeface="Times New Roman" panose="02020603050405020304" pitchFamily="18" charset="0"/>
                <a:cs typeface="Calibri" panose="020F0502020204030204" pitchFamily="34" charset="0"/>
              </a:rPr>
              <a:t>En primer lugar, nos centraremos en el desarrollo de la comprensión del conteo y la cardinalidad. Este componente representa uno de los mayores logros matemáticos de los niños en los primeros años. También sienta las bases para el desarrollo de otras competencias numéricas, como el hacer comparaciones y la resolución de problemas de suma y resta. </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s-419" sz="1100" dirty="0">
                <a:solidFill>
                  <a:srgbClr val="0F173D"/>
                </a:solidFill>
                <a:effectLst/>
                <a:latin typeface="Poppins" pitchFamily="2" charset="77"/>
                <a:ea typeface="Times New Roman" panose="02020603050405020304" pitchFamily="18" charset="0"/>
                <a:cs typeface="Calibri" panose="020F0502020204030204" pitchFamily="34" charset="0"/>
              </a:rPr>
              <a:t>Los niños aprenden sobre el significado de conteo observando a los adultos o a otros niños que cuentan para averiguar cuántos hay.</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s-419" sz="1100" dirty="0">
                <a:solidFill>
                  <a:srgbClr val="0F173D"/>
                </a:solidFill>
                <a:effectLst/>
                <a:latin typeface="Poppins" pitchFamily="2" charset="77"/>
                <a:ea typeface="Times New Roman" panose="02020603050405020304" pitchFamily="18" charset="0"/>
                <a:cs typeface="Calibri" panose="020F0502020204030204" pitchFamily="34" charset="0"/>
              </a:rPr>
              <a:t>A medida que los niños aprenden a contar con sentido (o a averiguar cuántos hay), aprenden a aplicar tres principios de conteo naturalmente:</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s-419" sz="1100" dirty="0">
                <a:solidFill>
                  <a:srgbClr val="0F173D"/>
                </a:solidFill>
                <a:effectLst/>
                <a:latin typeface="Poppins" pitchFamily="2" charset="77"/>
                <a:ea typeface="Times New Roman" panose="02020603050405020304" pitchFamily="18" charset="0"/>
                <a:cs typeface="Calibri" panose="020F0502020204030204" pitchFamily="34" charset="0"/>
              </a:rPr>
              <a:t>orden estable</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s-419" sz="1100" dirty="0">
                <a:solidFill>
                  <a:srgbClr val="0F173D"/>
                </a:solidFill>
                <a:effectLst/>
                <a:latin typeface="Poppins" pitchFamily="2" charset="77"/>
                <a:ea typeface="Times New Roman" panose="02020603050405020304" pitchFamily="18" charset="0"/>
                <a:cs typeface="Calibri" panose="020F0502020204030204" pitchFamily="34" charset="0"/>
              </a:rPr>
              <a:t>correspondencia de uno a uno</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s-419" sz="1100" dirty="0">
                <a:solidFill>
                  <a:srgbClr val="0F173D"/>
                </a:solidFill>
                <a:effectLst/>
                <a:latin typeface="Poppins" pitchFamily="2" charset="77"/>
                <a:ea typeface="Times New Roman" panose="02020603050405020304" pitchFamily="18" charset="0"/>
                <a:cs typeface="Calibri" panose="020F0502020204030204" pitchFamily="34" charset="0"/>
              </a:rPr>
              <a:t>cardinalidad</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s-419" sz="1100" dirty="0">
                <a:solidFill>
                  <a:srgbClr val="0F173D"/>
                </a:solidFill>
                <a:effectLst/>
                <a:latin typeface="Poppins" pitchFamily="2" charset="77"/>
                <a:ea typeface="Times New Roman" panose="02020603050405020304" pitchFamily="18" charset="0"/>
                <a:cs typeface="Calibri" panose="020F0502020204030204" pitchFamily="34" charset="0"/>
              </a:rPr>
              <a:t>Antes de explorar estos tres principios de conteo en más detalle, vamos a darnos un momento para hacer algo de conteo nosotros mismos.</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896399F6-6299-4610-B81F-5B1794C45A33}" type="slidenum">
              <a:rPr lang="en-US" smtClean="0"/>
              <a:t>10</a:t>
            </a:fld>
            <a:endParaRPr lang="en-US"/>
          </a:p>
        </p:txBody>
      </p:sp>
    </p:spTree>
    <p:extLst>
      <p:ext uri="{BB962C8B-B14F-4D97-AF65-F5344CB8AC3E}">
        <p14:creationId xmlns:p14="http://schemas.microsoft.com/office/powerpoint/2010/main" val="27475071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r>
              <a:rPr lang="es-419" sz="1100" b="1" kern="100" dirty="0">
                <a:ln>
                  <a:noFill/>
                </a:ln>
                <a:solidFill>
                  <a:srgbClr val="0F173D"/>
                </a:solidFill>
                <a:effectLst/>
                <a:uFill>
                  <a:solidFill>
                    <a:srgbClr val="000000"/>
                  </a:solidFill>
                </a:uFill>
                <a:latin typeface="Poppins" pitchFamily="2" charset="77"/>
                <a:ea typeface="Arial Unicode MS" panose="020B0604020202020204" pitchFamily="34" charset="-128"/>
              </a:rPr>
              <a:t>Tiempo:</a:t>
            </a:r>
            <a:r>
              <a:rPr lang="es-419" sz="1100" kern="100" dirty="0">
                <a:ln>
                  <a:noFill/>
                </a:ln>
                <a:solidFill>
                  <a:srgbClr val="0F173D"/>
                </a:solidFill>
                <a:effectLst/>
                <a:uFill>
                  <a:solidFill>
                    <a:srgbClr val="000000"/>
                  </a:solidFill>
                </a:uFill>
                <a:latin typeface="Poppins" pitchFamily="2" charset="77"/>
                <a:ea typeface="Arial Unicode MS" panose="020B0604020202020204" pitchFamily="34" charset="-128"/>
              </a:rPr>
              <a:t> 5–10 minutos</a:t>
            </a:r>
            <a:endParaRPr lang="en-US" sz="1100" kern="100" dirty="0">
              <a:ln>
                <a:noFill/>
              </a:ln>
              <a:solidFill>
                <a:srgbClr val="0F173D"/>
              </a:solidFill>
              <a:effectLst/>
              <a:uFill>
                <a:solidFill>
                  <a:srgbClr val="000000"/>
                </a:solidFill>
              </a:uFill>
              <a:latin typeface="Poppins" pitchFamily="2" charset="77"/>
              <a:ea typeface="Arial Unicode MS" panose="020B0604020202020204" pitchFamily="34" charset="-128"/>
            </a:endParaRPr>
          </a:p>
          <a:p>
            <a:pPr marL="0" marR="0"/>
            <a:r>
              <a:rPr lang="es-419" sz="1100" b="1" kern="100" dirty="0">
                <a:ln>
                  <a:noFill/>
                </a:ln>
                <a:solidFill>
                  <a:srgbClr val="0F173D"/>
                </a:solidFill>
                <a:effectLst/>
                <a:uFill>
                  <a:solidFill>
                    <a:srgbClr val="000000"/>
                  </a:solidFill>
                </a:uFill>
                <a:latin typeface="Poppins" pitchFamily="2" charset="77"/>
                <a:ea typeface="Arial Unicode MS" panose="020B0604020202020204" pitchFamily="34" charset="-128"/>
              </a:rPr>
              <a:t>Materiales: </a:t>
            </a:r>
            <a:r>
              <a:rPr lang="es-419" sz="1100" kern="100" dirty="0">
                <a:ln>
                  <a:noFill/>
                </a:ln>
                <a:solidFill>
                  <a:srgbClr val="0F173D"/>
                </a:solidFill>
                <a:effectLst/>
                <a:uFill>
                  <a:solidFill>
                    <a:srgbClr val="000000"/>
                  </a:solidFill>
                </a:uFill>
                <a:latin typeface="Poppins" pitchFamily="2" charset="77"/>
                <a:ea typeface="Arial Unicode MS" panose="020B0604020202020204" pitchFamily="34" charset="-128"/>
              </a:rPr>
              <a:t>30-40 pequeños objetos para cada mesa o grupo pequeño (clips, contadores, plumas, pinzas o botones)</a:t>
            </a:r>
            <a:endParaRPr lang="en-US" sz="1100" kern="100" dirty="0">
              <a:ln>
                <a:noFill/>
              </a:ln>
              <a:solidFill>
                <a:srgbClr val="0F173D"/>
              </a:solidFill>
              <a:effectLst/>
              <a:uFill>
                <a:solidFill>
                  <a:srgbClr val="000000"/>
                </a:solidFill>
              </a:uFill>
              <a:latin typeface="Poppins" pitchFamily="2" charset="77"/>
              <a:ea typeface="Arial Unicode MS" panose="020B0604020202020204" pitchFamily="34" charset="-128"/>
            </a:endParaRPr>
          </a:p>
          <a:p>
            <a:pPr marL="0" marR="0">
              <a:lnSpc>
                <a:spcPts val="2400"/>
              </a:lnSpc>
              <a:spcBef>
                <a:spcPts val="600"/>
              </a:spcBef>
            </a:pPr>
            <a:r>
              <a:rPr lang="es-419" sz="1200" b="1" kern="1200" dirty="0">
                <a:solidFill>
                  <a:srgbClr val="0F173D"/>
                </a:solidFill>
                <a:effectLst/>
                <a:latin typeface="Poppins" pitchFamily="2" charset="77"/>
                <a:ea typeface="+mn-ea"/>
                <a:cs typeface="Calibri" panose="020F0502020204030204" pitchFamily="34" charset="0"/>
              </a:rPr>
              <a:t>Puntos de conversación</a:t>
            </a:r>
            <a:endParaRPr lang="en-US" sz="1200" b="1" kern="1200" dirty="0">
              <a:solidFill>
                <a:srgbClr val="0F173D"/>
              </a:solidFill>
              <a:effectLst/>
              <a:latin typeface="Poppins" pitchFamily="2" charset="77"/>
              <a:ea typeface="+mn-ea"/>
              <a:cs typeface="Calibri" panose="020F0502020204030204" pitchFamily="34" charset="0"/>
            </a:endParaRPr>
          </a:p>
          <a:p>
            <a:pPr marL="342900" marR="0" lvl="0" indent="-342900">
              <a:buFont typeface="Symbol" pitchFamily="2" charset="2"/>
              <a:buChar char=""/>
            </a:pPr>
            <a:r>
              <a:rPr lang="es-419" sz="1100" dirty="0">
                <a:solidFill>
                  <a:srgbClr val="0F173D"/>
                </a:solidFill>
                <a:effectLst/>
                <a:latin typeface="Poppins" pitchFamily="2" charset="77"/>
                <a:ea typeface="Times New Roman" panose="02020603050405020304" pitchFamily="18" charset="0"/>
                <a:cs typeface="Calibri" panose="020F0502020204030204" pitchFamily="34" charset="0"/>
              </a:rPr>
              <a:t>[Seleccione una estrategia de facilitación en las Notas del facilitador]</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s-419" sz="1100" dirty="0">
                <a:solidFill>
                  <a:srgbClr val="0F173D"/>
                </a:solidFill>
                <a:effectLst/>
                <a:latin typeface="Poppins" pitchFamily="2" charset="77"/>
                <a:ea typeface="Times New Roman" panose="02020603050405020304" pitchFamily="18" charset="0"/>
                <a:cs typeface="Calibri" panose="020F0502020204030204" pitchFamily="34" charset="0"/>
              </a:rPr>
              <a:t>[Proporcione a cada grupo de mesa su propio conjunto de 30-40 objetos pequeños. Entonces:] Tomen turnos para contar los objetos en su mesa. Mientras ven a los demás, observan las estrategias que están usando. </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s-419" sz="1100" dirty="0">
                <a:solidFill>
                  <a:srgbClr val="0F173D"/>
                </a:solidFill>
                <a:effectLst/>
                <a:latin typeface="Poppins" pitchFamily="2" charset="77"/>
                <a:ea typeface="Times New Roman" panose="02020603050405020304" pitchFamily="18" charset="0"/>
                <a:cs typeface="Calibri" panose="020F0502020204030204" pitchFamily="34" charset="0"/>
              </a:rPr>
              <a:t>¿Cómo dan seguimiento a los objetos que han contado y de los que todavía tienen que contar? </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s-419" sz="1100" dirty="0">
                <a:solidFill>
                  <a:srgbClr val="0F173D"/>
                </a:solidFill>
                <a:effectLst/>
                <a:latin typeface="Poppins" pitchFamily="2" charset="77"/>
                <a:ea typeface="Times New Roman" panose="02020603050405020304" pitchFamily="18" charset="0"/>
                <a:cs typeface="Calibri" panose="020F0502020204030204" pitchFamily="34" charset="0"/>
              </a:rPr>
              <a:t>¿Están contando por uno o contando saltando por dos o cinco? </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s-419" sz="1100" dirty="0">
                <a:solidFill>
                  <a:srgbClr val="0F173D"/>
                </a:solidFill>
                <a:effectLst/>
                <a:latin typeface="Poppins" pitchFamily="2" charset="77"/>
                <a:ea typeface="Times New Roman" panose="02020603050405020304" pitchFamily="18" charset="0"/>
                <a:cs typeface="Calibri" panose="020F0502020204030204" pitchFamily="34" charset="0"/>
              </a:rPr>
              <a:t>¿En qué idioma están contando? </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s-419" sz="1100" dirty="0">
                <a:solidFill>
                  <a:srgbClr val="0F173D"/>
                </a:solidFill>
                <a:effectLst/>
                <a:latin typeface="Poppins" pitchFamily="2" charset="77"/>
                <a:ea typeface="Times New Roman" panose="02020603050405020304" pitchFamily="18" charset="0"/>
                <a:cs typeface="Calibri" panose="020F0502020204030204" pitchFamily="34" charset="0"/>
              </a:rPr>
              <a:t>¿Todos utilizan las mismas estrategias?</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s-419" sz="1100" dirty="0">
                <a:solidFill>
                  <a:srgbClr val="0F173D"/>
                </a:solidFill>
                <a:effectLst/>
                <a:latin typeface="Poppins" pitchFamily="2" charset="77"/>
                <a:ea typeface="Times New Roman" panose="02020603050405020304" pitchFamily="18" charset="0"/>
                <a:cs typeface="Calibri" panose="020F0502020204030204" pitchFamily="34" charset="0"/>
              </a:rPr>
              <a:t>[Proporcionar tiempo para que los participantes cuenten.]</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s-419" sz="1100" dirty="0">
                <a:solidFill>
                  <a:srgbClr val="0F173D"/>
                </a:solidFill>
                <a:effectLst/>
                <a:latin typeface="Poppins" pitchFamily="2" charset="77"/>
                <a:ea typeface="Times New Roman" panose="02020603050405020304" pitchFamily="18" charset="0"/>
                <a:cs typeface="Calibri" panose="020F0502020204030204" pitchFamily="34" charset="0"/>
              </a:rPr>
              <a:t>[Luego, dependiendo de la estrategia del facilitador que elija, invite a los participantes a compartir sus estrategias y observaciones.] </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s-419" sz="1100" dirty="0">
                <a:solidFill>
                  <a:srgbClr val="0F173D"/>
                </a:solidFill>
                <a:effectLst/>
                <a:latin typeface="Poppins" pitchFamily="2" charset="77"/>
                <a:ea typeface="Times New Roman" panose="02020603050405020304" pitchFamily="18" charset="0"/>
                <a:cs typeface="Calibri" panose="020F0502020204030204" pitchFamily="34" charset="0"/>
              </a:rPr>
              <a:t>Como adultos, contamos sin tener que pensar en ello. Muchas de las estrategias que usamos para contar vienen naturalmente a los adultos, ¡pero piense en lo que le haga falta a un niño que está aprendiendo a contar! En las próximas diapositivas, discutiremos algunos de los conceptos y habilidades que los niños necesitan aprender para desarrollar una comprensión del conteo y la cardinalidad. </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0" marR="0">
              <a:lnSpc>
                <a:spcPts val="2400"/>
              </a:lnSpc>
              <a:spcBef>
                <a:spcPts val="600"/>
              </a:spcBef>
            </a:pPr>
            <a:r>
              <a:rPr lang="es-419" sz="1200" b="1" kern="1200" dirty="0">
                <a:solidFill>
                  <a:srgbClr val="0F173D"/>
                </a:solidFill>
                <a:effectLst/>
                <a:latin typeface="Poppins" pitchFamily="2" charset="77"/>
                <a:ea typeface="+mn-ea"/>
                <a:cs typeface="Calibri" panose="020F0502020204030204" pitchFamily="34" charset="0"/>
              </a:rPr>
              <a:t>Notas del facilitador</a:t>
            </a:r>
            <a:endParaRPr lang="en-US" sz="1200" b="1" kern="1200" dirty="0">
              <a:solidFill>
                <a:srgbClr val="0F173D"/>
              </a:solidFill>
              <a:effectLst/>
              <a:latin typeface="Poppins" pitchFamily="2" charset="77"/>
              <a:ea typeface="+mn-ea"/>
              <a:cs typeface="Calibri" panose="020F0502020204030204" pitchFamily="34" charset="0"/>
            </a:endParaRPr>
          </a:p>
          <a:p>
            <a:pPr marL="342900" marR="0" lvl="0" indent="-342900">
              <a:buFont typeface="Symbol" pitchFamily="2" charset="2"/>
              <a:buChar char=""/>
            </a:pPr>
            <a:r>
              <a:rPr lang="es-419" sz="1100" dirty="0">
                <a:solidFill>
                  <a:srgbClr val="0F173D"/>
                </a:solidFill>
                <a:effectLst/>
                <a:latin typeface="Poppins" pitchFamily="2" charset="77"/>
                <a:ea typeface="Times New Roman" panose="02020603050405020304" pitchFamily="18" charset="0"/>
                <a:cs typeface="Calibri" panose="020F0502020204030204" pitchFamily="34" charset="0"/>
              </a:rPr>
              <a:t>Ajuste la forma de organizar la actividad en función del tamaño del grupo, la duración y el formato de la sesión y las necesidades de los participantes. Por ejemplo:</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s-419" sz="1100" dirty="0">
                <a:solidFill>
                  <a:srgbClr val="0F173D"/>
                </a:solidFill>
                <a:effectLst/>
                <a:latin typeface="Poppins" pitchFamily="2" charset="77"/>
                <a:ea typeface="Times New Roman" panose="02020603050405020304" pitchFamily="18" charset="0"/>
                <a:cs typeface="Calibri" panose="020F0502020204030204" pitchFamily="34" charset="0"/>
              </a:rPr>
              <a:t>Para sesiones más largas, puede invitar a los participantes a trabajar individualmente y compartir sus experiencias con sus mesas antes de discutir en grupo.</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s-419" sz="1100" dirty="0">
                <a:solidFill>
                  <a:srgbClr val="0F173D"/>
                </a:solidFill>
                <a:effectLst/>
                <a:latin typeface="Poppins" pitchFamily="2" charset="77"/>
                <a:ea typeface="Times New Roman" panose="02020603050405020304" pitchFamily="18" charset="0"/>
                <a:cs typeface="Calibri" panose="020F0502020204030204" pitchFamily="34" charset="0"/>
              </a:rPr>
              <a:t>Para sesiones más cortas, puede invitar a los participantes a trabajar con un socio y compartir con el grupo más grande.</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s-419" sz="1100" dirty="0">
                <a:solidFill>
                  <a:srgbClr val="0F173D"/>
                </a:solidFill>
                <a:effectLst/>
                <a:latin typeface="Poppins" pitchFamily="2" charset="77"/>
                <a:ea typeface="Times New Roman" panose="02020603050405020304" pitchFamily="18" charset="0"/>
                <a:cs typeface="Calibri" panose="020F0502020204030204" pitchFamily="34" charset="0"/>
              </a:rPr>
              <a:t>La actividad es similar a Counting Collections (Conjuntos para conteo) (Franke et al., 2018), una actividad en la que los niños pequeños hacen un conteo de un conjunto de objetos y luego hacen una representación de lo que contaron. Más información sobre el conteo de objetos en </a:t>
            </a:r>
            <a:r>
              <a:rPr lang="es-419" sz="1100" u="sng" dirty="0">
                <a:solidFill>
                  <a:srgbClr val="0F173D"/>
                </a:solidFill>
                <a:effectLst/>
                <a:latin typeface="Poppins" pitchFamily="2" charset="77"/>
                <a:ea typeface="Times New Roman" panose="02020603050405020304" pitchFamily="18" charset="0"/>
                <a:cs typeface="Calibri" panose="020F0502020204030204" pitchFamily="34" charset="0"/>
                <a:hlinkClick r:id="rId3"/>
              </a:rPr>
              <a:t>el sitio web DREME TE.</a:t>
            </a:r>
            <a:r>
              <a:rPr lang="es-419" sz="1100" dirty="0">
                <a:solidFill>
                  <a:srgbClr val="0F173D"/>
                </a:solidFill>
                <a:effectLst/>
                <a:latin typeface="Poppins" pitchFamily="2" charset="77"/>
                <a:ea typeface="Times New Roman" panose="02020603050405020304" pitchFamily="18" charset="0"/>
                <a:cs typeface="Calibri" panose="020F0502020204030204" pitchFamily="34" charset="0"/>
              </a:rPr>
              <a:t> (solo disponible en inglés). </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indent="-342900">
              <a:buFont typeface="Symbol" pitchFamily="2" charset="2"/>
              <a:buChar char=""/>
            </a:pPr>
            <a:r>
              <a:rPr lang="es-419" sz="1100" dirty="0">
                <a:solidFill>
                  <a:srgbClr val="0F173D"/>
                </a:solidFill>
                <a:effectLst/>
                <a:latin typeface="Poppins"/>
                <a:ea typeface="Times New Roman" panose="02020603050405020304" pitchFamily="18" charset="0"/>
                <a:cs typeface="Poppins"/>
              </a:rPr>
              <a:t>Nota: esta diapositiva también se presenta en PPT 1: "Introducción a los números conteo: </a:t>
            </a:r>
            <a:r>
              <a:rPr lang="es-419" dirty="0">
                <a:solidFill>
                  <a:srgbClr val="0F173D"/>
                </a:solidFill>
              </a:rPr>
              <a:t>Recién nacido–</a:t>
            </a:r>
            <a:r>
              <a:rPr lang="es-419" dirty="0">
                <a:solidFill>
                  <a:srgbClr val="0F173D"/>
                </a:solidFill>
                <a:effectLst/>
              </a:rPr>
              <a:t>8 años</a:t>
            </a:r>
            <a:r>
              <a:rPr lang="es-419" sz="1100" dirty="0">
                <a:solidFill>
                  <a:srgbClr val="0F173D"/>
                </a:solidFill>
                <a:effectLst/>
                <a:latin typeface="Poppins"/>
                <a:ea typeface="Times New Roman" panose="02020603050405020304" pitchFamily="18" charset="0"/>
                <a:cs typeface="Poppins"/>
              </a:rPr>
              <a:t>”.</a:t>
            </a:r>
            <a:endParaRPr lang="en-US" sz="1100" dirty="0">
              <a:solidFill>
                <a:srgbClr val="0F173D"/>
              </a:solidFill>
              <a:effectLst/>
              <a:latin typeface="Poppins"/>
              <a:ea typeface="Times New Roman" panose="02020603050405020304" pitchFamily="18" charset="0"/>
              <a:cs typeface="Poppins"/>
            </a:endParaRPr>
          </a:p>
          <a:p>
            <a:endParaRPr lang="en-US" dirty="0"/>
          </a:p>
        </p:txBody>
      </p:sp>
      <p:sp>
        <p:nvSpPr>
          <p:cNvPr id="4" name="Slide Number Placeholder 3"/>
          <p:cNvSpPr>
            <a:spLocks noGrp="1"/>
          </p:cNvSpPr>
          <p:nvPr>
            <p:ph type="sldNum" sz="quarter" idx="5"/>
          </p:nvPr>
        </p:nvSpPr>
        <p:spPr/>
        <p:txBody>
          <a:bodyPr/>
          <a:lstStyle/>
          <a:p>
            <a:fld id="{896399F6-6299-4610-B81F-5B1794C45A33}" type="slidenum">
              <a:rPr lang="en-US" smtClean="0"/>
              <a:t>11</a:t>
            </a:fld>
            <a:endParaRPr lang="en-US"/>
          </a:p>
        </p:txBody>
      </p:sp>
    </p:spTree>
    <p:extLst>
      <p:ext uri="{BB962C8B-B14F-4D97-AF65-F5344CB8AC3E}">
        <p14:creationId xmlns:p14="http://schemas.microsoft.com/office/powerpoint/2010/main" val="24263422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ts val="2400"/>
              </a:lnSpc>
              <a:spcBef>
                <a:spcPts val="600"/>
              </a:spcBef>
            </a:pPr>
            <a:r>
              <a:rPr lang="es-419" sz="1200" b="1" kern="1200" dirty="0">
                <a:solidFill>
                  <a:srgbClr val="0F173D"/>
                </a:solidFill>
                <a:effectLst/>
                <a:latin typeface="Poppins" pitchFamily="2" charset="77"/>
                <a:ea typeface="+mn-ea"/>
                <a:cs typeface="Calibri" panose="020F0502020204030204" pitchFamily="34" charset="0"/>
              </a:rPr>
              <a:t>Puntos de conversación</a:t>
            </a:r>
            <a:endParaRPr lang="en-US" sz="1200" b="1" kern="1200" dirty="0">
              <a:solidFill>
                <a:srgbClr val="0F173D"/>
              </a:solidFill>
              <a:effectLst/>
              <a:latin typeface="Poppins" pitchFamily="2" charset="77"/>
              <a:ea typeface="+mn-ea"/>
              <a:cs typeface="Calibri" panose="020F0502020204030204" pitchFamily="34" charset="0"/>
            </a:endParaRPr>
          </a:p>
          <a:p>
            <a:pPr marL="342900" marR="0" lvl="0" indent="-342900">
              <a:buFont typeface="Symbol" pitchFamily="2" charset="2"/>
              <a:buChar char=""/>
            </a:pPr>
            <a:r>
              <a:rPr lang="es-419" sz="1100" dirty="0">
                <a:solidFill>
                  <a:srgbClr val="0F173D"/>
                </a:solidFill>
                <a:effectLst/>
                <a:latin typeface="Poppins" pitchFamily="2" charset="77"/>
                <a:ea typeface="Times New Roman" panose="02020603050405020304" pitchFamily="18" charset="0"/>
                <a:cs typeface="Calibri" panose="020F0502020204030204" pitchFamily="34" charset="0"/>
              </a:rPr>
              <a:t>El primer principio de conteo es el </a:t>
            </a:r>
            <a:r>
              <a:rPr lang="es-419" sz="1100" b="1" dirty="0">
                <a:solidFill>
                  <a:srgbClr val="0F173D"/>
                </a:solidFill>
                <a:effectLst/>
                <a:latin typeface="Poppins" pitchFamily="2" charset="77"/>
                <a:ea typeface="Times New Roman" panose="02020603050405020304" pitchFamily="18" charset="0"/>
                <a:cs typeface="Calibri" panose="020F0502020204030204" pitchFamily="34" charset="0"/>
              </a:rPr>
              <a:t>orden estable</a:t>
            </a:r>
            <a:r>
              <a:rPr lang="es-419" sz="1100" dirty="0">
                <a:solidFill>
                  <a:srgbClr val="0F173D"/>
                </a:solidFill>
                <a:effectLst/>
                <a:latin typeface="Poppins" pitchFamily="2" charset="77"/>
                <a:ea typeface="Times New Roman" panose="02020603050405020304" pitchFamily="18" charset="0"/>
                <a:cs typeface="Calibri" panose="020F0502020204030204" pitchFamily="34" charset="0"/>
              </a:rPr>
              <a:t>. El orden estable es entender que los números están en un orden específico, y este orden nunca cambia. También significa entender que siempre se empieza un conteo en uno.</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s-419" sz="1100" dirty="0">
                <a:solidFill>
                  <a:srgbClr val="0F173D"/>
                </a:solidFill>
                <a:effectLst/>
                <a:latin typeface="Poppins" pitchFamily="2" charset="77"/>
                <a:ea typeface="Times New Roman" panose="02020603050405020304" pitchFamily="18" charset="0"/>
                <a:cs typeface="Calibri" panose="020F0502020204030204" pitchFamily="34" charset="0"/>
              </a:rPr>
              <a:t>Los niños desarrollan una comprensión del orden estable cuando aprenden a recitar la lista de conteo. La lista de conteo es la lista ordenada de palabras para los números en cualquier idioma, incluyendo el lenguaje de señas. </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s-419" sz="1400" kern="100" dirty="0">
                <a:effectLst/>
                <a:latin typeface="Calibri" panose="020F0502020204030204" pitchFamily="34" charset="0"/>
                <a:ea typeface="Calibri" panose="020F0502020204030204" pitchFamily="34" charset="0"/>
                <a:cs typeface="Times New Roman" panose="02020603050405020304" pitchFamily="18" charset="0"/>
              </a:rPr>
              <a:t>Por ejemplo, la lista de conteo en español es uno, dos, tres, cuatro, cinco, y así sucesivamente</a:t>
            </a:r>
            <a:r>
              <a:rPr lang="es-419" sz="12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buFont typeface="Symbol" pitchFamily="2" charset="2"/>
              <a:buChar char=""/>
            </a:pPr>
            <a:r>
              <a:rPr lang="es-419" sz="1100" dirty="0">
                <a:solidFill>
                  <a:srgbClr val="0F173D"/>
                </a:solidFill>
                <a:effectLst/>
                <a:latin typeface="Poppins" pitchFamily="2" charset="77"/>
                <a:ea typeface="Times New Roman" panose="02020603050405020304" pitchFamily="18" charset="0"/>
                <a:cs typeface="Calibri" panose="020F0502020204030204" pitchFamily="34" charset="0"/>
              </a:rPr>
              <a:t>Entre los tres y cuatro años, los niños aprenden a recitar números hasta 10 en su idioma del hogar, el inglés, o ambos. Esta habilidad requiere mucha práctica y modelado de los adultos. </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s-419" sz="1100" dirty="0">
                <a:solidFill>
                  <a:srgbClr val="0F173D"/>
                </a:solidFill>
                <a:effectLst/>
                <a:latin typeface="Poppins" pitchFamily="2" charset="77"/>
                <a:ea typeface="Times New Roman" panose="02020603050405020304" pitchFamily="18" charset="0"/>
                <a:cs typeface="Calibri" panose="020F0502020204030204" pitchFamily="34" charset="0"/>
              </a:rPr>
              <a:t>Al principio, los niños cometerán errores al recitar la lista de conteo hasta 10. Pueden omitir o repetir un número, y los niños suelen cometer los mismos errores de manera constante (por ejemplo, un niño siempre puede omitir ocho al contar del uno al diez). </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s-419" sz="1100" dirty="0">
                <a:solidFill>
                  <a:srgbClr val="0F173D"/>
                </a:solidFill>
                <a:effectLst/>
                <a:latin typeface="Poppins" pitchFamily="2" charset="77"/>
                <a:ea typeface="Times New Roman" panose="02020603050405020304" pitchFamily="18" charset="0"/>
                <a:cs typeface="Calibri" panose="020F0502020204030204" pitchFamily="34" charset="0"/>
              </a:rPr>
              <a:t>Entre las edades de cuatro y cinco años, los niños recitan números hasta 30.</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s-419" sz="1100" dirty="0">
                <a:solidFill>
                  <a:srgbClr val="0F173D"/>
                </a:solidFill>
                <a:effectLst/>
                <a:latin typeface="Poppins" pitchFamily="2" charset="77"/>
                <a:ea typeface="Times New Roman" panose="02020603050405020304" pitchFamily="18" charset="0"/>
                <a:cs typeface="Calibri" panose="020F0502020204030204" pitchFamily="34" charset="0"/>
              </a:rPr>
              <a:t>Por ejemplo, una niña en TK podría contar un puñado de semillas de calabaza que sac</a:t>
            </a:r>
            <a:r>
              <a:rPr lang="es-419" sz="1100" dirty="0">
                <a:solidFill>
                  <a:srgbClr val="0F173D"/>
                </a:solidFill>
                <a:effectLst/>
                <a:latin typeface="Poppins" pitchFamily="2" charset="77"/>
                <a:ea typeface="Times New Roman" panose="02020603050405020304" pitchFamily="18" charset="0"/>
                <a:cs typeface="Poppins" pitchFamily="2" charset="77"/>
              </a:rPr>
              <a:t>ó</a:t>
            </a:r>
            <a:r>
              <a:rPr lang="es-419" sz="1100" dirty="0">
                <a:solidFill>
                  <a:srgbClr val="0F173D"/>
                </a:solidFill>
                <a:effectLst/>
                <a:latin typeface="Poppins" pitchFamily="2" charset="77"/>
                <a:ea typeface="Times New Roman" panose="02020603050405020304" pitchFamily="18" charset="0"/>
                <a:cs typeface="Calibri" panose="020F0502020204030204" pitchFamily="34" charset="0"/>
              </a:rPr>
              <a:t> de una calabaza. </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896399F6-6299-4610-B81F-5B1794C45A33}" type="slidenum">
              <a:rPr lang="en-US" smtClean="0"/>
              <a:t>12</a:t>
            </a:fld>
            <a:endParaRPr lang="en-US"/>
          </a:p>
        </p:txBody>
      </p:sp>
    </p:spTree>
    <p:extLst>
      <p:ext uri="{BB962C8B-B14F-4D97-AF65-F5344CB8AC3E}">
        <p14:creationId xmlns:p14="http://schemas.microsoft.com/office/powerpoint/2010/main" val="22513795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ts val="2400"/>
              </a:lnSpc>
              <a:spcBef>
                <a:spcPts val="600"/>
              </a:spcBef>
            </a:pPr>
            <a:r>
              <a:rPr lang="es-419" sz="1200" b="1" kern="1200" dirty="0">
                <a:solidFill>
                  <a:srgbClr val="0F173D"/>
                </a:solidFill>
                <a:effectLst/>
                <a:latin typeface="Poppins" pitchFamily="2" charset="77"/>
                <a:ea typeface="+mn-ea"/>
                <a:cs typeface="Calibri" panose="020F0502020204030204" pitchFamily="34" charset="0"/>
              </a:rPr>
              <a:t>Puntos de conversación</a:t>
            </a:r>
            <a:endParaRPr lang="en-US" sz="1200" b="1" kern="1200" dirty="0">
              <a:solidFill>
                <a:srgbClr val="0F173D"/>
              </a:solidFill>
              <a:effectLst/>
              <a:latin typeface="Poppins" pitchFamily="2" charset="77"/>
              <a:ea typeface="+mn-ea"/>
              <a:cs typeface="Calibri" panose="020F0502020204030204" pitchFamily="34" charset="0"/>
            </a:endParaRPr>
          </a:p>
          <a:p>
            <a:pPr marL="342900" marR="0" lvl="0" indent="-342900">
              <a:buFont typeface="Symbol" pitchFamily="2" charset="2"/>
              <a:buChar char=""/>
            </a:pPr>
            <a:r>
              <a:rPr lang="es-419" sz="1100" dirty="0">
                <a:solidFill>
                  <a:srgbClr val="0F173D"/>
                </a:solidFill>
                <a:effectLst/>
                <a:latin typeface="Poppins" pitchFamily="2" charset="77"/>
                <a:ea typeface="Times New Roman" panose="02020603050405020304" pitchFamily="18" charset="0"/>
                <a:cs typeface="Calibri" panose="020F0502020204030204" pitchFamily="34" charset="0"/>
              </a:rPr>
              <a:t>En el kindergarten, a medida que los niños aprenden a contar hasta 100 en su idioma del hogar, inglés, o ambos, comienzan a reconocer el patrón del sistema de base-diez. </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s-419" sz="1100" dirty="0">
                <a:solidFill>
                  <a:srgbClr val="0F173D"/>
                </a:solidFill>
                <a:effectLst/>
                <a:latin typeface="Poppins" pitchFamily="2" charset="77"/>
                <a:ea typeface="Times New Roman" panose="02020603050405020304" pitchFamily="18" charset="0"/>
                <a:cs typeface="Calibri" panose="020F0502020204030204" pitchFamily="34" charset="0"/>
              </a:rPr>
              <a:t>El sistema base-diez es el sistema de números que usamos para asignar valores de lugar a los números. El sistema de base-diez utiliza los dígitos 0, 1, 2, 3, 4, 5, 6, 7, 8 y 9 para representar todos los demás números en su sistema.</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s-419" sz="1100" dirty="0">
                <a:solidFill>
                  <a:srgbClr val="0F173D"/>
                </a:solidFill>
                <a:effectLst/>
                <a:latin typeface="Poppins" pitchFamily="2" charset="77"/>
                <a:ea typeface="Times New Roman" panose="02020603050405020304" pitchFamily="18" charset="0"/>
                <a:cs typeface="Calibri" panose="020F0502020204030204" pitchFamily="34" charset="0"/>
              </a:rPr>
              <a:t>Cuando los niños reconocen el patrón del sistema numérico de base-diez, se dan cuenta de un importante concepto matemático. Es decir, una vez que comienzan una nueva década, solo repiten los números uno a nueve antes de llegar a la siguiente. </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s-419" sz="1100" dirty="0">
                <a:solidFill>
                  <a:srgbClr val="0F173D"/>
                </a:solidFill>
                <a:effectLst/>
                <a:latin typeface="Poppins" pitchFamily="2" charset="77"/>
                <a:ea typeface="Times New Roman" panose="02020603050405020304" pitchFamily="18" charset="0"/>
                <a:cs typeface="Calibri" panose="020F0502020204030204" pitchFamily="34" charset="0"/>
              </a:rPr>
              <a:t>Incluso una vez que los niños empiezan a reconocer este patrón, pueden necesitar ayuda para recordar los conjuntos de decenas. Por ejemplo, podrían decir "veinte-diez" en lugar de 30.</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896399F6-6299-4610-B81F-5B1794C45A33}" type="slidenum">
              <a:rPr lang="en-US" smtClean="0"/>
              <a:t>13</a:t>
            </a:fld>
            <a:endParaRPr lang="en-US"/>
          </a:p>
        </p:txBody>
      </p:sp>
    </p:spTree>
    <p:extLst>
      <p:ext uri="{BB962C8B-B14F-4D97-AF65-F5344CB8AC3E}">
        <p14:creationId xmlns:p14="http://schemas.microsoft.com/office/powerpoint/2010/main" val="2894513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ts val="2400"/>
              </a:lnSpc>
              <a:spcBef>
                <a:spcPts val="600"/>
              </a:spcBef>
            </a:pPr>
            <a:r>
              <a:rPr lang="es-419" sz="1200" b="1" kern="1200" dirty="0">
                <a:solidFill>
                  <a:srgbClr val="0F173D"/>
                </a:solidFill>
                <a:effectLst/>
                <a:latin typeface="Poppins" pitchFamily="2" charset="77"/>
                <a:ea typeface="+mn-ea"/>
                <a:cs typeface="Calibri" panose="020F0502020204030204" pitchFamily="34" charset="0"/>
              </a:rPr>
              <a:t>Puntos de conversación</a:t>
            </a:r>
            <a:endParaRPr lang="en-US" sz="1200" b="1" kern="1200" dirty="0">
              <a:solidFill>
                <a:srgbClr val="0F173D"/>
              </a:solidFill>
              <a:effectLst/>
              <a:latin typeface="Poppins" pitchFamily="2" charset="77"/>
              <a:ea typeface="+mn-ea"/>
              <a:cs typeface="Calibri" panose="020F0502020204030204" pitchFamily="34" charset="0"/>
            </a:endParaRPr>
          </a:p>
          <a:p>
            <a:pPr marL="342900" marR="0" lvl="0" indent="-342900">
              <a:buFont typeface="Symbol" pitchFamily="2" charset="2"/>
              <a:buChar char=""/>
            </a:pPr>
            <a:r>
              <a:rPr lang="es-419" sz="1100" dirty="0">
                <a:solidFill>
                  <a:srgbClr val="0F173D"/>
                </a:solidFill>
                <a:effectLst/>
                <a:latin typeface="Poppins" pitchFamily="2" charset="77"/>
                <a:ea typeface="Times New Roman" panose="02020603050405020304" pitchFamily="18" charset="0"/>
                <a:cs typeface="Calibri" panose="020F0502020204030204" pitchFamily="34" charset="0"/>
              </a:rPr>
              <a:t>Antes de discutir los principios de conteo dos y tres, aquí hay una anotación sobre el papel del lenguaje en la capacidad de los niños para recitar la lista de conteo. </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s-419" sz="1100" dirty="0">
                <a:solidFill>
                  <a:srgbClr val="0F173D"/>
                </a:solidFill>
                <a:effectLst/>
                <a:latin typeface="Poppins" pitchFamily="2" charset="77"/>
                <a:ea typeface="Times New Roman" panose="02020603050405020304" pitchFamily="18" charset="0"/>
                <a:cs typeface="Calibri" panose="020F0502020204030204" pitchFamily="34" charset="0"/>
              </a:rPr>
              <a:t>La exposición constante y la oportunidad de usar las palabras para los números -en cualquier idioma- juegan un papel importante en el aprendizaje del conteo, específicamente el aprendizaje de recitar la lista de conteo.</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s-419" sz="1100" dirty="0">
                <a:solidFill>
                  <a:srgbClr val="0F173D"/>
                </a:solidFill>
                <a:effectLst/>
                <a:latin typeface="Poppins" pitchFamily="2" charset="77"/>
                <a:ea typeface="Times New Roman" panose="02020603050405020304" pitchFamily="18" charset="0"/>
                <a:cs typeface="Calibri" panose="020F0502020204030204" pitchFamily="34" charset="0"/>
              </a:rPr>
              <a:t>Los niños que aprenden en múltiples idiomas aprenden a recitar partes de la lista en cualquiera de las lenguas a las que están expuestos con frecuencia. Por ejemplo, un niño que aprende español en el hogar e inglés en su entorno de aprendizaje y cuidado temprano puede comunicar sus primeras palabras para los números en español. </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s-419" sz="1100" dirty="0">
                <a:solidFill>
                  <a:srgbClr val="0F173D"/>
                </a:solidFill>
                <a:effectLst/>
                <a:latin typeface="Poppins" pitchFamily="2" charset="77"/>
                <a:ea typeface="Times New Roman" panose="02020603050405020304" pitchFamily="18" charset="0"/>
                <a:cs typeface="Calibri" panose="020F0502020204030204" pitchFamily="34" charset="0"/>
              </a:rPr>
              <a:t>Los tipos de idiomas a los que están expuestos los niños también pueden influir en su comprensión de números y conteo (Cankaya et al., 2014). Los lenguajes varían en la forma de representar conceptos matemáticos, incluyendo su sistema de nombres para los números. Las lenguas como el chino o el japonés tienen un sistema numérico en el que las palabras para los números corresponden directamente con una estructura de base-diez (por ejemplo, la palabra para "11" en chino es equivalente a "diez-uno"). Los idiomas como el inglés y el español tienen un sistema de palabras menos obvio (por ejemplo, la palabra para "11" en inglés es "eleven"). La investigación sugiere que los niños que aprenden idiomas con sistemas numéricos más transparentes, como el chino, el japonés o el árabe, puede serles más fácil (al menos al principio) aprender a recitar números, especialmente números que siguen al diez.</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s-419" sz="1100" dirty="0">
                <a:solidFill>
                  <a:srgbClr val="0F173D"/>
                </a:solidFill>
                <a:effectLst/>
                <a:latin typeface="Poppins" pitchFamily="2" charset="77"/>
                <a:ea typeface="Times New Roman" panose="02020603050405020304" pitchFamily="18" charset="0"/>
                <a:cs typeface="Calibri" panose="020F0502020204030204" pitchFamily="34" charset="0"/>
              </a:rPr>
              <a:t>Sin embargo, la investigación sugiere que los niños con una exposición limitada al lenguaje en los primeros años pueden experimentar atrasos en aprender el conteo o utilizar palabras para los números.</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s-419" sz="1100" dirty="0">
                <a:solidFill>
                  <a:srgbClr val="0F173D"/>
                </a:solidFill>
                <a:effectLst/>
                <a:latin typeface="Poppins" pitchFamily="2" charset="77"/>
                <a:ea typeface="Times New Roman" panose="02020603050405020304" pitchFamily="18" charset="0"/>
                <a:cs typeface="Calibri" panose="020F0502020204030204" pitchFamily="34" charset="0"/>
              </a:rPr>
              <a:t>Por ejemplo, los niños que son sordos o tienen deficiencias auditivas y están aprendiendo el lenguaje de señas pueden experimentar atrasos en aprender partes de la lista de conteo en comparación con los niños que oyen (Santos &amp; Cordes, 2022). </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s-419" sz="1100" dirty="0">
                <a:solidFill>
                  <a:srgbClr val="0F173D"/>
                </a:solidFill>
                <a:effectLst/>
                <a:latin typeface="Poppins" pitchFamily="2" charset="77"/>
                <a:ea typeface="Times New Roman" panose="02020603050405020304" pitchFamily="18" charset="0"/>
                <a:cs typeface="Calibri" panose="020F0502020204030204" pitchFamily="34" charset="0"/>
              </a:rPr>
              <a:t>Esto podría deberse a que los cuidadores no dominan el lenguaje de señas y tienen menos formas de comunicarse con sus niños. Como resultado, es posible que no estén exponiendo a los niños a tanto lenguaje -incluyendo los números y las palabras para el conteo- como los niños oyentes.</a:t>
            </a:r>
          </a:p>
          <a:p>
            <a:pPr marL="742950" marR="0" lvl="1" indent="-285750">
              <a:buFont typeface="Courier New" panose="02070309020205020404" pitchFamily="49" charset="0"/>
              <a:buChar char="o"/>
            </a:pPr>
            <a:endParaRPr lang="es-419"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0" marR="0">
              <a:lnSpc>
                <a:spcPts val="2400"/>
              </a:lnSpc>
              <a:spcBef>
                <a:spcPts val="600"/>
              </a:spcBef>
            </a:pPr>
            <a:r>
              <a:rPr lang="es-419" sz="1800" b="1" kern="1200" dirty="0">
                <a:solidFill>
                  <a:srgbClr val="0F173D"/>
                </a:solidFill>
                <a:effectLst/>
                <a:latin typeface="Poppins" pitchFamily="2" charset="77"/>
                <a:ea typeface="+mn-ea"/>
                <a:cs typeface="Calibri" panose="020F0502020204030204" pitchFamily="34" charset="0"/>
              </a:rPr>
              <a:t>Notas del facilitador</a:t>
            </a:r>
            <a:endParaRPr lang="en-US" sz="1800" b="1" kern="1200" dirty="0">
              <a:solidFill>
                <a:srgbClr val="0F173D"/>
              </a:solidFill>
              <a:effectLst/>
              <a:latin typeface="Poppins" pitchFamily="2" charset="77"/>
              <a:ea typeface="+mn-ea"/>
              <a:cs typeface="Calibri" panose="020F0502020204030204" pitchFamily="34" charset="0"/>
            </a:endParaRPr>
          </a:p>
          <a:p>
            <a:pPr marL="342900" indent="-342900">
              <a:buFont typeface="Symbol" pitchFamily="2" charset="2"/>
              <a:buChar char=""/>
            </a:pPr>
            <a:r>
              <a:rPr lang="es-419" sz="1800" dirty="0">
                <a:solidFill>
                  <a:srgbClr val="0F173D"/>
                </a:solidFill>
                <a:effectLst/>
                <a:latin typeface="Poppins"/>
                <a:ea typeface="Times New Roman" panose="02020603050405020304" pitchFamily="18" charset="0"/>
                <a:cs typeface="Poppins"/>
              </a:rPr>
              <a:t>Nota: esta diapositiva también se presenta en PPT 1: "Introducción a los números y el conteo: </a:t>
            </a:r>
            <a:r>
              <a:rPr lang="es-419">
                <a:solidFill>
                  <a:srgbClr val="0F173D"/>
                </a:solidFill>
              </a:rPr>
              <a:t>Recién nacido–</a:t>
            </a:r>
            <a:r>
              <a:rPr lang="es-419">
                <a:solidFill>
                  <a:srgbClr val="0F173D"/>
                </a:solidFill>
                <a:effectLst/>
              </a:rPr>
              <a:t>8 años</a:t>
            </a:r>
            <a:r>
              <a:rPr lang="es-419">
                <a:solidFill>
                  <a:srgbClr val="0F173D"/>
                </a:solidFill>
                <a:latin typeface="Calibri"/>
                <a:ea typeface="Calibri"/>
                <a:cs typeface="Calibri"/>
              </a:rPr>
              <a:t>.</a:t>
            </a:r>
            <a:r>
              <a:rPr lang="es-419" sz="1800" dirty="0">
                <a:solidFill>
                  <a:srgbClr val="0F173D"/>
                </a:solidFill>
                <a:latin typeface="Poppins"/>
                <a:cs typeface="Poppins"/>
              </a:rPr>
              <a:t>”</a:t>
            </a:r>
            <a:endParaRPr lang="en-US" sz="18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896399F6-6299-4610-B81F-5B1794C45A33}" type="slidenum">
              <a:rPr lang="en-US" smtClean="0"/>
              <a:t>14</a:t>
            </a:fld>
            <a:endParaRPr lang="en-US"/>
          </a:p>
        </p:txBody>
      </p:sp>
    </p:spTree>
    <p:extLst>
      <p:ext uri="{BB962C8B-B14F-4D97-AF65-F5344CB8AC3E}">
        <p14:creationId xmlns:p14="http://schemas.microsoft.com/office/powerpoint/2010/main" val="38722221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ts val="2400"/>
              </a:lnSpc>
              <a:spcBef>
                <a:spcPts val="600"/>
              </a:spcBef>
            </a:pPr>
            <a:r>
              <a:rPr lang="es-419" sz="1200" b="1" kern="1200" dirty="0">
                <a:solidFill>
                  <a:srgbClr val="0F173D"/>
                </a:solidFill>
                <a:effectLst/>
                <a:latin typeface="Poppins" pitchFamily="2" charset="77"/>
                <a:ea typeface="+mn-ea"/>
                <a:cs typeface="Calibri" panose="020F0502020204030204" pitchFamily="34" charset="0"/>
              </a:rPr>
              <a:t>Puntos de conversación</a:t>
            </a:r>
            <a:endParaRPr lang="en-US" sz="1200" b="1" kern="1200" dirty="0">
              <a:solidFill>
                <a:srgbClr val="0F173D"/>
              </a:solidFill>
              <a:effectLst/>
              <a:latin typeface="Poppins" pitchFamily="2" charset="77"/>
              <a:ea typeface="+mn-ea"/>
              <a:cs typeface="Calibri" panose="020F0502020204030204" pitchFamily="34" charset="0"/>
            </a:endParaRPr>
          </a:p>
          <a:p>
            <a:pPr marL="342900" marR="0" lvl="0" indent="-342900">
              <a:buFont typeface="Symbol" pitchFamily="2" charset="2"/>
              <a:buChar char=""/>
            </a:pPr>
            <a:r>
              <a:rPr lang="es-419" sz="1100" dirty="0">
                <a:solidFill>
                  <a:srgbClr val="0F173D"/>
                </a:solidFill>
                <a:effectLst/>
                <a:latin typeface="Poppins" pitchFamily="2" charset="77"/>
                <a:ea typeface="Times New Roman" panose="02020603050405020304" pitchFamily="18" charset="0"/>
                <a:cs typeface="Calibri" panose="020F0502020204030204" pitchFamily="34" charset="0"/>
              </a:rPr>
              <a:t>El segundo principio de conteo que los niños desarrollan es la </a:t>
            </a:r>
            <a:r>
              <a:rPr lang="es-419" sz="1100" b="1" dirty="0">
                <a:solidFill>
                  <a:srgbClr val="0F173D"/>
                </a:solidFill>
                <a:effectLst/>
                <a:latin typeface="Poppins" pitchFamily="2" charset="77"/>
                <a:ea typeface="Times New Roman" panose="02020603050405020304" pitchFamily="18" charset="0"/>
                <a:cs typeface="Calibri" panose="020F0502020204030204" pitchFamily="34" charset="0"/>
              </a:rPr>
              <a:t>correspondencia uno a uno</a:t>
            </a:r>
            <a:r>
              <a:rPr lang="es-419" sz="1100" dirty="0">
                <a:solidFill>
                  <a:srgbClr val="0F173D"/>
                </a:solidFill>
                <a:effectLst/>
                <a:latin typeface="Poppins" pitchFamily="2" charset="77"/>
                <a:ea typeface="Times New Roman" panose="02020603050405020304" pitchFamily="18" charset="0"/>
                <a:cs typeface="Calibri" panose="020F0502020204030204" pitchFamily="34" charset="0"/>
              </a:rPr>
              <a:t>. La correspondencia uno a uno es la capacidad de asignar una palabra para numero a cada objeto mientras se cuenta.</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s-419" sz="1100" dirty="0">
                <a:solidFill>
                  <a:srgbClr val="0F173D"/>
                </a:solidFill>
                <a:effectLst/>
                <a:latin typeface="Poppins" pitchFamily="2" charset="77"/>
                <a:ea typeface="Times New Roman" panose="02020603050405020304" pitchFamily="18" charset="0"/>
                <a:cs typeface="Calibri" panose="020F0502020204030204" pitchFamily="34" charset="0"/>
              </a:rPr>
              <a:t>En las primeras etapas de aprender a contar un conjunto de objetos, los niños lo hacen mejor con conjuntos pequeños y cuando los conjuntos están organizados en filas. </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s-419" sz="1100" dirty="0">
                <a:solidFill>
                  <a:srgbClr val="0F173D"/>
                </a:solidFill>
                <a:effectLst/>
                <a:latin typeface="Poppins" pitchFamily="2" charset="77"/>
                <a:ea typeface="Times New Roman" panose="02020603050405020304" pitchFamily="18" charset="0"/>
                <a:cs typeface="Calibri" panose="020F0502020204030204" pitchFamily="34" charset="0"/>
              </a:rPr>
              <a:t>Entre los tres y los cinco años, los niños tienen muchas oportunidades para el conteo conjuntos de objetos como parte de sus actividades cotidianas. Como resultado, aprenden a contar conjuntos más grandes de objetos (hasta 10) con mayor precisión, utilizando la correspondencia uno a uno.</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s-419" sz="1100" dirty="0">
                <a:solidFill>
                  <a:srgbClr val="0F173D"/>
                </a:solidFill>
                <a:effectLst/>
                <a:latin typeface="Poppins" pitchFamily="2" charset="77"/>
                <a:ea typeface="Times New Roman" panose="02020603050405020304" pitchFamily="18" charset="0"/>
                <a:cs typeface="Calibri" panose="020F0502020204030204" pitchFamily="34" charset="0"/>
              </a:rPr>
              <a:t>A medida que los niños aprenden la correspondencia uno a uno, pueden cometer errores, como contar el mismo artículo dos veces u omitir un artículo. Estos errores a menudo están relacionados con sus habilidades motoras finas, memoria o capacidad para regular la atención. </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s-419" sz="1100" dirty="0">
                <a:solidFill>
                  <a:srgbClr val="0F173D"/>
                </a:solidFill>
                <a:effectLst/>
                <a:latin typeface="Poppins" pitchFamily="2" charset="77"/>
                <a:ea typeface="Times New Roman" panose="02020603050405020304" pitchFamily="18" charset="0"/>
                <a:cs typeface="Calibri" panose="020F0502020204030204" pitchFamily="34" charset="0"/>
              </a:rPr>
              <a:t>Los adultos pueden ayudar a los niños a evitar estos errores mediante el modelado y alentándolos a utilizar estrategias como tocar objetos mientras cuentan, contar objetos de izquierda a derecha y mover elementos que han contado hacia un lado. </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s-419" sz="1100" dirty="0">
                <a:solidFill>
                  <a:srgbClr val="0F173D"/>
                </a:solidFill>
                <a:effectLst/>
                <a:latin typeface="Poppins" pitchFamily="2" charset="77"/>
                <a:ea typeface="Times New Roman" panose="02020603050405020304" pitchFamily="18" charset="0"/>
                <a:cs typeface="Calibri" panose="020F0502020204030204" pitchFamily="34" charset="0"/>
              </a:rPr>
              <a:t>Los niños desarrollan estrategias de conteo uno a uno más eficaces entre las edades de cuatro y cinco años. Por ejemplo, es más probable que utilicen algunas de estas estrategias como mover los artículos que han contado a un lado, sin el apoyo de un adulto.</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896399F6-6299-4610-B81F-5B1794C45A33}" type="slidenum">
              <a:rPr lang="en-US" smtClean="0"/>
              <a:t>15</a:t>
            </a:fld>
            <a:endParaRPr lang="en-US"/>
          </a:p>
        </p:txBody>
      </p:sp>
    </p:spTree>
    <p:extLst>
      <p:ext uri="{BB962C8B-B14F-4D97-AF65-F5344CB8AC3E}">
        <p14:creationId xmlns:p14="http://schemas.microsoft.com/office/powerpoint/2010/main" val="20730180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ts val="2400"/>
              </a:lnSpc>
              <a:spcBef>
                <a:spcPts val="600"/>
              </a:spcBef>
            </a:pPr>
            <a:r>
              <a:rPr lang="es-419" sz="1200" b="1" kern="1200" dirty="0">
                <a:solidFill>
                  <a:srgbClr val="0F173D"/>
                </a:solidFill>
                <a:effectLst/>
                <a:latin typeface="Poppins" pitchFamily="2" charset="77"/>
                <a:ea typeface="+mn-ea"/>
                <a:cs typeface="Calibri" panose="020F0502020204030204" pitchFamily="34" charset="0"/>
              </a:rPr>
              <a:t>Puntos de conversación</a:t>
            </a:r>
            <a:endParaRPr lang="en-US" sz="1200" b="1" kern="1200" dirty="0">
              <a:solidFill>
                <a:srgbClr val="0F173D"/>
              </a:solidFill>
              <a:effectLst/>
              <a:latin typeface="Poppins" pitchFamily="2" charset="77"/>
              <a:ea typeface="+mn-ea"/>
              <a:cs typeface="Calibri" panose="020F0502020204030204" pitchFamily="34" charset="0"/>
            </a:endParaRPr>
          </a:p>
          <a:p>
            <a:pPr marL="342900" marR="0" lvl="0" indent="-342900">
              <a:buFont typeface="Symbol" pitchFamily="2" charset="2"/>
              <a:buChar char=""/>
            </a:pPr>
            <a:r>
              <a:rPr lang="es-419" sz="1100" dirty="0">
                <a:solidFill>
                  <a:srgbClr val="0F173D"/>
                </a:solidFill>
                <a:effectLst/>
                <a:latin typeface="Poppins" pitchFamily="2" charset="77"/>
                <a:ea typeface="Times New Roman" panose="02020603050405020304" pitchFamily="18" charset="0"/>
                <a:cs typeface="Calibri" panose="020F0502020204030204" pitchFamily="34" charset="0"/>
              </a:rPr>
              <a:t>El desarrollo de una comprensión de la cardinalidad es el tercer principio de conteo.</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s-419" sz="1100" dirty="0">
                <a:solidFill>
                  <a:srgbClr val="0F173D"/>
                </a:solidFill>
                <a:effectLst/>
                <a:latin typeface="Poppins" pitchFamily="2" charset="77"/>
                <a:ea typeface="Times New Roman" panose="02020603050405020304" pitchFamily="18" charset="0"/>
                <a:cs typeface="Calibri" panose="020F0502020204030204" pitchFamily="34" charset="0"/>
              </a:rPr>
              <a:t>La mayoría de los niños desarrollan una comprensión de la cardinalidad alrededor de los cinco años. </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s-419" sz="1100" b="1" dirty="0">
                <a:solidFill>
                  <a:srgbClr val="0F173D"/>
                </a:solidFill>
                <a:effectLst/>
                <a:latin typeface="Poppins" pitchFamily="2" charset="77"/>
                <a:ea typeface="Times New Roman" panose="02020603050405020304" pitchFamily="18" charset="0"/>
                <a:cs typeface="Calibri" panose="020F0502020204030204" pitchFamily="34" charset="0"/>
              </a:rPr>
              <a:t>Cardinalidad</a:t>
            </a:r>
            <a:r>
              <a:rPr lang="es-419" sz="1100" dirty="0">
                <a:solidFill>
                  <a:srgbClr val="0F173D"/>
                </a:solidFill>
                <a:effectLst/>
                <a:latin typeface="Poppins" pitchFamily="2" charset="77"/>
                <a:ea typeface="Times New Roman" panose="02020603050405020304" pitchFamily="18" charset="0"/>
                <a:cs typeface="Calibri" panose="020F0502020204030204" pitchFamily="34" charset="0"/>
              </a:rPr>
              <a:t> es entender que, al contar, la última palabra para número en la lista de conteo representa el tamaño del conjunto. </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s-419" sz="1100" dirty="0">
                <a:solidFill>
                  <a:srgbClr val="0F173D"/>
                </a:solidFill>
                <a:effectLst/>
                <a:latin typeface="Poppins" pitchFamily="2" charset="77"/>
                <a:ea typeface="Times New Roman" panose="02020603050405020304" pitchFamily="18" charset="0"/>
                <a:cs typeface="Calibri" panose="020F0502020204030204" pitchFamily="34" charset="0"/>
              </a:rPr>
              <a:t>Por ejemplo, una niña podría contar una fila de cuatro coches de juguete: "uno, dos, tres, cuatro". Si entiende cardinalidad, sabe que la palabra para número "cuatro" no solo etiqueta el cuarto coche de juguete, sino que etiqueta el número total de coches de juguete en este conjunto.</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s-419" sz="1100" dirty="0">
                <a:solidFill>
                  <a:srgbClr val="0F173D"/>
                </a:solidFill>
                <a:effectLst/>
                <a:latin typeface="Poppins" pitchFamily="2" charset="77"/>
                <a:ea typeface="Times New Roman" panose="02020603050405020304" pitchFamily="18" charset="0"/>
                <a:cs typeface="Calibri" panose="020F0502020204030204" pitchFamily="34" charset="0"/>
              </a:rPr>
              <a:t>Desarrollar una comprensión de la cardinalidad es bastante complejo y requiere mucha práctica con conteo y la respuesta a preguntas de "cuántos". </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s-419" sz="1100" dirty="0">
                <a:solidFill>
                  <a:srgbClr val="0F173D"/>
                </a:solidFill>
                <a:effectLst/>
                <a:latin typeface="Poppins" pitchFamily="2" charset="77"/>
                <a:ea typeface="Times New Roman" panose="02020603050405020304" pitchFamily="18" charset="0"/>
                <a:cs typeface="Calibri" panose="020F0502020204030204" pitchFamily="34" charset="0"/>
              </a:rPr>
              <a:t>Una vez que los niños entienden este concepto, también comprenden que no importa cómo arreglan los objetos. Entienden que conteo de arriba a abajo, de izquierda a derecha o en cualquier variación no afecta al número de objetos.</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s-419" sz="1100" dirty="0">
                <a:solidFill>
                  <a:srgbClr val="0F173D"/>
                </a:solidFill>
                <a:effectLst/>
                <a:latin typeface="Poppins" pitchFamily="2" charset="77"/>
                <a:ea typeface="Times New Roman" panose="02020603050405020304" pitchFamily="18" charset="0"/>
                <a:cs typeface="Calibri" panose="020F0502020204030204" pitchFamily="34" charset="0"/>
              </a:rPr>
              <a:t>Sobre esta base, los niños en los primeros grados usan sus habilidades de conteo para resolver problemas de suma y resta.</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s-419" sz="1100" dirty="0">
                <a:solidFill>
                  <a:srgbClr val="0F173D"/>
                </a:solidFill>
                <a:effectLst/>
                <a:latin typeface="Poppins" pitchFamily="2" charset="77"/>
                <a:ea typeface="Times New Roman" panose="02020603050405020304" pitchFamily="18" charset="0"/>
                <a:cs typeface="Calibri" panose="020F0502020204030204" pitchFamily="34" charset="0"/>
              </a:rPr>
              <a:t>Las investigaciones sobre la comprensión de los niños que aprenden en múltiples idiomas en lo que se refiere al conteo y a la cardinalidad muestran que cuando los niños aprenden primero a recitar números, pueden mostrar diferentes niveles de conteo en sus diversos idiomas (por ejemplo, un niño puede recitar números hasta 10 en inglés, pero solo hasta seis en español). Sin embargo, esta investigación también encuentra que una vez que los niños desarrollan una comprensión de la cardinalidad, pueden representar este conocimiento usando cualquiera de sus idiomas (Wagner et al., 2015).</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896399F6-6299-4610-B81F-5B1794C45A33}" type="slidenum">
              <a:rPr lang="en-US" smtClean="0"/>
              <a:t>16</a:t>
            </a:fld>
            <a:endParaRPr lang="en-US"/>
          </a:p>
        </p:txBody>
      </p:sp>
    </p:spTree>
    <p:extLst>
      <p:ext uri="{BB962C8B-B14F-4D97-AF65-F5344CB8AC3E}">
        <p14:creationId xmlns:p14="http://schemas.microsoft.com/office/powerpoint/2010/main" val="295549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ts val="2400"/>
              </a:lnSpc>
              <a:spcBef>
                <a:spcPts val="600"/>
              </a:spcBef>
            </a:pPr>
            <a:r>
              <a:rPr lang="es-419" sz="1200" b="1" kern="1200" dirty="0">
                <a:solidFill>
                  <a:srgbClr val="0F173D"/>
                </a:solidFill>
                <a:effectLst/>
                <a:latin typeface="Poppins" pitchFamily="2" charset="77"/>
                <a:ea typeface="+mn-ea"/>
                <a:cs typeface="Calibri" panose="020F0502020204030204" pitchFamily="34" charset="0"/>
              </a:rPr>
              <a:t>Puntos de conversación</a:t>
            </a:r>
            <a:endParaRPr lang="en-US" sz="1200" b="1" kern="1200" dirty="0">
              <a:solidFill>
                <a:srgbClr val="0F173D"/>
              </a:solidFill>
              <a:effectLst/>
              <a:latin typeface="Poppins" pitchFamily="2" charset="77"/>
              <a:ea typeface="+mn-ea"/>
              <a:cs typeface="Calibri" panose="020F0502020204030204" pitchFamily="34" charset="0"/>
            </a:endParaRPr>
          </a:p>
          <a:p>
            <a:pPr marL="342900" marR="0" lvl="0" indent="-342900">
              <a:buFont typeface="Symbol" pitchFamily="2" charset="2"/>
              <a:buChar char=""/>
            </a:pPr>
            <a:r>
              <a:rPr lang="es-419" sz="1100" dirty="0">
                <a:solidFill>
                  <a:srgbClr val="0F173D"/>
                </a:solidFill>
                <a:effectLst/>
                <a:latin typeface="Poppins" pitchFamily="2" charset="77"/>
                <a:ea typeface="Times New Roman" panose="02020603050405020304" pitchFamily="18" charset="0"/>
                <a:cs typeface="Calibri" panose="020F0502020204030204" pitchFamily="34" charset="0"/>
              </a:rPr>
              <a:t>Una de las habilidades que los niños desarrollan en los primeros grados es conteo por saltos. Practiquemos un poco juntos. </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s-419" sz="1100" dirty="0">
                <a:solidFill>
                  <a:srgbClr val="0F173D"/>
                </a:solidFill>
                <a:effectLst/>
                <a:latin typeface="Poppins" pitchFamily="2" charset="77"/>
                <a:ea typeface="Times New Roman" panose="02020603050405020304" pitchFamily="18" charset="0"/>
                <a:cs typeface="Calibri" panose="020F0502020204030204" pitchFamily="34" charset="0"/>
              </a:rPr>
              <a:t>[Invite a los participantes a contar saltando por dos, cinco y 10. Seleccione una estrategia de facilitación en las Notas del facilitador.]</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s-419" sz="1100" dirty="0">
                <a:solidFill>
                  <a:srgbClr val="0F173D"/>
                </a:solidFill>
                <a:effectLst/>
                <a:latin typeface="Poppins" pitchFamily="2" charset="77"/>
                <a:ea typeface="Times New Roman" panose="02020603050405020304" pitchFamily="18" charset="0"/>
                <a:cs typeface="Calibri" panose="020F0502020204030204" pitchFamily="34" charset="0"/>
              </a:rPr>
              <a:t>[Después de la actividad de contar saltando:] A medida que los niños hacen la transición al kindergarten, primer grado y segundo grado, su comprensión de números y las habilidades de conteo progresa. Es decir, pueden recitar a números más altos en su idioma del hogar, inglés o ambos. </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s-419" sz="1100" dirty="0">
                <a:solidFill>
                  <a:srgbClr val="0F173D"/>
                </a:solidFill>
                <a:effectLst/>
                <a:latin typeface="Poppins" pitchFamily="2" charset="77"/>
                <a:ea typeface="Times New Roman" panose="02020603050405020304" pitchFamily="18" charset="0"/>
                <a:cs typeface="Calibri" panose="020F0502020204030204" pitchFamily="34" charset="0"/>
              </a:rPr>
              <a:t>Al final del kindergarten, los niños pueden recitar la lista de conteo hasta 100. </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s-419" sz="1100" dirty="0">
                <a:solidFill>
                  <a:srgbClr val="0F173D"/>
                </a:solidFill>
                <a:effectLst/>
                <a:latin typeface="Poppins" pitchFamily="2" charset="77"/>
                <a:ea typeface="Times New Roman" panose="02020603050405020304" pitchFamily="18" charset="0"/>
                <a:cs typeface="Calibri" panose="020F0502020204030204" pitchFamily="34" charset="0"/>
              </a:rPr>
              <a:t>A medida que los niños pasan al primer grado, pueden recitar la lista de conteo hasta llegar a 120. Para el final del segundo grado, los niños cuentan hasta 1.000.</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s-419" sz="1100" dirty="0">
                <a:solidFill>
                  <a:srgbClr val="0F173D"/>
                </a:solidFill>
                <a:effectLst/>
                <a:latin typeface="Poppins" pitchFamily="2" charset="77"/>
                <a:ea typeface="Times New Roman" panose="02020603050405020304" pitchFamily="18" charset="0"/>
                <a:cs typeface="Calibri" panose="020F0502020204030204" pitchFamily="34" charset="0"/>
              </a:rPr>
              <a:t>Los niños también aprenden a contar saltando en su idioma del hogar, inglés, o ambos. Contar saltando es el conteo hacia adelante por un número que no sea uno. Por lo tanto, hacer contar saltando por diez es un conteo de 10, 20, 30, y así sucesivamente. </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s-419" sz="1100" dirty="0">
                <a:solidFill>
                  <a:srgbClr val="0F173D"/>
                </a:solidFill>
                <a:effectLst/>
                <a:latin typeface="Poppins" pitchFamily="2" charset="77"/>
                <a:ea typeface="Times New Roman" panose="02020603050405020304" pitchFamily="18" charset="0"/>
                <a:cs typeface="Calibri" panose="020F0502020204030204" pitchFamily="34" charset="0"/>
              </a:rPr>
              <a:t>Para el final del kindergarten, los niños aprenden a contar saltando de decenas a 100. También cuentan hacia adelante desde un número que no sea uno. </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s-419" sz="1100" dirty="0">
                <a:solidFill>
                  <a:srgbClr val="0F173D"/>
                </a:solidFill>
                <a:effectLst/>
                <a:latin typeface="Poppins" pitchFamily="2" charset="77"/>
                <a:ea typeface="Times New Roman" panose="02020603050405020304" pitchFamily="18" charset="0"/>
                <a:cs typeface="Calibri" panose="020F0502020204030204" pitchFamily="34" charset="0"/>
              </a:rPr>
              <a:t>A medida que los niños pasan al primer y segundo grado, pueden contar saltando por 2, 5, 10 y 100.  </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0" marR="0">
              <a:lnSpc>
                <a:spcPts val="2400"/>
              </a:lnSpc>
              <a:spcBef>
                <a:spcPts val="600"/>
              </a:spcBef>
            </a:pPr>
            <a:r>
              <a:rPr lang="es-419" sz="1200" b="1" kern="1200" dirty="0">
                <a:solidFill>
                  <a:srgbClr val="0F173D"/>
                </a:solidFill>
                <a:effectLst/>
                <a:latin typeface="Poppins" pitchFamily="2" charset="77"/>
                <a:ea typeface="+mn-ea"/>
                <a:cs typeface="Calibri" panose="020F0502020204030204" pitchFamily="34" charset="0"/>
              </a:rPr>
              <a:t>Notas del facilitador</a:t>
            </a:r>
            <a:endParaRPr lang="en-US" sz="1200" b="1" kern="1200" dirty="0">
              <a:solidFill>
                <a:srgbClr val="0F173D"/>
              </a:solidFill>
              <a:effectLst/>
              <a:latin typeface="Poppins" pitchFamily="2" charset="77"/>
              <a:ea typeface="+mn-ea"/>
              <a:cs typeface="Calibri" panose="020F0502020204030204" pitchFamily="34" charset="0"/>
            </a:endParaRPr>
          </a:p>
          <a:p>
            <a:pPr marL="342900" marR="0" lvl="0" indent="-342900">
              <a:buFont typeface="Symbol" pitchFamily="2" charset="2"/>
              <a:buChar char=""/>
            </a:pPr>
            <a:r>
              <a:rPr lang="es-419" sz="1100" dirty="0">
                <a:solidFill>
                  <a:srgbClr val="0F173D"/>
                </a:solidFill>
                <a:effectLst/>
                <a:latin typeface="Poppins" pitchFamily="2" charset="77"/>
                <a:ea typeface="Times New Roman" panose="02020603050405020304" pitchFamily="18" charset="0"/>
                <a:cs typeface="Calibri" panose="020F0502020204030204" pitchFamily="34" charset="0"/>
              </a:rPr>
              <a:t>Ajuste la forma en que facilita esta corta actividad según el tamaño de su grupo, la duración y el formato de la sesión y las necesidades de los participantes. </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s-419" sz="1100" dirty="0">
                <a:solidFill>
                  <a:srgbClr val="0F173D"/>
                </a:solidFill>
                <a:effectLst/>
                <a:latin typeface="Poppins" pitchFamily="2" charset="77"/>
                <a:ea typeface="Times New Roman" panose="02020603050405020304" pitchFamily="18" charset="0"/>
                <a:cs typeface="Calibri" panose="020F0502020204030204" pitchFamily="34" charset="0"/>
              </a:rPr>
              <a:t>Considere las siguientes opciones para facilitar esta actividad:</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s-419" sz="1100" dirty="0">
                <a:solidFill>
                  <a:srgbClr val="0F173D"/>
                </a:solidFill>
                <a:effectLst/>
                <a:latin typeface="Poppins" pitchFamily="2" charset="77"/>
                <a:ea typeface="Times New Roman" panose="02020603050405020304" pitchFamily="18" charset="0"/>
                <a:cs typeface="Calibri" panose="020F0502020204030204" pitchFamily="34" charset="0"/>
              </a:rPr>
              <a:t>Utilice un objeto como una pelota, o un pedazo de papel que los participantes puedan lanzar a diferentes personas. Cada vez que alguien atrapa la pelota, deben nombrar el siguiente número en la secuencia de contar saltando, luego lanzan la pelota a la siguiente persona. </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s-419" sz="1100" dirty="0">
                <a:solidFill>
                  <a:srgbClr val="0F173D"/>
                </a:solidFill>
                <a:effectLst/>
                <a:latin typeface="Poppins" pitchFamily="2" charset="77"/>
                <a:ea typeface="Times New Roman" panose="02020603050405020304" pitchFamily="18" charset="0"/>
                <a:cs typeface="Calibri" panose="020F0502020204030204" pitchFamily="34" charset="0"/>
              </a:rPr>
              <a:t>Invitar a los participantes a reunirse en un círculo y dar vueltas por la sala nombrando el siguiente número en la secuencia de conteo por saltos.</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896399F6-6299-4610-B81F-5B1794C45A33}" type="slidenum">
              <a:rPr lang="en-US" smtClean="0"/>
              <a:t>17</a:t>
            </a:fld>
            <a:endParaRPr lang="en-US"/>
          </a:p>
        </p:txBody>
      </p:sp>
    </p:spTree>
    <p:extLst>
      <p:ext uri="{BB962C8B-B14F-4D97-AF65-F5344CB8AC3E}">
        <p14:creationId xmlns:p14="http://schemas.microsoft.com/office/powerpoint/2010/main" val="37429955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r>
              <a:rPr lang="es-419" sz="1100" b="1" kern="100" dirty="0">
                <a:ln>
                  <a:noFill/>
                </a:ln>
                <a:solidFill>
                  <a:srgbClr val="0F173D"/>
                </a:solidFill>
                <a:effectLst/>
                <a:uFill>
                  <a:solidFill>
                    <a:srgbClr val="000000"/>
                  </a:solidFill>
                </a:uFill>
                <a:latin typeface="Poppins" pitchFamily="2" charset="77"/>
                <a:ea typeface="Arial Unicode MS" panose="020B0604020202020204" pitchFamily="34" charset="-128"/>
              </a:rPr>
              <a:t>Tiempo: </a:t>
            </a:r>
            <a:r>
              <a:rPr lang="es-419" sz="1100" kern="100" dirty="0">
                <a:ln>
                  <a:noFill/>
                </a:ln>
                <a:solidFill>
                  <a:srgbClr val="0F173D"/>
                </a:solidFill>
                <a:effectLst/>
                <a:uFill>
                  <a:solidFill>
                    <a:srgbClr val="000000"/>
                  </a:solidFill>
                </a:uFill>
                <a:latin typeface="Poppins" pitchFamily="2" charset="77"/>
                <a:ea typeface="Arial Unicode MS" panose="020B0604020202020204" pitchFamily="34" charset="-128"/>
              </a:rPr>
              <a:t>5–10 minutos </a:t>
            </a:r>
            <a:endParaRPr lang="en-US" sz="1100" kern="100" dirty="0">
              <a:ln>
                <a:noFill/>
              </a:ln>
              <a:solidFill>
                <a:srgbClr val="0F173D"/>
              </a:solidFill>
              <a:effectLst/>
              <a:uFill>
                <a:solidFill>
                  <a:srgbClr val="000000"/>
                </a:solidFill>
              </a:uFill>
              <a:latin typeface="Poppins" pitchFamily="2" charset="77"/>
              <a:ea typeface="Arial Unicode MS" panose="020B0604020202020204" pitchFamily="34" charset="-128"/>
            </a:endParaRPr>
          </a:p>
          <a:p>
            <a:pPr marL="0" marR="0"/>
            <a:r>
              <a:rPr lang="es-419" sz="1100" b="1" kern="100" dirty="0">
                <a:ln>
                  <a:noFill/>
                </a:ln>
                <a:solidFill>
                  <a:srgbClr val="222222"/>
                </a:solidFill>
                <a:effectLst/>
                <a:uFill>
                  <a:solidFill>
                    <a:srgbClr val="000000"/>
                  </a:solidFill>
                </a:uFill>
                <a:latin typeface="Poppins" pitchFamily="2" charset="77"/>
                <a:ea typeface="Arial Unicode MS" panose="020B0604020202020204" pitchFamily="34" charset="-128"/>
              </a:rPr>
              <a:t>Materiales: </a:t>
            </a:r>
            <a:r>
              <a:rPr lang="es-419" sz="1100" kern="100" dirty="0">
                <a:ln>
                  <a:noFill/>
                </a:ln>
                <a:solidFill>
                  <a:srgbClr val="222222"/>
                </a:solidFill>
                <a:effectLst/>
                <a:uFill>
                  <a:solidFill>
                    <a:srgbClr val="000000"/>
                  </a:solidFill>
                </a:uFill>
                <a:latin typeface="Poppins" pitchFamily="2" charset="77"/>
                <a:ea typeface="Arial Unicode MS" panose="020B0604020202020204" pitchFamily="34" charset="-128"/>
              </a:rPr>
              <a:t>Folleto</a:t>
            </a:r>
            <a:r>
              <a:rPr lang="es-419" sz="1100" b="1" kern="100" dirty="0">
                <a:ln>
                  <a:noFill/>
                </a:ln>
                <a:solidFill>
                  <a:srgbClr val="222222"/>
                </a:solidFill>
                <a:effectLst/>
                <a:uFill>
                  <a:solidFill>
                    <a:srgbClr val="000000"/>
                  </a:solidFill>
                </a:uFill>
                <a:latin typeface="Poppins" pitchFamily="2" charset="77"/>
                <a:ea typeface="Arial Unicode MS" panose="020B0604020202020204" pitchFamily="34" charset="-128"/>
              </a:rPr>
              <a:t> </a:t>
            </a:r>
            <a:r>
              <a:rPr lang="es-419" sz="1100" b="1" kern="100" dirty="0">
                <a:ln>
                  <a:noFill/>
                </a:ln>
                <a:solidFill>
                  <a:srgbClr val="0F173D"/>
                </a:solidFill>
                <a:effectLst/>
                <a:uFill>
                  <a:solidFill>
                    <a:srgbClr val="000000"/>
                  </a:solidFill>
                </a:uFill>
                <a:latin typeface="Poppins" pitchFamily="2" charset="77"/>
                <a:ea typeface="Arial Unicode MS" panose="020B0604020202020204" pitchFamily="34" charset="-128"/>
              </a:rPr>
              <a:t>Chapoteo de rana o</a:t>
            </a:r>
            <a:r>
              <a:rPr lang="es-419" sz="1100" b="1" kern="100" dirty="0">
                <a:ln>
                  <a:noFill/>
                </a:ln>
                <a:solidFill>
                  <a:srgbClr val="222222"/>
                </a:solidFill>
                <a:effectLst/>
                <a:uFill>
                  <a:solidFill>
                    <a:srgbClr val="000000"/>
                  </a:solidFill>
                </a:uFill>
                <a:latin typeface="Poppins" pitchFamily="2" charset="77"/>
                <a:ea typeface="Arial Unicode MS" panose="020B0604020202020204" pitchFamily="34" charset="-128"/>
              </a:rPr>
              <a:t> </a:t>
            </a:r>
            <a:r>
              <a:rPr lang="es-419" sz="1100" b="1" kern="100" dirty="0">
                <a:ln>
                  <a:noFill/>
                </a:ln>
                <a:solidFill>
                  <a:srgbClr val="0F173D"/>
                </a:solidFill>
                <a:effectLst/>
                <a:uFill>
                  <a:solidFill>
                    <a:srgbClr val="000000"/>
                  </a:solidFill>
                </a:uFill>
                <a:latin typeface="Poppins" pitchFamily="2" charset="77"/>
                <a:ea typeface="Arial Unicode MS" panose="020B0604020202020204" pitchFamily="34" charset="-128"/>
              </a:rPr>
              <a:t>Tubos y cubos: una actividad de conteo</a:t>
            </a:r>
            <a:r>
              <a:rPr lang="es-419" sz="1100" kern="100" dirty="0">
                <a:ln>
                  <a:noFill/>
                </a:ln>
                <a:solidFill>
                  <a:srgbClr val="0F173D"/>
                </a:solidFill>
                <a:effectLst/>
                <a:uFill>
                  <a:solidFill>
                    <a:srgbClr val="000000"/>
                  </a:solidFill>
                </a:uFill>
                <a:latin typeface="Poppins" pitchFamily="2" charset="77"/>
                <a:ea typeface="Arial Unicode MS" panose="020B0604020202020204" pitchFamily="34" charset="-128"/>
              </a:rPr>
              <a:t>, papel, marcadores</a:t>
            </a:r>
            <a:endParaRPr lang="en-US" sz="1100" kern="100" dirty="0">
              <a:ln>
                <a:noFill/>
              </a:ln>
              <a:solidFill>
                <a:srgbClr val="0F173D"/>
              </a:solidFill>
              <a:effectLst/>
              <a:uFill>
                <a:solidFill>
                  <a:srgbClr val="000000"/>
                </a:solidFill>
              </a:uFill>
              <a:latin typeface="Poppins" pitchFamily="2" charset="77"/>
              <a:ea typeface="Arial Unicode MS" panose="020B0604020202020204" pitchFamily="34" charset="-128"/>
            </a:endParaRPr>
          </a:p>
          <a:p>
            <a:pPr marL="0" marR="0">
              <a:lnSpc>
                <a:spcPts val="2400"/>
              </a:lnSpc>
              <a:spcBef>
                <a:spcPts val="600"/>
              </a:spcBef>
            </a:pPr>
            <a:r>
              <a:rPr lang="es-419" sz="1200" b="1" kern="1200" dirty="0">
                <a:solidFill>
                  <a:srgbClr val="0F173D"/>
                </a:solidFill>
                <a:effectLst/>
                <a:latin typeface="Poppins" pitchFamily="2" charset="77"/>
                <a:ea typeface="+mn-ea"/>
                <a:cs typeface="Calibri" panose="020F0502020204030204" pitchFamily="34" charset="0"/>
              </a:rPr>
              <a:t>Puntos de conversación</a:t>
            </a:r>
            <a:endParaRPr lang="en-US" sz="1200" b="1" kern="1200" dirty="0">
              <a:solidFill>
                <a:srgbClr val="0F173D"/>
              </a:solidFill>
              <a:effectLst/>
              <a:latin typeface="Poppins" pitchFamily="2" charset="77"/>
              <a:ea typeface="+mn-ea"/>
              <a:cs typeface="Calibri" panose="020F0502020204030204" pitchFamily="34" charset="0"/>
            </a:endParaRPr>
          </a:p>
          <a:p>
            <a:pPr marL="342900" marR="0" lvl="0" indent="-342900">
              <a:buFont typeface="Symbol" pitchFamily="2" charset="2"/>
              <a:buChar char=""/>
            </a:pPr>
            <a:r>
              <a:rPr lang="es-419" sz="1100" dirty="0">
                <a:solidFill>
                  <a:srgbClr val="0F173D"/>
                </a:solidFill>
                <a:effectLst/>
                <a:latin typeface="Poppins" pitchFamily="2" charset="77"/>
                <a:ea typeface="DengXian" panose="02010600030101010101" pitchFamily="2" charset="-122"/>
                <a:cs typeface="Calibri" panose="020F0502020204030204" pitchFamily="34" charset="0"/>
              </a:rPr>
              <a:t>Aquí hay ejemplos de dos actividades que puede ofrecer a los niños para practicar sus habilidades de conteo. Por supuesto, estos son solo dos ejemplos de actividades. Como discutiremos más adelante en la sesión, pueden apoyar los conocimientos y habilidades de los niños en números y conteo de muchas otras maneras.</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s-419" sz="1100" dirty="0">
                <a:solidFill>
                  <a:srgbClr val="000000"/>
                </a:solidFill>
                <a:effectLst/>
                <a:latin typeface="Poppins" pitchFamily="2" charset="77"/>
                <a:ea typeface="DengXian" panose="02010600030101010101" pitchFamily="2" charset="-122"/>
                <a:cs typeface="Calibri" panose="020F0502020204030204" pitchFamily="34" charset="0"/>
              </a:rPr>
              <a:t>Saque y lea las actividades </a:t>
            </a:r>
            <a:r>
              <a:rPr lang="es-419" sz="1100" b="1" dirty="0">
                <a:solidFill>
                  <a:srgbClr val="0F173D"/>
                </a:solidFill>
                <a:effectLst/>
                <a:latin typeface="Poppins" pitchFamily="2" charset="77"/>
                <a:ea typeface="DengXian" panose="02010600030101010101" pitchFamily="2" charset="-122"/>
                <a:cs typeface="Calibri" panose="020F0502020204030204" pitchFamily="34" charset="0"/>
              </a:rPr>
              <a:t>Chapoteo de rana</a:t>
            </a:r>
            <a:r>
              <a:rPr lang="es-419" sz="1100" dirty="0">
                <a:solidFill>
                  <a:srgbClr val="222222"/>
                </a:solidFill>
                <a:effectLst/>
                <a:latin typeface="Poppins" pitchFamily="2" charset="77"/>
                <a:ea typeface="DengXian" panose="02010600030101010101" pitchFamily="2" charset="-122"/>
                <a:cs typeface="Calibri" panose="020F0502020204030204" pitchFamily="34" charset="0"/>
              </a:rPr>
              <a:t> y </a:t>
            </a:r>
            <a:r>
              <a:rPr lang="es-419" sz="1100" b="1" dirty="0">
                <a:solidFill>
                  <a:srgbClr val="0F173D"/>
                </a:solidFill>
                <a:effectLst/>
                <a:latin typeface="Poppins" pitchFamily="2" charset="77"/>
                <a:ea typeface="DengXian" panose="02010600030101010101" pitchFamily="2" charset="-122"/>
                <a:cs typeface="Calibri" panose="020F0502020204030204" pitchFamily="34" charset="0"/>
              </a:rPr>
              <a:t>Tubos and cubos</a:t>
            </a:r>
            <a:r>
              <a:rPr lang="es-419" sz="1100" dirty="0">
                <a:solidFill>
                  <a:srgbClr val="222222"/>
                </a:solidFill>
                <a:effectLst/>
                <a:latin typeface="Poppins" pitchFamily="2" charset="77"/>
                <a:ea typeface="DengXian" panose="02010600030101010101" pitchFamily="2" charset="-122"/>
                <a:cs typeface="Calibri" panose="020F0502020204030204" pitchFamily="34" charset="0"/>
              </a:rPr>
              <a:t>.</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s-419" sz="1100" dirty="0">
                <a:solidFill>
                  <a:srgbClr val="0F173D"/>
                </a:solidFill>
                <a:effectLst/>
                <a:latin typeface="Poppins" pitchFamily="2" charset="77"/>
                <a:ea typeface="DengXian" panose="02010600030101010101" pitchFamily="2" charset="-122"/>
                <a:cs typeface="Calibri" panose="020F0502020204030204" pitchFamily="34" charset="0"/>
              </a:rPr>
              <a:t>Con un compañero, elija uno de los folletos. Revise el folleto juntos. Luego, discutan cómo podría usar esta actividad en sus entornos. Considere las siguientes preguntas:</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s-419" sz="1100" dirty="0">
                <a:solidFill>
                  <a:srgbClr val="0F173D"/>
                </a:solidFill>
                <a:effectLst/>
                <a:latin typeface="Poppins" pitchFamily="2" charset="77"/>
                <a:ea typeface="DengXian" panose="02010600030101010101" pitchFamily="2" charset="-122"/>
                <a:cs typeface="Calibri" panose="020F0502020204030204" pitchFamily="34" charset="0"/>
              </a:rPr>
              <a:t>Piense en los niños de su entorno.  ¿De qué manera podría modificar esta actividad para responder a los intereses, idiomas, culturas y experiencias vividas, habilidades y conocimientos emergentes de los niños? </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s-419" sz="1100" dirty="0">
                <a:solidFill>
                  <a:srgbClr val="0F173D"/>
                </a:solidFill>
                <a:effectLst/>
                <a:latin typeface="Poppins" pitchFamily="2" charset="77"/>
                <a:ea typeface="DengXian" panose="02010600030101010101" pitchFamily="2" charset="-122"/>
                <a:cs typeface="Calibri" panose="020F0502020204030204" pitchFamily="34" charset="0"/>
              </a:rPr>
              <a:t>¿Qué vocabulario podría introducirse a través de esta actividad? </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s-419" sz="1100" dirty="0">
                <a:solidFill>
                  <a:srgbClr val="0F173D"/>
                </a:solidFill>
                <a:effectLst/>
                <a:latin typeface="Poppins" pitchFamily="2" charset="77"/>
                <a:ea typeface="DengXian" panose="02010600030101010101" pitchFamily="2" charset="-122"/>
                <a:cs typeface="Calibri" panose="020F0502020204030204" pitchFamily="34" charset="0"/>
              </a:rPr>
              <a:t>Es posible que también desee compartir algunas otras actividades que ha utilizado en su entorno que permiten a los niños practicar habilidades de números y conteo similares.</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0" marR="0">
              <a:lnSpc>
                <a:spcPts val="2400"/>
              </a:lnSpc>
              <a:spcBef>
                <a:spcPts val="600"/>
              </a:spcBef>
            </a:pPr>
            <a:r>
              <a:rPr lang="es-419" sz="1200" b="1" kern="1200" dirty="0">
                <a:solidFill>
                  <a:srgbClr val="0F173D"/>
                </a:solidFill>
                <a:effectLst/>
                <a:latin typeface="Poppins" pitchFamily="2" charset="77"/>
                <a:ea typeface="+mn-ea"/>
                <a:cs typeface="Calibri" panose="020F0502020204030204" pitchFamily="34" charset="0"/>
              </a:rPr>
              <a:t>Notas del facilitador</a:t>
            </a:r>
            <a:endParaRPr lang="en-US" sz="1200" b="1" kern="1200" dirty="0">
              <a:solidFill>
                <a:srgbClr val="0F173D"/>
              </a:solidFill>
              <a:effectLst/>
              <a:latin typeface="Poppins" pitchFamily="2" charset="77"/>
              <a:ea typeface="+mn-ea"/>
              <a:cs typeface="Calibri" panose="020F0502020204030204" pitchFamily="34" charset="0"/>
            </a:endParaRPr>
          </a:p>
          <a:p>
            <a:pPr marL="342900" marR="0" lvl="0" indent="-342900">
              <a:buFont typeface="Symbol" pitchFamily="2" charset="2"/>
              <a:buChar char=""/>
            </a:pPr>
            <a:r>
              <a:rPr lang="es-419" sz="1100" dirty="0">
                <a:solidFill>
                  <a:srgbClr val="0F173D"/>
                </a:solidFill>
                <a:effectLst/>
                <a:latin typeface="Poppins" pitchFamily="2" charset="77"/>
                <a:ea typeface="DengXian" panose="02010600030101010101" pitchFamily="2" charset="-122"/>
                <a:cs typeface="Calibri" panose="020F0502020204030204" pitchFamily="34" charset="0"/>
              </a:rPr>
              <a:t>Estos folletos incluyen instrucciones para configurar la actividad e ideas sobre cómo apoyar el aprendizaje de los niños utilizando el Enfoque </a:t>
            </a:r>
            <a:r>
              <a:rPr lang="es-419" sz="1200" dirty="0">
                <a:solidFill>
                  <a:srgbClr val="0F173D"/>
                </a:solidFill>
                <a:effectLst/>
                <a:latin typeface="Poppins" pitchFamily="2" charset="77"/>
                <a:ea typeface="Times New Roman" panose="02020603050405020304" pitchFamily="18" charset="0"/>
                <a:cs typeface="Calibri" panose="020F0502020204030204" pitchFamily="34" charset="0"/>
              </a:rPr>
              <a:t>M</a:t>
            </a:r>
            <a:r>
              <a:rPr lang="es-419" sz="1200" baseline="30000" dirty="0">
                <a:solidFill>
                  <a:srgbClr val="0F173D"/>
                </a:solidFill>
                <a:effectLst/>
                <a:latin typeface="Poppins" pitchFamily="2" charset="77"/>
                <a:ea typeface="Times New Roman" panose="02020603050405020304" pitchFamily="18" charset="0"/>
                <a:cs typeface="Calibri" panose="020F0502020204030204" pitchFamily="34" charset="0"/>
              </a:rPr>
              <a:t>5</a:t>
            </a:r>
            <a:r>
              <a:rPr lang="es-419" sz="1100" dirty="0">
                <a:solidFill>
                  <a:srgbClr val="0F173D"/>
                </a:solidFill>
                <a:effectLst/>
                <a:latin typeface="Poppins" pitchFamily="2" charset="77"/>
                <a:ea typeface="DengXian" panose="02010600030101010101" pitchFamily="2" charset="-122"/>
                <a:cs typeface="Calibri" panose="020F0502020204030204" pitchFamily="34" charset="0"/>
              </a:rPr>
              <a:t> de matemáticas temprana. El Enfoque </a:t>
            </a:r>
            <a:r>
              <a:rPr lang="es-419" sz="1200" dirty="0">
                <a:solidFill>
                  <a:srgbClr val="0F173D"/>
                </a:solidFill>
                <a:effectLst/>
                <a:latin typeface="Poppins" pitchFamily="2" charset="77"/>
                <a:ea typeface="Times New Roman" panose="02020603050405020304" pitchFamily="18" charset="0"/>
                <a:cs typeface="Calibri" panose="020F0502020204030204" pitchFamily="34" charset="0"/>
              </a:rPr>
              <a:t>M</a:t>
            </a:r>
            <a:r>
              <a:rPr lang="es-419" sz="1200" baseline="30000" dirty="0">
                <a:solidFill>
                  <a:srgbClr val="0F173D"/>
                </a:solidFill>
                <a:effectLst/>
                <a:latin typeface="Poppins" pitchFamily="2" charset="77"/>
                <a:ea typeface="Times New Roman" panose="02020603050405020304" pitchFamily="18" charset="0"/>
                <a:cs typeface="Calibri" panose="020F0502020204030204" pitchFamily="34" charset="0"/>
              </a:rPr>
              <a:t>5</a:t>
            </a:r>
            <a:r>
              <a:rPr lang="es-419" sz="1100" dirty="0">
                <a:solidFill>
                  <a:srgbClr val="0F173D"/>
                </a:solidFill>
                <a:effectLst/>
                <a:latin typeface="Poppins" pitchFamily="2" charset="77"/>
                <a:ea typeface="DengXian" panose="02010600030101010101" pitchFamily="2" charset="-122"/>
                <a:cs typeface="Calibri" panose="020F0502020204030204" pitchFamily="34" charset="0"/>
              </a:rPr>
              <a:t> de matemáticas temprana se presenta a los participantes más adelante en esta sesión, comenzando en la diapositiva 24. Considere introducir las actividades aquí y volver a ellas una vez que haya revisado la diapositiva 24.</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s-419" sz="1100" dirty="0">
                <a:solidFill>
                  <a:srgbClr val="0F173D"/>
                </a:solidFill>
                <a:effectLst/>
                <a:latin typeface="Poppins" pitchFamily="2" charset="77"/>
                <a:ea typeface="DengXian" panose="02010600030101010101" pitchFamily="2" charset="-122"/>
                <a:cs typeface="Calibri" panose="020F0502020204030204" pitchFamily="34" charset="0"/>
              </a:rPr>
              <a:t>Proporcionar 5-10 minutos para que los participantes revisen y discutan los folletos.</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s-419" sz="1100" dirty="0">
                <a:solidFill>
                  <a:srgbClr val="0F173D"/>
                </a:solidFill>
                <a:effectLst/>
                <a:latin typeface="Poppins" pitchFamily="2" charset="77"/>
                <a:ea typeface="DengXian" panose="02010600030101010101" pitchFamily="2" charset="-122"/>
                <a:cs typeface="Calibri" panose="020F0502020204030204" pitchFamily="34" charset="0"/>
              </a:rPr>
              <a:t>Invite a los participantes a compartir con el grupo más grande cómo podrían utilizar la actividad en su entorno. </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s-419" sz="1100" dirty="0">
                <a:solidFill>
                  <a:srgbClr val="0F173D"/>
                </a:solidFill>
                <a:effectLst/>
                <a:latin typeface="Poppins" pitchFamily="2" charset="77"/>
                <a:ea typeface="DengXian" panose="02010600030101010101" pitchFamily="2" charset="-122"/>
                <a:cs typeface="Calibri" panose="020F0502020204030204" pitchFamily="34" charset="0"/>
              </a:rPr>
              <a:t>Aquí hay algunas maneras en que los participantes podrían modificar esta actividad para responder a los intereses, idiomas, culturas y experiencias vividas, habilidades y habilidades emergentes de los niños</a:t>
            </a:r>
            <a:r>
              <a:rPr lang="es-419" sz="1100" dirty="0">
                <a:solidFill>
                  <a:srgbClr val="0F173D"/>
                </a:solidFill>
                <a:effectLst/>
                <a:latin typeface="Poppins" pitchFamily="2" charset="77"/>
                <a:ea typeface="Times New Roman" panose="02020603050405020304" pitchFamily="18" charset="0"/>
                <a:cs typeface="Calibri" panose="020F0502020204030204" pitchFamily="34" charset="0"/>
              </a:rPr>
              <a:t>: </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s-419" sz="1100" dirty="0">
                <a:solidFill>
                  <a:srgbClr val="0F173D"/>
                </a:solidFill>
                <a:effectLst/>
                <a:latin typeface="Poppins" pitchFamily="2" charset="77"/>
                <a:ea typeface="Times New Roman" panose="02020603050405020304" pitchFamily="18" charset="0"/>
                <a:cs typeface="Calibri" panose="020F0502020204030204" pitchFamily="34" charset="0"/>
              </a:rPr>
              <a:t> Para los niños con deficiencias motoras, coloque hojas de lirios acuáticos más pequeñas delante del niño para que el niño pueda alcanzarlas fácilmente.</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s-419" sz="1100" dirty="0">
                <a:solidFill>
                  <a:srgbClr val="0F173D"/>
                </a:solidFill>
                <a:effectLst/>
                <a:latin typeface="Poppins" pitchFamily="2" charset="77"/>
                <a:ea typeface="Times New Roman" panose="02020603050405020304" pitchFamily="18" charset="0"/>
                <a:cs typeface="Calibri" panose="020F0502020204030204" pitchFamily="34" charset="0"/>
              </a:rPr>
              <a:t>Para los niños que hablan idiomas distintos del inglés, pregunte a los miembros de la familia las palabras del conteo en el idioma del niño.</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s-419" sz="1100" dirty="0">
                <a:solidFill>
                  <a:srgbClr val="0F173D"/>
                </a:solidFill>
                <a:effectLst/>
                <a:latin typeface="Poppins" pitchFamily="2" charset="77"/>
                <a:ea typeface="Times New Roman" panose="02020603050405020304" pitchFamily="18" charset="0"/>
                <a:cs typeface="Calibri" panose="020F0502020204030204" pitchFamily="34" charset="0"/>
              </a:rPr>
              <a:t>Para responder a las culturas y experiencias vividas, invite a los niños a traer objetos de casa que puedan ser utilizados en el juego. </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s-419" sz="1100" dirty="0">
                <a:solidFill>
                  <a:srgbClr val="0F173D"/>
                </a:solidFill>
                <a:effectLst/>
                <a:latin typeface="Poppins" pitchFamily="2" charset="77"/>
                <a:ea typeface="Times New Roman" panose="02020603050405020304" pitchFamily="18" charset="0"/>
                <a:cs typeface="Calibri" panose="020F0502020204030204" pitchFamily="34" charset="0"/>
              </a:rPr>
              <a:t>Para sesiones más largas, considere ofrecer tiempo a los participantes para que realicen la actividad. Asegúrese de preparar y traer los materiales necesarios. Animar a los participantes a que comenten lo que noten al participar en la actividad.</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896399F6-6299-4610-B81F-5B1794C45A33}" type="slidenum">
              <a:rPr lang="en-US" smtClean="0"/>
              <a:t>18</a:t>
            </a:fld>
            <a:endParaRPr lang="en-US"/>
          </a:p>
        </p:txBody>
      </p:sp>
    </p:spTree>
    <p:extLst>
      <p:ext uri="{BB962C8B-B14F-4D97-AF65-F5344CB8AC3E}">
        <p14:creationId xmlns:p14="http://schemas.microsoft.com/office/powerpoint/2010/main" val="5010943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buNone/>
            </a:pPr>
            <a:r>
              <a:rPr lang="es-ES" sz="1100" b="1" kern="100" dirty="0">
                <a:ln>
                  <a:noFill/>
                </a:ln>
                <a:solidFill>
                  <a:srgbClr val="0F173D"/>
                </a:solidFill>
                <a:effectLst/>
                <a:uFill>
                  <a:solidFill>
                    <a:srgbClr val="000000"/>
                  </a:solidFill>
                </a:uFill>
                <a:latin typeface="Poppins" pitchFamily="2" charset="77"/>
                <a:ea typeface="Arial Unicode MS" panose="020B0604020202020204" pitchFamily="34" charset="-128"/>
              </a:rPr>
              <a:t>Tiempo:</a:t>
            </a:r>
            <a:r>
              <a:rPr lang="es-ES" sz="1100" kern="100" dirty="0">
                <a:ln>
                  <a:noFill/>
                </a:ln>
                <a:solidFill>
                  <a:srgbClr val="0F173D"/>
                </a:solidFill>
                <a:effectLst/>
                <a:uFill>
                  <a:solidFill>
                    <a:srgbClr val="000000"/>
                  </a:solidFill>
                </a:uFill>
                <a:latin typeface="Poppins" pitchFamily="2" charset="77"/>
                <a:ea typeface="Arial Unicode MS" panose="020B0604020202020204" pitchFamily="34" charset="-128"/>
              </a:rPr>
              <a:t> 10–20 minutos (incluyendo el informe en la siguiente diapositiva)</a:t>
            </a:r>
            <a:endParaRPr lang="en-US" sz="1100" kern="100" dirty="0">
              <a:ln>
                <a:noFill/>
              </a:ln>
              <a:solidFill>
                <a:srgbClr val="0F173D"/>
              </a:solidFill>
              <a:effectLst/>
              <a:uFill>
                <a:solidFill>
                  <a:srgbClr val="000000"/>
                </a:solidFill>
              </a:uFill>
              <a:latin typeface="Poppins" pitchFamily="2" charset="77"/>
              <a:ea typeface="Arial Unicode MS" panose="020B0604020202020204" pitchFamily="34" charset="-128"/>
            </a:endParaRPr>
          </a:p>
          <a:p>
            <a:pPr marL="0" marR="0">
              <a:buNone/>
            </a:pPr>
            <a:r>
              <a:rPr lang="es-ES" sz="1100" b="1" kern="100" dirty="0">
                <a:ln>
                  <a:noFill/>
                </a:ln>
                <a:solidFill>
                  <a:srgbClr val="0F173D"/>
                </a:solidFill>
                <a:effectLst/>
                <a:uFill>
                  <a:solidFill>
                    <a:srgbClr val="000000"/>
                  </a:solidFill>
                </a:uFill>
                <a:latin typeface="Poppins" pitchFamily="2" charset="77"/>
                <a:ea typeface="Arial Unicode MS" panose="020B0604020202020204" pitchFamily="34" charset="-128"/>
              </a:rPr>
              <a:t>Materiales:</a:t>
            </a:r>
            <a:r>
              <a:rPr lang="es-ES" sz="1100" kern="100" dirty="0">
                <a:ln>
                  <a:noFill/>
                </a:ln>
                <a:solidFill>
                  <a:srgbClr val="0F173D"/>
                </a:solidFill>
                <a:effectLst/>
                <a:uFill>
                  <a:solidFill>
                    <a:srgbClr val="000000"/>
                  </a:solidFill>
                </a:uFill>
                <a:latin typeface="Poppins" pitchFamily="2" charset="77"/>
                <a:ea typeface="Arial Unicode MS" panose="020B0604020202020204" pitchFamily="34" charset="-128"/>
              </a:rPr>
              <a:t> Video Preescolar, TK, o K de números y conteo</a:t>
            </a:r>
            <a:endParaRPr lang="en-US" sz="1100" kern="100" dirty="0">
              <a:ln>
                <a:noFill/>
              </a:ln>
              <a:solidFill>
                <a:srgbClr val="0F173D"/>
              </a:solidFill>
              <a:effectLst/>
              <a:uFill>
                <a:solidFill>
                  <a:srgbClr val="000000"/>
                </a:solidFill>
              </a:uFill>
              <a:latin typeface="Poppins" pitchFamily="2" charset="77"/>
              <a:ea typeface="Arial Unicode MS" panose="020B0604020202020204" pitchFamily="34" charset="-128"/>
            </a:endParaRPr>
          </a:p>
          <a:p>
            <a:pPr marL="0" marR="0">
              <a:lnSpc>
                <a:spcPts val="2400"/>
              </a:lnSpc>
              <a:spcBef>
                <a:spcPts val="600"/>
              </a:spcBef>
              <a:buNone/>
            </a:pPr>
            <a:r>
              <a:rPr lang="es-ES" sz="1200" b="1" kern="1200" dirty="0">
                <a:solidFill>
                  <a:srgbClr val="0F173D"/>
                </a:solidFill>
                <a:effectLst/>
                <a:latin typeface="Poppins" pitchFamily="2" charset="77"/>
                <a:ea typeface="+mn-ea"/>
                <a:cs typeface="Calibri" panose="020F0502020204030204" pitchFamily="34" charset="0"/>
              </a:rPr>
              <a:t>Puntos de conversación</a:t>
            </a:r>
            <a:endParaRPr lang="en-US" sz="1200" b="1" kern="1200" dirty="0">
              <a:solidFill>
                <a:srgbClr val="0F173D"/>
              </a:solidFill>
              <a:effectLst/>
              <a:latin typeface="Poppins" pitchFamily="2" charset="77"/>
              <a:ea typeface="+mn-ea"/>
              <a:cs typeface="Calibri" panose="020F0502020204030204" pitchFamily="34" charset="0"/>
            </a:endParaRPr>
          </a:p>
          <a:p>
            <a:pPr marL="342900" marR="0" lvl="0" indent="-342900">
              <a:buFont typeface="Symbol" pitchFamily="2" charset="2"/>
              <a:buChar char=""/>
            </a:pP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Hemos revisado cómo los niños en preescolar, TK y K desarrollan una comprensión de conteo y cardinalidad. Ahora, veremos un video. Mientras ven, preste atención a las formas en que los niños están contando y comprendiendo la cardinalidad.</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Después del video, discutiremos lo que han observado.</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0" marR="0">
              <a:lnSpc>
                <a:spcPts val="2400"/>
              </a:lnSpc>
              <a:spcBef>
                <a:spcPts val="600"/>
              </a:spcBef>
              <a:buNone/>
            </a:pPr>
            <a:r>
              <a:rPr lang="es-ES" sz="1200" b="1" kern="1200" dirty="0">
                <a:solidFill>
                  <a:srgbClr val="0F173D"/>
                </a:solidFill>
                <a:effectLst/>
                <a:latin typeface="Poppins" pitchFamily="2" charset="77"/>
                <a:ea typeface="+mn-ea"/>
                <a:cs typeface="Calibri" panose="020F0502020204030204" pitchFamily="34" charset="0"/>
              </a:rPr>
              <a:t>Notas del facilitador</a:t>
            </a:r>
            <a:endParaRPr lang="en-US" sz="1200" b="1" kern="1200" dirty="0">
              <a:solidFill>
                <a:srgbClr val="0F173D"/>
              </a:solidFill>
              <a:effectLst/>
              <a:latin typeface="Poppins" pitchFamily="2" charset="77"/>
              <a:ea typeface="+mn-ea"/>
              <a:cs typeface="Calibri" panose="020F0502020204030204" pitchFamily="34" charset="0"/>
            </a:endParaRPr>
          </a:p>
          <a:p>
            <a:pPr marL="342900" marR="0" lvl="0" indent="-342900">
              <a:buFont typeface="Symbol" pitchFamily="2" charset="2"/>
              <a:buChar char=""/>
            </a:pP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Elija un video de Preescolar, TK o K que muestre a los niños contando.</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Proporcionamos los siguientes videos (puede utilizar otros videos):</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s-ES" sz="1100" u="sng" dirty="0">
                <a:solidFill>
                  <a:srgbClr val="0F173D"/>
                </a:solidFill>
                <a:effectLst/>
                <a:latin typeface="Poppins" pitchFamily="2" charset="77"/>
                <a:ea typeface="Times New Roman" panose="02020603050405020304" pitchFamily="18" charset="0"/>
                <a:cs typeface="Calibri" panose="020F0502020204030204" pitchFamily="34" charset="0"/>
                <a:hlinkClick r:id="rId3"/>
              </a:rPr>
              <a:t>Contar hasta 100 con apoyo (3–5 años)</a:t>
            </a:r>
            <a:r>
              <a:rPr lang="es-ES" sz="1100" u="sng" dirty="0">
                <a:solidFill>
                  <a:srgbClr val="0F173D"/>
                </a:solidFill>
                <a:effectLst/>
                <a:latin typeface="Poppins" pitchFamily="2" charset="77"/>
                <a:ea typeface="Times New Roman" panose="02020603050405020304" pitchFamily="18" charset="0"/>
                <a:cs typeface="Calibri" panose="020F0502020204030204" pitchFamily="34" charset="0"/>
              </a:rPr>
              <a:t> [https://</a:t>
            </a:r>
            <a:r>
              <a:rPr lang="es-ES" sz="1100" u="sng" dirty="0" err="1">
                <a:solidFill>
                  <a:srgbClr val="0F173D"/>
                </a:solidFill>
                <a:effectLst/>
                <a:latin typeface="Poppins" pitchFamily="2" charset="77"/>
                <a:ea typeface="Times New Roman" panose="02020603050405020304" pitchFamily="18" charset="0"/>
                <a:cs typeface="Calibri" panose="020F0502020204030204" pitchFamily="34" charset="0"/>
              </a:rPr>
              <a:t>youtu.be</a:t>
            </a:r>
            <a:r>
              <a:rPr lang="es-ES" sz="1100" u="sng" dirty="0">
                <a:solidFill>
                  <a:srgbClr val="0F173D"/>
                </a:solidFill>
                <a:effectLst/>
                <a:latin typeface="Poppins" pitchFamily="2" charset="77"/>
                <a:ea typeface="Times New Roman" panose="02020603050405020304" pitchFamily="18" charset="0"/>
                <a:cs typeface="Calibri" panose="020F0502020204030204" pitchFamily="34" charset="0"/>
              </a:rPr>
              <a:t>/X-EKiPp1g1U]</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s-ES" sz="1100" u="sng" dirty="0">
                <a:solidFill>
                  <a:srgbClr val="0F173D"/>
                </a:solidFill>
                <a:effectLst/>
                <a:latin typeface="Poppins" pitchFamily="2" charset="77"/>
                <a:ea typeface="Times New Roman" panose="02020603050405020304" pitchFamily="18" charset="0"/>
                <a:cs typeface="Calibri" panose="020F0502020204030204" pitchFamily="34" charset="0"/>
                <a:hlinkClick r:id="rId4"/>
              </a:rPr>
              <a:t>Contar hasta 100 con apoyo (3–5 años) – Versión AD</a:t>
            </a:r>
            <a:r>
              <a:rPr lang="es-ES" sz="1100" u="sng" dirty="0">
                <a:solidFill>
                  <a:srgbClr val="0F173D"/>
                </a:solidFill>
                <a:effectLst/>
                <a:latin typeface="Poppins" pitchFamily="2" charset="77"/>
                <a:ea typeface="Times New Roman" panose="02020603050405020304" pitchFamily="18" charset="0"/>
                <a:cs typeface="Calibri" panose="020F0502020204030204" pitchFamily="34" charset="0"/>
              </a:rPr>
              <a:t> [https://</a:t>
            </a:r>
            <a:r>
              <a:rPr lang="es-ES" sz="1100" u="sng" dirty="0" err="1">
                <a:solidFill>
                  <a:srgbClr val="0F173D"/>
                </a:solidFill>
                <a:effectLst/>
                <a:latin typeface="Poppins" pitchFamily="2" charset="77"/>
                <a:ea typeface="Times New Roman" panose="02020603050405020304" pitchFamily="18" charset="0"/>
                <a:cs typeface="Calibri" panose="020F0502020204030204" pitchFamily="34" charset="0"/>
              </a:rPr>
              <a:t>youtu.be</a:t>
            </a:r>
            <a:r>
              <a:rPr lang="es-ES" sz="1100" u="sng" dirty="0">
                <a:solidFill>
                  <a:srgbClr val="0F173D"/>
                </a:solidFill>
                <a:effectLst/>
                <a:latin typeface="Poppins" pitchFamily="2" charset="77"/>
                <a:ea typeface="Times New Roman" panose="02020603050405020304" pitchFamily="18" charset="0"/>
                <a:cs typeface="Calibri" panose="020F0502020204030204" pitchFamily="34" charset="0"/>
              </a:rPr>
              <a:t>/nvOf1X9Yt8Y]</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s-ES" sz="1100" u="sng" dirty="0">
                <a:solidFill>
                  <a:srgbClr val="0F173D"/>
                </a:solidFill>
                <a:effectLst/>
                <a:latin typeface="Poppins" pitchFamily="2" charset="77"/>
                <a:ea typeface="Times New Roman" panose="02020603050405020304" pitchFamily="18" charset="0"/>
                <a:cs typeface="Calibri" panose="020F0502020204030204" pitchFamily="34" charset="0"/>
                <a:hlinkClick r:id="rId5"/>
              </a:rPr>
              <a:t>Contar vehículos de juguete en español (3–5 años)</a:t>
            </a:r>
            <a:r>
              <a:rPr lang="es-ES" sz="1100" u="sng" dirty="0">
                <a:solidFill>
                  <a:srgbClr val="0F173D"/>
                </a:solidFill>
                <a:effectLst/>
                <a:latin typeface="Poppins" pitchFamily="2" charset="77"/>
                <a:ea typeface="Times New Roman" panose="02020603050405020304" pitchFamily="18" charset="0"/>
                <a:cs typeface="Calibri" panose="020F0502020204030204" pitchFamily="34" charset="0"/>
              </a:rPr>
              <a:t> [https://</a:t>
            </a:r>
            <a:r>
              <a:rPr lang="es-ES" sz="1100" u="sng" dirty="0" err="1">
                <a:solidFill>
                  <a:srgbClr val="0F173D"/>
                </a:solidFill>
                <a:effectLst/>
                <a:latin typeface="Poppins" pitchFamily="2" charset="77"/>
                <a:ea typeface="Times New Roman" panose="02020603050405020304" pitchFamily="18" charset="0"/>
                <a:cs typeface="Calibri" panose="020F0502020204030204" pitchFamily="34" charset="0"/>
              </a:rPr>
              <a:t>youtu.be</a:t>
            </a:r>
            <a:r>
              <a:rPr lang="es-ES" sz="1100" u="sng" dirty="0">
                <a:solidFill>
                  <a:srgbClr val="0F173D"/>
                </a:solidFill>
                <a:effectLst/>
                <a:latin typeface="Poppins" pitchFamily="2" charset="77"/>
                <a:ea typeface="Times New Roman" panose="02020603050405020304" pitchFamily="18" charset="0"/>
                <a:cs typeface="Calibri" panose="020F0502020204030204" pitchFamily="34" charset="0"/>
              </a:rPr>
              <a:t>/F25qAgS2xg4]</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s-ES" sz="1100" u="sng" dirty="0">
                <a:solidFill>
                  <a:srgbClr val="0F173D"/>
                </a:solidFill>
                <a:effectLst/>
                <a:latin typeface="Poppins" pitchFamily="2" charset="77"/>
                <a:ea typeface="Times New Roman" panose="02020603050405020304" pitchFamily="18" charset="0"/>
                <a:cs typeface="Calibri" panose="020F0502020204030204" pitchFamily="34" charset="0"/>
                <a:hlinkClick r:id="rId6"/>
              </a:rPr>
              <a:t>Contar vehículos de juguete en español (3–5 años) – Versión AD</a:t>
            </a:r>
            <a:r>
              <a:rPr lang="es-ES" sz="1100" u="sng" dirty="0">
                <a:solidFill>
                  <a:srgbClr val="0F173D"/>
                </a:solidFill>
                <a:effectLst/>
                <a:latin typeface="Poppins" pitchFamily="2" charset="77"/>
                <a:ea typeface="Times New Roman" panose="02020603050405020304" pitchFamily="18" charset="0"/>
                <a:cs typeface="Calibri" panose="020F0502020204030204" pitchFamily="34" charset="0"/>
              </a:rPr>
              <a:t> [https://</a:t>
            </a:r>
            <a:r>
              <a:rPr lang="es-ES" sz="1100" u="sng" dirty="0" err="1">
                <a:solidFill>
                  <a:srgbClr val="0F173D"/>
                </a:solidFill>
                <a:effectLst/>
                <a:latin typeface="Poppins" pitchFamily="2" charset="77"/>
                <a:ea typeface="Times New Roman" panose="02020603050405020304" pitchFamily="18" charset="0"/>
                <a:cs typeface="Calibri" panose="020F0502020204030204" pitchFamily="34" charset="0"/>
              </a:rPr>
              <a:t>youtu.be</a:t>
            </a:r>
            <a:r>
              <a:rPr lang="es-ES" sz="1100" u="sng" dirty="0">
                <a:solidFill>
                  <a:srgbClr val="0F173D"/>
                </a:solidFill>
                <a:effectLst/>
                <a:latin typeface="Poppins" pitchFamily="2" charset="77"/>
                <a:ea typeface="Times New Roman" panose="02020603050405020304" pitchFamily="18" charset="0"/>
                <a:cs typeface="Calibri" panose="020F0502020204030204" pitchFamily="34" charset="0"/>
              </a:rPr>
              <a:t>/kjhbIJTE4Qk]</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s-ES" sz="1100" b="1" dirty="0">
                <a:solidFill>
                  <a:srgbClr val="0F173D"/>
                </a:solidFill>
                <a:effectLst/>
                <a:latin typeface="Poppins" pitchFamily="2" charset="77"/>
                <a:ea typeface="Times New Roman" panose="02020603050405020304" pitchFamily="18" charset="0"/>
                <a:cs typeface="Calibri" panose="020F0502020204030204" pitchFamily="34" charset="0"/>
              </a:rPr>
              <a:t>Nota:</a:t>
            </a: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 Se proporcionan puntos de discusión para el vídeo “</a:t>
            </a:r>
            <a:r>
              <a:rPr lang="es-ES" sz="1100" u="sng" dirty="0">
                <a:solidFill>
                  <a:srgbClr val="0F173D"/>
                </a:solidFill>
                <a:effectLst/>
                <a:latin typeface="Poppins" pitchFamily="2" charset="77"/>
                <a:ea typeface="Times New Roman" panose="02020603050405020304" pitchFamily="18" charset="0"/>
                <a:cs typeface="Calibri" panose="020F0502020204030204" pitchFamily="34" charset="0"/>
                <a:hlinkClick r:id="rId3"/>
              </a:rPr>
              <a:t>Contar hasta 100 con apoyo (3–5 años)</a:t>
            </a: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 </a:t>
            </a:r>
            <a:r>
              <a:rPr lang="es-ES" sz="1100" u="sng" dirty="0">
                <a:solidFill>
                  <a:srgbClr val="0F173D"/>
                </a:solidFill>
                <a:effectLst/>
                <a:latin typeface="Poppins" pitchFamily="2" charset="77"/>
                <a:ea typeface="Times New Roman" panose="02020603050405020304" pitchFamily="18" charset="0"/>
                <a:cs typeface="Calibri" panose="020F0502020204030204" pitchFamily="34" charset="0"/>
              </a:rPr>
              <a:t>[https://</a:t>
            </a:r>
            <a:r>
              <a:rPr lang="es-ES" sz="1100" u="sng" dirty="0" err="1">
                <a:solidFill>
                  <a:srgbClr val="0F173D"/>
                </a:solidFill>
                <a:effectLst/>
                <a:latin typeface="Poppins" pitchFamily="2" charset="77"/>
                <a:ea typeface="Times New Roman" panose="02020603050405020304" pitchFamily="18" charset="0"/>
                <a:cs typeface="Calibri" panose="020F0502020204030204" pitchFamily="34" charset="0"/>
              </a:rPr>
              <a:t>youtu.be</a:t>
            </a:r>
            <a:r>
              <a:rPr lang="es-ES" sz="1100" u="sng" dirty="0">
                <a:solidFill>
                  <a:srgbClr val="0F173D"/>
                </a:solidFill>
                <a:effectLst/>
                <a:latin typeface="Poppins" pitchFamily="2" charset="77"/>
                <a:ea typeface="Times New Roman" panose="02020603050405020304" pitchFamily="18" charset="0"/>
                <a:cs typeface="Calibri" panose="020F0502020204030204" pitchFamily="34" charset="0"/>
              </a:rPr>
              <a:t>/X-EKiPp1g1U]</a:t>
            </a: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 en las Notas del facilitador de la siguiente diapositiva.</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Considere reproducir el video más de una vez. La primera vez, invite a los participantes a familiarizarse con el video. Luego, invite a los participantes a observar formas específicas en que los niños muestran su comprensión del conteo la cardinalidad.</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896399F6-6299-4610-B81F-5B1794C45A33}" type="slidenum">
              <a:rPr lang="en-US" smtClean="0"/>
              <a:t>19</a:t>
            </a:fld>
            <a:endParaRPr lang="en-US"/>
          </a:p>
        </p:txBody>
      </p:sp>
    </p:spTree>
    <p:extLst>
      <p:ext uri="{BB962C8B-B14F-4D97-AF65-F5344CB8AC3E}">
        <p14:creationId xmlns:p14="http://schemas.microsoft.com/office/powerpoint/2010/main" val="20751997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ts val="2400"/>
              </a:lnSpc>
              <a:spcBef>
                <a:spcPts val="600"/>
              </a:spcBef>
            </a:pPr>
            <a:r>
              <a:rPr lang="es-419" sz="1800" b="1" kern="1200" dirty="0">
                <a:solidFill>
                  <a:srgbClr val="0F173D"/>
                </a:solidFill>
                <a:effectLst/>
                <a:latin typeface="Poppins" pitchFamily="2" charset="77"/>
                <a:ea typeface="+mn-ea"/>
                <a:cs typeface="Calibri" panose="020F0502020204030204" pitchFamily="34" charset="0"/>
              </a:rPr>
              <a:t>Puntos de conversación</a:t>
            </a:r>
            <a:endParaRPr lang="en-US" sz="1800" b="1" kern="1200" dirty="0">
              <a:solidFill>
                <a:srgbClr val="0F173D"/>
              </a:solidFill>
              <a:effectLst/>
              <a:latin typeface="Poppins" pitchFamily="2" charset="77"/>
              <a:ea typeface="+mn-ea"/>
              <a:cs typeface="Calibri" panose="020F0502020204030204" pitchFamily="34" charset="0"/>
            </a:endParaRPr>
          </a:p>
          <a:p>
            <a:pPr marL="0" marR="0">
              <a:spcBef>
                <a:spcPts val="600"/>
              </a:spcBef>
              <a:spcAft>
                <a:spcPts val="600"/>
              </a:spcAft>
            </a:pPr>
            <a:r>
              <a:rPr lang="es-419" sz="1800" kern="100" dirty="0">
                <a:solidFill>
                  <a:srgbClr val="0F173D"/>
                </a:solidFill>
                <a:effectLst/>
                <a:latin typeface="Poppins" pitchFamily="2" charset="77"/>
                <a:ea typeface="Calibri" panose="020F0502020204030204" pitchFamily="34" charset="0"/>
                <a:cs typeface="Times New Roman" panose="02020603050405020304" pitchFamily="18" charset="0"/>
              </a:rPr>
              <a:t>El Count Play Explore Recursos de aprendizaje profesional fueron posibles gracias a Count Play Explore, una iniciativa de matemáticas temprana y ciencias dirigidas por el Departamento de atención temprana y educación del superintendente del de escuelas del condado de Fresno. Esta iniciativa está generosamente financiada por el Departamento de educación de California y la Junta estatal de educación de California. Estos recursos, desarrollados en colaboración por WestEd y sus socios, están destinados a ser utilizados como guía para la implementación de estrategias basadas en evidencia, promoviendo el aprendizaje activo y fomentando prácticas apropiadas para el desarrollo en entornos de educación temprana. No están destinados a la redistribución comercial, modificación no autorizada o uso fuera del ámbito de la educación profesional.</a:t>
            </a:r>
            <a:endParaRPr lang="en-US" sz="1800" kern="100" dirty="0">
              <a:solidFill>
                <a:srgbClr val="0F173D"/>
              </a:solidFill>
              <a:effectLst/>
              <a:latin typeface="Poppins" pitchFamily="2" charset="77"/>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896399F6-6299-4610-B81F-5B1794C45A33}" type="slidenum">
              <a:rPr lang="en-US" smtClean="0"/>
              <a:t>2</a:t>
            </a:fld>
            <a:endParaRPr lang="en-US"/>
          </a:p>
        </p:txBody>
      </p:sp>
    </p:spTree>
    <p:extLst>
      <p:ext uri="{BB962C8B-B14F-4D97-AF65-F5344CB8AC3E}">
        <p14:creationId xmlns:p14="http://schemas.microsoft.com/office/powerpoint/2010/main" val="37520839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buNone/>
            </a:pPr>
            <a:r>
              <a:rPr lang="es-ES" sz="1100" b="1" kern="100" dirty="0">
                <a:ln>
                  <a:noFill/>
                </a:ln>
                <a:solidFill>
                  <a:srgbClr val="0F173D"/>
                </a:solidFill>
                <a:effectLst/>
                <a:uFill>
                  <a:solidFill>
                    <a:srgbClr val="000000"/>
                  </a:solidFill>
                </a:uFill>
                <a:latin typeface="Poppins" pitchFamily="2" charset="77"/>
                <a:ea typeface="Arial Unicode MS" panose="020B0604020202020204" pitchFamily="34" charset="-128"/>
              </a:rPr>
              <a:t>Tiempo:</a:t>
            </a:r>
            <a:r>
              <a:rPr lang="es-ES" sz="1100" kern="100" dirty="0">
                <a:ln>
                  <a:noFill/>
                </a:ln>
                <a:solidFill>
                  <a:srgbClr val="0F173D"/>
                </a:solidFill>
                <a:effectLst/>
                <a:uFill>
                  <a:solidFill>
                    <a:srgbClr val="000000"/>
                  </a:solidFill>
                </a:uFill>
                <a:latin typeface="Poppins" pitchFamily="2" charset="77"/>
                <a:ea typeface="Arial Unicode MS" panose="020B0604020202020204" pitchFamily="34" charset="-128"/>
              </a:rPr>
              <a:t> 10–20 minutos (</a:t>
            </a:r>
            <a:r>
              <a:rPr lang="es-ES" sz="1100" u="sng" kern="100" dirty="0">
                <a:ln>
                  <a:noFill/>
                </a:ln>
                <a:solidFill>
                  <a:srgbClr val="0F173D"/>
                </a:solidFill>
                <a:effectLst/>
                <a:uFill>
                  <a:solidFill>
                    <a:srgbClr val="000000"/>
                  </a:solidFill>
                </a:uFill>
                <a:latin typeface="Poppins" pitchFamily="2" charset="77"/>
                <a:ea typeface="Arial Unicode MS" panose="020B0604020202020204" pitchFamily="34" charset="-128"/>
              </a:rPr>
              <a:t>incluyendo el informe sobre la siguiente diapositiva</a:t>
            </a:r>
            <a:r>
              <a:rPr lang="es-ES" sz="1100" kern="100" dirty="0">
                <a:ln>
                  <a:noFill/>
                </a:ln>
                <a:solidFill>
                  <a:srgbClr val="0F173D"/>
                </a:solidFill>
                <a:effectLst/>
                <a:uFill>
                  <a:solidFill>
                    <a:srgbClr val="000000"/>
                  </a:solidFill>
                </a:uFill>
                <a:latin typeface="Poppins" pitchFamily="2" charset="77"/>
                <a:ea typeface="Arial Unicode MS" panose="020B0604020202020204" pitchFamily="34" charset="-128"/>
              </a:rPr>
              <a:t>)</a:t>
            </a:r>
            <a:endParaRPr lang="en-US" sz="1100" kern="100" dirty="0">
              <a:ln>
                <a:noFill/>
              </a:ln>
              <a:solidFill>
                <a:srgbClr val="0F173D"/>
              </a:solidFill>
              <a:effectLst/>
              <a:uFill>
                <a:solidFill>
                  <a:srgbClr val="000000"/>
                </a:solidFill>
              </a:uFill>
              <a:latin typeface="Poppins" pitchFamily="2" charset="77"/>
              <a:ea typeface="Arial Unicode MS" panose="020B0604020202020204" pitchFamily="34" charset="-128"/>
            </a:endParaRPr>
          </a:p>
          <a:p>
            <a:pPr marL="0" marR="0">
              <a:lnSpc>
                <a:spcPts val="2400"/>
              </a:lnSpc>
              <a:spcBef>
                <a:spcPts val="600"/>
              </a:spcBef>
              <a:buNone/>
            </a:pPr>
            <a:r>
              <a:rPr lang="es-ES" sz="1200" b="1" kern="1200" dirty="0">
                <a:solidFill>
                  <a:srgbClr val="0F173D"/>
                </a:solidFill>
                <a:effectLst/>
                <a:latin typeface="Poppins" pitchFamily="2" charset="77"/>
                <a:ea typeface="+mn-ea"/>
                <a:cs typeface="Calibri" panose="020F0502020204030204" pitchFamily="34" charset="0"/>
              </a:rPr>
              <a:t>Puntos de conversación</a:t>
            </a:r>
            <a:endParaRPr lang="en-US" sz="1200" b="1" kern="1200" dirty="0">
              <a:solidFill>
                <a:srgbClr val="0F173D"/>
              </a:solidFill>
              <a:effectLst/>
              <a:latin typeface="Poppins" pitchFamily="2" charset="77"/>
              <a:ea typeface="+mn-ea"/>
              <a:cs typeface="Calibri" panose="020F0502020204030204" pitchFamily="34" charset="0"/>
            </a:endParaRPr>
          </a:p>
          <a:p>
            <a:pPr marL="342900" marR="0" lvl="0" indent="-342900">
              <a:buFont typeface="Symbol" pitchFamily="2" charset="2"/>
              <a:buChar char=""/>
            </a:pP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Discutamos lo que notaron. ¿De qué manera los niños en el video demostraron su comprensión de</a:t>
            </a:r>
            <a:r>
              <a:rPr lang="es-ES" sz="1100" dirty="0">
                <a:solidFill>
                  <a:srgbClr val="0F173D"/>
                </a:solidFill>
                <a:effectLst/>
                <a:latin typeface="Poppins" pitchFamily="2" charset="77"/>
                <a:ea typeface="Calibri" panose="020F0502020204030204" pitchFamily="34" charset="0"/>
                <a:cs typeface="Calibri" panose="020F0502020204030204" pitchFamily="34" charset="0"/>
              </a:rPr>
              <a:t>:</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s-ES" sz="1100" dirty="0">
                <a:solidFill>
                  <a:srgbClr val="0F173D"/>
                </a:solidFill>
                <a:effectLst/>
                <a:latin typeface="Poppins" pitchFamily="2" charset="77"/>
                <a:ea typeface="Calibri" panose="020F0502020204030204" pitchFamily="34" charset="0"/>
                <a:cs typeface="Calibri" panose="020F0502020204030204" pitchFamily="34" charset="0"/>
              </a:rPr>
              <a:t>orden estable</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s-ES" sz="1100" dirty="0">
                <a:solidFill>
                  <a:srgbClr val="0F173D"/>
                </a:solidFill>
                <a:effectLst/>
                <a:latin typeface="Poppins" pitchFamily="2" charset="77"/>
                <a:ea typeface="Calibri" panose="020F0502020204030204" pitchFamily="34" charset="0"/>
                <a:cs typeface="Calibri" panose="020F0502020204030204" pitchFamily="34" charset="0"/>
              </a:rPr>
              <a:t>correspondencia de uno a uno</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s-ES" sz="1100" dirty="0">
                <a:solidFill>
                  <a:srgbClr val="0F173D"/>
                </a:solidFill>
                <a:effectLst/>
                <a:latin typeface="Poppins" pitchFamily="2" charset="77"/>
                <a:ea typeface="Calibri" panose="020F0502020204030204" pitchFamily="34" charset="0"/>
                <a:cs typeface="Calibri" panose="020F0502020204030204" pitchFamily="34" charset="0"/>
              </a:rPr>
              <a:t>cardinalidad?</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0" marR="0">
              <a:lnSpc>
                <a:spcPts val="2400"/>
              </a:lnSpc>
              <a:spcBef>
                <a:spcPts val="600"/>
              </a:spcBef>
              <a:buNone/>
            </a:pPr>
            <a:r>
              <a:rPr lang="es-ES" sz="1200" b="1" kern="1200" dirty="0">
                <a:solidFill>
                  <a:srgbClr val="0F173D"/>
                </a:solidFill>
                <a:effectLst/>
                <a:latin typeface="Poppins" pitchFamily="2" charset="77"/>
                <a:ea typeface="+mn-ea"/>
                <a:cs typeface="Calibri" panose="020F0502020204030204" pitchFamily="34" charset="0"/>
              </a:rPr>
              <a:t>Notas del facilitador</a:t>
            </a:r>
            <a:endParaRPr lang="en-US" sz="1200" b="1" kern="1200" dirty="0">
              <a:solidFill>
                <a:srgbClr val="0F173D"/>
              </a:solidFill>
              <a:effectLst/>
              <a:latin typeface="Poppins" pitchFamily="2" charset="77"/>
              <a:ea typeface="+mn-ea"/>
              <a:cs typeface="Calibri" panose="020F0502020204030204" pitchFamily="34" charset="0"/>
            </a:endParaRPr>
          </a:p>
          <a:p>
            <a:pPr marL="342900" marR="0" lvl="0" indent="-342900">
              <a:buFont typeface="Symbol" pitchFamily="2" charset="2"/>
              <a:buChar char=""/>
            </a:pP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Ajuste la discusión en función del tamaño de su grupo, la duración y el formato de la sesión y las necesidades de los participantes. Considere la posibilidad de registrar las observaciones de los participantes para proporcionar una imagen visual de las formas en que los niños desarrollan sus habilidades de conteo y cardinalidad.</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Considere usar las siguientes adaptaciones basadas en la duración de la sesión:</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Para sesiones más cortas, invite a los participantes a compartir con el grupo más grande lo que notaron sobre las maneras en que los niños de preescolar, TK y K mostraron su comprensión conteo y cardinalidad.</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Para sesiones más largas, ofrezca tiempo a los participantes para que compartan sus observaciones en parejas o en sus mesas. Luego, invite a cada mesa a compartir algunas de sus observaciones.</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Aquí hay algunos ejemplos de cómo los niños en el video de preescolar "</a:t>
            </a:r>
            <a:r>
              <a:rPr lang="es-ES" sz="1100" u="sng" dirty="0">
                <a:solidFill>
                  <a:srgbClr val="0F173D"/>
                </a:solidFill>
                <a:effectLst/>
                <a:latin typeface="Poppins" pitchFamily="2" charset="77"/>
                <a:ea typeface="Times New Roman" panose="02020603050405020304" pitchFamily="18" charset="0"/>
                <a:cs typeface="Calibri" panose="020F0502020204030204" pitchFamily="34" charset="0"/>
                <a:hlinkClick r:id="rId3"/>
              </a:rPr>
              <a:t>Contar hasta 100 con apoyo (3–5 años)</a:t>
            </a: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 </a:t>
            </a:r>
            <a:r>
              <a:rPr lang="es-ES" sz="1100" u="sng" dirty="0">
                <a:solidFill>
                  <a:srgbClr val="0F173D"/>
                </a:solidFill>
                <a:effectLst/>
                <a:latin typeface="Poppins" pitchFamily="2" charset="77"/>
                <a:ea typeface="Times New Roman" panose="02020603050405020304" pitchFamily="18" charset="0"/>
                <a:cs typeface="Calibri" panose="020F0502020204030204" pitchFamily="34" charset="0"/>
              </a:rPr>
              <a:t>[https://</a:t>
            </a:r>
            <a:r>
              <a:rPr lang="es-ES" sz="1100" u="sng" dirty="0" err="1">
                <a:solidFill>
                  <a:srgbClr val="0F173D"/>
                </a:solidFill>
                <a:effectLst/>
                <a:latin typeface="Poppins" pitchFamily="2" charset="77"/>
                <a:ea typeface="Times New Roman" panose="02020603050405020304" pitchFamily="18" charset="0"/>
                <a:cs typeface="Calibri" panose="020F0502020204030204" pitchFamily="34" charset="0"/>
              </a:rPr>
              <a:t>youtu.be</a:t>
            </a:r>
            <a:r>
              <a:rPr lang="es-ES" sz="1100" u="sng" dirty="0">
                <a:solidFill>
                  <a:srgbClr val="0F173D"/>
                </a:solidFill>
                <a:effectLst/>
                <a:latin typeface="Poppins" pitchFamily="2" charset="77"/>
                <a:ea typeface="Times New Roman" panose="02020603050405020304" pitchFamily="18" charset="0"/>
                <a:cs typeface="Calibri" panose="020F0502020204030204" pitchFamily="34" charset="0"/>
              </a:rPr>
              <a:t>/X-EKiPp1g1U]</a:t>
            </a: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 demostraron una comprensión del conteo y la cardinalidad:</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La niña fue capaz de contar hasta 95 con el apoyo del educador en las decenas. La niña demostró una comprensión del orden estable.</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La niña participa en la correspondencia uno a uno señalando cada cubo mientras recita la lista de conteo. </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La niña entendió que la última palabra para número en su lista de conteo, 95, representaba la cantidad total de cubos en su torre. La niña demostró una comprensión de la cardinalidad.</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La niña tenía que calcular cuántos cubos más necesitaba para ir de 95 a 100 cubos.</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896399F6-6299-4610-B81F-5B1794C45A33}" type="slidenum">
              <a:rPr lang="en-US" smtClean="0"/>
              <a:t>20</a:t>
            </a:fld>
            <a:endParaRPr lang="en-US"/>
          </a:p>
        </p:txBody>
      </p:sp>
    </p:spTree>
    <p:extLst>
      <p:ext uri="{BB962C8B-B14F-4D97-AF65-F5344CB8AC3E}">
        <p14:creationId xmlns:p14="http://schemas.microsoft.com/office/powerpoint/2010/main" val="26601979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ts val="2400"/>
              </a:lnSpc>
              <a:spcBef>
                <a:spcPts val="600"/>
              </a:spcBef>
            </a:pPr>
            <a:r>
              <a:rPr lang="es-419" sz="1800" b="1" kern="1200" dirty="0">
                <a:solidFill>
                  <a:srgbClr val="0F173D"/>
                </a:solidFill>
                <a:effectLst/>
                <a:latin typeface="Poppins" pitchFamily="2" charset="77"/>
                <a:ea typeface="+mn-ea"/>
                <a:cs typeface="Calibri" panose="020F0502020204030204" pitchFamily="34" charset="0"/>
              </a:rPr>
              <a:t>Puntos de conversación</a:t>
            </a:r>
            <a:endParaRPr lang="en-US" sz="1800" b="1" kern="1200" dirty="0">
              <a:solidFill>
                <a:srgbClr val="0F173D"/>
              </a:solidFill>
              <a:effectLst/>
              <a:latin typeface="Poppins" pitchFamily="2" charset="77"/>
              <a:ea typeface="+mn-ea"/>
              <a:cs typeface="Calibri" panose="020F0502020204030204" pitchFamily="34" charset="0"/>
            </a:endParaRPr>
          </a:p>
          <a:p>
            <a:pPr marL="342900" marR="0" lvl="0" indent="-342900">
              <a:buFont typeface="Symbol" pitchFamily="2" charset="2"/>
              <a:buChar char=""/>
            </a:pPr>
            <a:r>
              <a:rPr lang="es-419" sz="1800" dirty="0">
                <a:solidFill>
                  <a:srgbClr val="0F173D"/>
                </a:solidFill>
                <a:effectLst/>
                <a:latin typeface="Poppins" pitchFamily="2" charset="77"/>
                <a:ea typeface="Times New Roman" panose="02020603050405020304" pitchFamily="18" charset="0"/>
                <a:cs typeface="Calibri" panose="020F0502020204030204" pitchFamily="34" charset="0"/>
              </a:rPr>
              <a:t>A continuación, discutamos cómo los niños comparan los números. </a:t>
            </a:r>
            <a:endParaRPr lang="en-US" sz="18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s-419" sz="1800" dirty="0">
                <a:solidFill>
                  <a:srgbClr val="0F173D"/>
                </a:solidFill>
                <a:effectLst/>
                <a:latin typeface="Poppins" pitchFamily="2" charset="77"/>
                <a:ea typeface="Times New Roman" panose="02020603050405020304" pitchFamily="18" charset="0"/>
                <a:cs typeface="Calibri" panose="020F0502020204030204" pitchFamily="34" charset="0"/>
              </a:rPr>
              <a:t>Los niños, al igual que los adultos, pueden comparar números utilizando diferentes estrategias. Repasemos las diferentes estrategias que los niños pueden utilizar al comparar números.</a:t>
            </a:r>
            <a:endParaRPr lang="en-US" sz="18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s-419" sz="1800" dirty="0">
                <a:solidFill>
                  <a:srgbClr val="0F173D"/>
                </a:solidFill>
                <a:effectLst/>
                <a:latin typeface="Poppins" pitchFamily="2" charset="77"/>
                <a:ea typeface="Times New Roman" panose="02020603050405020304" pitchFamily="18" charset="0"/>
                <a:cs typeface="Calibri" panose="020F0502020204030204" pitchFamily="34" charset="0"/>
              </a:rPr>
              <a:t>Para comparar dos grupos de objetos, los niños pueden usar estrategias visuales. Esto implica mirar los dos grupos y decidir cuál tiene más. </a:t>
            </a:r>
            <a:endParaRPr lang="en-US" sz="18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s-419" sz="1800" dirty="0">
                <a:solidFill>
                  <a:srgbClr val="0F173D"/>
                </a:solidFill>
                <a:effectLst/>
                <a:latin typeface="Poppins" pitchFamily="2" charset="77"/>
                <a:ea typeface="Times New Roman" panose="02020603050405020304" pitchFamily="18" charset="0"/>
                <a:cs typeface="Calibri" panose="020F0502020204030204" pitchFamily="34" charset="0"/>
              </a:rPr>
              <a:t>Los niños y los adultos utilizan esta estrategia cuando solo hay unos pocos objetos. </a:t>
            </a:r>
            <a:endParaRPr lang="en-US" sz="18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s-419" sz="1800" dirty="0">
                <a:solidFill>
                  <a:srgbClr val="0F173D"/>
                </a:solidFill>
                <a:effectLst/>
                <a:latin typeface="Poppins" pitchFamily="2" charset="77"/>
                <a:ea typeface="Times New Roman" panose="02020603050405020304" pitchFamily="18" charset="0"/>
                <a:cs typeface="Calibri" panose="020F0502020204030204" pitchFamily="34" charset="0"/>
              </a:rPr>
              <a:t>Los niños y los adultos también pueden utilizar esta estrategia de comparación visual cuando la diferencia entre los dos grupos es muy grande.</a:t>
            </a:r>
            <a:endParaRPr lang="en-US" sz="18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s-419" sz="1800" dirty="0">
                <a:solidFill>
                  <a:srgbClr val="0F173D"/>
                </a:solidFill>
                <a:effectLst/>
                <a:latin typeface="Poppins" pitchFamily="2" charset="77"/>
                <a:ea typeface="Times New Roman" panose="02020603050405020304" pitchFamily="18" charset="0"/>
                <a:cs typeface="Calibri" panose="020F0502020204030204" pitchFamily="34" charset="0"/>
              </a:rPr>
              <a:t>Aunque lo llamamos una estrategia de comparación visual, esto no se limita a la modalidad visual. Los niños y adultos ciegos o con deficiencias visuales pueden comparar los grupos tocando brevemente los dos grupos para decidir cuál tiene más. </a:t>
            </a:r>
            <a:endParaRPr lang="en-US" sz="1800" dirty="0">
              <a:solidFill>
                <a:srgbClr val="0F173D"/>
              </a:solidFill>
              <a:effectLst/>
              <a:latin typeface="Poppins" pitchFamily="2" charset="77"/>
              <a:ea typeface="Times New Roman" panose="02020603050405020304" pitchFamily="18" charset="0"/>
              <a:cs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896399F6-6299-4610-B81F-5B1794C45A33}" type="slidenum">
              <a:rPr lang="en-US" smtClean="0"/>
              <a:t>21</a:t>
            </a:fld>
            <a:endParaRPr lang="en-US"/>
          </a:p>
        </p:txBody>
      </p:sp>
    </p:spTree>
    <p:extLst>
      <p:ext uri="{BB962C8B-B14F-4D97-AF65-F5344CB8AC3E}">
        <p14:creationId xmlns:p14="http://schemas.microsoft.com/office/powerpoint/2010/main" val="3210838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ts val="2400"/>
              </a:lnSpc>
              <a:spcBef>
                <a:spcPts val="600"/>
              </a:spcBef>
            </a:pPr>
            <a:r>
              <a:rPr lang="es-419" sz="1800" b="1" kern="1200" dirty="0">
                <a:solidFill>
                  <a:srgbClr val="0F173D"/>
                </a:solidFill>
                <a:effectLst/>
                <a:latin typeface="Poppins" pitchFamily="2" charset="77"/>
                <a:ea typeface="+mn-ea"/>
                <a:cs typeface="Calibri" panose="020F0502020204030204" pitchFamily="34" charset="0"/>
              </a:rPr>
              <a:t>Puntos de conversación</a:t>
            </a:r>
            <a:endParaRPr lang="en-US" sz="1800" b="1" kern="1200" dirty="0">
              <a:solidFill>
                <a:srgbClr val="0F173D"/>
              </a:solidFill>
              <a:effectLst/>
              <a:latin typeface="Poppins" pitchFamily="2" charset="77"/>
              <a:ea typeface="+mn-ea"/>
              <a:cs typeface="Calibri" panose="020F0502020204030204" pitchFamily="34" charset="0"/>
            </a:endParaRPr>
          </a:p>
          <a:p>
            <a:pPr marL="342900" marR="0" lvl="0" indent="-342900">
              <a:buFont typeface="Symbol" pitchFamily="2" charset="2"/>
              <a:buChar char=""/>
            </a:pPr>
            <a:r>
              <a:rPr lang="es-419" sz="1800" dirty="0">
                <a:solidFill>
                  <a:srgbClr val="0F173D"/>
                </a:solidFill>
                <a:effectLst/>
                <a:latin typeface="Poppins" pitchFamily="2" charset="77"/>
                <a:ea typeface="Times New Roman" panose="02020603050405020304" pitchFamily="18" charset="0"/>
                <a:cs typeface="Calibri" panose="020F0502020204030204" pitchFamily="34" charset="0"/>
              </a:rPr>
              <a:t>Alrededor de los tres años, los niños aprenden a comparar dos grupos de objetos emparejándolos. Esto implica alinear los dos grupos uno al lado del otro en correspondencia uno a uno. Cuando los niños hacen coincidir dos grupos, deciden comparando la línea que es más larga o si son iguales.</a:t>
            </a:r>
            <a:endParaRPr lang="en-US" sz="18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s-419" sz="1800" dirty="0">
                <a:solidFill>
                  <a:srgbClr val="0F173D"/>
                </a:solidFill>
                <a:effectLst/>
                <a:latin typeface="Poppins" pitchFamily="2" charset="77"/>
                <a:ea typeface="Times New Roman" panose="02020603050405020304" pitchFamily="18" charset="0"/>
                <a:cs typeface="Calibri" panose="020F0502020204030204" pitchFamily="34" charset="0"/>
              </a:rPr>
              <a:t>Los niños pequeños pueden necesitar un adulto para utilizar la estrategia de emparejar para comparar dos grupos. Sin embargo, con el tiempo, los niños se involucrarán en la estrategia de emparejar independientemente cuando se les hagan preguntas como: "¿Cuál es más? ¿Cómo lo podemos averiguar?”</a:t>
            </a:r>
            <a:endParaRPr lang="en-US" sz="1800" dirty="0">
              <a:solidFill>
                <a:srgbClr val="0F173D"/>
              </a:solidFill>
              <a:effectLst/>
              <a:latin typeface="Poppins" pitchFamily="2" charset="77"/>
              <a:ea typeface="Times New Roman" panose="02020603050405020304" pitchFamily="18" charset="0"/>
              <a:cs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896399F6-6299-4610-B81F-5B1794C45A33}" type="slidenum">
              <a:rPr lang="en-US" smtClean="0"/>
              <a:t>22</a:t>
            </a:fld>
            <a:endParaRPr lang="en-US"/>
          </a:p>
        </p:txBody>
      </p:sp>
    </p:spTree>
    <p:extLst>
      <p:ext uri="{BB962C8B-B14F-4D97-AF65-F5344CB8AC3E}">
        <p14:creationId xmlns:p14="http://schemas.microsoft.com/office/powerpoint/2010/main" val="9151416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ts val="2400"/>
              </a:lnSpc>
              <a:spcBef>
                <a:spcPts val="600"/>
              </a:spcBef>
            </a:pPr>
            <a:r>
              <a:rPr lang="es-419" sz="1200" b="1" kern="1200" dirty="0">
                <a:solidFill>
                  <a:srgbClr val="0F173D"/>
                </a:solidFill>
                <a:effectLst/>
                <a:latin typeface="Poppins" pitchFamily="2" charset="77"/>
                <a:ea typeface="+mn-ea"/>
                <a:cs typeface="Calibri" panose="020F0502020204030204" pitchFamily="34" charset="0"/>
              </a:rPr>
              <a:t>Puntos de conversación</a:t>
            </a:r>
            <a:endParaRPr lang="en-US" sz="1200" b="1" kern="1200" dirty="0">
              <a:solidFill>
                <a:srgbClr val="0F173D"/>
              </a:solidFill>
              <a:effectLst/>
              <a:latin typeface="Poppins" pitchFamily="2" charset="77"/>
              <a:ea typeface="+mn-ea"/>
              <a:cs typeface="Calibri" panose="020F0502020204030204" pitchFamily="34" charset="0"/>
            </a:endParaRPr>
          </a:p>
          <a:p>
            <a:pPr marL="342900" marR="0" lvl="0" indent="-342900">
              <a:buFont typeface="Symbol" pitchFamily="2" charset="2"/>
              <a:buChar char=""/>
            </a:pPr>
            <a:r>
              <a:rPr lang="es-419" sz="1100" dirty="0">
                <a:solidFill>
                  <a:srgbClr val="0F173D"/>
                </a:solidFill>
                <a:effectLst/>
                <a:latin typeface="Poppins" pitchFamily="2" charset="77"/>
                <a:ea typeface="Times New Roman" panose="02020603050405020304" pitchFamily="18" charset="0"/>
                <a:cs typeface="Calibri" panose="020F0502020204030204" pitchFamily="34" charset="0"/>
              </a:rPr>
              <a:t>Por último, los niños y los adultos pueden usar el conteo para comparar grupos, que a menudo es la forma más precisa de comparar grupos. </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s-419" sz="1100" dirty="0">
                <a:solidFill>
                  <a:srgbClr val="0F173D"/>
                </a:solidFill>
                <a:effectLst/>
                <a:latin typeface="Poppins" pitchFamily="2" charset="77"/>
                <a:ea typeface="Times New Roman" panose="02020603050405020304" pitchFamily="18" charset="0"/>
                <a:cs typeface="Calibri" panose="020F0502020204030204" pitchFamily="34" charset="0"/>
              </a:rPr>
              <a:t>Para utilizar esta estrategia, los niños necesitan saber contar. Por lo tanto, no es generalmente hasta más tarde en el preescolar que los niños comienzan a utilizar el conteo como una estrategia para comparar cantidades.</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s-419" sz="1100" kern="100" dirty="0">
                <a:ln>
                  <a:noFill/>
                </a:ln>
                <a:solidFill>
                  <a:srgbClr val="0F173D"/>
                </a:solidFill>
                <a:effectLst/>
                <a:uFill>
                  <a:solidFill>
                    <a:srgbClr val="000000"/>
                  </a:solidFill>
                </a:uFill>
                <a:latin typeface="Poppins" pitchFamily="2" charset="77"/>
                <a:ea typeface="Arial Unicode MS" panose="020B0604020202020204" pitchFamily="34" charset="-128"/>
              </a:rPr>
              <a:t>Por ejemplo, al comparar los números de coches azules y verdes, podría primero contar los coches azules para encontrar seis, luego contar los coches verdes para encontrar cinco. Entonces tendrá que utilizar su comprensión de la lista de conteo para saber si cinco o seis es mayor. </a:t>
            </a:r>
            <a:endParaRPr lang="en-US" sz="1100" kern="100" dirty="0">
              <a:ln>
                <a:noFill/>
              </a:ln>
              <a:solidFill>
                <a:srgbClr val="0F173D"/>
              </a:solidFill>
              <a:effectLst/>
              <a:uFill>
                <a:solidFill>
                  <a:srgbClr val="000000"/>
                </a:solidFill>
              </a:uFill>
              <a:latin typeface="Poppins" pitchFamily="2" charset="77"/>
              <a:ea typeface="Arial Unicode MS" panose="020B0604020202020204" pitchFamily="34" charset="-128"/>
            </a:endParaRPr>
          </a:p>
          <a:p>
            <a:endParaRPr lang="en-US" dirty="0"/>
          </a:p>
        </p:txBody>
      </p:sp>
      <p:sp>
        <p:nvSpPr>
          <p:cNvPr id="4" name="Slide Number Placeholder 3"/>
          <p:cNvSpPr>
            <a:spLocks noGrp="1"/>
          </p:cNvSpPr>
          <p:nvPr>
            <p:ph type="sldNum" sz="quarter" idx="5"/>
          </p:nvPr>
        </p:nvSpPr>
        <p:spPr/>
        <p:txBody>
          <a:bodyPr/>
          <a:lstStyle/>
          <a:p>
            <a:fld id="{896399F6-6299-4610-B81F-5B1794C45A33}" type="slidenum">
              <a:rPr lang="en-US" smtClean="0"/>
              <a:t>23</a:t>
            </a:fld>
            <a:endParaRPr lang="en-US"/>
          </a:p>
        </p:txBody>
      </p:sp>
    </p:spTree>
    <p:extLst>
      <p:ext uri="{BB962C8B-B14F-4D97-AF65-F5344CB8AC3E}">
        <p14:creationId xmlns:p14="http://schemas.microsoft.com/office/powerpoint/2010/main" val="5358031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ts val="2400"/>
              </a:lnSpc>
              <a:spcBef>
                <a:spcPts val="600"/>
              </a:spcBef>
            </a:pPr>
            <a:r>
              <a:rPr lang="es-419" sz="1800" b="1" kern="1200" dirty="0">
                <a:solidFill>
                  <a:srgbClr val="0F173D"/>
                </a:solidFill>
                <a:effectLst/>
                <a:latin typeface="Poppins" pitchFamily="2" charset="77"/>
                <a:ea typeface="+mn-ea"/>
                <a:cs typeface="Calibri" panose="020F0502020204030204" pitchFamily="34" charset="0"/>
              </a:rPr>
              <a:t>Puntos de conversación</a:t>
            </a:r>
            <a:endParaRPr lang="en-US" sz="1800" b="1" kern="1200" dirty="0">
              <a:solidFill>
                <a:srgbClr val="0F173D"/>
              </a:solidFill>
              <a:effectLst/>
              <a:latin typeface="Poppins" pitchFamily="2" charset="77"/>
              <a:ea typeface="+mn-ea"/>
              <a:cs typeface="Calibri" panose="020F0502020204030204" pitchFamily="34" charset="0"/>
            </a:endParaRPr>
          </a:p>
          <a:p>
            <a:pPr marL="342900" marR="0" lvl="0" indent="-342900">
              <a:buFont typeface="Symbol" pitchFamily="2" charset="2"/>
              <a:buChar char=""/>
            </a:pPr>
            <a:r>
              <a:rPr lang="es-419" sz="1800" dirty="0">
                <a:solidFill>
                  <a:srgbClr val="0F173D"/>
                </a:solidFill>
                <a:effectLst/>
                <a:latin typeface="Poppins" pitchFamily="2" charset="77"/>
                <a:ea typeface="Times New Roman" panose="02020603050405020304" pitchFamily="18" charset="0"/>
                <a:cs typeface="Calibri" panose="020F0502020204030204" pitchFamily="34" charset="0"/>
              </a:rPr>
              <a:t>Hasta ahora, hemos discutido cómo los niños comparan grupos de objetos. Al final del kindergarten, los niños también pueden comparar </a:t>
            </a:r>
            <a:r>
              <a:rPr lang="es-419" sz="1800" i="1" dirty="0">
                <a:solidFill>
                  <a:srgbClr val="0F173D"/>
                </a:solidFill>
                <a:effectLst/>
                <a:latin typeface="Poppins" pitchFamily="2" charset="77"/>
                <a:ea typeface="Times New Roman" panose="02020603050405020304" pitchFamily="18" charset="0"/>
                <a:cs typeface="Calibri" panose="020F0502020204030204" pitchFamily="34" charset="0"/>
              </a:rPr>
              <a:t>numerales</a:t>
            </a:r>
            <a:r>
              <a:rPr lang="es-419" sz="1800" dirty="0">
                <a:solidFill>
                  <a:srgbClr val="0F173D"/>
                </a:solidFill>
                <a:effectLst/>
                <a:latin typeface="Poppins" pitchFamily="2" charset="77"/>
                <a:ea typeface="Times New Roman" panose="02020603050405020304" pitchFamily="18" charset="0"/>
                <a:cs typeface="Calibri" panose="020F0502020204030204" pitchFamily="34" charset="0"/>
              </a:rPr>
              <a:t> entre uno y diez. Por ejemplo, si observan los numerales tres y ocho, saben que tres es menor. Para comparar los numerales, los niños necesitan entender qué numeral representa cada número y el orden de estos números.</a:t>
            </a:r>
            <a:endParaRPr lang="en-US" sz="18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s-419" sz="1800" dirty="0">
                <a:solidFill>
                  <a:srgbClr val="0F173D"/>
                </a:solidFill>
                <a:effectLst/>
                <a:latin typeface="Poppins" pitchFamily="2" charset="77"/>
                <a:ea typeface="Times New Roman" panose="02020603050405020304" pitchFamily="18" charset="0"/>
                <a:cs typeface="Calibri" panose="020F0502020204030204" pitchFamily="34" charset="0"/>
              </a:rPr>
              <a:t>A medida que los niños pasan al primer y segundo grado, pueden comparar números de dos y tres dígitos utilizando símbolos como &lt;, &gt;, = (menor que, mayor que, igual) para escribir estas comparaciones.</a:t>
            </a:r>
            <a:endParaRPr lang="en-US" sz="1800" dirty="0">
              <a:solidFill>
                <a:srgbClr val="0F173D"/>
              </a:solidFill>
              <a:effectLst/>
              <a:latin typeface="Poppins" pitchFamily="2" charset="77"/>
              <a:ea typeface="Times New Roman" panose="02020603050405020304" pitchFamily="18" charset="0"/>
              <a:cs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896399F6-6299-4610-B81F-5B1794C45A33}" type="slidenum">
              <a:rPr lang="en-US" smtClean="0"/>
              <a:t>24</a:t>
            </a:fld>
            <a:endParaRPr lang="en-US"/>
          </a:p>
        </p:txBody>
      </p:sp>
    </p:spTree>
    <p:extLst>
      <p:ext uri="{BB962C8B-B14F-4D97-AF65-F5344CB8AC3E}">
        <p14:creationId xmlns:p14="http://schemas.microsoft.com/office/powerpoint/2010/main" val="1407996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ts val="2400"/>
              </a:lnSpc>
              <a:spcBef>
                <a:spcPts val="600"/>
              </a:spcBef>
            </a:pPr>
            <a:r>
              <a:rPr lang="es-419" sz="1800" b="1" kern="1200" dirty="0">
                <a:solidFill>
                  <a:srgbClr val="0F173D"/>
                </a:solidFill>
                <a:effectLst/>
                <a:latin typeface="Poppins" pitchFamily="2" charset="77"/>
                <a:ea typeface="+mn-ea"/>
                <a:cs typeface="Calibri" panose="020F0502020204030204" pitchFamily="34" charset="0"/>
              </a:rPr>
              <a:t>Puntos de conversación</a:t>
            </a:r>
            <a:endParaRPr lang="en-US" sz="1800" b="1" kern="1200" dirty="0">
              <a:solidFill>
                <a:srgbClr val="0F173D"/>
              </a:solidFill>
              <a:effectLst/>
              <a:latin typeface="Poppins" pitchFamily="2" charset="77"/>
              <a:ea typeface="+mn-ea"/>
              <a:cs typeface="Calibri" panose="020F0502020204030204" pitchFamily="34" charset="0"/>
            </a:endParaRPr>
          </a:p>
          <a:p>
            <a:pPr marL="342900" marR="0" lvl="0" indent="-342900">
              <a:buFont typeface="Symbol" pitchFamily="2" charset="2"/>
              <a:buChar char=""/>
            </a:pPr>
            <a:r>
              <a:rPr lang="es-419" sz="1800" dirty="0">
                <a:solidFill>
                  <a:srgbClr val="0F173D"/>
                </a:solidFill>
                <a:effectLst/>
                <a:latin typeface="Poppins" pitchFamily="2" charset="77"/>
                <a:ea typeface="Times New Roman" panose="02020603050405020304" pitchFamily="18" charset="0"/>
                <a:cs typeface="Calibri" panose="020F0502020204030204" pitchFamily="34" charset="0"/>
              </a:rPr>
              <a:t>Además de desarrollar estrategias para comparar números, los niños también aprenden vocabulario comparativo en su idioma del hogar, inglés o ambos.</a:t>
            </a:r>
            <a:endParaRPr lang="en-US" sz="18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s-419" sz="1800" dirty="0">
                <a:solidFill>
                  <a:srgbClr val="0F173D"/>
                </a:solidFill>
                <a:effectLst/>
                <a:latin typeface="Poppins" pitchFamily="2" charset="77"/>
                <a:ea typeface="Times New Roman" panose="02020603050405020304" pitchFamily="18" charset="0"/>
                <a:cs typeface="Calibri" panose="020F0502020204030204" pitchFamily="34" charset="0"/>
              </a:rPr>
              <a:t>Alrededor de los tres años, los niños usan con más frecuencia lenguaje como "más", "menos" y "igual" para describir y comparar números. </a:t>
            </a:r>
            <a:endParaRPr lang="en-US" sz="18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s-419" sz="1800" dirty="0">
                <a:solidFill>
                  <a:srgbClr val="0F173D"/>
                </a:solidFill>
                <a:effectLst/>
                <a:latin typeface="Poppins" pitchFamily="2" charset="77"/>
                <a:ea typeface="Times New Roman" panose="02020603050405020304" pitchFamily="18" charset="0"/>
                <a:cs typeface="Calibri" panose="020F0502020204030204" pitchFamily="34" charset="0"/>
              </a:rPr>
              <a:t>En el kindergarten, los niños también pueden usar lenguaje como "igual," "mayor," o "menor.”</a:t>
            </a:r>
            <a:endParaRPr lang="en-US" sz="1800" dirty="0">
              <a:solidFill>
                <a:srgbClr val="0F173D"/>
              </a:solidFill>
              <a:effectLst/>
              <a:latin typeface="Poppins" pitchFamily="2" charset="77"/>
              <a:ea typeface="Times New Roman" panose="02020603050405020304" pitchFamily="18" charset="0"/>
              <a:cs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896399F6-6299-4610-B81F-5B1794C45A33}" type="slidenum">
              <a:rPr lang="en-US" smtClean="0"/>
              <a:t>25</a:t>
            </a:fld>
            <a:endParaRPr lang="en-US"/>
          </a:p>
        </p:txBody>
      </p:sp>
    </p:spTree>
    <p:extLst>
      <p:ext uri="{BB962C8B-B14F-4D97-AF65-F5344CB8AC3E}">
        <p14:creationId xmlns:p14="http://schemas.microsoft.com/office/powerpoint/2010/main" val="30170833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r>
              <a:rPr lang="es-419" sz="1100" b="1" kern="100" dirty="0">
                <a:ln>
                  <a:noFill/>
                </a:ln>
                <a:solidFill>
                  <a:srgbClr val="0F173D"/>
                </a:solidFill>
                <a:effectLst/>
                <a:uFill>
                  <a:solidFill>
                    <a:srgbClr val="000000"/>
                  </a:solidFill>
                </a:uFill>
                <a:latin typeface="Poppins" pitchFamily="2" charset="77"/>
                <a:ea typeface="Arial Unicode MS" panose="020B0604020202020204" pitchFamily="34" charset="-128"/>
              </a:rPr>
              <a:t>Tiempo: </a:t>
            </a:r>
            <a:r>
              <a:rPr lang="es-419" sz="1100" kern="100" dirty="0">
                <a:ln>
                  <a:noFill/>
                </a:ln>
                <a:solidFill>
                  <a:srgbClr val="0F173D"/>
                </a:solidFill>
                <a:effectLst/>
                <a:uFill>
                  <a:solidFill>
                    <a:srgbClr val="000000"/>
                  </a:solidFill>
                </a:uFill>
                <a:latin typeface="Poppins" pitchFamily="2" charset="77"/>
                <a:ea typeface="Arial Unicode MS" panose="020B0604020202020204" pitchFamily="34" charset="-128"/>
              </a:rPr>
              <a:t>5–10 minutos</a:t>
            </a:r>
            <a:endParaRPr lang="en-US" sz="1100" kern="100" dirty="0">
              <a:ln>
                <a:noFill/>
              </a:ln>
              <a:solidFill>
                <a:srgbClr val="0F173D"/>
              </a:solidFill>
              <a:effectLst/>
              <a:uFill>
                <a:solidFill>
                  <a:srgbClr val="000000"/>
                </a:solidFill>
              </a:uFill>
              <a:latin typeface="Poppins" pitchFamily="2" charset="77"/>
              <a:ea typeface="Arial Unicode MS" panose="020B0604020202020204" pitchFamily="34" charset="-128"/>
            </a:endParaRPr>
          </a:p>
          <a:p>
            <a:pPr marL="0" marR="0"/>
            <a:r>
              <a:rPr lang="es-419" sz="1100" b="1" kern="100" dirty="0">
                <a:ln>
                  <a:noFill/>
                </a:ln>
                <a:solidFill>
                  <a:srgbClr val="0F173D"/>
                </a:solidFill>
                <a:effectLst/>
                <a:uFill>
                  <a:solidFill>
                    <a:srgbClr val="000000"/>
                  </a:solidFill>
                </a:uFill>
                <a:latin typeface="Poppins" pitchFamily="2" charset="77"/>
                <a:ea typeface="Arial Unicode MS" panose="020B0604020202020204" pitchFamily="34" charset="-128"/>
              </a:rPr>
              <a:t>Materiales: </a:t>
            </a:r>
            <a:r>
              <a:rPr lang="es-419" sz="1100" kern="100" dirty="0">
                <a:ln>
                  <a:noFill/>
                </a:ln>
                <a:solidFill>
                  <a:srgbClr val="0F173D"/>
                </a:solidFill>
                <a:effectLst/>
                <a:uFill>
                  <a:solidFill>
                    <a:srgbClr val="000000"/>
                  </a:solidFill>
                </a:uFill>
                <a:latin typeface="Poppins" pitchFamily="2" charset="77"/>
                <a:ea typeface="Arial Unicode MS" panose="020B0604020202020204" pitchFamily="34" charset="-128"/>
              </a:rPr>
              <a:t>Papel, plumas</a:t>
            </a:r>
            <a:endParaRPr lang="en-US" sz="1100" kern="100" dirty="0">
              <a:ln>
                <a:noFill/>
              </a:ln>
              <a:solidFill>
                <a:srgbClr val="0F173D"/>
              </a:solidFill>
              <a:effectLst/>
              <a:uFill>
                <a:solidFill>
                  <a:srgbClr val="000000"/>
                </a:solidFill>
              </a:uFill>
              <a:latin typeface="Poppins" pitchFamily="2" charset="77"/>
              <a:ea typeface="Arial Unicode MS" panose="020B0604020202020204" pitchFamily="34" charset="-128"/>
            </a:endParaRPr>
          </a:p>
          <a:p>
            <a:pPr marL="0" marR="0">
              <a:lnSpc>
                <a:spcPts val="2400"/>
              </a:lnSpc>
              <a:spcBef>
                <a:spcPts val="600"/>
              </a:spcBef>
            </a:pPr>
            <a:r>
              <a:rPr lang="es-419" sz="1200" b="1" kern="1200" dirty="0">
                <a:solidFill>
                  <a:srgbClr val="0F173D"/>
                </a:solidFill>
                <a:effectLst/>
                <a:latin typeface="Poppins" pitchFamily="2" charset="77"/>
                <a:ea typeface="+mn-ea"/>
                <a:cs typeface="Calibri" panose="020F0502020204030204" pitchFamily="34" charset="0"/>
              </a:rPr>
              <a:t>Puntos de conversación</a:t>
            </a:r>
            <a:endParaRPr lang="en-US" sz="1200" b="1" kern="1200" dirty="0">
              <a:solidFill>
                <a:srgbClr val="0F173D"/>
              </a:solidFill>
              <a:effectLst/>
              <a:latin typeface="Poppins" pitchFamily="2" charset="77"/>
              <a:ea typeface="+mn-ea"/>
              <a:cs typeface="Calibri" panose="020F0502020204030204" pitchFamily="34" charset="0"/>
            </a:endParaRPr>
          </a:p>
          <a:p>
            <a:pPr marL="342900" marR="0" lvl="0" indent="-342900">
              <a:buFont typeface="Symbol" pitchFamily="2" charset="2"/>
              <a:buChar char=""/>
            </a:pPr>
            <a:r>
              <a:rPr lang="es-419" sz="1100" dirty="0">
                <a:solidFill>
                  <a:srgbClr val="0F173D"/>
                </a:solidFill>
                <a:effectLst/>
                <a:latin typeface="Poppins" pitchFamily="2" charset="77"/>
                <a:ea typeface="Times New Roman" panose="02020603050405020304" pitchFamily="18" charset="0"/>
                <a:cs typeface="Calibri" panose="020F0502020204030204" pitchFamily="34" charset="0"/>
              </a:rPr>
              <a:t>Antes de explorar el siguiente componente, pensemos en cómo cuentan los niños en su entorno, desarrollan una comprensión de los principios de conteo y comparan números. </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s-419" sz="1100" dirty="0">
                <a:solidFill>
                  <a:srgbClr val="0F173D"/>
                </a:solidFill>
                <a:effectLst/>
                <a:latin typeface="Poppins" pitchFamily="2" charset="77"/>
                <a:ea typeface="Times New Roman" panose="02020603050405020304" pitchFamily="18" charset="0"/>
                <a:cs typeface="Calibri" panose="020F0502020204030204" pitchFamily="34" charset="0"/>
              </a:rPr>
              <a:t>Tomen un pedazo de papel y divídalo en tres secciones. Etiqueten la parte superior de las tres secciones, "Recitando la lista de conteo," "Contando para averiguar cuántos hay," y "Contando para comparar grupos.” </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s-419" sz="1100" dirty="0">
                <a:solidFill>
                  <a:srgbClr val="0F173D"/>
                </a:solidFill>
                <a:effectLst/>
                <a:latin typeface="Poppins" pitchFamily="2" charset="77"/>
                <a:ea typeface="Times New Roman" panose="02020603050405020304" pitchFamily="18" charset="0"/>
                <a:cs typeface="Calibri" panose="020F0502020204030204" pitchFamily="34" charset="0"/>
              </a:rPr>
              <a:t>Piensen en su entorno de aprendizaje. Identifiquen ejemplos específicos de niños que recitan la lista de conteo, cuentan para averiguar cuántos y cuentan para comparar grupos. En sus ejemplos, describan cuándo ocurrió esto durante el día. Por ejemplo, ¿fue parte de una rutina o actividad diaria? Describan también las estrategias que observan que el niño o los niños usan. Por ejemplo, ¿subitizaron o contaron usando correspondencia uno a uno?</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s-419" sz="1100" dirty="0">
                <a:solidFill>
                  <a:srgbClr val="0F173D"/>
                </a:solidFill>
                <a:effectLst/>
                <a:latin typeface="Poppins" pitchFamily="2" charset="77"/>
                <a:ea typeface="Times New Roman" panose="02020603050405020304" pitchFamily="18" charset="0"/>
                <a:cs typeface="Calibri" panose="020F0502020204030204" pitchFamily="34" charset="0"/>
              </a:rPr>
              <a:t>Anoten algunos de sus ejemplos bajo los tres títulos.</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s-419" sz="1100" dirty="0">
                <a:solidFill>
                  <a:srgbClr val="0F173D"/>
                </a:solidFill>
                <a:effectLst/>
                <a:latin typeface="Poppins" pitchFamily="2" charset="77"/>
                <a:ea typeface="Times New Roman" panose="02020603050405020304" pitchFamily="18" charset="0"/>
                <a:cs typeface="Calibri" panose="020F0502020204030204" pitchFamily="34" charset="0"/>
              </a:rPr>
              <a:t>[Elija una estrategia para informar de las Notas del facilitador:] A partir de sus ejemplos, es posible que haya notado que los intereses, culturas y experiencias vividas, idiomas, habilidades y desarrollo de habilidades de los niños pueden afectar la forma en hacen el conteo y usan la cardinalidad. Por ejemplo, los niños pueden contar en su idioma del hogar, con sus dedos o mentalmente en silencio. Los niños con discapacidades visuales pueden comparar números tocando objetos en un grupo. </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0" marR="0">
              <a:lnSpc>
                <a:spcPts val="2400"/>
              </a:lnSpc>
              <a:spcBef>
                <a:spcPts val="600"/>
              </a:spcBef>
            </a:pPr>
            <a:r>
              <a:rPr lang="es-419" sz="1200" b="1" kern="1200" dirty="0">
                <a:solidFill>
                  <a:srgbClr val="0F173D"/>
                </a:solidFill>
                <a:effectLst/>
                <a:latin typeface="Poppins" pitchFamily="2" charset="77"/>
                <a:ea typeface="+mn-ea"/>
                <a:cs typeface="Calibri" panose="020F0502020204030204" pitchFamily="34" charset="0"/>
              </a:rPr>
              <a:t>Notas del facilitador</a:t>
            </a:r>
            <a:endParaRPr lang="en-US" sz="1200" b="1" kern="1200" dirty="0">
              <a:solidFill>
                <a:srgbClr val="0F173D"/>
              </a:solidFill>
              <a:effectLst/>
              <a:latin typeface="Poppins" pitchFamily="2" charset="77"/>
              <a:ea typeface="+mn-ea"/>
              <a:cs typeface="Calibri" panose="020F0502020204030204" pitchFamily="34" charset="0"/>
            </a:endParaRPr>
          </a:p>
          <a:p>
            <a:pPr marL="342900" marR="0" lvl="0" indent="-342900">
              <a:buFont typeface="Symbol" pitchFamily="2" charset="2"/>
              <a:buChar char=""/>
            </a:pPr>
            <a:r>
              <a:rPr lang="es-419" sz="1100" dirty="0">
                <a:solidFill>
                  <a:srgbClr val="0F173D"/>
                </a:solidFill>
                <a:effectLst/>
                <a:latin typeface="Poppins" pitchFamily="2" charset="77"/>
                <a:ea typeface="Times New Roman" panose="02020603050405020304" pitchFamily="18" charset="0"/>
                <a:cs typeface="Calibri" panose="020F0502020204030204" pitchFamily="34" charset="0"/>
              </a:rPr>
              <a:t>Ajuste la forma en que informa sobre la actividad según el tamaño de su grupo, la duración y el formato de la sesión y las necesidades de los participantes. </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s-419" sz="1100" dirty="0">
                <a:solidFill>
                  <a:srgbClr val="0F173D"/>
                </a:solidFill>
                <a:effectLst/>
                <a:latin typeface="Poppins" pitchFamily="2" charset="77"/>
                <a:ea typeface="Times New Roman" panose="02020603050405020304" pitchFamily="18" charset="0"/>
                <a:cs typeface="Calibri" panose="020F0502020204030204" pitchFamily="34" charset="0"/>
              </a:rPr>
              <a:t>Considere usar las siguientes adaptaciones basadas en la duración de la sesión:</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s-419" sz="1100" dirty="0">
                <a:solidFill>
                  <a:srgbClr val="0F173D"/>
                </a:solidFill>
                <a:effectLst/>
                <a:latin typeface="Poppins" pitchFamily="2" charset="77"/>
                <a:ea typeface="Times New Roman" panose="02020603050405020304" pitchFamily="18" charset="0"/>
                <a:cs typeface="Calibri" panose="020F0502020204030204" pitchFamily="34" charset="0"/>
              </a:rPr>
              <a:t>Para sesiones más largas, invitar a las mesas a discutir y escribir sus respuestas en papel gráfico. Cada mesa podría elegir un escribano y un reportero. Los escribanos documentarán las respuestas de la mesa en su papel gráfico. Luego, los reporteros comparten algunas de sus respuestas con el grupo más grande.</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s-419" sz="1100" dirty="0">
                <a:solidFill>
                  <a:srgbClr val="0F173D"/>
                </a:solidFill>
                <a:effectLst/>
                <a:latin typeface="Poppins" pitchFamily="2" charset="77"/>
                <a:ea typeface="Times New Roman" panose="02020603050405020304" pitchFamily="18" charset="0"/>
                <a:cs typeface="Calibri" panose="020F0502020204030204" pitchFamily="34" charset="0"/>
              </a:rPr>
              <a:t>Para sesiones más cortas, invite a algunos participantes a compartir sus ideas con el grupo grande.</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896399F6-6299-4610-B81F-5B1794C45A33}" type="slidenum">
              <a:rPr lang="en-US" smtClean="0"/>
              <a:t>26</a:t>
            </a:fld>
            <a:endParaRPr lang="en-US"/>
          </a:p>
        </p:txBody>
      </p:sp>
    </p:spTree>
    <p:extLst>
      <p:ext uri="{BB962C8B-B14F-4D97-AF65-F5344CB8AC3E}">
        <p14:creationId xmlns:p14="http://schemas.microsoft.com/office/powerpoint/2010/main" val="39522941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ts val="2400"/>
              </a:lnSpc>
              <a:spcBef>
                <a:spcPts val="600"/>
              </a:spcBef>
            </a:pPr>
            <a:r>
              <a:rPr lang="es-419" sz="1200" b="1" kern="1200" dirty="0">
                <a:solidFill>
                  <a:srgbClr val="0F173D"/>
                </a:solidFill>
                <a:effectLst/>
                <a:latin typeface="Poppins" pitchFamily="2" charset="77"/>
                <a:ea typeface="+mn-ea"/>
                <a:cs typeface="Calibri" panose="020F0502020204030204" pitchFamily="34" charset="0"/>
              </a:rPr>
              <a:t>Puntos de conversación</a:t>
            </a:r>
            <a:endParaRPr lang="en-US" sz="1200" b="1" kern="1200" dirty="0">
              <a:solidFill>
                <a:srgbClr val="0F173D"/>
              </a:solidFill>
              <a:effectLst/>
              <a:latin typeface="Poppins" pitchFamily="2" charset="77"/>
              <a:ea typeface="+mn-ea"/>
              <a:cs typeface="Calibri" panose="020F0502020204030204" pitchFamily="34" charset="0"/>
            </a:endParaRPr>
          </a:p>
          <a:p>
            <a:pPr marL="342900" marR="0" lvl="0" indent="-342900">
              <a:buFont typeface="Symbol" pitchFamily="2" charset="2"/>
              <a:buChar char=""/>
            </a:pPr>
            <a:r>
              <a:rPr lang="es-419" sz="1100" dirty="0">
                <a:solidFill>
                  <a:srgbClr val="0F173D"/>
                </a:solidFill>
                <a:effectLst/>
                <a:latin typeface="Poppins" pitchFamily="2" charset="77"/>
                <a:ea typeface="Times New Roman" panose="02020603050405020304" pitchFamily="18" charset="0"/>
                <a:cs typeface="Calibri" panose="020F0502020204030204" pitchFamily="34" charset="0"/>
              </a:rPr>
              <a:t>Este último componente describe la capacidad de los niños para reconocer, nombrar y anotar o escribir numerales. </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s-419" sz="1100" dirty="0">
                <a:solidFill>
                  <a:srgbClr val="0F173D"/>
                </a:solidFill>
                <a:effectLst/>
                <a:latin typeface="Poppins" pitchFamily="2" charset="77"/>
                <a:ea typeface="Times New Roman" panose="02020603050405020304" pitchFamily="18" charset="0"/>
                <a:cs typeface="Calibri" panose="020F0502020204030204" pitchFamily="34" charset="0"/>
              </a:rPr>
              <a:t>Discutamos qué significa cada una de estas habilidades:</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s-419" sz="1100" dirty="0">
                <a:solidFill>
                  <a:srgbClr val="0F173D"/>
                </a:solidFill>
                <a:effectLst/>
                <a:latin typeface="Poppins" pitchFamily="2" charset="77"/>
                <a:ea typeface="Times New Roman" panose="02020603050405020304" pitchFamily="18" charset="0"/>
                <a:cs typeface="Calibri" panose="020F0502020204030204" pitchFamily="34" charset="0"/>
              </a:rPr>
              <a:t>Reconocer: ser capaz de identificar el numeral. Por ejemplo, si un niño ve el numeral 2, entiende que representa la cantidad dos.</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s-419" sz="1100" dirty="0">
                <a:solidFill>
                  <a:srgbClr val="0F173D"/>
                </a:solidFill>
                <a:effectLst/>
                <a:latin typeface="Poppins" pitchFamily="2" charset="77"/>
                <a:ea typeface="Times New Roman" panose="02020603050405020304" pitchFamily="18" charset="0"/>
                <a:cs typeface="Calibri" panose="020F0502020204030204" pitchFamily="34" charset="0"/>
              </a:rPr>
              <a:t>Nombrar: ser capaz de comunicar la palabra correcta (en cualquier idioma) cuando ven el numeral. Por ejemplo, si una niña ve el numeral 2, sabe que se llama "two" o "dos".</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s-419" sz="1100" dirty="0">
                <a:solidFill>
                  <a:srgbClr val="0F173D"/>
                </a:solidFill>
                <a:effectLst/>
                <a:latin typeface="Poppins" pitchFamily="2" charset="77"/>
                <a:ea typeface="Times New Roman" panose="02020603050405020304" pitchFamily="18" charset="0"/>
                <a:cs typeface="Calibri" panose="020F0502020204030204" pitchFamily="34" charset="0"/>
              </a:rPr>
              <a:t>Anotar: ser capaz de trazar o escribir numerales. La precisión de los niños en la escritura de numerales aumenta a medida que se desarrollan habilidades motoras finas. La capacidad de los niños para anotar o escribir numerales sigue un camino de desarrollo similar a su habilidad para anotar o escribir letras. Por ejemplo, como los niños apenas están aprendiendo a escribir, pueden escribir la imagen reflejada de los numerales. </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896399F6-6299-4610-B81F-5B1794C45A33}" type="slidenum">
              <a:rPr lang="en-US" smtClean="0"/>
              <a:t>27</a:t>
            </a:fld>
            <a:endParaRPr lang="en-US"/>
          </a:p>
        </p:txBody>
      </p:sp>
    </p:spTree>
    <p:extLst>
      <p:ext uri="{BB962C8B-B14F-4D97-AF65-F5344CB8AC3E}">
        <p14:creationId xmlns:p14="http://schemas.microsoft.com/office/powerpoint/2010/main" val="39623837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ts val="2400"/>
              </a:lnSpc>
              <a:spcBef>
                <a:spcPts val="600"/>
              </a:spcBef>
            </a:pPr>
            <a:r>
              <a:rPr lang="es-419" sz="1800" b="1" kern="1200" dirty="0">
                <a:solidFill>
                  <a:srgbClr val="0F173D"/>
                </a:solidFill>
                <a:effectLst/>
                <a:latin typeface="Poppins" pitchFamily="2" charset="77"/>
                <a:ea typeface="+mn-ea"/>
                <a:cs typeface="Calibri" panose="020F0502020204030204" pitchFamily="34" charset="0"/>
              </a:rPr>
              <a:t>Puntos de conversación</a:t>
            </a:r>
            <a:endParaRPr lang="en-US" sz="1800" b="1" kern="1200" dirty="0">
              <a:solidFill>
                <a:srgbClr val="0F173D"/>
              </a:solidFill>
              <a:effectLst/>
              <a:latin typeface="Poppins" pitchFamily="2" charset="77"/>
              <a:ea typeface="+mn-ea"/>
              <a:cs typeface="Calibri" panose="020F0502020204030204" pitchFamily="34" charset="0"/>
            </a:endParaRPr>
          </a:p>
          <a:p>
            <a:pPr marL="342900" marR="0" lvl="0" indent="-342900">
              <a:buFont typeface="Symbol" pitchFamily="2" charset="2"/>
              <a:buChar char=""/>
            </a:pPr>
            <a:r>
              <a:rPr lang="es-419" sz="1800" dirty="0">
                <a:solidFill>
                  <a:srgbClr val="0F173D"/>
                </a:solidFill>
                <a:effectLst/>
                <a:latin typeface="Poppins" pitchFamily="2" charset="77"/>
                <a:ea typeface="Times New Roman" panose="02020603050405020304" pitchFamily="18" charset="0"/>
                <a:cs typeface="Calibri" panose="020F0502020204030204" pitchFamily="34" charset="0"/>
              </a:rPr>
              <a:t>Los niños preescolares y de TK aprenden a reconocer, nombrar e incluso anotar algunos numerales menores de 10. A los cinco años, los niños pueden reconocer, nombrar y anotar todos los numerales de 1 al 10. </a:t>
            </a:r>
            <a:endParaRPr lang="en-US" sz="18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s-419" sz="1800" dirty="0">
                <a:solidFill>
                  <a:srgbClr val="0F173D"/>
                </a:solidFill>
                <a:effectLst/>
                <a:latin typeface="Poppins" pitchFamily="2" charset="77"/>
                <a:ea typeface="Times New Roman" panose="02020603050405020304" pitchFamily="18" charset="0"/>
                <a:cs typeface="Calibri" panose="020F0502020204030204" pitchFamily="34" charset="0"/>
              </a:rPr>
              <a:t>Al final del kindergarten, los niños reconocen, nombran y anotan todos los numerales de 0 a 20.</a:t>
            </a:r>
            <a:endParaRPr lang="en-US" sz="18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s-419" sz="1800" dirty="0">
                <a:solidFill>
                  <a:srgbClr val="0F173D"/>
                </a:solidFill>
                <a:effectLst/>
                <a:latin typeface="Poppins" pitchFamily="2" charset="77"/>
                <a:ea typeface="Times New Roman" panose="02020603050405020304" pitchFamily="18" charset="0"/>
                <a:cs typeface="Calibri" panose="020F0502020204030204" pitchFamily="34" charset="0"/>
              </a:rPr>
              <a:t>En los grados primero y segundo, aprenden a reconocer y anotar numerales hasta 1.000 utilizando numerales base-diez, palabras para números y forma expandida.</a:t>
            </a:r>
            <a:endParaRPr lang="en-US" sz="1800" dirty="0">
              <a:solidFill>
                <a:srgbClr val="0F173D"/>
              </a:solidFill>
              <a:effectLst/>
              <a:latin typeface="Poppins" pitchFamily="2" charset="77"/>
              <a:ea typeface="Times New Roman" panose="02020603050405020304" pitchFamily="18" charset="0"/>
              <a:cs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896399F6-6299-4610-B81F-5B1794C45A33}" type="slidenum">
              <a:rPr lang="en-US" smtClean="0"/>
              <a:t>28</a:t>
            </a:fld>
            <a:endParaRPr lang="en-US"/>
          </a:p>
        </p:txBody>
      </p:sp>
    </p:spTree>
    <p:extLst>
      <p:ext uri="{BB962C8B-B14F-4D97-AF65-F5344CB8AC3E}">
        <p14:creationId xmlns:p14="http://schemas.microsoft.com/office/powerpoint/2010/main" val="19428654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buNone/>
            </a:pPr>
            <a:r>
              <a:rPr lang="es-ES" sz="1100" b="1" kern="100" dirty="0">
                <a:ln>
                  <a:noFill/>
                </a:ln>
                <a:solidFill>
                  <a:srgbClr val="0F173D"/>
                </a:solidFill>
                <a:effectLst/>
                <a:uFill>
                  <a:solidFill>
                    <a:srgbClr val="000000"/>
                  </a:solidFill>
                </a:uFill>
                <a:latin typeface="Poppins" pitchFamily="2" charset="77"/>
                <a:ea typeface="Arial Unicode MS" panose="020B0604020202020204" pitchFamily="34" charset="-128"/>
              </a:rPr>
              <a:t>Tiempo:</a:t>
            </a:r>
            <a:r>
              <a:rPr lang="es-ES" sz="1100" kern="100" dirty="0">
                <a:ln>
                  <a:noFill/>
                </a:ln>
                <a:solidFill>
                  <a:srgbClr val="0F173D"/>
                </a:solidFill>
                <a:effectLst/>
                <a:uFill>
                  <a:solidFill>
                    <a:srgbClr val="000000"/>
                  </a:solidFill>
                </a:uFill>
                <a:latin typeface="Poppins" pitchFamily="2" charset="77"/>
                <a:ea typeface="Arial Unicode MS" panose="020B0604020202020204" pitchFamily="34" charset="-128"/>
              </a:rPr>
              <a:t> 10–20 minutos (incluyendo el informe en la siguiente diapositiva)</a:t>
            </a:r>
            <a:endParaRPr lang="en-US" sz="1100" kern="100" dirty="0">
              <a:ln>
                <a:noFill/>
              </a:ln>
              <a:solidFill>
                <a:srgbClr val="0F173D"/>
              </a:solidFill>
              <a:effectLst/>
              <a:uFill>
                <a:solidFill>
                  <a:srgbClr val="000000"/>
                </a:solidFill>
              </a:uFill>
              <a:latin typeface="Poppins" pitchFamily="2" charset="77"/>
              <a:ea typeface="Arial Unicode MS" panose="020B0604020202020204" pitchFamily="34" charset="-128"/>
            </a:endParaRPr>
          </a:p>
          <a:p>
            <a:pPr marL="0" marR="0">
              <a:buNone/>
            </a:pPr>
            <a:r>
              <a:rPr lang="es-ES" sz="1100" b="1" kern="100" dirty="0">
                <a:ln>
                  <a:noFill/>
                </a:ln>
                <a:solidFill>
                  <a:srgbClr val="0F173D"/>
                </a:solidFill>
                <a:effectLst/>
                <a:uFill>
                  <a:solidFill>
                    <a:srgbClr val="000000"/>
                  </a:solidFill>
                </a:uFill>
                <a:latin typeface="Poppins" pitchFamily="2" charset="77"/>
                <a:ea typeface="Arial Unicode MS" panose="020B0604020202020204" pitchFamily="34" charset="-128"/>
              </a:rPr>
              <a:t>Materiales:</a:t>
            </a:r>
            <a:r>
              <a:rPr lang="es-ES" sz="1100" kern="100" dirty="0">
                <a:ln>
                  <a:noFill/>
                </a:ln>
                <a:solidFill>
                  <a:srgbClr val="0F173D"/>
                </a:solidFill>
                <a:effectLst/>
                <a:uFill>
                  <a:solidFill>
                    <a:srgbClr val="000000"/>
                  </a:solidFill>
                </a:uFill>
                <a:latin typeface="Poppins" pitchFamily="2" charset="77"/>
                <a:ea typeface="Arial Unicode MS" panose="020B0604020202020204" pitchFamily="34" charset="-128"/>
              </a:rPr>
              <a:t> Preescolar, TK, o K</a:t>
            </a:r>
            <a:r>
              <a:rPr lang="es-ES" sz="1100" kern="100" dirty="0">
                <a:ln>
                  <a:noFill/>
                </a:ln>
                <a:solidFill>
                  <a:srgbClr val="000000"/>
                </a:solidFill>
                <a:effectLst/>
                <a:uFill>
                  <a:solidFill>
                    <a:srgbClr val="000000"/>
                  </a:solidFill>
                </a:uFill>
                <a:latin typeface="Calibri" panose="020F0502020204030204" pitchFamily="34" charset="0"/>
                <a:ea typeface="Calibri" panose="020F0502020204030204" pitchFamily="34" charset="0"/>
              </a:rPr>
              <a:t> </a:t>
            </a:r>
            <a:r>
              <a:rPr lang="es-ES" sz="1400" kern="100" dirty="0">
                <a:ln>
                  <a:noFill/>
                </a:ln>
                <a:solidFill>
                  <a:srgbClr val="000000"/>
                </a:solidFill>
                <a:effectLst/>
                <a:uFill>
                  <a:solidFill>
                    <a:srgbClr val="000000"/>
                  </a:solidFill>
                </a:uFill>
                <a:latin typeface="Calibri Light" panose="020F0302020204030204" pitchFamily="34" charset="0"/>
                <a:ea typeface="Calibri" panose="020F0502020204030204" pitchFamily="34" charset="0"/>
              </a:rPr>
              <a:t>video de </a:t>
            </a:r>
            <a:r>
              <a:rPr lang="es-ES" sz="1100" kern="100" dirty="0">
                <a:ln>
                  <a:noFill/>
                </a:ln>
                <a:solidFill>
                  <a:srgbClr val="0F173D"/>
                </a:solidFill>
                <a:effectLst/>
                <a:uFill>
                  <a:solidFill>
                    <a:srgbClr val="000000"/>
                  </a:solidFill>
                </a:uFill>
                <a:latin typeface="Poppins" pitchFamily="2" charset="77"/>
                <a:ea typeface="Arial Unicode MS" panose="020B0604020202020204" pitchFamily="34" charset="-128"/>
              </a:rPr>
              <a:t>números y conteo</a:t>
            </a:r>
            <a:endParaRPr lang="en-US" sz="1100" kern="100" dirty="0">
              <a:ln>
                <a:noFill/>
              </a:ln>
              <a:solidFill>
                <a:srgbClr val="0F173D"/>
              </a:solidFill>
              <a:effectLst/>
              <a:uFill>
                <a:solidFill>
                  <a:srgbClr val="000000"/>
                </a:solidFill>
              </a:uFill>
              <a:latin typeface="Poppins" pitchFamily="2" charset="77"/>
              <a:ea typeface="Arial Unicode MS" panose="020B0604020202020204" pitchFamily="34" charset="-128"/>
            </a:endParaRPr>
          </a:p>
          <a:p>
            <a:pPr marL="0" marR="0">
              <a:lnSpc>
                <a:spcPts val="2400"/>
              </a:lnSpc>
              <a:spcBef>
                <a:spcPts val="600"/>
              </a:spcBef>
              <a:buNone/>
            </a:pPr>
            <a:r>
              <a:rPr lang="es-ES" sz="1200" b="1" kern="1200" dirty="0">
                <a:solidFill>
                  <a:srgbClr val="0F173D"/>
                </a:solidFill>
                <a:effectLst/>
                <a:latin typeface="Poppins" pitchFamily="2" charset="77"/>
                <a:ea typeface="+mn-ea"/>
                <a:cs typeface="Calibri" panose="020F0502020204030204" pitchFamily="34" charset="0"/>
              </a:rPr>
              <a:t>Puntos de conversación</a:t>
            </a:r>
            <a:endParaRPr lang="en-US" sz="1200" b="1" kern="1200" dirty="0">
              <a:solidFill>
                <a:srgbClr val="0F173D"/>
              </a:solidFill>
              <a:effectLst/>
              <a:latin typeface="Poppins" pitchFamily="2" charset="77"/>
              <a:ea typeface="+mn-ea"/>
              <a:cs typeface="Calibri" panose="020F0502020204030204" pitchFamily="34" charset="0"/>
            </a:endParaRPr>
          </a:p>
          <a:p>
            <a:pPr marL="342900" marR="0" lvl="0" indent="-342900">
              <a:buFont typeface="Symbol" pitchFamily="2" charset="2"/>
              <a:buChar char=""/>
            </a:pP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Hemos revisado tres componentes de números y conteo que son relevantes para los niños en Preescolar, TK y K. Ahora, veremos otro video. A medida que lo ven, presten atención a las maneras en que los niños:</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hacen el conteo</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comparan números</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reconocen, nombran y anotan numerales</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Después del video, discutiremos lo que observaron.</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0" marR="0">
              <a:lnSpc>
                <a:spcPts val="2400"/>
              </a:lnSpc>
              <a:spcBef>
                <a:spcPts val="600"/>
              </a:spcBef>
              <a:buNone/>
            </a:pPr>
            <a:r>
              <a:rPr lang="es-ES" sz="1200" b="1" kern="1200" dirty="0">
                <a:solidFill>
                  <a:srgbClr val="0F173D"/>
                </a:solidFill>
                <a:effectLst/>
                <a:latin typeface="Poppins" pitchFamily="2" charset="77"/>
                <a:ea typeface="+mn-ea"/>
                <a:cs typeface="Calibri" panose="020F0502020204030204" pitchFamily="34" charset="0"/>
              </a:rPr>
              <a:t>Notas del facilitador</a:t>
            </a:r>
            <a:endParaRPr lang="en-US" sz="1200" b="1" kern="1200" dirty="0">
              <a:solidFill>
                <a:srgbClr val="0F173D"/>
              </a:solidFill>
              <a:effectLst/>
              <a:latin typeface="Poppins" pitchFamily="2" charset="77"/>
              <a:ea typeface="+mn-ea"/>
              <a:cs typeface="Calibri" panose="020F0502020204030204" pitchFamily="34" charset="0"/>
            </a:endParaRPr>
          </a:p>
          <a:p>
            <a:pPr marL="342900" marR="0" lvl="0" indent="-342900">
              <a:buFont typeface="Symbol" pitchFamily="2" charset="2"/>
              <a:buChar char=""/>
            </a:pPr>
            <a:r>
              <a:rPr lang="es-ES" sz="1100" dirty="0">
                <a:solidFill>
                  <a:srgbClr val="0F173D"/>
                </a:solidFill>
                <a:effectLst/>
                <a:latin typeface="Poppins" pitchFamily="2" charset="77"/>
                <a:ea typeface="Times New Roman" panose="02020603050405020304" pitchFamily="18" charset="0"/>
                <a:cs typeface="Poppins" pitchFamily="2" charset="77"/>
              </a:rPr>
              <a:t>Elija un video clip de preescolar, TK o K que muestre a los niños contando, comparando números y escribiendo numerales. Estos videos son diferentes de los presentados en diapositivas 18 y 19.</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s-ES" sz="1100" dirty="0">
                <a:solidFill>
                  <a:srgbClr val="0F173D"/>
                </a:solidFill>
                <a:effectLst/>
                <a:latin typeface="Poppins" pitchFamily="2" charset="77"/>
                <a:ea typeface="Times New Roman" panose="02020603050405020304" pitchFamily="18" charset="0"/>
                <a:cs typeface="Poppins" pitchFamily="2" charset="77"/>
              </a:rPr>
              <a:t>Proporcionamos los siguientes videos (puede usar otros videos):</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s-ES" sz="1100" u="sng" dirty="0">
                <a:solidFill>
                  <a:srgbClr val="000000"/>
                </a:solidFill>
                <a:effectLst/>
                <a:latin typeface="Poppins" pitchFamily="2" charset="77"/>
                <a:ea typeface="STFangsong" panose="020B0400000000000000" pitchFamily="34" charset="-122"/>
                <a:cs typeface="Poppins" pitchFamily="2" charset="77"/>
                <a:hlinkClick r:id="rId3"/>
              </a:rPr>
              <a:t>Comparar números y anotar numerales (3-5 años)</a:t>
            </a:r>
            <a:r>
              <a:rPr lang="es-ES" sz="1100" u="sng" dirty="0">
                <a:solidFill>
                  <a:srgbClr val="000000"/>
                </a:solidFill>
                <a:effectLst/>
                <a:latin typeface="Poppins" pitchFamily="2" charset="77"/>
                <a:ea typeface="STFangsong" panose="020B0400000000000000" pitchFamily="34" charset="-122"/>
                <a:cs typeface="Poppins" pitchFamily="2" charset="77"/>
              </a:rPr>
              <a:t> [https://</a:t>
            </a:r>
            <a:r>
              <a:rPr lang="es-ES" sz="1100" u="sng" dirty="0" err="1">
                <a:solidFill>
                  <a:srgbClr val="000000"/>
                </a:solidFill>
                <a:effectLst/>
                <a:latin typeface="Poppins" pitchFamily="2" charset="77"/>
                <a:ea typeface="STFangsong" panose="020B0400000000000000" pitchFamily="34" charset="-122"/>
                <a:cs typeface="Poppins" pitchFamily="2" charset="77"/>
              </a:rPr>
              <a:t>youtu.be</a:t>
            </a:r>
            <a:r>
              <a:rPr lang="es-ES" sz="1100" u="sng" dirty="0">
                <a:solidFill>
                  <a:srgbClr val="000000"/>
                </a:solidFill>
                <a:effectLst/>
                <a:latin typeface="Poppins" pitchFamily="2" charset="77"/>
                <a:ea typeface="STFangsong" panose="020B0400000000000000" pitchFamily="34" charset="-122"/>
                <a:cs typeface="Poppins" pitchFamily="2" charset="77"/>
              </a:rPr>
              <a:t>/HC8ASb0_oNE]</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s-ES" sz="1100" u="sng" dirty="0">
                <a:solidFill>
                  <a:srgbClr val="000000"/>
                </a:solidFill>
                <a:effectLst/>
                <a:latin typeface="Poppins" pitchFamily="2" charset="77"/>
                <a:ea typeface="STFangsong" panose="020B0400000000000000" pitchFamily="34" charset="-122"/>
                <a:cs typeface="Poppins" pitchFamily="2" charset="77"/>
                <a:hlinkClick r:id="rId4"/>
              </a:rPr>
              <a:t>Comparar números y anotar numerales (3-5 años) – Versión AD</a:t>
            </a:r>
            <a:r>
              <a:rPr lang="es-ES" sz="1100" dirty="0">
                <a:solidFill>
                  <a:srgbClr val="0F173D"/>
                </a:solidFill>
                <a:effectLst/>
                <a:latin typeface="Poppins" pitchFamily="2" charset="77"/>
                <a:ea typeface="STFangsong" panose="020B0400000000000000" pitchFamily="34" charset="-122"/>
                <a:cs typeface="Poppins" pitchFamily="2" charset="77"/>
              </a:rPr>
              <a:t> [https://</a:t>
            </a:r>
            <a:r>
              <a:rPr lang="es-ES" sz="1100" dirty="0" err="1">
                <a:solidFill>
                  <a:srgbClr val="0F173D"/>
                </a:solidFill>
                <a:effectLst/>
                <a:latin typeface="Poppins" pitchFamily="2" charset="77"/>
                <a:ea typeface="STFangsong" panose="020B0400000000000000" pitchFamily="34" charset="-122"/>
                <a:cs typeface="Poppins" pitchFamily="2" charset="77"/>
              </a:rPr>
              <a:t>youtu.be</a:t>
            </a:r>
            <a:r>
              <a:rPr lang="es-ES" sz="1100" dirty="0">
                <a:solidFill>
                  <a:srgbClr val="0F173D"/>
                </a:solidFill>
                <a:effectLst/>
                <a:latin typeface="Poppins" pitchFamily="2" charset="77"/>
                <a:ea typeface="STFangsong" panose="020B0400000000000000" pitchFamily="34" charset="-122"/>
                <a:cs typeface="Poppins" pitchFamily="2" charset="77"/>
              </a:rPr>
              <a:t>/Liy_A7AbrHY]</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s-ES" sz="1100" u="sng" dirty="0">
                <a:solidFill>
                  <a:srgbClr val="000000"/>
                </a:solidFill>
                <a:effectLst/>
                <a:latin typeface="Poppins" pitchFamily="2" charset="77"/>
                <a:ea typeface="STFangsong" panose="020B0400000000000000" pitchFamily="34" charset="-122"/>
                <a:cs typeface="Poppins" pitchFamily="2" charset="77"/>
                <a:hlinkClick r:id="rId5"/>
              </a:rPr>
              <a:t>Contar y sumar mientras se lee (3-5 años)</a:t>
            </a:r>
            <a:r>
              <a:rPr lang="es-ES" sz="1100" u="sng" dirty="0">
                <a:solidFill>
                  <a:srgbClr val="000000"/>
                </a:solidFill>
                <a:effectLst/>
                <a:latin typeface="Poppins" pitchFamily="2" charset="77"/>
                <a:ea typeface="STFangsong" panose="020B0400000000000000" pitchFamily="34" charset="-122"/>
                <a:cs typeface="Poppins" pitchFamily="2" charset="77"/>
              </a:rPr>
              <a:t> [https://</a:t>
            </a:r>
            <a:r>
              <a:rPr lang="es-ES" sz="1100" u="sng" dirty="0" err="1">
                <a:solidFill>
                  <a:srgbClr val="000000"/>
                </a:solidFill>
                <a:effectLst/>
                <a:latin typeface="Poppins" pitchFamily="2" charset="77"/>
                <a:ea typeface="STFangsong" panose="020B0400000000000000" pitchFamily="34" charset="-122"/>
                <a:cs typeface="Poppins" pitchFamily="2" charset="77"/>
              </a:rPr>
              <a:t>youtu.be</a:t>
            </a:r>
            <a:r>
              <a:rPr lang="es-ES" sz="1100" u="sng" dirty="0">
                <a:solidFill>
                  <a:srgbClr val="000000"/>
                </a:solidFill>
                <a:effectLst/>
                <a:latin typeface="Poppins" pitchFamily="2" charset="77"/>
                <a:ea typeface="STFangsong" panose="020B0400000000000000" pitchFamily="34" charset="-122"/>
                <a:cs typeface="Poppins" pitchFamily="2" charset="77"/>
              </a:rPr>
              <a:t>/uBb7zN6gpok]</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s-ES" sz="1100" u="sng" dirty="0">
                <a:solidFill>
                  <a:srgbClr val="000000"/>
                </a:solidFill>
                <a:effectLst/>
                <a:latin typeface="Poppins" pitchFamily="2" charset="77"/>
                <a:ea typeface="STFangsong" panose="020B0400000000000000" pitchFamily="34" charset="-122"/>
                <a:cs typeface="Poppins" pitchFamily="2" charset="77"/>
                <a:hlinkClick r:id="rId6"/>
              </a:rPr>
              <a:t>Contar y sumar mientras se lee (3-5 años) – Versión AD</a:t>
            </a:r>
            <a:r>
              <a:rPr lang="es-ES" sz="1100" u="sng" dirty="0">
                <a:solidFill>
                  <a:srgbClr val="000000"/>
                </a:solidFill>
                <a:effectLst/>
                <a:latin typeface="Poppins" pitchFamily="2" charset="77"/>
                <a:ea typeface="STFangsong" panose="020B0400000000000000" pitchFamily="34" charset="-122"/>
                <a:cs typeface="Poppins" pitchFamily="2" charset="77"/>
              </a:rPr>
              <a:t> [https://</a:t>
            </a:r>
            <a:r>
              <a:rPr lang="es-ES" sz="1100" u="sng" dirty="0" err="1">
                <a:solidFill>
                  <a:srgbClr val="000000"/>
                </a:solidFill>
                <a:effectLst/>
                <a:latin typeface="Poppins" pitchFamily="2" charset="77"/>
                <a:ea typeface="STFangsong" panose="020B0400000000000000" pitchFamily="34" charset="-122"/>
                <a:cs typeface="Poppins" pitchFamily="2" charset="77"/>
              </a:rPr>
              <a:t>youtu.be</a:t>
            </a:r>
            <a:r>
              <a:rPr lang="es-ES" sz="1100" u="sng" dirty="0">
                <a:solidFill>
                  <a:srgbClr val="000000"/>
                </a:solidFill>
                <a:effectLst/>
                <a:latin typeface="Poppins" pitchFamily="2" charset="77"/>
                <a:ea typeface="STFangsong" panose="020B0400000000000000" pitchFamily="34" charset="-122"/>
                <a:cs typeface="Poppins" pitchFamily="2" charset="77"/>
              </a:rPr>
              <a:t>/VXasLV0lp6M]</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s-ES" sz="1100" u="sng" dirty="0">
                <a:solidFill>
                  <a:srgbClr val="000000"/>
                </a:solidFill>
                <a:effectLst/>
                <a:latin typeface="Poppins" pitchFamily="2" charset="77"/>
                <a:ea typeface="STFangsong" panose="020B0400000000000000" pitchFamily="34" charset="-122"/>
                <a:cs typeface="Poppins" pitchFamily="2" charset="77"/>
                <a:hlinkClick r:id="rId7"/>
              </a:rPr>
              <a:t>Contar durante la hora del círculo (4-5 años)</a:t>
            </a:r>
            <a:r>
              <a:rPr lang="es-ES" sz="1100" u="sng" dirty="0">
                <a:solidFill>
                  <a:srgbClr val="000000"/>
                </a:solidFill>
                <a:effectLst/>
                <a:latin typeface="Poppins" pitchFamily="2" charset="77"/>
                <a:ea typeface="STFangsong" panose="020B0400000000000000" pitchFamily="34" charset="-122"/>
                <a:cs typeface="Poppins" pitchFamily="2" charset="77"/>
              </a:rPr>
              <a:t> [https://</a:t>
            </a:r>
            <a:r>
              <a:rPr lang="es-ES" sz="1100" u="sng" dirty="0" err="1">
                <a:solidFill>
                  <a:srgbClr val="000000"/>
                </a:solidFill>
                <a:effectLst/>
                <a:latin typeface="Poppins" pitchFamily="2" charset="77"/>
                <a:ea typeface="STFangsong" panose="020B0400000000000000" pitchFamily="34" charset="-122"/>
                <a:cs typeface="Poppins" pitchFamily="2" charset="77"/>
              </a:rPr>
              <a:t>youtu.be</a:t>
            </a:r>
            <a:r>
              <a:rPr lang="es-ES" sz="1100" u="sng" dirty="0">
                <a:solidFill>
                  <a:srgbClr val="000000"/>
                </a:solidFill>
                <a:effectLst/>
                <a:latin typeface="Poppins" pitchFamily="2" charset="77"/>
                <a:ea typeface="STFangsong" panose="020B0400000000000000" pitchFamily="34" charset="-122"/>
                <a:cs typeface="Poppins" pitchFamily="2" charset="77"/>
              </a:rPr>
              <a:t>/</a:t>
            </a:r>
            <a:r>
              <a:rPr lang="es-ES" sz="1100" u="sng" dirty="0" err="1">
                <a:solidFill>
                  <a:srgbClr val="000000"/>
                </a:solidFill>
                <a:effectLst/>
                <a:latin typeface="Poppins" pitchFamily="2" charset="77"/>
                <a:ea typeface="STFangsong" panose="020B0400000000000000" pitchFamily="34" charset="-122"/>
                <a:cs typeface="Poppins" pitchFamily="2" charset="77"/>
              </a:rPr>
              <a:t>gPwiEHMGgfs</a:t>
            </a:r>
            <a:r>
              <a:rPr lang="es-ES" sz="1100" u="sng" dirty="0">
                <a:solidFill>
                  <a:srgbClr val="000000"/>
                </a:solidFill>
                <a:effectLst/>
                <a:latin typeface="Poppins" pitchFamily="2" charset="77"/>
                <a:ea typeface="STFangsong" panose="020B0400000000000000" pitchFamily="34" charset="-122"/>
                <a:cs typeface="Poppins" pitchFamily="2" charset="77"/>
              </a:rPr>
              <a:t>]</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s-ES" sz="1100" u="sng" dirty="0">
                <a:solidFill>
                  <a:srgbClr val="000000"/>
                </a:solidFill>
                <a:effectLst/>
                <a:latin typeface="Poppins" pitchFamily="2" charset="77"/>
                <a:ea typeface="STFangsong" panose="020B0400000000000000" pitchFamily="34" charset="-122"/>
                <a:cs typeface="Poppins" pitchFamily="2" charset="77"/>
                <a:hlinkClick r:id="rId8"/>
              </a:rPr>
              <a:t>Contar durante la hora del círculo (4-5 años) – Versión AD</a:t>
            </a:r>
            <a:r>
              <a:rPr lang="es-ES" sz="1100" u="sng" dirty="0">
                <a:solidFill>
                  <a:srgbClr val="000000"/>
                </a:solidFill>
                <a:effectLst/>
                <a:latin typeface="Poppins" pitchFamily="2" charset="77"/>
                <a:ea typeface="STFangsong" panose="020B0400000000000000" pitchFamily="34" charset="-122"/>
                <a:cs typeface="Poppins" pitchFamily="2" charset="77"/>
              </a:rPr>
              <a:t> [https://</a:t>
            </a:r>
            <a:r>
              <a:rPr lang="es-ES" sz="1100" u="sng" dirty="0" err="1">
                <a:solidFill>
                  <a:srgbClr val="000000"/>
                </a:solidFill>
                <a:effectLst/>
                <a:latin typeface="Poppins" pitchFamily="2" charset="77"/>
                <a:ea typeface="STFangsong" panose="020B0400000000000000" pitchFamily="34" charset="-122"/>
                <a:cs typeface="Poppins" pitchFamily="2" charset="77"/>
              </a:rPr>
              <a:t>youtu.be</a:t>
            </a:r>
            <a:r>
              <a:rPr lang="es-ES" sz="1100" u="sng" dirty="0">
                <a:solidFill>
                  <a:srgbClr val="000000"/>
                </a:solidFill>
                <a:effectLst/>
                <a:latin typeface="Poppins" pitchFamily="2" charset="77"/>
                <a:ea typeface="STFangsong" panose="020B0400000000000000" pitchFamily="34" charset="-122"/>
                <a:cs typeface="Poppins" pitchFamily="2" charset="77"/>
              </a:rPr>
              <a:t>/Yl1BWm14uFc]</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s-ES" sz="1100" u="sng" dirty="0">
                <a:solidFill>
                  <a:srgbClr val="000000"/>
                </a:solidFill>
                <a:effectLst/>
                <a:latin typeface="Poppins" pitchFamily="2" charset="77"/>
                <a:ea typeface="STFangsong" panose="020B0400000000000000" pitchFamily="34" charset="-122"/>
                <a:cs typeface="Poppins" pitchFamily="2" charset="77"/>
                <a:hlinkClick r:id="rId9"/>
              </a:rPr>
              <a:t>Contar durante el juego al aire libre (3-5 años)</a:t>
            </a:r>
            <a:r>
              <a:rPr lang="es-ES" sz="1100" u="sng" dirty="0">
                <a:solidFill>
                  <a:srgbClr val="000000"/>
                </a:solidFill>
                <a:effectLst/>
                <a:latin typeface="Poppins" pitchFamily="2" charset="77"/>
                <a:ea typeface="STFangsong" panose="020B0400000000000000" pitchFamily="34" charset="-122"/>
                <a:cs typeface="Poppins" pitchFamily="2" charset="77"/>
              </a:rPr>
              <a:t> [https://</a:t>
            </a:r>
            <a:r>
              <a:rPr lang="es-ES" sz="1100" u="sng" dirty="0" err="1">
                <a:solidFill>
                  <a:srgbClr val="000000"/>
                </a:solidFill>
                <a:effectLst/>
                <a:latin typeface="Poppins" pitchFamily="2" charset="77"/>
                <a:ea typeface="STFangsong" panose="020B0400000000000000" pitchFamily="34" charset="-122"/>
                <a:cs typeface="Poppins" pitchFamily="2" charset="77"/>
              </a:rPr>
              <a:t>youtu.be</a:t>
            </a:r>
            <a:r>
              <a:rPr lang="es-ES" sz="1100" u="sng" dirty="0">
                <a:solidFill>
                  <a:srgbClr val="000000"/>
                </a:solidFill>
                <a:effectLst/>
                <a:latin typeface="Poppins" pitchFamily="2" charset="77"/>
                <a:ea typeface="STFangsong" panose="020B0400000000000000" pitchFamily="34" charset="-122"/>
                <a:cs typeface="Poppins" pitchFamily="2" charset="77"/>
              </a:rPr>
              <a:t>/zoU6tkUs5Vo]</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s-ES" sz="1100" u="sng" dirty="0">
                <a:solidFill>
                  <a:srgbClr val="000000"/>
                </a:solidFill>
                <a:effectLst/>
                <a:latin typeface="Poppins" pitchFamily="2" charset="77"/>
                <a:ea typeface="STFangsong" panose="020B0400000000000000" pitchFamily="34" charset="-122"/>
                <a:cs typeface="Poppins" pitchFamily="2" charset="77"/>
                <a:hlinkClick r:id="rId10"/>
              </a:rPr>
              <a:t>Contar durante el juego al aire libre (3-5 años) – Versión AD</a:t>
            </a:r>
            <a:r>
              <a:rPr lang="es-ES" sz="1100" u="sng" dirty="0">
                <a:solidFill>
                  <a:srgbClr val="000000"/>
                </a:solidFill>
                <a:effectLst/>
                <a:latin typeface="Poppins" pitchFamily="2" charset="77"/>
                <a:ea typeface="STFangsong" panose="020B0400000000000000" pitchFamily="34" charset="-122"/>
                <a:cs typeface="Poppins" pitchFamily="2" charset="77"/>
              </a:rPr>
              <a:t> [https://</a:t>
            </a:r>
            <a:r>
              <a:rPr lang="es-ES" sz="1100" u="sng" dirty="0" err="1">
                <a:solidFill>
                  <a:srgbClr val="000000"/>
                </a:solidFill>
                <a:effectLst/>
                <a:latin typeface="Poppins" pitchFamily="2" charset="77"/>
                <a:ea typeface="STFangsong" panose="020B0400000000000000" pitchFamily="34" charset="-122"/>
                <a:cs typeface="Poppins" pitchFamily="2" charset="77"/>
              </a:rPr>
              <a:t>youtu.be</a:t>
            </a:r>
            <a:r>
              <a:rPr lang="es-ES" sz="1100" u="sng" dirty="0">
                <a:solidFill>
                  <a:srgbClr val="000000"/>
                </a:solidFill>
                <a:effectLst/>
                <a:latin typeface="Poppins" pitchFamily="2" charset="77"/>
                <a:ea typeface="STFangsong" panose="020B0400000000000000" pitchFamily="34" charset="-122"/>
                <a:cs typeface="Poppins" pitchFamily="2" charset="77"/>
              </a:rPr>
              <a:t>/g48xoEq8KEA]</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s-ES" sz="1100" u="sng" dirty="0">
                <a:solidFill>
                  <a:srgbClr val="000000"/>
                </a:solidFill>
                <a:effectLst/>
                <a:latin typeface="Poppins" pitchFamily="2" charset="77"/>
                <a:ea typeface="STFangsong" panose="020B0400000000000000" pitchFamily="34" charset="-122"/>
                <a:cs typeface="Poppins" pitchFamily="2" charset="77"/>
                <a:hlinkClick r:id="rId11"/>
              </a:rPr>
              <a:t>Contar a los miembros de la familia (3-5 años)</a:t>
            </a:r>
            <a:r>
              <a:rPr lang="es-ES" sz="1100" u="sng" dirty="0">
                <a:solidFill>
                  <a:srgbClr val="000000"/>
                </a:solidFill>
                <a:effectLst/>
                <a:latin typeface="Poppins" pitchFamily="2" charset="77"/>
                <a:ea typeface="STFangsong" panose="020B0400000000000000" pitchFamily="34" charset="-122"/>
                <a:cs typeface="Poppins" pitchFamily="2" charset="77"/>
              </a:rPr>
              <a:t> [https://</a:t>
            </a:r>
            <a:r>
              <a:rPr lang="es-ES" sz="1100" u="sng" dirty="0" err="1">
                <a:solidFill>
                  <a:srgbClr val="000000"/>
                </a:solidFill>
                <a:effectLst/>
                <a:latin typeface="Poppins" pitchFamily="2" charset="77"/>
                <a:ea typeface="STFangsong" panose="020B0400000000000000" pitchFamily="34" charset="-122"/>
                <a:cs typeface="Poppins" pitchFamily="2" charset="77"/>
              </a:rPr>
              <a:t>youtu.be</a:t>
            </a:r>
            <a:r>
              <a:rPr lang="es-ES" sz="1100" u="sng" dirty="0">
                <a:solidFill>
                  <a:srgbClr val="000000"/>
                </a:solidFill>
                <a:effectLst/>
                <a:latin typeface="Poppins" pitchFamily="2" charset="77"/>
                <a:ea typeface="STFangsong" panose="020B0400000000000000" pitchFamily="34" charset="-122"/>
                <a:cs typeface="Poppins" pitchFamily="2" charset="77"/>
              </a:rPr>
              <a:t>/</a:t>
            </a:r>
            <a:r>
              <a:rPr lang="es-ES" sz="1100" u="sng" dirty="0" err="1">
                <a:solidFill>
                  <a:srgbClr val="000000"/>
                </a:solidFill>
                <a:effectLst/>
                <a:latin typeface="Poppins" pitchFamily="2" charset="77"/>
                <a:ea typeface="STFangsong" panose="020B0400000000000000" pitchFamily="34" charset="-122"/>
                <a:cs typeface="Poppins" pitchFamily="2" charset="77"/>
              </a:rPr>
              <a:t>CKAVPdho_lY</a:t>
            </a:r>
            <a:r>
              <a:rPr lang="es-ES" sz="1100" u="sng" dirty="0">
                <a:solidFill>
                  <a:srgbClr val="000000"/>
                </a:solidFill>
                <a:effectLst/>
                <a:latin typeface="Poppins" pitchFamily="2" charset="77"/>
                <a:ea typeface="STFangsong" panose="020B0400000000000000" pitchFamily="34" charset="-122"/>
                <a:cs typeface="Poppins" pitchFamily="2" charset="77"/>
              </a:rPr>
              <a:t>]</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s-ES" sz="1100" u="sng" dirty="0">
                <a:solidFill>
                  <a:srgbClr val="0F173D"/>
                </a:solidFill>
                <a:effectLst/>
                <a:latin typeface="Poppins" pitchFamily="2" charset="77"/>
                <a:ea typeface="Times New Roman" panose="02020603050405020304" pitchFamily="18" charset="0"/>
                <a:cs typeface="Poppins" pitchFamily="2" charset="77"/>
                <a:hlinkClick r:id="rId12"/>
              </a:rPr>
              <a:t> </a:t>
            </a:r>
            <a:r>
              <a:rPr lang="es-ES" sz="1100" u="sng" dirty="0">
                <a:solidFill>
                  <a:srgbClr val="0F173D"/>
                </a:solidFill>
                <a:effectLst/>
                <a:latin typeface="Poppins" pitchFamily="2" charset="77"/>
                <a:ea typeface="STFangsong" panose="020B0400000000000000" pitchFamily="34" charset="-122"/>
                <a:cs typeface="Poppins" pitchFamily="2" charset="77"/>
                <a:hlinkClick r:id="rId12"/>
              </a:rPr>
              <a:t>Contar a los miembros de la familia (3-5 años)</a:t>
            </a:r>
            <a:r>
              <a:rPr lang="es-ES" sz="1100" u="sng" dirty="0">
                <a:solidFill>
                  <a:srgbClr val="0F173D"/>
                </a:solidFill>
                <a:effectLst/>
                <a:latin typeface="Poppins" pitchFamily="2" charset="77"/>
                <a:ea typeface="Times New Roman" panose="02020603050405020304" pitchFamily="18" charset="0"/>
                <a:cs typeface="Poppins" pitchFamily="2" charset="77"/>
                <a:hlinkClick r:id="rId12"/>
              </a:rPr>
              <a:t> – Versión AD</a:t>
            </a:r>
            <a:r>
              <a:rPr lang="es-ES" sz="1100" u="sng" dirty="0">
                <a:solidFill>
                  <a:srgbClr val="0F173D"/>
                </a:solidFill>
                <a:effectLst/>
                <a:latin typeface="Poppins" pitchFamily="2" charset="77"/>
                <a:ea typeface="Times New Roman" panose="02020603050405020304" pitchFamily="18" charset="0"/>
                <a:cs typeface="Poppins" pitchFamily="2" charset="77"/>
              </a:rPr>
              <a:t> [https://</a:t>
            </a:r>
            <a:r>
              <a:rPr lang="es-ES" sz="1100" u="sng" dirty="0" err="1">
                <a:solidFill>
                  <a:srgbClr val="0F173D"/>
                </a:solidFill>
                <a:effectLst/>
                <a:latin typeface="Poppins" pitchFamily="2" charset="77"/>
                <a:ea typeface="Times New Roman" panose="02020603050405020304" pitchFamily="18" charset="0"/>
                <a:cs typeface="Poppins" pitchFamily="2" charset="77"/>
              </a:rPr>
              <a:t>youtu.be</a:t>
            </a:r>
            <a:r>
              <a:rPr lang="es-ES" sz="1100" u="sng" dirty="0">
                <a:solidFill>
                  <a:srgbClr val="0F173D"/>
                </a:solidFill>
                <a:effectLst/>
                <a:latin typeface="Poppins" pitchFamily="2" charset="77"/>
                <a:ea typeface="Times New Roman" panose="02020603050405020304" pitchFamily="18" charset="0"/>
                <a:cs typeface="Poppins" pitchFamily="2" charset="77"/>
              </a:rPr>
              <a:t>/sS_h8ZCGUuo]</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914400" marR="0" lvl="0" indent="-228600" algn="l" defTabSz="914400" rtl="0" eaLnBrk="1" fontAlgn="auto" latinLnBrk="0" hangingPunct="1">
              <a:lnSpc>
                <a:spcPct val="100000"/>
              </a:lnSpc>
              <a:spcBef>
                <a:spcPts val="0"/>
              </a:spcBef>
              <a:spcAft>
                <a:spcPts val="0"/>
              </a:spcAft>
              <a:buClrTx/>
              <a:buSzTx/>
              <a:buFontTx/>
              <a:buNone/>
              <a:tabLst/>
              <a:defRPr/>
            </a:pPr>
            <a:r>
              <a:rPr lang="es-ES" sz="1100" b="1" dirty="0">
                <a:solidFill>
                  <a:srgbClr val="0F173D"/>
                </a:solidFill>
                <a:effectLst/>
                <a:latin typeface="Poppins" pitchFamily="2" charset="77"/>
                <a:ea typeface="Times New Roman" panose="02020603050405020304" pitchFamily="18" charset="0"/>
                <a:cs typeface="Calibri" panose="020F0502020204030204" pitchFamily="34" charset="0"/>
              </a:rPr>
              <a:t>Nota:</a:t>
            </a: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 Se proporcionan puntos de discusión para el video "</a:t>
            </a:r>
            <a:r>
              <a:rPr lang="es-ES" sz="1100" u="sng" dirty="0">
                <a:solidFill>
                  <a:srgbClr val="000000"/>
                </a:solidFill>
                <a:effectLst/>
                <a:latin typeface="Poppins" pitchFamily="2" charset="77"/>
                <a:ea typeface="STFangsong" panose="020B0400000000000000" pitchFamily="34" charset="-122"/>
                <a:cs typeface="Poppins" pitchFamily="2" charset="77"/>
                <a:hlinkClick r:id="rId4"/>
              </a:rPr>
              <a:t>Comparar números y anotar numerales</a:t>
            </a:r>
            <a:r>
              <a:rPr lang="es-ES" sz="1100" dirty="0">
                <a:solidFill>
                  <a:srgbClr val="000000"/>
                </a:solidFill>
                <a:effectLst/>
                <a:latin typeface="Poppins" pitchFamily="2" charset="77"/>
                <a:ea typeface="STFangsong" panose="020B0400000000000000" pitchFamily="34" charset="-122"/>
                <a:cs typeface="Poppins" pitchFamily="2" charset="77"/>
              </a:rPr>
              <a:t>” </a:t>
            </a:r>
            <a:r>
              <a:rPr lang="es-ES" sz="1100" u="sng" dirty="0">
                <a:solidFill>
                  <a:srgbClr val="000000"/>
                </a:solidFill>
                <a:effectLst/>
                <a:latin typeface="Poppins" pitchFamily="2" charset="77"/>
                <a:ea typeface="STFangsong" panose="020B0400000000000000" pitchFamily="34" charset="-122"/>
                <a:cs typeface="Poppins" pitchFamily="2" charset="77"/>
              </a:rPr>
              <a:t>[https://</a:t>
            </a:r>
            <a:r>
              <a:rPr lang="es-ES" sz="1100" u="sng" dirty="0" err="1">
                <a:solidFill>
                  <a:srgbClr val="000000"/>
                </a:solidFill>
                <a:effectLst/>
                <a:latin typeface="Poppins" pitchFamily="2" charset="77"/>
                <a:ea typeface="STFangsong" panose="020B0400000000000000" pitchFamily="34" charset="-122"/>
                <a:cs typeface="Poppins" pitchFamily="2" charset="77"/>
              </a:rPr>
              <a:t>youtu.be</a:t>
            </a:r>
            <a:r>
              <a:rPr lang="es-ES" sz="1100" u="sng" dirty="0">
                <a:solidFill>
                  <a:srgbClr val="000000"/>
                </a:solidFill>
                <a:effectLst/>
                <a:latin typeface="Poppins" pitchFamily="2" charset="77"/>
                <a:ea typeface="STFangsong" panose="020B0400000000000000" pitchFamily="34" charset="-122"/>
                <a:cs typeface="Poppins" pitchFamily="2" charset="77"/>
              </a:rPr>
              <a:t>/HC8ASb0_oNE]</a:t>
            </a:r>
            <a:r>
              <a:rPr lang="en-US" sz="1100" u="sng" dirty="0">
                <a:solidFill>
                  <a:srgbClr val="0F173D"/>
                </a:solidFill>
                <a:effectLst/>
                <a:latin typeface="Poppins" pitchFamily="2" charset="77"/>
                <a:ea typeface="STFangsong" panose="020B0400000000000000" pitchFamily="34" charset="-122"/>
                <a:cs typeface="Calibri" panose="020F0502020204030204" pitchFamily="34" charset="0"/>
              </a:rPr>
              <a:t> </a:t>
            </a:r>
            <a:r>
              <a:rPr lang="es-ES" sz="1100" dirty="0">
                <a:solidFill>
                  <a:srgbClr val="000000"/>
                </a:solidFill>
                <a:effectLst/>
                <a:latin typeface="Poppins" pitchFamily="2" charset="77"/>
                <a:ea typeface="STFangsong" panose="020B0400000000000000" pitchFamily="34" charset="-122"/>
                <a:cs typeface="Poppins" pitchFamily="2" charset="77"/>
              </a:rPr>
              <a:t>en la siguiente</a:t>
            </a: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 diapositiva.</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Si un componente no se observa en el video, invite a los participantes a: </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Pensar en las formas en que los niños pueden desarrollar conocimientos y habilidades relacionadas con ese componente.</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Explicar cómo los educadores podrían ayudar a los niños a desarrollar los conocimientos y las habilidades relacionadas con ese componente.</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Considere reproducir el video más de una vez. La primera vez, invite a los participantes a familiarizarse con el video. Luego, invite a los participantes a observar las formas específicas en que los niños muestran su comprensión de los componentes de números y de conteo.</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896399F6-6299-4610-B81F-5B1794C45A33}" type="slidenum">
              <a:rPr lang="en-US" smtClean="0"/>
              <a:t>29</a:t>
            </a:fld>
            <a:endParaRPr lang="en-US"/>
          </a:p>
        </p:txBody>
      </p:sp>
    </p:spTree>
    <p:extLst>
      <p:ext uri="{BB962C8B-B14F-4D97-AF65-F5344CB8AC3E}">
        <p14:creationId xmlns:p14="http://schemas.microsoft.com/office/powerpoint/2010/main" val="13948937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ts val="2400"/>
              </a:lnSpc>
              <a:spcBef>
                <a:spcPts val="600"/>
              </a:spcBef>
            </a:pPr>
            <a:r>
              <a:rPr lang="es-419" sz="1800" b="1" kern="1200" dirty="0">
                <a:solidFill>
                  <a:srgbClr val="0F173D"/>
                </a:solidFill>
                <a:effectLst/>
                <a:latin typeface="Poppins" pitchFamily="2" charset="77"/>
                <a:ea typeface="+mn-ea"/>
                <a:cs typeface="Calibri" panose="020F0502020204030204" pitchFamily="34" charset="0"/>
              </a:rPr>
              <a:t>Puntos de conversación</a:t>
            </a:r>
            <a:endParaRPr lang="en-US" sz="1800" b="1" kern="1200" dirty="0">
              <a:solidFill>
                <a:srgbClr val="0F173D"/>
              </a:solidFill>
              <a:effectLst/>
              <a:latin typeface="Poppins" pitchFamily="2" charset="77"/>
              <a:ea typeface="+mn-ea"/>
              <a:cs typeface="Calibri" panose="020F0502020204030204" pitchFamily="34" charset="0"/>
            </a:endParaRPr>
          </a:p>
          <a:p>
            <a:pPr marL="342900" marR="0" lvl="0" indent="-342900">
              <a:buFont typeface="Symbol" pitchFamily="2" charset="2"/>
              <a:buChar char=""/>
            </a:pPr>
            <a:r>
              <a:rPr lang="es-419" sz="1800" dirty="0">
                <a:solidFill>
                  <a:srgbClr val="0F173D"/>
                </a:solidFill>
                <a:effectLst/>
                <a:latin typeface="Poppins" pitchFamily="2" charset="77"/>
                <a:ea typeface="Times New Roman" panose="02020603050405020304" pitchFamily="18" charset="0"/>
                <a:cs typeface="Calibri" panose="020F0502020204030204" pitchFamily="34" charset="0"/>
              </a:rPr>
              <a:t>En primer lugar, examinaremos cómo los niños de preescolar, TK y K desarrollan conocimientos y habilidades con números y conteo. </a:t>
            </a:r>
            <a:endParaRPr lang="en-US" sz="18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s-419" sz="1800" dirty="0">
                <a:solidFill>
                  <a:srgbClr val="0F173D"/>
                </a:solidFill>
                <a:effectLst/>
                <a:latin typeface="Poppins" pitchFamily="2" charset="77"/>
                <a:ea typeface="Times New Roman" panose="02020603050405020304" pitchFamily="18" charset="0"/>
                <a:cs typeface="Calibri" panose="020F0502020204030204" pitchFamily="34" charset="0"/>
              </a:rPr>
              <a:t>Luego, exploraremos algunas maneras en que los educadores y las familias pueden apoyar a los niños preescolares y de TK y K para desarrollar conocimientos y habilidades con números y conteo.</a:t>
            </a:r>
            <a:endParaRPr lang="en-US" sz="18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s-419" sz="1800" dirty="0">
                <a:solidFill>
                  <a:srgbClr val="0F173D"/>
                </a:solidFill>
                <a:effectLst/>
                <a:latin typeface="Poppins" pitchFamily="2" charset="77"/>
                <a:ea typeface="Times New Roman" panose="02020603050405020304" pitchFamily="18" charset="0"/>
                <a:cs typeface="Calibri" panose="020F0502020204030204" pitchFamily="34" charset="0"/>
              </a:rPr>
              <a:t>También haremos conexiones con cómo los niños de primer y segundo grado entienden más sobre números y mejoran sus habilidades para conteo.</a:t>
            </a:r>
            <a:endParaRPr lang="en-US" sz="18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s-419" sz="1800" dirty="0">
                <a:solidFill>
                  <a:srgbClr val="0F173D"/>
                </a:solidFill>
                <a:effectLst/>
                <a:latin typeface="Poppins" pitchFamily="2" charset="77"/>
                <a:ea typeface="Times New Roman" panose="02020603050405020304" pitchFamily="18" charset="0"/>
                <a:cs typeface="Calibri" panose="020F0502020204030204" pitchFamily="34" charset="0"/>
              </a:rPr>
              <a:t>A lo largo de nuestra sesión, tomaremos tiempo para reflexionar sobre nuestras prácticas actuales. También pensaremos en cómo podríamos utilizar la información de esta sesión en nuestro trabajo</a:t>
            </a:r>
            <a:r>
              <a:rPr lang="es-419" sz="1800" dirty="0">
                <a:solidFill>
                  <a:srgbClr val="0F173D"/>
                </a:solidFill>
                <a:effectLst/>
                <a:latin typeface="Poppins" pitchFamily="2" charset="77"/>
                <a:ea typeface="Calibri" panose="020F0502020204030204" pitchFamily="34" charset="0"/>
                <a:cs typeface="Calibri" panose="020F0502020204030204" pitchFamily="34" charset="0"/>
              </a:rPr>
              <a:t>.</a:t>
            </a:r>
            <a:endParaRPr lang="en-US" sz="18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0" marR="0">
              <a:lnSpc>
                <a:spcPts val="2400"/>
              </a:lnSpc>
              <a:spcBef>
                <a:spcPts val="600"/>
              </a:spcBef>
            </a:pPr>
            <a:r>
              <a:rPr lang="es-419" sz="1800" b="1" kern="1200" dirty="0">
                <a:solidFill>
                  <a:srgbClr val="0F173D"/>
                </a:solidFill>
                <a:effectLst/>
                <a:latin typeface="Poppins" pitchFamily="2" charset="77"/>
                <a:ea typeface="+mn-ea"/>
                <a:cs typeface="Calibri" panose="020F0502020204030204" pitchFamily="34" charset="0"/>
              </a:rPr>
              <a:t>Notas del facilitador</a:t>
            </a:r>
            <a:endParaRPr lang="en-US" sz="1800" b="1" kern="1200" dirty="0">
              <a:solidFill>
                <a:srgbClr val="0F173D"/>
              </a:solidFill>
              <a:effectLst/>
              <a:latin typeface="Poppins" pitchFamily="2" charset="77"/>
              <a:ea typeface="+mn-ea"/>
              <a:cs typeface="Calibri" panose="020F0502020204030204" pitchFamily="34" charset="0"/>
            </a:endParaRPr>
          </a:p>
          <a:p>
            <a:pPr marL="342900" marR="0" lvl="0" indent="-342900">
              <a:buFont typeface="Symbol" pitchFamily="2" charset="2"/>
              <a:buChar char=""/>
            </a:pPr>
            <a:r>
              <a:rPr lang="es-419" sz="1800" dirty="0">
                <a:solidFill>
                  <a:srgbClr val="0F173D"/>
                </a:solidFill>
                <a:effectLst/>
                <a:latin typeface="Poppins" pitchFamily="2" charset="77"/>
                <a:ea typeface="Times New Roman" panose="02020603050405020304" pitchFamily="18" charset="0"/>
                <a:cs typeface="Calibri" panose="020F0502020204030204" pitchFamily="34" charset="0"/>
              </a:rPr>
              <a:t>Ajuste el contenido de la diapositiva y los puntos de conversación para reflejar lo que planea abordar en su sesión de aprendizaje profesional.</a:t>
            </a:r>
            <a:endParaRPr lang="en-US" sz="18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indent="-342900">
              <a:buFont typeface="Symbol" pitchFamily="2" charset="2"/>
              <a:buChar char=""/>
            </a:pPr>
            <a:r>
              <a:rPr lang="es-419" sz="1800" dirty="0">
                <a:solidFill>
                  <a:srgbClr val="0F173D"/>
                </a:solidFill>
                <a:effectLst/>
                <a:latin typeface="Poppins"/>
                <a:ea typeface="Times New Roman" panose="02020603050405020304" pitchFamily="18" charset="0"/>
                <a:cs typeface="Poppins"/>
              </a:rPr>
              <a:t>Para sesiones más largas, puede comenzar la sesión involucrando a los participantes en la actividad interactiva de Conteo con el alfabeto descrita en PPT 1 "Introducción a los números conteo: </a:t>
            </a:r>
            <a:r>
              <a:rPr lang="es-419" dirty="0">
                <a:solidFill>
                  <a:srgbClr val="0F173D"/>
                </a:solidFill>
              </a:rPr>
              <a:t>Recién nacido–</a:t>
            </a:r>
            <a:r>
              <a:rPr lang="es-419" dirty="0">
                <a:solidFill>
                  <a:srgbClr val="0F173D"/>
                </a:solidFill>
                <a:effectLst/>
              </a:rPr>
              <a:t>8 años</a:t>
            </a:r>
            <a:r>
              <a:rPr lang="es-419" sz="1800" dirty="0">
                <a:solidFill>
                  <a:srgbClr val="0F173D"/>
                </a:solidFill>
                <a:effectLst/>
                <a:latin typeface="Poppins"/>
                <a:ea typeface="Times New Roman" panose="02020603050405020304" pitchFamily="18" charset="0"/>
                <a:cs typeface="Poppins"/>
              </a:rPr>
              <a:t>" y su correspondiente folleto. El objetivo de esta actividad es ayudar a los participantes a tomar conciencia de las diferentes competencias que implica el conteo, invitándolos a utilizar un nuevo sistema de conteo—el sistema de conteo alfabético. </a:t>
            </a:r>
            <a:endParaRPr lang="en-US" sz="1800" dirty="0">
              <a:solidFill>
                <a:srgbClr val="0F173D"/>
              </a:solidFill>
              <a:effectLst/>
              <a:latin typeface="Poppins"/>
              <a:ea typeface="Times New Roman" panose="02020603050405020304" pitchFamily="18" charset="0"/>
              <a:cs typeface="Poppins"/>
            </a:endParaRPr>
          </a:p>
          <a:p>
            <a:endParaRPr lang="en-US" dirty="0"/>
          </a:p>
        </p:txBody>
      </p:sp>
      <p:sp>
        <p:nvSpPr>
          <p:cNvPr id="4" name="Slide Number Placeholder 3"/>
          <p:cNvSpPr>
            <a:spLocks noGrp="1"/>
          </p:cNvSpPr>
          <p:nvPr>
            <p:ph type="sldNum" sz="quarter" idx="5"/>
          </p:nvPr>
        </p:nvSpPr>
        <p:spPr/>
        <p:txBody>
          <a:bodyPr/>
          <a:lstStyle/>
          <a:p>
            <a:fld id="{896399F6-6299-4610-B81F-5B1794C45A33}" type="slidenum">
              <a:rPr lang="en-US" smtClean="0"/>
              <a:t>3</a:t>
            </a:fld>
            <a:endParaRPr lang="en-US"/>
          </a:p>
        </p:txBody>
      </p:sp>
    </p:spTree>
    <p:extLst>
      <p:ext uri="{BB962C8B-B14F-4D97-AF65-F5344CB8AC3E}">
        <p14:creationId xmlns:p14="http://schemas.microsoft.com/office/powerpoint/2010/main" val="40109764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buNone/>
            </a:pPr>
            <a:r>
              <a:rPr lang="es-ES" sz="1100" b="1" kern="100" dirty="0">
                <a:ln>
                  <a:noFill/>
                </a:ln>
                <a:solidFill>
                  <a:srgbClr val="0F173D"/>
                </a:solidFill>
                <a:effectLst/>
                <a:uFill>
                  <a:solidFill>
                    <a:srgbClr val="000000"/>
                  </a:solidFill>
                </a:uFill>
                <a:latin typeface="Poppins" pitchFamily="2" charset="77"/>
                <a:ea typeface="Arial Unicode MS" panose="020B0604020202020204" pitchFamily="34" charset="-128"/>
              </a:rPr>
              <a:t>Tiempo:</a:t>
            </a:r>
            <a:r>
              <a:rPr lang="es-ES" sz="1100" kern="100" dirty="0">
                <a:ln>
                  <a:noFill/>
                </a:ln>
                <a:solidFill>
                  <a:srgbClr val="0F173D"/>
                </a:solidFill>
                <a:effectLst/>
                <a:uFill>
                  <a:solidFill>
                    <a:srgbClr val="000000"/>
                  </a:solidFill>
                </a:uFill>
                <a:latin typeface="Poppins" pitchFamily="2" charset="77"/>
                <a:ea typeface="Arial Unicode MS" panose="020B0604020202020204" pitchFamily="34" charset="-128"/>
              </a:rPr>
              <a:t> 10–20 minutos (incluyendo el informe sobre la siguiente diapositiva)</a:t>
            </a:r>
            <a:endParaRPr lang="en-US" sz="1100" kern="100" dirty="0">
              <a:ln>
                <a:noFill/>
              </a:ln>
              <a:solidFill>
                <a:srgbClr val="0F173D"/>
              </a:solidFill>
              <a:effectLst/>
              <a:uFill>
                <a:solidFill>
                  <a:srgbClr val="000000"/>
                </a:solidFill>
              </a:uFill>
              <a:latin typeface="Poppins" pitchFamily="2" charset="77"/>
              <a:ea typeface="Arial Unicode MS" panose="020B0604020202020204" pitchFamily="34" charset="-128"/>
            </a:endParaRPr>
          </a:p>
          <a:p>
            <a:pPr marL="0" marR="0">
              <a:lnSpc>
                <a:spcPts val="2400"/>
              </a:lnSpc>
              <a:spcBef>
                <a:spcPts val="600"/>
              </a:spcBef>
              <a:buNone/>
            </a:pPr>
            <a:r>
              <a:rPr lang="es-ES" sz="1200" b="1" kern="1200" dirty="0">
                <a:solidFill>
                  <a:srgbClr val="0F173D"/>
                </a:solidFill>
                <a:effectLst/>
                <a:latin typeface="Poppins" pitchFamily="2" charset="77"/>
                <a:ea typeface="+mn-ea"/>
                <a:cs typeface="Calibri" panose="020F0502020204030204" pitchFamily="34" charset="0"/>
              </a:rPr>
              <a:t>Puntos de conversación</a:t>
            </a:r>
            <a:endParaRPr lang="en-US" sz="1200" b="1" kern="1200" dirty="0">
              <a:solidFill>
                <a:srgbClr val="0F173D"/>
              </a:solidFill>
              <a:effectLst/>
              <a:latin typeface="Poppins" pitchFamily="2" charset="77"/>
              <a:ea typeface="+mn-ea"/>
              <a:cs typeface="Calibri" panose="020F0502020204030204" pitchFamily="34" charset="0"/>
            </a:endParaRPr>
          </a:p>
          <a:p>
            <a:pPr marL="342900" marR="0" lvl="0" indent="-342900">
              <a:buFont typeface="Symbol" pitchFamily="2" charset="2"/>
              <a:buChar char=""/>
            </a:pP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Discutamos lo que observó. ¿De qué manera los niños en el video demostraron que estaban haciendo lo siguiente</a:t>
            </a:r>
            <a:r>
              <a:rPr lang="es-ES" sz="1100" dirty="0">
                <a:solidFill>
                  <a:srgbClr val="0F173D"/>
                </a:solidFill>
                <a:effectLst/>
                <a:latin typeface="Poppins" pitchFamily="2" charset="77"/>
                <a:ea typeface="Calibri" panose="020F0502020204030204" pitchFamily="34" charset="0"/>
                <a:cs typeface="Calibri" panose="020F0502020204030204" pitchFamily="34" charset="0"/>
              </a:rPr>
              <a:t>:</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comparando números</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contando y comprendiendo la cardinalidad</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reconociendo, nombrando y anotando numerales?</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[Después de la discusión:] Observaron muchas maneras en que los niños en este video están desarrollando habilidades de números y conteo. </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0" marR="0">
              <a:lnSpc>
                <a:spcPts val="2400"/>
              </a:lnSpc>
              <a:spcBef>
                <a:spcPts val="600"/>
              </a:spcBef>
              <a:buNone/>
            </a:pPr>
            <a:r>
              <a:rPr lang="es-ES" sz="1200" b="1" kern="1200" dirty="0">
                <a:solidFill>
                  <a:srgbClr val="0F173D"/>
                </a:solidFill>
                <a:effectLst/>
                <a:latin typeface="Poppins" pitchFamily="2" charset="77"/>
                <a:ea typeface="+mn-ea"/>
                <a:cs typeface="Calibri" panose="020F0502020204030204" pitchFamily="34" charset="0"/>
              </a:rPr>
              <a:t>Notas del facilitador</a:t>
            </a:r>
            <a:endParaRPr lang="en-US" sz="1200" b="1" kern="1200" dirty="0">
              <a:solidFill>
                <a:srgbClr val="0F173D"/>
              </a:solidFill>
              <a:effectLst/>
              <a:latin typeface="Poppins" pitchFamily="2" charset="77"/>
              <a:ea typeface="+mn-ea"/>
              <a:cs typeface="Calibri" panose="020F0502020204030204" pitchFamily="34" charset="0"/>
            </a:endParaRPr>
          </a:p>
          <a:p>
            <a:pPr marL="342900" marR="0" lvl="0" indent="-342900">
              <a:buFont typeface="Symbol" pitchFamily="2" charset="2"/>
              <a:buChar char=""/>
            </a:pP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Ajuste el informe en función del tamaño de su grupo, la duración y el formato de la sesión y las necesidades de los participantes. Considere la posibilidad de rescribir las observaciones de los participantes para proporcionar una imagen visual de las formas en que los niños desarrollan sus habilidades con los números y el conteo.</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Considere usar las siguientes adaptaciones basadas en la duración de la sesión:</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Para sesiones más cortas, invite a los participantes a compartir con el grupo más grande lo que observaron sobre las maneras en que los niños de preescolar, TK y K mostraron sus conocimientos y habilidades relacionadas con números y conteo.</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Para sesiones más largas, ofrece tiempo a los participantes para que compartan sus observaciones en parejas o en sus mesas. Luego, invite a cada mesa a compartir algunas de sus observaciones.</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Aquí hay algunos ejemplos de cómo los niños en el video de preescolar “</a:t>
            </a:r>
            <a:r>
              <a:rPr lang="es-ES" sz="1100" u="sng" dirty="0">
                <a:solidFill>
                  <a:srgbClr val="000000"/>
                </a:solidFill>
                <a:effectLst/>
                <a:latin typeface="Poppins" pitchFamily="2" charset="77"/>
                <a:ea typeface="Times New Roman" panose="02020603050405020304" pitchFamily="18" charset="0"/>
                <a:cs typeface="Poppins" pitchFamily="2" charset="77"/>
                <a:hlinkClick r:id="rId3"/>
              </a:rPr>
              <a:t>Comparar números y anotar numerales (3-5 años)</a:t>
            </a:r>
            <a:r>
              <a:rPr lang="es-ES" sz="1100" u="sng" dirty="0">
                <a:solidFill>
                  <a:srgbClr val="000000"/>
                </a:solidFill>
                <a:effectLst/>
                <a:latin typeface="Poppins" pitchFamily="2" charset="77"/>
                <a:ea typeface="Times New Roman" panose="02020603050405020304" pitchFamily="18" charset="0"/>
                <a:cs typeface="Poppins" pitchFamily="2" charset="77"/>
              </a:rPr>
              <a:t> </a:t>
            </a:r>
            <a:r>
              <a:rPr lang="es-ES" sz="1100" u="sng" dirty="0">
                <a:solidFill>
                  <a:srgbClr val="000000"/>
                </a:solidFill>
                <a:effectLst/>
                <a:latin typeface="Poppins" pitchFamily="2" charset="77"/>
                <a:ea typeface="STFangsong" panose="020B0400000000000000" pitchFamily="34" charset="-122"/>
                <a:cs typeface="Poppins" pitchFamily="2" charset="77"/>
              </a:rPr>
              <a:t>[https://</a:t>
            </a:r>
            <a:r>
              <a:rPr lang="es-ES" sz="1100" u="sng" dirty="0" err="1">
                <a:solidFill>
                  <a:srgbClr val="000000"/>
                </a:solidFill>
                <a:effectLst/>
                <a:latin typeface="Poppins" pitchFamily="2" charset="77"/>
                <a:ea typeface="STFangsong" panose="020B0400000000000000" pitchFamily="34" charset="-122"/>
                <a:cs typeface="Poppins" pitchFamily="2" charset="77"/>
              </a:rPr>
              <a:t>youtu.be</a:t>
            </a:r>
            <a:r>
              <a:rPr lang="es-ES" sz="1100" u="sng" dirty="0">
                <a:solidFill>
                  <a:srgbClr val="000000"/>
                </a:solidFill>
                <a:effectLst/>
                <a:latin typeface="Poppins" pitchFamily="2" charset="77"/>
                <a:ea typeface="STFangsong" panose="020B0400000000000000" pitchFamily="34" charset="-122"/>
                <a:cs typeface="Poppins" pitchFamily="2" charset="77"/>
              </a:rPr>
              <a:t>/HC8ASb0_oNE]</a:t>
            </a:r>
            <a:r>
              <a:rPr lang="es-ES" sz="1100" dirty="0">
                <a:solidFill>
                  <a:srgbClr val="0F173D"/>
                </a:solidFill>
                <a:effectLst/>
                <a:latin typeface="Poppins" pitchFamily="2" charset="77"/>
                <a:ea typeface="Times New Roman" panose="02020603050405020304" pitchFamily="18" charset="0"/>
                <a:cs typeface="Poppins" pitchFamily="2" charset="77"/>
              </a:rPr>
              <a:t>"</a:t>
            </a: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 comparan, cuentan, reconocen, nombran y anotan numerales:</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s-ES" sz="1100" b="1" dirty="0">
                <a:solidFill>
                  <a:srgbClr val="0F173D"/>
                </a:solidFill>
                <a:effectLst/>
                <a:latin typeface="Poppins" pitchFamily="2" charset="77"/>
                <a:ea typeface="Times New Roman" panose="02020603050405020304" pitchFamily="18" charset="0"/>
                <a:cs typeface="Calibri" panose="020F0502020204030204" pitchFamily="34" charset="0"/>
              </a:rPr>
              <a:t>Comparando números: </a:t>
            </a: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Después de contar cada grupo de color, el niño pudo responder la pregunta del educador: "¿Cuál es el número más grande hasta ahora?" señalando al grupo de color o numeral correcto. El niño también era capaz de reconocer cuando dos grupos de colores tenían el mismo número. Por ejemplo, después de contar los anaranjados y darse cuenta de que había ocho, el educador preguntó: "¿Tienes otros ocho?". El niño señaló el numeral ocho y luego recordó que los rojos también tenían ocho. El niño demostró comprensión de las palabras comparativas tales como más, igual, menos y menor.</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s-ES" sz="1100" b="1" dirty="0">
                <a:solidFill>
                  <a:srgbClr val="0F173D"/>
                </a:solidFill>
                <a:effectLst/>
                <a:latin typeface="Poppins" pitchFamily="2" charset="77"/>
                <a:ea typeface="Times New Roman" panose="02020603050405020304" pitchFamily="18" charset="0"/>
                <a:cs typeface="Calibri" panose="020F0502020204030204" pitchFamily="34" charset="0"/>
              </a:rPr>
              <a:t>Contando y cardinalidad: </a:t>
            </a: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El niño contó y participó en una correspondencia uno a uno para determinar cuántos había de cada grupo de color. El niño había desarrollado una comprensión de la cardinalidad porque entendió que la última palabra para número en su lista de conteo representaba el tamaño del grupo</a:t>
            </a:r>
            <a:r>
              <a:rPr lang="es-ES" sz="1100" b="1" dirty="0">
                <a:solidFill>
                  <a:srgbClr val="0F173D"/>
                </a:solidFill>
                <a:effectLst/>
                <a:latin typeface="Poppins" pitchFamily="2" charset="77"/>
                <a:ea typeface="Times New Roman" panose="02020603050405020304" pitchFamily="18" charset="0"/>
                <a:cs typeface="Calibri" panose="020F0502020204030204" pitchFamily="34" charset="0"/>
              </a:rPr>
              <a:t>. </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s-ES" sz="1100" b="1" dirty="0">
                <a:solidFill>
                  <a:srgbClr val="0F173D"/>
                </a:solidFill>
                <a:effectLst/>
                <a:latin typeface="Poppins" pitchFamily="2" charset="77"/>
                <a:ea typeface="Times New Roman" panose="02020603050405020304" pitchFamily="18" charset="0"/>
                <a:cs typeface="Calibri" panose="020F0502020204030204" pitchFamily="34" charset="0"/>
              </a:rPr>
              <a:t> Reconocer, nombrar y anotar los numerales: </a:t>
            </a: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Después de que el niño había contado un grupo de colores (por ejemplo, ocho rojos), señaló el numeral correcto en la línea numérica (el numeral 8). Luego escribió ese numeral en el papel. El niño hizo esto para cada grupo de colores.</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896399F6-6299-4610-B81F-5B1794C45A33}" type="slidenum">
              <a:rPr lang="en-US" smtClean="0"/>
              <a:t>30</a:t>
            </a:fld>
            <a:endParaRPr lang="en-US"/>
          </a:p>
        </p:txBody>
      </p:sp>
    </p:spTree>
    <p:extLst>
      <p:ext uri="{BB962C8B-B14F-4D97-AF65-F5344CB8AC3E}">
        <p14:creationId xmlns:p14="http://schemas.microsoft.com/office/powerpoint/2010/main" val="30778264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ts val="2400"/>
              </a:lnSpc>
              <a:spcBef>
                <a:spcPts val="600"/>
              </a:spcBef>
            </a:pPr>
            <a:r>
              <a:rPr lang="es-419" sz="1800" b="1" kern="1200" dirty="0">
                <a:solidFill>
                  <a:srgbClr val="0F173D"/>
                </a:solidFill>
                <a:effectLst/>
                <a:latin typeface="Poppins" pitchFamily="2" charset="77"/>
                <a:ea typeface="+mn-ea"/>
                <a:cs typeface="Calibri" panose="020F0502020204030204" pitchFamily="34" charset="0"/>
              </a:rPr>
              <a:t>Puntos de conversación</a:t>
            </a:r>
            <a:endParaRPr lang="en-US" sz="1800" b="1" kern="1200" dirty="0">
              <a:solidFill>
                <a:srgbClr val="0F173D"/>
              </a:solidFill>
              <a:effectLst/>
              <a:latin typeface="Poppins" pitchFamily="2" charset="77"/>
              <a:ea typeface="+mn-ea"/>
              <a:cs typeface="Calibri" panose="020F0502020204030204" pitchFamily="34" charset="0"/>
            </a:endParaRPr>
          </a:p>
          <a:p>
            <a:pPr marL="342900" marR="0" lvl="0" indent="-342900">
              <a:buFont typeface="Symbol" pitchFamily="2" charset="2"/>
              <a:buChar char=""/>
            </a:pPr>
            <a:r>
              <a:rPr lang="es-419" sz="1800" dirty="0">
                <a:solidFill>
                  <a:srgbClr val="0F173D"/>
                </a:solidFill>
                <a:effectLst/>
                <a:latin typeface="Poppins" pitchFamily="2" charset="77"/>
                <a:ea typeface="Times New Roman" panose="02020603050405020304" pitchFamily="18" charset="0"/>
                <a:cs typeface="Calibri" panose="020F0502020204030204" pitchFamily="34" charset="0"/>
              </a:rPr>
              <a:t>Exploramos tres componentes que describen cómo los niños en preescolar, TK y K llegan a entender números y desarrollar habilidades de conteo. También observamos algunas formas en que los niños de preescolar, TK y K comparan, cuentan, reconocen, nombran y anotan numerales. Ahora, discutamos las maneras en que podemos apoyar a los niños a aprender sobre números y desarrollar habilidades de conteo en nuestros entornos de aprendizaje.</a:t>
            </a:r>
            <a:endParaRPr lang="en-US" sz="1800" dirty="0">
              <a:solidFill>
                <a:srgbClr val="0F173D"/>
              </a:solidFill>
              <a:effectLst/>
              <a:latin typeface="Poppins" pitchFamily="2" charset="77"/>
              <a:ea typeface="Times New Roman" panose="02020603050405020304" pitchFamily="18" charset="0"/>
              <a:cs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896399F6-6299-4610-B81F-5B1794C45A33}" type="slidenum">
              <a:rPr lang="en-US" smtClean="0"/>
              <a:t>31</a:t>
            </a:fld>
            <a:endParaRPr lang="en-US"/>
          </a:p>
        </p:txBody>
      </p:sp>
    </p:spTree>
    <p:extLst>
      <p:ext uri="{BB962C8B-B14F-4D97-AF65-F5344CB8AC3E}">
        <p14:creationId xmlns:p14="http://schemas.microsoft.com/office/powerpoint/2010/main" val="12240073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r>
              <a:rPr lang="es-419" sz="1100" b="1" kern="100" dirty="0">
                <a:ln>
                  <a:noFill/>
                </a:ln>
                <a:solidFill>
                  <a:srgbClr val="0F173D"/>
                </a:solidFill>
                <a:effectLst/>
                <a:uFill>
                  <a:solidFill>
                    <a:srgbClr val="000000"/>
                  </a:solidFill>
                </a:uFill>
                <a:latin typeface="Poppins" pitchFamily="2" charset="77"/>
                <a:ea typeface="Arial Unicode MS" panose="020B0604020202020204" pitchFamily="34" charset="-128"/>
              </a:rPr>
              <a:t>Tiempo: </a:t>
            </a:r>
            <a:r>
              <a:rPr lang="es-419" sz="1100" kern="100" dirty="0">
                <a:ln>
                  <a:noFill/>
                </a:ln>
                <a:solidFill>
                  <a:srgbClr val="0F173D"/>
                </a:solidFill>
                <a:effectLst/>
                <a:uFill>
                  <a:solidFill>
                    <a:srgbClr val="000000"/>
                  </a:solidFill>
                </a:uFill>
                <a:latin typeface="Poppins" pitchFamily="2" charset="77"/>
                <a:ea typeface="Arial Unicode MS" panose="020B0604020202020204" pitchFamily="34" charset="-128"/>
              </a:rPr>
              <a:t>15 minutos</a:t>
            </a:r>
            <a:endParaRPr lang="en-US" sz="1100" kern="100" dirty="0">
              <a:ln>
                <a:noFill/>
              </a:ln>
              <a:solidFill>
                <a:srgbClr val="0F173D"/>
              </a:solidFill>
              <a:effectLst/>
              <a:uFill>
                <a:solidFill>
                  <a:srgbClr val="000000"/>
                </a:solidFill>
              </a:uFill>
              <a:latin typeface="Poppins" pitchFamily="2" charset="77"/>
              <a:ea typeface="Arial Unicode MS" panose="020B0604020202020204" pitchFamily="34" charset="-128"/>
            </a:endParaRPr>
          </a:p>
          <a:p>
            <a:pPr marL="0" marR="0"/>
            <a:r>
              <a:rPr lang="es-419" sz="1100" b="1" kern="100" dirty="0">
                <a:ln>
                  <a:noFill/>
                </a:ln>
                <a:solidFill>
                  <a:srgbClr val="0F173D"/>
                </a:solidFill>
                <a:effectLst/>
                <a:uFill>
                  <a:solidFill>
                    <a:srgbClr val="000000"/>
                  </a:solidFill>
                </a:uFill>
                <a:latin typeface="Poppins" pitchFamily="2" charset="77"/>
                <a:ea typeface="Arial Unicode MS" panose="020B0604020202020204" pitchFamily="34" charset="-128"/>
              </a:rPr>
              <a:t>Materiales: </a:t>
            </a:r>
            <a:r>
              <a:rPr lang="es-419" sz="1100" kern="100" dirty="0">
                <a:ln>
                  <a:noFill/>
                </a:ln>
                <a:solidFill>
                  <a:srgbClr val="0F173D"/>
                </a:solidFill>
                <a:effectLst/>
                <a:uFill>
                  <a:solidFill>
                    <a:srgbClr val="000000"/>
                  </a:solidFill>
                </a:uFill>
                <a:latin typeface="Poppins" pitchFamily="2" charset="77"/>
                <a:ea typeface="Arial Unicode MS" panose="020B0604020202020204" pitchFamily="34" charset="-128"/>
              </a:rPr>
              <a:t>Folleto</a:t>
            </a:r>
            <a:r>
              <a:rPr lang="es-419" sz="1100" b="1" kern="100" dirty="0">
                <a:ln>
                  <a:noFill/>
                </a:ln>
                <a:solidFill>
                  <a:srgbClr val="0F173D"/>
                </a:solidFill>
                <a:effectLst/>
                <a:uFill>
                  <a:solidFill>
                    <a:srgbClr val="000000"/>
                  </a:solidFill>
                </a:uFill>
                <a:latin typeface="Poppins" pitchFamily="2" charset="77"/>
                <a:ea typeface="Arial Unicode MS" panose="020B0604020202020204" pitchFamily="34" charset="-128"/>
              </a:rPr>
              <a:t> Resumen de M</a:t>
            </a:r>
            <a:r>
              <a:rPr lang="es-419" sz="1100" b="1" kern="100" baseline="30000" dirty="0">
                <a:ln>
                  <a:noFill/>
                </a:ln>
                <a:solidFill>
                  <a:srgbClr val="0F173D"/>
                </a:solidFill>
                <a:effectLst/>
                <a:uFill>
                  <a:solidFill>
                    <a:srgbClr val="000000"/>
                  </a:solidFill>
                </a:uFill>
                <a:latin typeface="Poppins" pitchFamily="2" charset="77"/>
                <a:ea typeface="Arial Unicode MS" panose="020B0604020202020204" pitchFamily="34" charset="-128"/>
              </a:rPr>
              <a:t>5</a:t>
            </a:r>
            <a:r>
              <a:rPr lang="es-419" sz="1100" b="1" kern="100" dirty="0">
                <a:ln>
                  <a:noFill/>
                </a:ln>
                <a:solidFill>
                  <a:srgbClr val="0F173D"/>
                </a:solidFill>
                <a:effectLst/>
                <a:uFill>
                  <a:solidFill>
                    <a:srgbClr val="000000"/>
                  </a:solidFill>
                </a:uFill>
                <a:latin typeface="Poppins" pitchFamily="2" charset="77"/>
                <a:ea typeface="Arial Unicode MS" panose="020B0604020202020204" pitchFamily="34" charset="-128"/>
              </a:rPr>
              <a:t> </a:t>
            </a:r>
            <a:endParaRPr lang="en-US" sz="1100" kern="100" dirty="0">
              <a:ln>
                <a:noFill/>
              </a:ln>
              <a:solidFill>
                <a:srgbClr val="0F173D"/>
              </a:solidFill>
              <a:effectLst/>
              <a:uFill>
                <a:solidFill>
                  <a:srgbClr val="000000"/>
                </a:solidFill>
              </a:uFill>
              <a:latin typeface="Poppins" pitchFamily="2" charset="77"/>
              <a:ea typeface="Arial Unicode MS" panose="020B0604020202020204" pitchFamily="34" charset="-128"/>
            </a:endParaRPr>
          </a:p>
          <a:p>
            <a:pPr marL="0" marR="0">
              <a:lnSpc>
                <a:spcPts val="2400"/>
              </a:lnSpc>
              <a:spcBef>
                <a:spcPts val="600"/>
              </a:spcBef>
            </a:pPr>
            <a:r>
              <a:rPr lang="es-419" sz="1200" b="1" kern="1200" dirty="0">
                <a:solidFill>
                  <a:srgbClr val="0F173D"/>
                </a:solidFill>
                <a:effectLst/>
                <a:latin typeface="Poppins" pitchFamily="2" charset="77"/>
                <a:ea typeface="+mn-ea"/>
                <a:cs typeface="Calibri" panose="020F0502020204030204" pitchFamily="34" charset="0"/>
              </a:rPr>
              <a:t>Puntos de conversación</a:t>
            </a:r>
            <a:endParaRPr lang="en-US" sz="1200" b="1" kern="1200" dirty="0">
              <a:solidFill>
                <a:srgbClr val="0F173D"/>
              </a:solidFill>
              <a:effectLst/>
              <a:latin typeface="Poppins" pitchFamily="2" charset="77"/>
              <a:ea typeface="+mn-ea"/>
              <a:cs typeface="Calibri" panose="020F0502020204030204" pitchFamily="34" charset="0"/>
            </a:endParaRPr>
          </a:p>
          <a:p>
            <a:pPr marL="342900" marR="0" lvl="0" indent="-342900">
              <a:buFont typeface="Symbol" pitchFamily="2" charset="2"/>
              <a:buChar char=""/>
            </a:pPr>
            <a:r>
              <a:rPr lang="es-419" sz="1100" dirty="0">
                <a:solidFill>
                  <a:srgbClr val="0F173D"/>
                </a:solidFill>
                <a:effectLst/>
                <a:latin typeface="Poppins" pitchFamily="2" charset="77"/>
                <a:ea typeface="Times New Roman" panose="02020603050405020304" pitchFamily="18" charset="0"/>
                <a:cs typeface="Calibri" panose="020F0502020204030204" pitchFamily="34" charset="0"/>
              </a:rPr>
              <a:t>Con frecuencia nos referimos a cinco prácticas básicas de enseñanza de matemáticas temprana como el Enfoque </a:t>
            </a:r>
            <a:r>
              <a:rPr lang="es-419" sz="1100" dirty="0">
                <a:ln>
                  <a:noFill/>
                </a:ln>
                <a:solidFill>
                  <a:srgbClr val="0F173D"/>
                </a:solidFill>
                <a:effectLst/>
                <a:latin typeface="Poppins" pitchFamily="2" charset="77"/>
                <a:ea typeface="Arial Unicode MS" panose="020B0604020202020204" pitchFamily="34" charset="-128"/>
                <a:cs typeface="Poppins" pitchFamily="2" charset="77"/>
              </a:rPr>
              <a:t>M</a:t>
            </a:r>
            <a:r>
              <a:rPr lang="es-419" sz="1100" baseline="30000" dirty="0">
                <a:ln>
                  <a:noFill/>
                </a:ln>
                <a:solidFill>
                  <a:srgbClr val="0F173D"/>
                </a:solidFill>
                <a:effectLst/>
                <a:latin typeface="Poppins" pitchFamily="2" charset="77"/>
                <a:ea typeface="Arial Unicode MS" panose="020B0604020202020204" pitchFamily="34" charset="-128"/>
                <a:cs typeface="Poppins" pitchFamily="2" charset="77"/>
              </a:rPr>
              <a:t>5</a:t>
            </a:r>
            <a:r>
              <a:rPr lang="es-419" sz="1100" dirty="0">
                <a:solidFill>
                  <a:srgbClr val="0F173D"/>
                </a:solidFill>
                <a:effectLst/>
                <a:latin typeface="Poppins" pitchFamily="2" charset="77"/>
                <a:ea typeface="Times New Roman" panose="02020603050405020304" pitchFamily="18" charset="0"/>
                <a:cs typeface="Calibri" panose="020F0502020204030204" pitchFamily="34" charset="0"/>
              </a:rPr>
              <a:t> (pronunciado: M a la quinta) de matemáticas temprana. Estas prácticas incluyen: </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s-419" sz="1100" dirty="0">
                <a:solidFill>
                  <a:srgbClr val="0F173D"/>
                </a:solidFill>
                <a:effectLst/>
                <a:latin typeface="Poppins" pitchFamily="2" charset="77"/>
                <a:ea typeface="Times New Roman" panose="02020603050405020304" pitchFamily="18" charset="0"/>
                <a:cs typeface="Calibri" panose="020F0502020204030204" pitchFamily="34" charset="0"/>
              </a:rPr>
              <a:t>Aprendizaje mutuo</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s-419" sz="1100" dirty="0">
                <a:solidFill>
                  <a:srgbClr val="0F173D"/>
                </a:solidFill>
                <a:effectLst/>
                <a:latin typeface="Poppins" pitchFamily="2" charset="77"/>
                <a:ea typeface="Times New Roman" panose="02020603050405020304" pitchFamily="18" charset="0"/>
                <a:cs typeface="Calibri" panose="020F0502020204030204" pitchFamily="34" charset="0"/>
              </a:rPr>
              <a:t>Investigaciones significativas </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s-419" sz="1100" dirty="0">
                <a:solidFill>
                  <a:srgbClr val="0F173D"/>
                </a:solidFill>
                <a:effectLst/>
                <a:latin typeface="Poppins" pitchFamily="2" charset="77"/>
                <a:ea typeface="Times New Roman" panose="02020603050405020304" pitchFamily="18" charset="0"/>
                <a:cs typeface="Calibri" panose="020F0502020204030204" pitchFamily="34" charset="0"/>
              </a:rPr>
              <a:t>Materiales y entorno de aprendizaje</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s-419" sz="1100" dirty="0">
                <a:solidFill>
                  <a:srgbClr val="0F173D"/>
                </a:solidFill>
                <a:effectLst/>
                <a:latin typeface="Poppins" pitchFamily="2" charset="77"/>
                <a:ea typeface="Times New Roman" panose="02020603050405020304" pitchFamily="18" charset="0"/>
                <a:cs typeface="Calibri" panose="020F0502020204030204" pitchFamily="34" charset="0"/>
              </a:rPr>
              <a:t>Vocabulario y discurso matemáticos</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s-419" sz="1100" dirty="0">
                <a:solidFill>
                  <a:srgbClr val="0F173D"/>
                </a:solidFill>
                <a:effectLst/>
                <a:latin typeface="Poppins" pitchFamily="2" charset="77"/>
                <a:ea typeface="Times New Roman" panose="02020603050405020304" pitchFamily="18" charset="0"/>
                <a:cs typeface="Calibri" panose="020F0502020204030204" pitchFamily="34" charset="0"/>
              </a:rPr>
              <a:t>Representaciones múltiples</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s-419" sz="1100" dirty="0">
                <a:solidFill>
                  <a:srgbClr val="0F173D"/>
                </a:solidFill>
                <a:effectLst/>
                <a:latin typeface="Poppins" pitchFamily="2" charset="77"/>
                <a:ea typeface="Times New Roman" panose="02020603050405020304" pitchFamily="18" charset="0"/>
                <a:cs typeface="Calibri" panose="020F0502020204030204" pitchFamily="34" charset="0"/>
              </a:rPr>
              <a:t>Vamos a explorar las prácticas </a:t>
            </a:r>
            <a:r>
              <a:rPr lang="es-419" sz="1100" dirty="0">
                <a:ln>
                  <a:noFill/>
                </a:ln>
                <a:solidFill>
                  <a:srgbClr val="0F173D"/>
                </a:solidFill>
                <a:effectLst/>
                <a:latin typeface="Poppins" pitchFamily="2" charset="77"/>
                <a:ea typeface="Arial Unicode MS" panose="020B0604020202020204" pitchFamily="34" charset="-128"/>
                <a:cs typeface="Poppins" pitchFamily="2" charset="77"/>
              </a:rPr>
              <a:t>M</a:t>
            </a:r>
            <a:r>
              <a:rPr lang="es-419" sz="1100" baseline="30000" dirty="0">
                <a:ln>
                  <a:noFill/>
                </a:ln>
                <a:solidFill>
                  <a:srgbClr val="0F173D"/>
                </a:solidFill>
                <a:effectLst/>
                <a:latin typeface="Poppins" pitchFamily="2" charset="77"/>
                <a:ea typeface="Arial Unicode MS" panose="020B0604020202020204" pitchFamily="34" charset="-128"/>
                <a:cs typeface="Poppins" pitchFamily="2" charset="77"/>
              </a:rPr>
              <a:t>5</a:t>
            </a:r>
            <a:r>
              <a:rPr lang="es-419" sz="1100" dirty="0">
                <a:solidFill>
                  <a:srgbClr val="0F173D"/>
                </a:solidFill>
                <a:effectLst/>
                <a:latin typeface="Poppins" pitchFamily="2" charset="77"/>
                <a:ea typeface="Times New Roman" panose="02020603050405020304" pitchFamily="18" charset="0"/>
                <a:cs typeface="Calibri" panose="020F0502020204030204" pitchFamily="34" charset="0"/>
              </a:rPr>
              <a:t>. Luego, observaremos </a:t>
            </a:r>
            <a:r>
              <a:rPr lang="es-419" sz="1100" dirty="0">
                <a:ln>
                  <a:noFill/>
                </a:ln>
                <a:solidFill>
                  <a:srgbClr val="0F173D"/>
                </a:solidFill>
                <a:effectLst/>
                <a:latin typeface="Poppins" pitchFamily="2" charset="77"/>
                <a:ea typeface="Arial Unicode MS" panose="020B0604020202020204" pitchFamily="34" charset="-128"/>
                <a:cs typeface="Poppins" pitchFamily="2" charset="77"/>
              </a:rPr>
              <a:t>M</a:t>
            </a:r>
            <a:r>
              <a:rPr lang="es-419" sz="1100" baseline="30000" dirty="0">
                <a:ln>
                  <a:noFill/>
                </a:ln>
                <a:solidFill>
                  <a:srgbClr val="0F173D"/>
                </a:solidFill>
                <a:effectLst/>
                <a:latin typeface="Poppins" pitchFamily="2" charset="77"/>
                <a:ea typeface="Arial Unicode MS" panose="020B0604020202020204" pitchFamily="34" charset="-128"/>
                <a:cs typeface="Poppins" pitchFamily="2" charset="77"/>
              </a:rPr>
              <a:t>5</a:t>
            </a:r>
            <a:r>
              <a:rPr lang="es-419" sz="1100" dirty="0">
                <a:solidFill>
                  <a:srgbClr val="0F173D"/>
                </a:solidFill>
                <a:effectLst/>
                <a:latin typeface="Poppins" pitchFamily="2" charset="77"/>
                <a:ea typeface="Times New Roman" panose="02020603050405020304" pitchFamily="18" charset="0"/>
                <a:cs typeface="Calibri" panose="020F0502020204030204" pitchFamily="34" charset="0"/>
              </a:rPr>
              <a:t> en acción.</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0" marR="0">
              <a:lnSpc>
                <a:spcPts val="2400"/>
              </a:lnSpc>
              <a:spcBef>
                <a:spcPts val="600"/>
              </a:spcBef>
            </a:pPr>
            <a:r>
              <a:rPr lang="es-419" sz="1200" b="1" kern="1200" dirty="0">
                <a:solidFill>
                  <a:srgbClr val="0F173D"/>
                </a:solidFill>
                <a:effectLst/>
                <a:latin typeface="Poppins" pitchFamily="2" charset="77"/>
                <a:ea typeface="+mn-ea"/>
                <a:cs typeface="Calibri" panose="020F0502020204030204" pitchFamily="34" charset="0"/>
              </a:rPr>
              <a:t>Notas del facilitador</a:t>
            </a:r>
            <a:endParaRPr lang="en-US" sz="1200" b="1" kern="1200" dirty="0">
              <a:solidFill>
                <a:srgbClr val="0F173D"/>
              </a:solidFill>
              <a:effectLst/>
              <a:latin typeface="Poppins" pitchFamily="2" charset="77"/>
              <a:ea typeface="+mn-ea"/>
              <a:cs typeface="Calibri" panose="020F0502020204030204" pitchFamily="34" charset="0"/>
            </a:endParaRPr>
          </a:p>
          <a:p>
            <a:pPr marL="342900" marR="0" lvl="0" indent="-342900">
              <a:buFont typeface="Symbol" pitchFamily="2" charset="2"/>
              <a:buChar char=""/>
            </a:pPr>
            <a:r>
              <a:rPr lang="es-419" sz="1100" dirty="0">
                <a:solidFill>
                  <a:srgbClr val="0F173D"/>
                </a:solidFill>
                <a:effectLst/>
                <a:latin typeface="Poppins" pitchFamily="2" charset="77"/>
                <a:ea typeface="DengXian" panose="02010600030101010101" pitchFamily="2" charset="-122"/>
                <a:cs typeface="Calibri" panose="020F0502020204030204" pitchFamily="34" charset="0"/>
              </a:rPr>
              <a:t>Considere las experiencias previas con M</a:t>
            </a:r>
            <a:r>
              <a:rPr lang="es-419" sz="1100" baseline="30000" dirty="0">
                <a:solidFill>
                  <a:srgbClr val="0F173D"/>
                </a:solidFill>
                <a:effectLst/>
                <a:latin typeface="Poppins" pitchFamily="2" charset="77"/>
                <a:ea typeface="DengXian" panose="02010600030101010101" pitchFamily="2" charset="-122"/>
                <a:cs typeface="Calibri" panose="020F0502020204030204" pitchFamily="34" charset="0"/>
              </a:rPr>
              <a:t>5 </a:t>
            </a:r>
            <a:r>
              <a:rPr lang="es-419" sz="1100" dirty="0">
                <a:solidFill>
                  <a:srgbClr val="0F173D"/>
                </a:solidFill>
                <a:effectLst/>
                <a:latin typeface="Poppins" pitchFamily="2" charset="77"/>
                <a:ea typeface="DengXian" panose="02010600030101010101" pitchFamily="2" charset="-122"/>
                <a:cs typeface="Calibri" panose="020F0502020204030204" pitchFamily="34" charset="0"/>
              </a:rPr>
              <a:t>de sus participantes. </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s-419" sz="1100" dirty="0">
                <a:solidFill>
                  <a:srgbClr val="0F173D"/>
                </a:solidFill>
                <a:effectLst/>
                <a:latin typeface="Poppins" pitchFamily="2" charset="77"/>
                <a:ea typeface="DengXian" panose="02010600030101010101" pitchFamily="2" charset="-122"/>
                <a:cs typeface="Calibri" panose="020F0502020204030204" pitchFamily="34" charset="0"/>
              </a:rPr>
              <a:t>Para los grupos que tienen una experiencia significativa con M</a:t>
            </a:r>
            <a:r>
              <a:rPr lang="es-419" sz="1100" baseline="30000" dirty="0">
                <a:solidFill>
                  <a:srgbClr val="0F173D"/>
                </a:solidFill>
                <a:effectLst/>
                <a:latin typeface="Poppins" pitchFamily="2" charset="77"/>
                <a:ea typeface="DengXian" panose="02010600030101010101" pitchFamily="2" charset="-122"/>
                <a:cs typeface="Calibri" panose="020F0502020204030204" pitchFamily="34" charset="0"/>
              </a:rPr>
              <a:t>5</a:t>
            </a:r>
            <a:r>
              <a:rPr lang="es-419" sz="1100" dirty="0">
                <a:solidFill>
                  <a:srgbClr val="0F173D"/>
                </a:solidFill>
                <a:effectLst/>
                <a:latin typeface="Poppins" pitchFamily="2" charset="77"/>
                <a:ea typeface="DengXian" panose="02010600030101010101" pitchFamily="2" charset="-122"/>
                <a:cs typeface="Calibri" panose="020F0502020204030204" pitchFamily="34" charset="0"/>
              </a:rPr>
              <a:t>, ofrezca unos minutos para que los participantes compartan con un compañero sus áreas de fortaleza y las prácticas en las que están trabajando. Utilice esta diapositiva para revisar brevemente las prácticas M</a:t>
            </a:r>
            <a:r>
              <a:rPr lang="es-419" sz="1100" baseline="30000" dirty="0">
                <a:solidFill>
                  <a:srgbClr val="0F173D"/>
                </a:solidFill>
                <a:effectLst/>
                <a:latin typeface="Poppins" pitchFamily="2" charset="77"/>
                <a:ea typeface="DengXian" panose="02010600030101010101" pitchFamily="2" charset="-122"/>
                <a:cs typeface="Calibri" panose="020F0502020204030204" pitchFamily="34" charset="0"/>
              </a:rPr>
              <a:t>5</a:t>
            </a:r>
            <a:r>
              <a:rPr lang="es-419" sz="1100" dirty="0">
                <a:solidFill>
                  <a:srgbClr val="0F173D"/>
                </a:solidFill>
                <a:effectLst/>
                <a:latin typeface="Poppins" pitchFamily="2" charset="77"/>
                <a:ea typeface="DengXian" panose="02010600030101010101" pitchFamily="2" charset="-122"/>
                <a:cs typeface="Calibri" panose="020F0502020204030204" pitchFamily="34" charset="0"/>
              </a:rPr>
              <a:t> y pasar a la siguiente diapositiva. </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s-419" sz="1100" dirty="0">
                <a:solidFill>
                  <a:srgbClr val="0F173D"/>
                </a:solidFill>
                <a:effectLst/>
                <a:latin typeface="Poppins" pitchFamily="2" charset="77"/>
                <a:ea typeface="DengXian" panose="02010600030101010101" pitchFamily="2" charset="-122"/>
                <a:cs typeface="Calibri" panose="020F0502020204030204" pitchFamily="34" charset="0"/>
              </a:rPr>
              <a:t>Para los grupos que tienen menos experiencia con M</a:t>
            </a:r>
            <a:r>
              <a:rPr lang="es-419" sz="1100" baseline="30000" dirty="0">
                <a:solidFill>
                  <a:srgbClr val="0F173D"/>
                </a:solidFill>
                <a:effectLst/>
                <a:latin typeface="Poppins" pitchFamily="2" charset="77"/>
                <a:ea typeface="DengXian" panose="02010600030101010101" pitchFamily="2" charset="-122"/>
                <a:cs typeface="Calibri" panose="020F0502020204030204" pitchFamily="34" charset="0"/>
              </a:rPr>
              <a:t>5</a:t>
            </a:r>
            <a:r>
              <a:rPr lang="es-419" sz="1100" dirty="0">
                <a:solidFill>
                  <a:srgbClr val="0F173D"/>
                </a:solidFill>
                <a:effectLst/>
                <a:latin typeface="Poppins" pitchFamily="2" charset="77"/>
                <a:ea typeface="DengXian" panose="02010600030101010101" pitchFamily="2" charset="-122"/>
                <a:cs typeface="Calibri" panose="020F0502020204030204" pitchFamily="34" charset="0"/>
              </a:rPr>
              <a:t>, ofrezca más tiempo para que los participantes exploren de forma independiente cada práctica. Invítelos a hacer un cuadrado sobre las prácticas que han "cuadrado" (prácticas que entienden y utilizan), un círculo sobre "lo que todavía se les da vueltas en la cabeza" (prácticas sobre las que aún tienen preguntas) y un triángulo sobre tres ideas que utilizarán en sus entornos. Para más ideas sobre cómo proporcionar una revisión más completa, visite la serie Enfoque M</a:t>
            </a:r>
            <a:r>
              <a:rPr lang="es-419" sz="1100" baseline="30000" dirty="0">
                <a:solidFill>
                  <a:srgbClr val="0F173D"/>
                </a:solidFill>
                <a:effectLst/>
                <a:latin typeface="Poppins" pitchFamily="2" charset="77"/>
                <a:ea typeface="DengXian" panose="02010600030101010101" pitchFamily="2" charset="-122"/>
                <a:cs typeface="Calibri" panose="020F0502020204030204" pitchFamily="34" charset="0"/>
              </a:rPr>
              <a:t>5 </a:t>
            </a:r>
            <a:r>
              <a:rPr lang="es-419" sz="1100" dirty="0">
                <a:solidFill>
                  <a:srgbClr val="0F173D"/>
                </a:solidFill>
                <a:effectLst/>
                <a:latin typeface="Poppins" pitchFamily="2" charset="77"/>
                <a:ea typeface="DengXian" panose="02010600030101010101" pitchFamily="2" charset="-122"/>
                <a:cs typeface="Calibri" panose="020F0502020204030204" pitchFamily="34" charset="0"/>
              </a:rPr>
              <a:t>de matemáticas temprana.</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0" marR="0">
              <a:spcBef>
                <a:spcPts val="600"/>
              </a:spcBef>
              <a:spcAft>
                <a:spcPts val="600"/>
              </a:spcAft>
            </a:pPr>
            <a:endParaRPr lang="en-US" sz="1800" b="1" kern="100" dirty="0">
              <a:solidFill>
                <a:srgbClr val="0F173D"/>
              </a:solidFill>
              <a:effectLst/>
              <a:latin typeface="Poppins" panose="00000500000000000000" pitchFamily="2"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96399F6-6299-4610-B81F-5B1794C45A33}" type="slidenum">
              <a:rPr lang="en-US" smtClean="0"/>
              <a:t>32</a:t>
            </a:fld>
            <a:endParaRPr lang="en-US"/>
          </a:p>
        </p:txBody>
      </p:sp>
    </p:spTree>
    <p:extLst>
      <p:ext uri="{BB962C8B-B14F-4D97-AF65-F5344CB8AC3E}">
        <p14:creationId xmlns:p14="http://schemas.microsoft.com/office/powerpoint/2010/main" val="26183607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ts val="2400"/>
              </a:lnSpc>
              <a:spcBef>
                <a:spcPts val="600"/>
              </a:spcBef>
            </a:pPr>
            <a:r>
              <a:rPr lang="es-419" sz="1200" b="1" kern="1200" dirty="0">
                <a:solidFill>
                  <a:srgbClr val="0F173D"/>
                </a:solidFill>
                <a:effectLst/>
                <a:latin typeface="Poppins" pitchFamily="2" charset="77"/>
                <a:ea typeface="+mn-ea"/>
                <a:cs typeface="Calibri" panose="020F0502020204030204" pitchFamily="34" charset="0"/>
              </a:rPr>
              <a:t>Puntos de conversación</a:t>
            </a:r>
            <a:endParaRPr lang="en-US" sz="1200" b="1" kern="1200" dirty="0">
              <a:solidFill>
                <a:srgbClr val="0F173D"/>
              </a:solidFill>
              <a:effectLst/>
              <a:latin typeface="Poppins" pitchFamily="2" charset="77"/>
              <a:ea typeface="+mn-ea"/>
              <a:cs typeface="Calibri" panose="020F0502020204030204" pitchFamily="34" charset="0"/>
            </a:endParaRPr>
          </a:p>
          <a:p>
            <a:pPr marL="342900" marR="0" lvl="0" indent="-342900">
              <a:buFont typeface="Symbol" pitchFamily="2" charset="2"/>
              <a:buChar char=""/>
            </a:pPr>
            <a:r>
              <a:rPr lang="es-419" sz="1100" dirty="0">
                <a:solidFill>
                  <a:srgbClr val="0F173D"/>
                </a:solidFill>
                <a:effectLst/>
                <a:latin typeface="Poppins" pitchFamily="2" charset="77"/>
                <a:ea typeface="DengXian" panose="02010600030101010101" pitchFamily="2" charset="-122"/>
                <a:cs typeface="Calibri" panose="020F0502020204030204" pitchFamily="34" charset="0"/>
              </a:rPr>
              <a:t>Consideremos cómo pueden ser las investigaciones significativas que promueven el aprendizaje de números y conteo. </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s-419" sz="1100" dirty="0">
                <a:solidFill>
                  <a:srgbClr val="0F173D"/>
                </a:solidFill>
                <a:effectLst/>
                <a:latin typeface="Poppins" pitchFamily="2" charset="77"/>
                <a:ea typeface="DengXian" panose="02010600030101010101" pitchFamily="2" charset="-122"/>
                <a:cs typeface="Calibri" panose="020F0502020204030204" pitchFamily="34" charset="0"/>
              </a:rPr>
              <a:t>Investigaciones significativas</a:t>
            </a:r>
            <a:r>
              <a:rPr lang="es-419" sz="1100" dirty="0">
                <a:solidFill>
                  <a:srgbClr val="0F173D"/>
                </a:solidFill>
                <a:effectLst/>
                <a:latin typeface="Poppins" pitchFamily="2" charset="77"/>
                <a:ea typeface="Times New Roman" panose="02020603050405020304" pitchFamily="18" charset="0"/>
                <a:cs typeface="Calibri" panose="020F0502020204030204" pitchFamily="34" charset="0"/>
              </a:rPr>
              <a:t>:</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s-419" sz="1100" dirty="0">
                <a:solidFill>
                  <a:srgbClr val="0F173D"/>
                </a:solidFill>
                <a:effectLst/>
                <a:latin typeface="Poppins" pitchFamily="2" charset="77"/>
                <a:ea typeface="Calibri" panose="020F0502020204030204" pitchFamily="34" charset="0"/>
                <a:cs typeface="Calibri" panose="020F0502020204030204" pitchFamily="34" charset="0"/>
              </a:rPr>
              <a:t>se corresponden con los intereses, preguntas o problemas del mundo real de los niños</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s-419" sz="1100" dirty="0">
                <a:solidFill>
                  <a:srgbClr val="0F173D"/>
                </a:solidFill>
                <a:effectLst/>
                <a:latin typeface="Poppins" pitchFamily="2" charset="77"/>
                <a:ea typeface="Calibri" panose="020F0502020204030204" pitchFamily="34" charset="0"/>
                <a:cs typeface="Calibri" panose="020F0502020204030204" pitchFamily="34" charset="0"/>
              </a:rPr>
              <a:t>son abiertos y promueven la resolución de problemas y la experimentación</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s-419" sz="1100" dirty="0">
                <a:solidFill>
                  <a:srgbClr val="0F173D"/>
                </a:solidFill>
                <a:effectLst/>
                <a:latin typeface="Poppins" pitchFamily="2" charset="77"/>
                <a:ea typeface="Calibri" panose="020F0502020204030204" pitchFamily="34" charset="0"/>
                <a:cs typeface="Calibri" panose="020F0502020204030204" pitchFamily="34" charset="0"/>
              </a:rPr>
              <a:t>ayudan a los niños a utilizar las matemáticas para un </a:t>
            </a:r>
            <a:r>
              <a:rPr lang="es-419" sz="1100" dirty="0">
                <a:solidFill>
                  <a:srgbClr val="0F173D"/>
                </a:solidFill>
                <a:effectLst/>
                <a:latin typeface="Poppins" pitchFamily="2" charset="77"/>
                <a:ea typeface="Times New Roman" panose="02020603050405020304" pitchFamily="18" charset="0"/>
                <a:cs typeface="Calibri" panose="020F0502020204030204" pitchFamily="34" charset="0"/>
              </a:rPr>
              <a:t>propósito</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s-419" sz="1100" dirty="0">
                <a:solidFill>
                  <a:srgbClr val="0F173D"/>
                </a:solidFill>
                <a:effectLst/>
                <a:latin typeface="Poppins" pitchFamily="2" charset="77"/>
                <a:ea typeface="Times New Roman" panose="02020603050405020304" pitchFamily="18" charset="0"/>
                <a:cs typeface="Calibri" panose="020F0502020204030204" pitchFamily="34" charset="0"/>
              </a:rPr>
              <a:t>Cuando los niños participan en investigaciones significativas, es más probable que desarrollen una comprensión más profunda de los conceptos matemáticos. Motivados para resolver un problema de interés, es más probable que se dediquen a la tarea y experimenten alegría en su aprendizaje. </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s-419" sz="1100" dirty="0">
                <a:solidFill>
                  <a:srgbClr val="0F173D"/>
                </a:solidFill>
                <a:effectLst/>
                <a:latin typeface="Poppins" pitchFamily="2" charset="77"/>
                <a:ea typeface="Times New Roman" panose="02020603050405020304" pitchFamily="18" charset="0"/>
                <a:cs typeface="Calibri" panose="020F0502020204030204" pitchFamily="34" charset="0"/>
              </a:rPr>
              <a:t>Por ejemplo, al explorar las calabazas, los niños pueden observar que cada calabaza tiene muchas semillas. Pueden comenzar a contar las semillas y usar una tabla para mostrar diferentes cantidades de semillas.</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s-419" sz="1100" dirty="0">
                <a:solidFill>
                  <a:srgbClr val="0F173D"/>
                </a:solidFill>
                <a:effectLst/>
                <a:latin typeface="Poppins" pitchFamily="2" charset="77"/>
                <a:ea typeface="Times New Roman" panose="02020603050405020304" pitchFamily="18" charset="0"/>
                <a:cs typeface="Calibri" panose="020F0502020204030204" pitchFamily="34" charset="0"/>
              </a:rPr>
              <a:t>Las rutinas diarias o interacciones de los niños ofrecen oportunidades para que los niños practiquen el conteo con un propósito.</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s-419" sz="1100" dirty="0">
                <a:solidFill>
                  <a:srgbClr val="0F173D"/>
                </a:solidFill>
                <a:effectLst/>
                <a:latin typeface="Poppins" pitchFamily="2" charset="77"/>
                <a:ea typeface="Times New Roman" panose="02020603050405020304" pitchFamily="18" charset="0"/>
                <a:cs typeface="Calibri" panose="020F0502020204030204" pitchFamily="34" charset="0"/>
              </a:rPr>
              <a:t>Por ejemplo, cuando dos niños estén tratando de compartir una caja de crayones, el educador podría animarlos a contar cuántos crayones tienen cada uno para asegurarse de que cada uno tiene la misma cantidad. </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896399F6-6299-4610-B81F-5B1794C45A33}" type="slidenum">
              <a:rPr lang="en-US" smtClean="0"/>
              <a:t>33</a:t>
            </a:fld>
            <a:endParaRPr lang="en-US"/>
          </a:p>
        </p:txBody>
      </p:sp>
    </p:spTree>
    <p:extLst>
      <p:ext uri="{BB962C8B-B14F-4D97-AF65-F5344CB8AC3E}">
        <p14:creationId xmlns:p14="http://schemas.microsoft.com/office/powerpoint/2010/main" val="25935110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r>
              <a:rPr lang="es-419" sz="1800" b="1" kern="100" dirty="0">
                <a:ln>
                  <a:noFill/>
                </a:ln>
                <a:solidFill>
                  <a:srgbClr val="0F173D"/>
                </a:solidFill>
                <a:effectLst/>
                <a:uFill>
                  <a:solidFill>
                    <a:srgbClr val="000000"/>
                  </a:solidFill>
                </a:uFill>
                <a:latin typeface="Poppins" pitchFamily="2" charset="77"/>
                <a:ea typeface="Arial Unicode MS" panose="020B0604020202020204" pitchFamily="34" charset="-128"/>
              </a:rPr>
              <a:t>Tiempo: </a:t>
            </a:r>
            <a:r>
              <a:rPr lang="es-419" sz="1800" kern="100" dirty="0">
                <a:ln>
                  <a:noFill/>
                </a:ln>
                <a:solidFill>
                  <a:srgbClr val="0F173D"/>
                </a:solidFill>
                <a:effectLst/>
                <a:uFill>
                  <a:solidFill>
                    <a:srgbClr val="000000"/>
                  </a:solidFill>
                </a:uFill>
                <a:latin typeface="Poppins" pitchFamily="2" charset="77"/>
                <a:ea typeface="Arial Unicode MS" panose="020B0604020202020204" pitchFamily="34" charset="-128"/>
              </a:rPr>
              <a:t>20–30 minutos (incluyendo el informe de la siguiente diapositiva)</a:t>
            </a:r>
            <a:endParaRPr lang="en-US" sz="1800" kern="100" dirty="0">
              <a:ln>
                <a:noFill/>
              </a:ln>
              <a:solidFill>
                <a:srgbClr val="0F173D"/>
              </a:solidFill>
              <a:effectLst/>
              <a:uFill>
                <a:solidFill>
                  <a:srgbClr val="000000"/>
                </a:solidFill>
              </a:uFill>
              <a:latin typeface="Poppins" pitchFamily="2" charset="77"/>
              <a:ea typeface="Arial Unicode MS" panose="020B0604020202020204" pitchFamily="34" charset="-128"/>
            </a:endParaRPr>
          </a:p>
          <a:p>
            <a:pPr marL="0" marR="0"/>
            <a:r>
              <a:rPr lang="es-419" sz="1800" b="1" kern="100" dirty="0">
                <a:ln>
                  <a:noFill/>
                </a:ln>
                <a:solidFill>
                  <a:srgbClr val="0F173D"/>
                </a:solidFill>
                <a:effectLst/>
                <a:uFill>
                  <a:solidFill>
                    <a:srgbClr val="000000"/>
                  </a:solidFill>
                </a:uFill>
                <a:latin typeface="Poppins" pitchFamily="2" charset="77"/>
                <a:ea typeface="Arial Unicode MS" panose="020B0604020202020204" pitchFamily="34" charset="-128"/>
              </a:rPr>
              <a:t>Materiales:</a:t>
            </a:r>
            <a:r>
              <a:rPr lang="es-419" sz="1800" kern="100" dirty="0">
                <a:ln>
                  <a:noFill/>
                </a:ln>
                <a:solidFill>
                  <a:srgbClr val="0F173D"/>
                </a:solidFill>
                <a:effectLst/>
                <a:uFill>
                  <a:solidFill>
                    <a:srgbClr val="000000"/>
                  </a:solidFill>
                </a:uFill>
                <a:latin typeface="Poppins" pitchFamily="2" charset="77"/>
                <a:ea typeface="Arial Unicode MS" panose="020B0604020202020204" pitchFamily="34" charset="-128"/>
              </a:rPr>
              <a:t> Folleto </a:t>
            </a:r>
            <a:r>
              <a:rPr lang="es-419" sz="1800" b="1" kern="100" dirty="0">
                <a:ln>
                  <a:noFill/>
                </a:ln>
                <a:solidFill>
                  <a:srgbClr val="0F173D"/>
                </a:solidFill>
                <a:effectLst/>
                <a:uFill>
                  <a:solidFill>
                    <a:srgbClr val="000000"/>
                  </a:solidFill>
                </a:uFill>
                <a:latin typeface="Poppins" pitchFamily="2" charset="77"/>
                <a:ea typeface="Arial Unicode MS" panose="020B0604020202020204" pitchFamily="34" charset="-128"/>
              </a:rPr>
              <a:t>Utilizar M</a:t>
            </a:r>
            <a:r>
              <a:rPr lang="es-419" sz="1800" b="1" kern="100" baseline="30000" dirty="0">
                <a:ln>
                  <a:noFill/>
                </a:ln>
                <a:solidFill>
                  <a:srgbClr val="0F173D"/>
                </a:solidFill>
                <a:effectLst/>
                <a:uFill>
                  <a:solidFill>
                    <a:srgbClr val="000000"/>
                  </a:solidFill>
                </a:uFill>
                <a:latin typeface="Poppins" pitchFamily="2" charset="77"/>
                <a:ea typeface="Arial Unicode MS" panose="020B0604020202020204" pitchFamily="34" charset="-128"/>
              </a:rPr>
              <a:t>5</a:t>
            </a:r>
            <a:r>
              <a:rPr lang="es-419" sz="1800" b="1" kern="100" dirty="0">
                <a:ln>
                  <a:noFill/>
                </a:ln>
                <a:solidFill>
                  <a:srgbClr val="0F173D"/>
                </a:solidFill>
                <a:effectLst/>
                <a:uFill>
                  <a:solidFill>
                    <a:srgbClr val="000000"/>
                  </a:solidFill>
                </a:uFill>
                <a:latin typeface="Poppins" pitchFamily="2" charset="77"/>
                <a:ea typeface="Arial Unicode MS" panose="020B0604020202020204" pitchFamily="34" charset="-128"/>
              </a:rPr>
              <a:t> para apoyar el aprendizaje sobre números y conteo,</a:t>
            </a:r>
            <a:r>
              <a:rPr lang="es-419" sz="1800" kern="100" dirty="0">
                <a:ln>
                  <a:noFill/>
                </a:ln>
                <a:solidFill>
                  <a:srgbClr val="0F173D"/>
                </a:solidFill>
                <a:effectLst/>
                <a:uFill>
                  <a:solidFill>
                    <a:srgbClr val="000000"/>
                  </a:solidFill>
                </a:uFill>
                <a:latin typeface="Poppins" pitchFamily="2" charset="77"/>
                <a:ea typeface="Arial Unicode MS" panose="020B0604020202020204" pitchFamily="34" charset="-128"/>
              </a:rPr>
              <a:t> papel, marcadores</a:t>
            </a:r>
            <a:endParaRPr lang="en-US" sz="1800" kern="100" dirty="0">
              <a:ln>
                <a:noFill/>
              </a:ln>
              <a:solidFill>
                <a:srgbClr val="0F173D"/>
              </a:solidFill>
              <a:effectLst/>
              <a:uFill>
                <a:solidFill>
                  <a:srgbClr val="000000"/>
                </a:solidFill>
              </a:uFill>
              <a:latin typeface="Poppins" pitchFamily="2" charset="77"/>
              <a:ea typeface="Arial Unicode MS" panose="020B0604020202020204" pitchFamily="34" charset="-128"/>
            </a:endParaRPr>
          </a:p>
          <a:p>
            <a:pPr marL="0" marR="0">
              <a:lnSpc>
                <a:spcPts val="2400"/>
              </a:lnSpc>
              <a:spcBef>
                <a:spcPts val="600"/>
              </a:spcBef>
            </a:pPr>
            <a:r>
              <a:rPr lang="es-419" sz="1800" b="1" kern="1200" dirty="0">
                <a:solidFill>
                  <a:srgbClr val="0F173D"/>
                </a:solidFill>
                <a:effectLst/>
                <a:latin typeface="Poppins" pitchFamily="2" charset="77"/>
                <a:ea typeface="+mn-ea"/>
                <a:cs typeface="Calibri" panose="020F0502020204030204" pitchFamily="34" charset="0"/>
              </a:rPr>
              <a:t>Puntos de conversación </a:t>
            </a:r>
            <a:endParaRPr lang="en-US" sz="1800" b="1" kern="1200" dirty="0">
              <a:solidFill>
                <a:srgbClr val="0F173D"/>
              </a:solidFill>
              <a:effectLst/>
              <a:latin typeface="Poppins" pitchFamily="2" charset="77"/>
              <a:ea typeface="+mn-ea"/>
              <a:cs typeface="Calibri" panose="020F0502020204030204" pitchFamily="34" charset="0"/>
            </a:endParaRPr>
          </a:p>
          <a:p>
            <a:pPr marL="342900" marR="0" lvl="0" indent="-342900">
              <a:buFont typeface="Symbol" pitchFamily="2" charset="2"/>
              <a:buChar char=""/>
            </a:pPr>
            <a:r>
              <a:rPr lang="es-419" sz="1800" dirty="0">
                <a:solidFill>
                  <a:srgbClr val="0F173D"/>
                </a:solidFill>
                <a:effectLst/>
                <a:latin typeface="Poppins" pitchFamily="2" charset="77"/>
                <a:ea typeface="DengXian" panose="02010600030101010101" pitchFamily="2" charset="-122"/>
                <a:cs typeface="Calibri" panose="020F0502020204030204" pitchFamily="34" charset="0"/>
              </a:rPr>
              <a:t>Se discutió el Enfoque </a:t>
            </a:r>
            <a:r>
              <a:rPr lang="es-419" sz="1800" dirty="0">
                <a:solidFill>
                  <a:srgbClr val="0F173D"/>
                </a:solidFill>
                <a:effectLst/>
                <a:latin typeface="Poppins" pitchFamily="2" charset="77"/>
                <a:ea typeface="Times New Roman" panose="02020603050405020304" pitchFamily="18" charset="0"/>
                <a:cs typeface="Calibri" panose="020F0502020204030204" pitchFamily="34" charset="0"/>
              </a:rPr>
              <a:t>M</a:t>
            </a:r>
            <a:r>
              <a:rPr lang="es-419" sz="1800" baseline="30000" dirty="0">
                <a:solidFill>
                  <a:srgbClr val="0F173D"/>
                </a:solidFill>
                <a:effectLst/>
                <a:latin typeface="Poppins" pitchFamily="2" charset="77"/>
                <a:ea typeface="Times New Roman" panose="02020603050405020304" pitchFamily="18" charset="0"/>
                <a:cs typeface="Calibri" panose="020F0502020204030204" pitchFamily="34" charset="0"/>
              </a:rPr>
              <a:t>5</a:t>
            </a:r>
            <a:r>
              <a:rPr lang="es-419" sz="1800" dirty="0">
                <a:solidFill>
                  <a:srgbClr val="0F173D"/>
                </a:solidFill>
                <a:effectLst/>
                <a:latin typeface="Poppins" pitchFamily="2" charset="77"/>
                <a:ea typeface="DengXian" panose="02010600030101010101" pitchFamily="2" charset="-122"/>
                <a:cs typeface="Calibri" panose="020F0502020204030204" pitchFamily="34" charset="0"/>
              </a:rPr>
              <a:t> de matemáticas tempranas y se discutieron algunos ejemplos de lo que podrían ser investigaciones significativas para niños de tres a seis años. Consideremos maneras de usar M</a:t>
            </a:r>
            <a:r>
              <a:rPr lang="es-419" sz="1800" baseline="30000" dirty="0">
                <a:solidFill>
                  <a:srgbClr val="0F173D"/>
                </a:solidFill>
                <a:effectLst/>
                <a:latin typeface="Poppins" pitchFamily="2" charset="77"/>
                <a:ea typeface="DengXian" panose="02010600030101010101" pitchFamily="2" charset="-122"/>
                <a:cs typeface="Calibri" panose="020F0502020204030204" pitchFamily="34" charset="0"/>
              </a:rPr>
              <a:t>5</a:t>
            </a:r>
            <a:r>
              <a:rPr lang="es-419" sz="1800" dirty="0">
                <a:solidFill>
                  <a:srgbClr val="0F173D"/>
                </a:solidFill>
                <a:effectLst/>
                <a:latin typeface="Poppins" pitchFamily="2" charset="77"/>
                <a:ea typeface="DengXian" panose="02010600030101010101" pitchFamily="2" charset="-122"/>
                <a:cs typeface="Calibri" panose="020F0502020204030204" pitchFamily="34" charset="0"/>
              </a:rPr>
              <a:t> para apoyar la comprensión de números por parte de los niños y el desarrollo de las habilidades de conteo.</a:t>
            </a:r>
            <a:endParaRPr lang="en-US" sz="18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s-419" sz="1800" dirty="0">
                <a:solidFill>
                  <a:srgbClr val="0F173D"/>
                </a:solidFill>
                <a:effectLst/>
                <a:latin typeface="Poppins" pitchFamily="2" charset="77"/>
                <a:ea typeface="DengXian" panose="02010600030101010101" pitchFamily="2" charset="-122"/>
                <a:cs typeface="Calibri" panose="020F0502020204030204" pitchFamily="34" charset="0"/>
              </a:rPr>
              <a:t>Sacar el folleto </a:t>
            </a:r>
            <a:r>
              <a:rPr lang="es-419" sz="1800" b="1" dirty="0">
                <a:solidFill>
                  <a:srgbClr val="0F173D"/>
                </a:solidFill>
                <a:effectLst/>
                <a:latin typeface="Poppins" pitchFamily="2" charset="77"/>
                <a:ea typeface="Times New Roman" panose="02020603050405020304" pitchFamily="18" charset="0"/>
                <a:cs typeface="Calibri" panose="020F0502020204030204" pitchFamily="34" charset="0"/>
              </a:rPr>
              <a:t>Utilizar M</a:t>
            </a:r>
            <a:r>
              <a:rPr lang="es-419" sz="1800" b="1" baseline="30000" dirty="0">
                <a:solidFill>
                  <a:srgbClr val="0F173D"/>
                </a:solidFill>
                <a:effectLst/>
                <a:latin typeface="Poppins" pitchFamily="2" charset="77"/>
                <a:ea typeface="Times New Roman" panose="02020603050405020304" pitchFamily="18" charset="0"/>
                <a:cs typeface="Calibri" panose="020F0502020204030204" pitchFamily="34" charset="0"/>
              </a:rPr>
              <a:t>5</a:t>
            </a:r>
            <a:r>
              <a:rPr lang="es-419" sz="1800" b="1" dirty="0">
                <a:solidFill>
                  <a:srgbClr val="0F173D"/>
                </a:solidFill>
                <a:effectLst/>
                <a:latin typeface="Poppins" pitchFamily="2" charset="77"/>
                <a:ea typeface="Times New Roman" panose="02020603050405020304" pitchFamily="18" charset="0"/>
                <a:cs typeface="Calibri" panose="020F0502020204030204" pitchFamily="34" charset="0"/>
              </a:rPr>
              <a:t> para apoyar el aprendizaje sobre números y conteo</a:t>
            </a:r>
            <a:r>
              <a:rPr lang="es-419" sz="1800" dirty="0">
                <a:solidFill>
                  <a:srgbClr val="0F173D"/>
                </a:solidFill>
                <a:effectLst/>
                <a:latin typeface="Poppins" pitchFamily="2" charset="77"/>
                <a:ea typeface="DengXian" panose="02010600030101010101" pitchFamily="2" charset="-122"/>
                <a:cs typeface="Calibri" panose="020F0502020204030204" pitchFamily="34" charset="0"/>
              </a:rPr>
              <a:t>. </a:t>
            </a:r>
            <a:endParaRPr lang="en-US" sz="18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s-419" sz="1800" dirty="0">
                <a:solidFill>
                  <a:srgbClr val="0F173D"/>
                </a:solidFill>
                <a:effectLst/>
                <a:latin typeface="Poppins" pitchFamily="2" charset="77"/>
                <a:ea typeface="DengXian" panose="02010600030101010101" pitchFamily="2" charset="-122"/>
                <a:cs typeface="Calibri" panose="020F0502020204030204" pitchFamily="34" charset="0"/>
              </a:rPr>
              <a:t>Revise las ideas sobre cómo usar </a:t>
            </a:r>
            <a:r>
              <a:rPr lang="es-419" sz="1800" dirty="0">
                <a:solidFill>
                  <a:srgbClr val="0F173D"/>
                </a:solidFill>
                <a:effectLst/>
                <a:latin typeface="Poppins" pitchFamily="2" charset="77"/>
                <a:ea typeface="Times New Roman" panose="02020603050405020304" pitchFamily="18" charset="0"/>
                <a:cs typeface="Calibri" panose="020F0502020204030204" pitchFamily="34" charset="0"/>
              </a:rPr>
              <a:t>M</a:t>
            </a:r>
            <a:r>
              <a:rPr lang="es-419" sz="1800" baseline="30000" dirty="0">
                <a:solidFill>
                  <a:srgbClr val="0F173D"/>
                </a:solidFill>
                <a:effectLst/>
                <a:latin typeface="Poppins" pitchFamily="2" charset="77"/>
                <a:ea typeface="Times New Roman" panose="02020603050405020304" pitchFamily="18" charset="0"/>
                <a:cs typeface="Calibri" panose="020F0502020204030204" pitchFamily="34" charset="0"/>
              </a:rPr>
              <a:t>5</a:t>
            </a:r>
            <a:r>
              <a:rPr lang="es-419" sz="1800" dirty="0">
                <a:solidFill>
                  <a:srgbClr val="0F173D"/>
                </a:solidFill>
                <a:effectLst/>
                <a:latin typeface="Poppins" pitchFamily="2" charset="77"/>
                <a:ea typeface="DengXian" panose="02010600030101010101" pitchFamily="2" charset="-122"/>
                <a:cs typeface="Calibri" panose="020F0502020204030204" pitchFamily="34" charset="0"/>
              </a:rPr>
              <a:t> para apoyar a los niños en preescolar, TK y K para entender números y desarrollar habilidades de conteo. Pueden hacer notas, círculos o resaltar mientras revisan.</a:t>
            </a:r>
            <a:endParaRPr lang="en-US" sz="18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s-419" sz="1800" dirty="0">
                <a:solidFill>
                  <a:srgbClr val="0F173D"/>
                </a:solidFill>
                <a:effectLst/>
                <a:latin typeface="Poppins" pitchFamily="2" charset="77"/>
                <a:ea typeface="DengXian" panose="02010600030101010101" pitchFamily="2" charset="-122"/>
                <a:cs typeface="Calibri" panose="020F0502020204030204" pitchFamily="34" charset="0"/>
              </a:rPr>
              <a:t>[Para sesiones más cortas:]: Consideren las prácticas que revisaron. Con un compañero, discutan qué podría querer probar y por qué. [Si el tiempo lo permite, invite a algunos participantes a compartir con el grupo grande qué prácticas intentarán y por qué.]</a:t>
            </a:r>
            <a:endParaRPr lang="en-US" sz="18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s-419" sz="1800" dirty="0">
                <a:solidFill>
                  <a:srgbClr val="0F173D"/>
                </a:solidFill>
                <a:effectLst/>
                <a:latin typeface="Poppins" pitchFamily="2" charset="77"/>
                <a:ea typeface="DengXian" panose="02010600030101010101" pitchFamily="2" charset="-122"/>
                <a:cs typeface="Calibri" panose="020F0502020204030204" pitchFamily="34" charset="0"/>
              </a:rPr>
              <a:t>[Para sesiones más largas, utilice la diapositiva 27 para facilitar la discusión</a:t>
            </a:r>
            <a:r>
              <a:rPr lang="es-419" sz="1800" dirty="0">
                <a:solidFill>
                  <a:srgbClr val="0F173D"/>
                </a:solidFill>
                <a:effectLst/>
                <a:latin typeface="Poppins" pitchFamily="2" charset="77"/>
                <a:ea typeface="Times New Roman" panose="02020603050405020304" pitchFamily="18" charset="0"/>
                <a:cs typeface="Calibri" panose="020F0502020204030204" pitchFamily="34" charset="0"/>
              </a:rPr>
              <a:t>.]</a:t>
            </a:r>
            <a:endParaRPr lang="en-US" sz="18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0" marR="0">
              <a:lnSpc>
                <a:spcPts val="2400"/>
              </a:lnSpc>
              <a:spcBef>
                <a:spcPts val="600"/>
              </a:spcBef>
            </a:pPr>
            <a:r>
              <a:rPr lang="es-419" sz="1800" b="1" kern="1200" dirty="0">
                <a:solidFill>
                  <a:srgbClr val="0F173D"/>
                </a:solidFill>
                <a:effectLst/>
                <a:latin typeface="Poppins" pitchFamily="2" charset="77"/>
                <a:ea typeface="+mn-ea"/>
                <a:cs typeface="Calibri" panose="020F0502020204030204" pitchFamily="34" charset="0"/>
              </a:rPr>
              <a:t>Notas del facilitador</a:t>
            </a:r>
            <a:endParaRPr lang="en-US" sz="1800" b="1" kern="1200" dirty="0">
              <a:solidFill>
                <a:srgbClr val="0F173D"/>
              </a:solidFill>
              <a:effectLst/>
              <a:latin typeface="Poppins" pitchFamily="2" charset="77"/>
              <a:ea typeface="+mn-ea"/>
              <a:cs typeface="Calibri" panose="020F0502020204030204" pitchFamily="34" charset="0"/>
            </a:endParaRPr>
          </a:p>
          <a:p>
            <a:pPr marL="342900" marR="0" lvl="0" indent="-342900">
              <a:buFont typeface="Symbol" pitchFamily="2" charset="2"/>
              <a:buChar char=""/>
            </a:pPr>
            <a:r>
              <a:rPr lang="es-419" sz="1800" dirty="0">
                <a:solidFill>
                  <a:srgbClr val="0F173D"/>
                </a:solidFill>
                <a:effectLst/>
                <a:latin typeface="Poppins" pitchFamily="2" charset="77"/>
                <a:ea typeface="Times New Roman" panose="02020603050405020304" pitchFamily="18" charset="0"/>
                <a:cs typeface="Calibri" panose="020F0502020204030204" pitchFamily="34" charset="0"/>
              </a:rPr>
              <a:t>Proporcione de siete a diez minutos para que los participantes revisen el folleto de forma independiente.</a:t>
            </a:r>
            <a:endParaRPr lang="en-US" sz="18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s-419" sz="1800" dirty="0">
                <a:solidFill>
                  <a:srgbClr val="0F173D"/>
                </a:solidFill>
                <a:effectLst/>
                <a:latin typeface="Poppins" pitchFamily="2" charset="77"/>
                <a:ea typeface="Times New Roman" panose="02020603050405020304" pitchFamily="18" charset="0"/>
                <a:cs typeface="Calibri" panose="020F0502020204030204" pitchFamily="34" charset="0"/>
              </a:rPr>
              <a:t>Para sesiones más cortas, en lugar de usar la siguiente diapositiva, pasa a la diapositiva 36.</a:t>
            </a:r>
            <a:endParaRPr lang="en-US" sz="1800" dirty="0">
              <a:solidFill>
                <a:srgbClr val="0F173D"/>
              </a:solidFill>
              <a:effectLst/>
              <a:latin typeface="Poppins" pitchFamily="2" charset="77"/>
              <a:ea typeface="Times New Roman" panose="02020603050405020304" pitchFamily="18" charset="0"/>
              <a:cs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896399F6-6299-4610-B81F-5B1794C45A33}" type="slidenum">
              <a:rPr lang="en-US" smtClean="0"/>
              <a:t>34</a:t>
            </a:fld>
            <a:endParaRPr lang="en-US"/>
          </a:p>
        </p:txBody>
      </p:sp>
    </p:spTree>
    <p:extLst>
      <p:ext uri="{BB962C8B-B14F-4D97-AF65-F5344CB8AC3E}">
        <p14:creationId xmlns:p14="http://schemas.microsoft.com/office/powerpoint/2010/main" val="248885006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r>
              <a:rPr lang="es-419" sz="1100" b="1" kern="100" dirty="0">
                <a:ln>
                  <a:noFill/>
                </a:ln>
                <a:solidFill>
                  <a:srgbClr val="0F173D"/>
                </a:solidFill>
                <a:effectLst/>
                <a:uFill>
                  <a:solidFill>
                    <a:srgbClr val="000000"/>
                  </a:solidFill>
                </a:uFill>
                <a:latin typeface="Poppins" pitchFamily="2" charset="77"/>
                <a:ea typeface="Arial Unicode MS" panose="020B0604020202020204" pitchFamily="34" charset="-128"/>
              </a:rPr>
              <a:t>Tiempo: </a:t>
            </a:r>
            <a:r>
              <a:rPr lang="es-419" sz="1100" kern="100" dirty="0">
                <a:ln>
                  <a:noFill/>
                </a:ln>
                <a:solidFill>
                  <a:srgbClr val="0F173D"/>
                </a:solidFill>
                <a:effectLst/>
                <a:uFill>
                  <a:solidFill>
                    <a:srgbClr val="000000"/>
                  </a:solidFill>
                </a:uFill>
                <a:latin typeface="Poppins" pitchFamily="2" charset="77"/>
                <a:ea typeface="Arial Unicode MS" panose="020B0604020202020204" pitchFamily="34" charset="-128"/>
              </a:rPr>
              <a:t>20–30 minutos (incluyendo el informe de la siguiente diapositiva diapositiva)</a:t>
            </a:r>
            <a:endParaRPr lang="en-US" sz="1100" kern="100" dirty="0">
              <a:ln>
                <a:noFill/>
              </a:ln>
              <a:solidFill>
                <a:srgbClr val="0F173D"/>
              </a:solidFill>
              <a:effectLst/>
              <a:uFill>
                <a:solidFill>
                  <a:srgbClr val="000000"/>
                </a:solidFill>
              </a:uFill>
              <a:latin typeface="Poppins" pitchFamily="2" charset="77"/>
              <a:ea typeface="Arial Unicode MS" panose="020B0604020202020204" pitchFamily="34" charset="-128"/>
            </a:endParaRPr>
          </a:p>
          <a:p>
            <a:pPr marL="0" marR="0"/>
            <a:r>
              <a:rPr lang="es-419" sz="1100" b="1" kern="100" dirty="0">
                <a:ln>
                  <a:noFill/>
                </a:ln>
                <a:solidFill>
                  <a:srgbClr val="0F173D"/>
                </a:solidFill>
                <a:effectLst/>
                <a:uFill>
                  <a:solidFill>
                    <a:srgbClr val="000000"/>
                  </a:solidFill>
                </a:uFill>
                <a:latin typeface="Poppins" pitchFamily="2" charset="77"/>
                <a:ea typeface="Arial Unicode MS" panose="020B0604020202020204" pitchFamily="34" charset="-128"/>
              </a:rPr>
              <a:t>Materiales: Utilizar M</a:t>
            </a:r>
            <a:r>
              <a:rPr lang="es-419" sz="1100" b="1" kern="100" baseline="30000" dirty="0">
                <a:ln>
                  <a:noFill/>
                </a:ln>
                <a:solidFill>
                  <a:srgbClr val="0F173D"/>
                </a:solidFill>
                <a:effectLst/>
                <a:uFill>
                  <a:solidFill>
                    <a:srgbClr val="000000"/>
                  </a:solidFill>
                </a:uFill>
                <a:latin typeface="Poppins" pitchFamily="2" charset="77"/>
                <a:ea typeface="Arial Unicode MS" panose="020B0604020202020204" pitchFamily="34" charset="-128"/>
              </a:rPr>
              <a:t>5 </a:t>
            </a:r>
            <a:r>
              <a:rPr lang="es-419" sz="1100" b="1" kern="100" dirty="0">
                <a:ln>
                  <a:noFill/>
                </a:ln>
                <a:solidFill>
                  <a:srgbClr val="0F173D"/>
                </a:solidFill>
                <a:effectLst/>
                <a:uFill>
                  <a:solidFill>
                    <a:srgbClr val="000000"/>
                  </a:solidFill>
                </a:uFill>
                <a:latin typeface="Poppins" pitchFamily="2" charset="77"/>
                <a:ea typeface="Arial Unicode MS" panose="020B0604020202020204" pitchFamily="34" charset="-128"/>
              </a:rPr>
              <a:t>Apoyar el aprendizaje sobre los números y el conteo</a:t>
            </a:r>
            <a:endParaRPr lang="en-US" sz="1100" kern="100" dirty="0">
              <a:ln>
                <a:noFill/>
              </a:ln>
              <a:solidFill>
                <a:srgbClr val="0F173D"/>
              </a:solidFill>
              <a:effectLst/>
              <a:uFill>
                <a:solidFill>
                  <a:srgbClr val="000000"/>
                </a:solidFill>
              </a:uFill>
              <a:latin typeface="Poppins" pitchFamily="2" charset="77"/>
              <a:ea typeface="Arial Unicode MS" panose="020B0604020202020204" pitchFamily="34" charset="-128"/>
            </a:endParaRPr>
          </a:p>
          <a:p>
            <a:pPr marL="0" marR="0">
              <a:lnSpc>
                <a:spcPts val="2400"/>
              </a:lnSpc>
              <a:spcBef>
                <a:spcPts val="600"/>
              </a:spcBef>
            </a:pPr>
            <a:r>
              <a:rPr lang="es-419" sz="1200" b="1" kern="1200" dirty="0">
                <a:solidFill>
                  <a:srgbClr val="0F173D"/>
                </a:solidFill>
                <a:effectLst/>
                <a:latin typeface="Poppins" pitchFamily="2" charset="77"/>
                <a:ea typeface="+mn-ea"/>
                <a:cs typeface="Calibri" panose="020F0502020204030204" pitchFamily="34" charset="0"/>
              </a:rPr>
              <a:t>Puntos de conversación </a:t>
            </a:r>
            <a:endParaRPr lang="en-US" sz="1200" b="1" kern="1200" dirty="0">
              <a:solidFill>
                <a:srgbClr val="0F173D"/>
              </a:solidFill>
              <a:effectLst/>
              <a:latin typeface="Poppins" pitchFamily="2" charset="77"/>
              <a:ea typeface="+mn-ea"/>
              <a:cs typeface="Calibri" panose="020F0502020204030204" pitchFamily="34" charset="0"/>
            </a:endParaRPr>
          </a:p>
          <a:p>
            <a:pPr marL="342900" marR="0" lvl="0" indent="-342900">
              <a:buFont typeface="Symbol" pitchFamily="2" charset="2"/>
              <a:buChar char=""/>
            </a:pPr>
            <a:r>
              <a:rPr lang="es-419" sz="1100" dirty="0">
                <a:solidFill>
                  <a:srgbClr val="0F173D"/>
                </a:solidFill>
                <a:effectLst/>
                <a:latin typeface="Poppins" pitchFamily="2" charset="77"/>
                <a:ea typeface="Times New Roman" panose="02020603050405020304" pitchFamily="18" charset="0"/>
                <a:cs typeface="Calibri" panose="020F0502020204030204" pitchFamily="34" charset="0"/>
              </a:rPr>
              <a:t>Revisaron algunas ideas sobre maneras de usar el Enfoque M</a:t>
            </a:r>
            <a:r>
              <a:rPr lang="es-419" sz="1100" baseline="30000" dirty="0">
                <a:solidFill>
                  <a:srgbClr val="0F173D"/>
                </a:solidFill>
                <a:effectLst/>
                <a:latin typeface="Poppins" pitchFamily="2" charset="77"/>
                <a:ea typeface="Times New Roman" panose="02020603050405020304" pitchFamily="18" charset="0"/>
                <a:cs typeface="Calibri" panose="020F0502020204030204" pitchFamily="34" charset="0"/>
              </a:rPr>
              <a:t>5</a:t>
            </a:r>
            <a:r>
              <a:rPr lang="es-419" sz="1100" dirty="0">
                <a:solidFill>
                  <a:srgbClr val="0F173D"/>
                </a:solidFill>
                <a:effectLst/>
                <a:latin typeface="Poppins" pitchFamily="2" charset="77"/>
                <a:ea typeface="Times New Roman" panose="02020603050405020304" pitchFamily="18" charset="0"/>
                <a:cs typeface="Calibri" panose="020F0502020204030204" pitchFamily="34" charset="0"/>
              </a:rPr>
              <a:t> de matemáticas temprana para ayudar a los niños a entender números y desarrollar habilidades de conteo. A continuación, reflexionemos sobre las formas en que podemos seguir apoyando la comprensión de los niños de números y el desarrollo de habilidades de conteo.</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s-419" sz="1100" dirty="0">
                <a:solidFill>
                  <a:srgbClr val="0F173D"/>
                </a:solidFill>
                <a:effectLst/>
                <a:latin typeface="Poppins" pitchFamily="2" charset="77"/>
                <a:ea typeface="Times New Roman" panose="02020603050405020304" pitchFamily="18" charset="0"/>
                <a:cs typeface="Calibri" panose="020F0502020204030204" pitchFamily="34" charset="0"/>
              </a:rPr>
              <a:t>[Seleccione una forma de organizar esta actividad desde las Notas del facilitador. Luego, adapte estos Puntos de conversación según su selección.] </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s-419" sz="1100" dirty="0">
                <a:solidFill>
                  <a:srgbClr val="0F173D"/>
                </a:solidFill>
                <a:effectLst/>
                <a:latin typeface="Poppins" pitchFamily="2" charset="77"/>
                <a:ea typeface="Times New Roman" panose="02020603050405020304" pitchFamily="18" charset="0"/>
                <a:cs typeface="Calibri" panose="020F0502020204030204" pitchFamily="34" charset="0"/>
              </a:rPr>
              <a:t>[Asigne a cada grupo una práctica M</a:t>
            </a:r>
            <a:r>
              <a:rPr lang="es-419" sz="1100" baseline="30000" dirty="0">
                <a:solidFill>
                  <a:srgbClr val="0F173D"/>
                </a:solidFill>
                <a:effectLst/>
                <a:latin typeface="Poppins" pitchFamily="2" charset="77"/>
                <a:ea typeface="Times New Roman" panose="02020603050405020304" pitchFamily="18" charset="0"/>
                <a:cs typeface="Calibri" panose="020F0502020204030204" pitchFamily="34" charset="0"/>
              </a:rPr>
              <a:t>5</a:t>
            </a:r>
            <a:r>
              <a:rPr lang="es-419" sz="1100" dirty="0">
                <a:solidFill>
                  <a:srgbClr val="0F173D"/>
                </a:solidFill>
                <a:effectLst/>
                <a:latin typeface="Poppins" pitchFamily="2" charset="77"/>
                <a:ea typeface="Times New Roman" panose="02020603050405020304" pitchFamily="18" charset="0"/>
                <a:cs typeface="Calibri" panose="020F0502020204030204" pitchFamily="34" charset="0"/>
              </a:rPr>
              <a:t>] Discutan brevemente las ideas descritas para su práctica asignada. Luego, decidan cómo compartirán estas ideas con el grupo más grande. </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s-419" sz="1100" dirty="0">
                <a:solidFill>
                  <a:srgbClr val="0F173D"/>
                </a:solidFill>
                <a:effectLst/>
                <a:latin typeface="Poppins" pitchFamily="2" charset="77"/>
                <a:ea typeface="Times New Roman" panose="02020603050405020304" pitchFamily="18" charset="0"/>
                <a:cs typeface="Calibri" panose="020F0502020204030204" pitchFamily="34" charset="0"/>
              </a:rPr>
              <a:t>Sean creativos. Por ejemplo, creen un dibujo, una canción o un juego de roles para compartir lo que han aprendido.</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s-419" sz="1100" dirty="0">
                <a:solidFill>
                  <a:srgbClr val="0F173D"/>
                </a:solidFill>
                <a:effectLst/>
                <a:latin typeface="Poppins" pitchFamily="2" charset="77"/>
                <a:ea typeface="Times New Roman" panose="02020603050405020304" pitchFamily="18" charset="0"/>
                <a:cs typeface="Calibri" panose="020F0502020204030204" pitchFamily="34" charset="0"/>
              </a:rPr>
              <a:t>Consideren formas de representar la diversidad de intereses, idiomas, culturas y experiencias vividas, habilidades y competencias emergentes de los niños.</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s-419" sz="1100" dirty="0">
                <a:solidFill>
                  <a:srgbClr val="0F173D"/>
                </a:solidFill>
                <a:effectLst/>
                <a:latin typeface="Poppins" pitchFamily="2" charset="77"/>
                <a:ea typeface="Times New Roman" panose="02020603050405020304" pitchFamily="18" charset="0"/>
                <a:cs typeface="Calibri" panose="020F0502020204030204" pitchFamily="34" charset="0"/>
              </a:rPr>
              <a:t>Cada grupo tendrá de dos a tres minutos para presentar su práctica M</a:t>
            </a:r>
            <a:r>
              <a:rPr lang="es-419" sz="1100" baseline="30000" dirty="0">
                <a:solidFill>
                  <a:srgbClr val="0F173D"/>
                </a:solidFill>
                <a:effectLst/>
                <a:latin typeface="Poppins" pitchFamily="2" charset="77"/>
                <a:ea typeface="Times New Roman" panose="02020603050405020304" pitchFamily="18" charset="0"/>
                <a:cs typeface="Calibri" panose="020F0502020204030204" pitchFamily="34" charset="0"/>
              </a:rPr>
              <a:t>5</a:t>
            </a:r>
            <a:r>
              <a:rPr lang="es-419" sz="1100" dirty="0">
                <a:solidFill>
                  <a:srgbClr val="0F173D"/>
                </a:solidFill>
                <a:effectLst/>
                <a:latin typeface="Poppins" pitchFamily="2" charset="77"/>
                <a:ea typeface="Times New Roman" panose="02020603050405020304" pitchFamily="18" charset="0"/>
                <a:cs typeface="Calibri" panose="020F0502020204030204" pitchFamily="34" charset="0"/>
              </a:rPr>
              <a:t> al grupo más grande.</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s-419" sz="1100" dirty="0">
                <a:solidFill>
                  <a:srgbClr val="0F173D"/>
                </a:solidFill>
                <a:effectLst/>
                <a:latin typeface="Poppins" pitchFamily="2" charset="77"/>
                <a:ea typeface="Times New Roman" panose="02020603050405020304" pitchFamily="18" charset="0"/>
                <a:cs typeface="Calibri" panose="020F0502020204030204" pitchFamily="34" charset="0"/>
              </a:rPr>
              <a:t>[Proporcione tiempo para que los participantes preparen sus presentaciones. Luego, invite a los grupos a compartir las prácticas asignadas. Facilite información adicional sobre cada práctica, según proceda.]</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s-419" sz="1100" dirty="0">
                <a:solidFill>
                  <a:srgbClr val="0F173D"/>
                </a:solidFill>
                <a:effectLst/>
                <a:latin typeface="Poppins" pitchFamily="2" charset="77"/>
                <a:ea typeface="Times New Roman" panose="02020603050405020304" pitchFamily="18" charset="0"/>
                <a:cs typeface="Calibri" panose="020F0502020204030204" pitchFamily="34" charset="0"/>
              </a:rPr>
              <a:t>[Después de que cada grupo ha compartido:] Revisaron algunas maneras de usar el Enfoque M</a:t>
            </a:r>
            <a:r>
              <a:rPr lang="es-419" sz="1100" baseline="30000" dirty="0">
                <a:solidFill>
                  <a:srgbClr val="0F173D"/>
                </a:solidFill>
                <a:effectLst/>
                <a:latin typeface="Poppins" pitchFamily="2" charset="77"/>
                <a:ea typeface="Times New Roman" panose="02020603050405020304" pitchFamily="18" charset="0"/>
                <a:cs typeface="Calibri" panose="020F0502020204030204" pitchFamily="34" charset="0"/>
              </a:rPr>
              <a:t>5 </a:t>
            </a:r>
            <a:r>
              <a:rPr lang="es-419" sz="1100" dirty="0">
                <a:solidFill>
                  <a:srgbClr val="0F173D"/>
                </a:solidFill>
                <a:effectLst/>
                <a:latin typeface="Poppins" pitchFamily="2" charset="77"/>
                <a:ea typeface="Times New Roman" panose="02020603050405020304" pitchFamily="18" charset="0"/>
                <a:cs typeface="Calibri" panose="020F0502020204030204" pitchFamily="34" charset="0"/>
              </a:rPr>
              <a:t>de matemáticas temprana para apoyar la comprensión de los niños de números y el desarrollo de las habilidades de conteo. Esperamos que encuentre estas estrategias útiles en su entorno.</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0" marR="0">
              <a:lnSpc>
                <a:spcPts val="2400"/>
              </a:lnSpc>
              <a:spcBef>
                <a:spcPts val="600"/>
              </a:spcBef>
            </a:pPr>
            <a:r>
              <a:rPr lang="es-419" sz="1200" b="1" kern="1200" dirty="0">
                <a:solidFill>
                  <a:srgbClr val="0F173D"/>
                </a:solidFill>
                <a:effectLst/>
                <a:latin typeface="Poppins" pitchFamily="2" charset="77"/>
                <a:ea typeface="+mn-ea"/>
                <a:cs typeface="Calibri" panose="020F0502020204030204" pitchFamily="34" charset="0"/>
              </a:rPr>
              <a:t>Notas del facilitador</a:t>
            </a:r>
            <a:endParaRPr lang="en-US" sz="1200" b="1" kern="1200" dirty="0">
              <a:solidFill>
                <a:srgbClr val="0F173D"/>
              </a:solidFill>
              <a:effectLst/>
              <a:latin typeface="Poppins" pitchFamily="2" charset="77"/>
              <a:ea typeface="+mn-ea"/>
              <a:cs typeface="Calibri" panose="020F0502020204030204" pitchFamily="34" charset="0"/>
            </a:endParaRPr>
          </a:p>
          <a:p>
            <a:pPr marL="342900" marR="0" lvl="0" indent="-342900">
              <a:buFont typeface="Symbol" pitchFamily="2" charset="2"/>
              <a:buChar char=""/>
            </a:pPr>
            <a:r>
              <a:rPr lang="es-419" sz="1100" dirty="0">
                <a:solidFill>
                  <a:srgbClr val="0F173D"/>
                </a:solidFill>
                <a:effectLst/>
                <a:latin typeface="Poppins" pitchFamily="2" charset="77"/>
                <a:ea typeface="Times New Roman" panose="02020603050405020304" pitchFamily="18" charset="0"/>
                <a:cs typeface="Calibri" panose="020F0502020204030204" pitchFamily="34" charset="0"/>
              </a:rPr>
              <a:t>Ajuste la forma en que organiza esta actividad según el tamaño del grupo:</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s-419" sz="1100" dirty="0">
                <a:solidFill>
                  <a:srgbClr val="0F173D"/>
                </a:solidFill>
                <a:effectLst/>
                <a:latin typeface="Poppins" pitchFamily="2" charset="77"/>
                <a:ea typeface="Times New Roman" panose="02020603050405020304" pitchFamily="18" charset="0"/>
                <a:cs typeface="Calibri" panose="020F0502020204030204" pitchFamily="34" charset="0"/>
              </a:rPr>
              <a:t>Para sesiones más pequeñas: divida a los participantes en cinco grupos. Asigne a cada grupo una práctica M</a:t>
            </a:r>
            <a:r>
              <a:rPr lang="es-419" sz="1100" baseline="30000" dirty="0">
                <a:solidFill>
                  <a:srgbClr val="0F173D"/>
                </a:solidFill>
                <a:effectLst/>
                <a:latin typeface="Poppins" pitchFamily="2" charset="77"/>
                <a:ea typeface="Times New Roman" panose="02020603050405020304" pitchFamily="18" charset="0"/>
                <a:cs typeface="Calibri" panose="020F0502020204030204" pitchFamily="34" charset="0"/>
              </a:rPr>
              <a:t>5</a:t>
            </a:r>
            <a:r>
              <a:rPr lang="es-419" sz="1100" dirty="0">
                <a:solidFill>
                  <a:srgbClr val="0F173D"/>
                </a:solidFill>
                <a:effectLst/>
                <a:latin typeface="Poppins" pitchFamily="2" charset="77"/>
                <a:ea typeface="Times New Roman" panose="02020603050405020304" pitchFamily="18" charset="0"/>
                <a:cs typeface="Calibri" panose="020F0502020204030204" pitchFamily="34" charset="0"/>
              </a:rPr>
              <a:t>. Cada grupo discutirá brevemente su práctica asignada e identificará una manera de compartir la información con el grupo más grande. </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s-419" sz="1100" dirty="0">
                <a:solidFill>
                  <a:srgbClr val="0F173D"/>
                </a:solidFill>
                <a:effectLst/>
                <a:latin typeface="Poppins" pitchFamily="2" charset="77"/>
                <a:ea typeface="Times New Roman" panose="02020603050405020304" pitchFamily="18" charset="0"/>
                <a:cs typeface="Calibri" panose="020F0502020204030204" pitchFamily="34" charset="0"/>
              </a:rPr>
              <a:t>Para grupos más grandes: Cree grupos de cinco a siete participantes cada uno. Asigne a cada grupo una práctica M</a:t>
            </a:r>
            <a:r>
              <a:rPr lang="es-419" sz="1100" baseline="30000" dirty="0">
                <a:solidFill>
                  <a:srgbClr val="0F173D"/>
                </a:solidFill>
                <a:effectLst/>
                <a:latin typeface="Poppins" pitchFamily="2" charset="77"/>
                <a:ea typeface="Times New Roman" panose="02020603050405020304" pitchFamily="18" charset="0"/>
                <a:cs typeface="Calibri" panose="020F0502020204030204" pitchFamily="34" charset="0"/>
              </a:rPr>
              <a:t>5</a:t>
            </a:r>
            <a:r>
              <a:rPr lang="es-419" sz="1100" dirty="0">
                <a:solidFill>
                  <a:srgbClr val="0F173D"/>
                </a:solidFill>
                <a:effectLst/>
                <a:latin typeface="Poppins" pitchFamily="2" charset="77"/>
                <a:ea typeface="Times New Roman" panose="02020603050405020304" pitchFamily="18" charset="0"/>
                <a:cs typeface="Calibri" panose="020F0502020204030204" pitchFamily="34" charset="0"/>
              </a:rPr>
              <a:t>. Si es necesario, asigne más de un grupo a la misma práctica. Cada grupo discutirá brevemente su práctica asignada e identificará una manera de compartir la información con el grupo más grande.</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s-419" sz="1100" dirty="0">
                <a:solidFill>
                  <a:srgbClr val="0F173D"/>
                </a:solidFill>
                <a:effectLst/>
                <a:latin typeface="Poppins" pitchFamily="2" charset="77"/>
                <a:ea typeface="Times New Roman" panose="02020603050405020304" pitchFamily="18" charset="0"/>
                <a:cs typeface="Calibri" panose="020F0502020204030204" pitchFamily="34" charset="0"/>
              </a:rPr>
              <a:t>Moverse por la sala mientras los participantes trabajan en grupos. Proporcionar apoyo según sea necesario.</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896399F6-6299-4610-B81F-5B1794C45A33}" type="slidenum">
              <a:rPr lang="en-US" smtClean="0"/>
              <a:t>35</a:t>
            </a:fld>
            <a:endParaRPr lang="en-US"/>
          </a:p>
        </p:txBody>
      </p:sp>
    </p:spTree>
    <p:extLst>
      <p:ext uri="{BB962C8B-B14F-4D97-AF65-F5344CB8AC3E}">
        <p14:creationId xmlns:p14="http://schemas.microsoft.com/office/powerpoint/2010/main" val="13735734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buNone/>
            </a:pPr>
            <a:r>
              <a:rPr lang="es-ES" sz="1100" b="1" kern="100" dirty="0">
                <a:ln>
                  <a:noFill/>
                </a:ln>
                <a:solidFill>
                  <a:srgbClr val="0F173D"/>
                </a:solidFill>
                <a:effectLst/>
                <a:uFill>
                  <a:solidFill>
                    <a:srgbClr val="000000"/>
                  </a:solidFill>
                </a:uFill>
                <a:latin typeface="Poppins" pitchFamily="2" charset="77"/>
                <a:ea typeface="Arial Unicode MS" panose="020B0604020202020204" pitchFamily="34" charset="-128"/>
              </a:rPr>
              <a:t>Tiempo: </a:t>
            </a:r>
            <a:r>
              <a:rPr lang="es-ES" sz="1100" kern="100" dirty="0">
                <a:ln>
                  <a:noFill/>
                </a:ln>
                <a:solidFill>
                  <a:srgbClr val="0F173D"/>
                </a:solidFill>
                <a:effectLst/>
                <a:uFill>
                  <a:solidFill>
                    <a:srgbClr val="000000"/>
                  </a:solidFill>
                </a:uFill>
                <a:latin typeface="Poppins" pitchFamily="2" charset="77"/>
                <a:ea typeface="Arial Unicode MS" panose="020B0604020202020204" pitchFamily="34" charset="-128"/>
              </a:rPr>
              <a:t>5–7 minutos (sin incluir el informe)</a:t>
            </a:r>
            <a:endParaRPr lang="en-US" sz="1100" kern="100" dirty="0">
              <a:ln>
                <a:noFill/>
              </a:ln>
              <a:solidFill>
                <a:srgbClr val="0F173D"/>
              </a:solidFill>
              <a:effectLst/>
              <a:uFill>
                <a:solidFill>
                  <a:srgbClr val="000000"/>
                </a:solidFill>
              </a:uFill>
              <a:latin typeface="Poppins" pitchFamily="2" charset="77"/>
              <a:ea typeface="Arial Unicode MS" panose="020B0604020202020204" pitchFamily="34" charset="-128"/>
            </a:endParaRPr>
          </a:p>
          <a:p>
            <a:pPr marL="0" marR="0">
              <a:buNone/>
            </a:pPr>
            <a:r>
              <a:rPr lang="es-ES" sz="1100" b="1" kern="100" dirty="0">
                <a:ln>
                  <a:noFill/>
                </a:ln>
                <a:solidFill>
                  <a:srgbClr val="0F173D"/>
                </a:solidFill>
                <a:effectLst/>
                <a:uFill>
                  <a:solidFill>
                    <a:srgbClr val="000000"/>
                  </a:solidFill>
                </a:uFill>
                <a:latin typeface="Poppins" pitchFamily="2" charset="77"/>
                <a:ea typeface="Arial Unicode MS" panose="020B0604020202020204" pitchFamily="34" charset="-128"/>
              </a:rPr>
              <a:t>Materiales: </a:t>
            </a:r>
            <a:r>
              <a:rPr lang="es-ES" sz="1100" kern="100" dirty="0">
                <a:ln>
                  <a:noFill/>
                </a:ln>
                <a:solidFill>
                  <a:srgbClr val="0F173D"/>
                </a:solidFill>
                <a:effectLst/>
                <a:uFill>
                  <a:solidFill>
                    <a:srgbClr val="000000"/>
                  </a:solidFill>
                </a:uFill>
                <a:latin typeface="Poppins" pitchFamily="2" charset="77"/>
                <a:ea typeface="Arial Unicode MS" panose="020B0604020202020204" pitchFamily="34" charset="-128"/>
              </a:rPr>
              <a:t>Folleto</a:t>
            </a:r>
            <a:r>
              <a:rPr lang="es-ES" sz="1100" b="1" kern="100" dirty="0">
                <a:ln>
                  <a:noFill/>
                </a:ln>
                <a:solidFill>
                  <a:srgbClr val="0F173D"/>
                </a:solidFill>
                <a:effectLst/>
                <a:uFill>
                  <a:solidFill>
                    <a:srgbClr val="000000"/>
                  </a:solidFill>
                </a:uFill>
                <a:latin typeface="Poppins" pitchFamily="2" charset="77"/>
                <a:ea typeface="Arial Unicode MS" panose="020B0604020202020204" pitchFamily="34" charset="-128"/>
              </a:rPr>
              <a:t> </a:t>
            </a:r>
            <a:r>
              <a:rPr lang="es-ES" sz="1100" b="1" u="sng" kern="100" dirty="0">
                <a:ln>
                  <a:noFill/>
                </a:ln>
                <a:solidFill>
                  <a:srgbClr val="0F173D"/>
                </a:solidFill>
                <a:effectLst/>
                <a:uFill>
                  <a:solidFill>
                    <a:srgbClr val="000000"/>
                  </a:solidFill>
                </a:uFill>
                <a:latin typeface="Poppins" pitchFamily="2" charset="77"/>
                <a:ea typeface="Arial Unicode MS" panose="020B0604020202020204" pitchFamily="34" charset="-128"/>
              </a:rPr>
              <a:t>Observar M</a:t>
            </a:r>
            <a:r>
              <a:rPr lang="es-ES" sz="1100" b="1" u="sng" kern="100" baseline="30000" dirty="0">
                <a:ln>
                  <a:noFill/>
                </a:ln>
                <a:solidFill>
                  <a:srgbClr val="0F173D"/>
                </a:solidFill>
                <a:effectLst/>
                <a:uFill>
                  <a:solidFill>
                    <a:srgbClr val="000000"/>
                  </a:solidFill>
                </a:uFill>
                <a:latin typeface="Poppins" pitchFamily="2" charset="77"/>
                <a:ea typeface="Arial Unicode MS" panose="020B0604020202020204" pitchFamily="34" charset="-128"/>
              </a:rPr>
              <a:t>5</a:t>
            </a:r>
            <a:r>
              <a:rPr lang="es-ES" sz="1100" b="1" u="sng" kern="100" dirty="0">
                <a:ln>
                  <a:noFill/>
                </a:ln>
                <a:solidFill>
                  <a:srgbClr val="0F173D"/>
                </a:solidFill>
                <a:effectLst/>
                <a:uFill>
                  <a:solidFill>
                    <a:srgbClr val="000000"/>
                  </a:solidFill>
                </a:uFill>
                <a:latin typeface="Poppins" pitchFamily="2" charset="77"/>
                <a:ea typeface="Arial Unicode MS" panose="020B0604020202020204" pitchFamily="34" charset="-128"/>
              </a:rPr>
              <a:t> </a:t>
            </a:r>
            <a:r>
              <a:rPr lang="es-ES" sz="1100" b="1" kern="100" dirty="0">
                <a:ln>
                  <a:noFill/>
                </a:ln>
                <a:solidFill>
                  <a:srgbClr val="0F173D"/>
                </a:solidFill>
                <a:effectLst/>
                <a:uFill>
                  <a:solidFill>
                    <a:srgbClr val="000000"/>
                  </a:solidFill>
                </a:uFill>
                <a:latin typeface="Poppins" pitchFamily="2" charset="77"/>
                <a:ea typeface="Arial Unicode MS" panose="020B0604020202020204" pitchFamily="34" charset="-128"/>
              </a:rPr>
              <a:t>en acción: números y conteo</a:t>
            </a:r>
            <a:r>
              <a:rPr lang="es-ES" sz="1100" kern="100" dirty="0">
                <a:ln>
                  <a:noFill/>
                </a:ln>
                <a:solidFill>
                  <a:srgbClr val="0F173D"/>
                </a:solidFill>
                <a:effectLst/>
                <a:uFill>
                  <a:solidFill>
                    <a:srgbClr val="000000"/>
                  </a:solidFill>
                </a:uFill>
                <a:latin typeface="Poppins" pitchFamily="2" charset="77"/>
                <a:ea typeface="Arial Unicode MS" panose="020B0604020202020204" pitchFamily="34" charset="-128"/>
              </a:rPr>
              <a:t>; preescolar, TK, o K video Números y conteo; papel; marcadores</a:t>
            </a:r>
            <a:endParaRPr lang="en-US" sz="1100" kern="100" dirty="0">
              <a:ln>
                <a:noFill/>
              </a:ln>
              <a:solidFill>
                <a:srgbClr val="0F173D"/>
              </a:solidFill>
              <a:effectLst/>
              <a:uFill>
                <a:solidFill>
                  <a:srgbClr val="000000"/>
                </a:solidFill>
              </a:uFill>
              <a:latin typeface="Poppins" pitchFamily="2" charset="77"/>
              <a:ea typeface="Arial Unicode MS" panose="020B0604020202020204" pitchFamily="34" charset="-128"/>
            </a:endParaRPr>
          </a:p>
          <a:p>
            <a:pPr marL="0" marR="0">
              <a:lnSpc>
                <a:spcPts val="2400"/>
              </a:lnSpc>
              <a:spcBef>
                <a:spcPts val="600"/>
              </a:spcBef>
              <a:buNone/>
            </a:pPr>
            <a:r>
              <a:rPr lang="es-ES" sz="1200" b="1" kern="1200" dirty="0">
                <a:solidFill>
                  <a:srgbClr val="0F173D"/>
                </a:solidFill>
                <a:effectLst/>
                <a:latin typeface="Poppins" pitchFamily="2" charset="77"/>
                <a:ea typeface="+mn-ea"/>
                <a:cs typeface="Calibri" panose="020F0502020204030204" pitchFamily="34" charset="0"/>
              </a:rPr>
              <a:t>Puntos de conversación </a:t>
            </a:r>
            <a:endParaRPr lang="en-US" sz="1200" b="1" kern="1200" dirty="0">
              <a:solidFill>
                <a:srgbClr val="0F173D"/>
              </a:solidFill>
              <a:effectLst/>
              <a:latin typeface="Poppins" pitchFamily="2" charset="77"/>
              <a:ea typeface="+mn-ea"/>
              <a:cs typeface="Calibri" panose="020F0502020204030204" pitchFamily="34" charset="0"/>
            </a:endParaRPr>
          </a:p>
          <a:p>
            <a:pPr marL="342900" marR="0" lvl="0" indent="-342900">
              <a:buFont typeface="Symbol" pitchFamily="2" charset="2"/>
              <a:buChar char=""/>
            </a:pPr>
            <a:r>
              <a:rPr lang="es-ES" sz="1100" dirty="0">
                <a:solidFill>
                  <a:srgbClr val="0F173D"/>
                </a:solidFill>
                <a:effectLst/>
                <a:latin typeface="Poppins" pitchFamily="2" charset="77"/>
                <a:ea typeface="DengXian" panose="02010600030101010101" pitchFamily="2" charset="-122"/>
                <a:cs typeface="Calibri" panose="020F0502020204030204" pitchFamily="34" charset="0"/>
              </a:rPr>
              <a:t>Observamos ejemplos de cómo los niños (de tres a seis años) aprenden sobre números y conteo. Luego exploramos el Enfoque M</a:t>
            </a:r>
            <a:r>
              <a:rPr lang="es-ES" sz="1100" b="1" baseline="30000" dirty="0">
                <a:solidFill>
                  <a:srgbClr val="0F173D"/>
                </a:solidFill>
                <a:effectLst/>
                <a:latin typeface="Poppins" pitchFamily="2" charset="77"/>
                <a:ea typeface="DengXian" panose="02010600030101010101" pitchFamily="2" charset="-122"/>
                <a:cs typeface="Calibri" panose="020F0502020204030204" pitchFamily="34" charset="0"/>
              </a:rPr>
              <a:t>5</a:t>
            </a:r>
            <a:r>
              <a:rPr lang="es-ES" sz="1100" dirty="0">
                <a:solidFill>
                  <a:srgbClr val="0F173D"/>
                </a:solidFill>
                <a:effectLst/>
                <a:latin typeface="Poppins" pitchFamily="2" charset="77"/>
                <a:ea typeface="DengXian" panose="02010600030101010101" pitchFamily="2" charset="-122"/>
                <a:cs typeface="Calibri" panose="020F0502020204030204" pitchFamily="34" charset="0"/>
              </a:rPr>
              <a:t> de matemáticas temprana para apoyar el aprendizaje temprano de matemáticas de los niños. Ahora, vamos a observar un video que muestra cómo los educadores usan M</a:t>
            </a:r>
            <a:r>
              <a:rPr lang="es-ES" sz="1100" b="1" baseline="30000" dirty="0">
                <a:solidFill>
                  <a:srgbClr val="0F173D"/>
                </a:solidFill>
                <a:effectLst/>
                <a:latin typeface="Poppins" pitchFamily="2" charset="77"/>
                <a:ea typeface="DengXian" panose="02010600030101010101" pitchFamily="2" charset="-122"/>
                <a:cs typeface="Calibri" panose="020F0502020204030204" pitchFamily="34" charset="0"/>
              </a:rPr>
              <a:t>5 </a:t>
            </a:r>
            <a:r>
              <a:rPr lang="es-ES" sz="1100" dirty="0">
                <a:solidFill>
                  <a:srgbClr val="0F173D"/>
                </a:solidFill>
                <a:effectLst/>
                <a:latin typeface="Poppins" pitchFamily="2" charset="77"/>
                <a:ea typeface="DengXian" panose="02010600030101010101" pitchFamily="2" charset="-122"/>
                <a:cs typeface="Calibri" panose="020F0502020204030204" pitchFamily="34" charset="0"/>
              </a:rPr>
              <a:t>para ayudar a los niños (de tres a seis años) a entender números y desarrollar habilidades de conteo. </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s-ES" sz="1100" dirty="0">
                <a:solidFill>
                  <a:srgbClr val="0F173D"/>
                </a:solidFill>
                <a:effectLst/>
                <a:latin typeface="Poppins" pitchFamily="2" charset="77"/>
                <a:ea typeface="DengXian" panose="02010600030101010101" pitchFamily="2" charset="-122"/>
                <a:cs typeface="Calibri" panose="020F0502020204030204" pitchFamily="34" charset="0"/>
              </a:rPr>
              <a:t>[Elegir una estrategia para facilitar esta observación e informar. Adaptar los puntos de conversación para reflejar esta estrategia.]</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0" marR="0">
              <a:lnSpc>
                <a:spcPts val="2400"/>
              </a:lnSpc>
              <a:spcBef>
                <a:spcPts val="600"/>
              </a:spcBef>
              <a:buNone/>
            </a:pPr>
            <a:r>
              <a:rPr lang="es-ES" sz="1200" b="1" kern="1200" dirty="0">
                <a:solidFill>
                  <a:srgbClr val="0F173D"/>
                </a:solidFill>
                <a:effectLst/>
                <a:latin typeface="Poppins" pitchFamily="2" charset="77"/>
                <a:ea typeface="+mn-ea"/>
                <a:cs typeface="Calibri" panose="020F0502020204030204" pitchFamily="34" charset="0"/>
              </a:rPr>
              <a:t>Notas del facilitador</a:t>
            </a:r>
            <a:endParaRPr lang="en-US" sz="1200" b="1" kern="1200" dirty="0">
              <a:solidFill>
                <a:srgbClr val="0F173D"/>
              </a:solidFill>
              <a:effectLst/>
              <a:latin typeface="Poppins" pitchFamily="2" charset="77"/>
              <a:ea typeface="+mn-ea"/>
              <a:cs typeface="Calibri" panose="020F0502020204030204" pitchFamily="34" charset="0"/>
            </a:endParaRPr>
          </a:p>
          <a:p>
            <a:pPr marL="342900" marR="0" lvl="0" indent="-342900">
              <a:buFont typeface="Symbol" pitchFamily="2" charset="2"/>
              <a:buChar char=""/>
            </a:pP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Elija un videoclip que muestre a los niños aprendiendo sobre números y conteo. Este puede ser el mismo video que usaron anteriormente en esta presentación. </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Proporcionamos los siguientes videos (puede usar otros videos):</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s-ES" sz="1100" u="sng" dirty="0">
                <a:solidFill>
                  <a:srgbClr val="000000"/>
                </a:solidFill>
                <a:effectLst/>
                <a:latin typeface="Poppins" pitchFamily="2" charset="77"/>
                <a:ea typeface="STFangsong" panose="020B0400000000000000" pitchFamily="34" charset="-122"/>
                <a:cs typeface="Poppins" pitchFamily="2" charset="77"/>
                <a:hlinkClick r:id="rId3"/>
              </a:rPr>
              <a:t>Comparar números y anotar numerales (3-5 años)</a:t>
            </a:r>
            <a:r>
              <a:rPr lang="es-ES" sz="1100" u="sng" dirty="0">
                <a:solidFill>
                  <a:srgbClr val="000000"/>
                </a:solidFill>
                <a:effectLst/>
                <a:latin typeface="Poppins" pitchFamily="2" charset="77"/>
                <a:ea typeface="STFangsong" panose="020B0400000000000000" pitchFamily="34" charset="-122"/>
                <a:cs typeface="Poppins" pitchFamily="2" charset="77"/>
              </a:rPr>
              <a:t> [https://</a:t>
            </a:r>
            <a:r>
              <a:rPr lang="es-ES" sz="1100" u="sng" dirty="0" err="1">
                <a:solidFill>
                  <a:srgbClr val="000000"/>
                </a:solidFill>
                <a:effectLst/>
                <a:latin typeface="Poppins" pitchFamily="2" charset="77"/>
                <a:ea typeface="STFangsong" panose="020B0400000000000000" pitchFamily="34" charset="-122"/>
                <a:cs typeface="Poppins" pitchFamily="2" charset="77"/>
              </a:rPr>
              <a:t>youtu.be</a:t>
            </a:r>
            <a:r>
              <a:rPr lang="es-ES" sz="1100" u="sng" dirty="0">
                <a:solidFill>
                  <a:srgbClr val="000000"/>
                </a:solidFill>
                <a:effectLst/>
                <a:latin typeface="Poppins" pitchFamily="2" charset="77"/>
                <a:ea typeface="STFangsong" panose="020B0400000000000000" pitchFamily="34" charset="-122"/>
                <a:cs typeface="Poppins" pitchFamily="2" charset="77"/>
              </a:rPr>
              <a:t>/HC8ASb0_oNE]</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s-ES" sz="1100" u="sng" dirty="0">
                <a:solidFill>
                  <a:srgbClr val="000000"/>
                </a:solidFill>
                <a:effectLst/>
                <a:latin typeface="Poppins" pitchFamily="2" charset="77"/>
                <a:ea typeface="STFangsong" panose="020B0400000000000000" pitchFamily="34" charset="-122"/>
                <a:cs typeface="Poppins" pitchFamily="2" charset="77"/>
                <a:hlinkClick r:id="rId4"/>
              </a:rPr>
              <a:t>Comparar números y anotar numerales (3-5 años) – Versión AD</a:t>
            </a:r>
            <a:r>
              <a:rPr lang="es-ES" sz="1100" dirty="0">
                <a:solidFill>
                  <a:srgbClr val="0F173D"/>
                </a:solidFill>
                <a:effectLst/>
                <a:latin typeface="Poppins" pitchFamily="2" charset="77"/>
                <a:ea typeface="STFangsong" panose="020B0400000000000000" pitchFamily="34" charset="-122"/>
                <a:cs typeface="Poppins" pitchFamily="2" charset="77"/>
              </a:rPr>
              <a:t> [https://</a:t>
            </a:r>
            <a:r>
              <a:rPr lang="es-ES" sz="1100" dirty="0" err="1">
                <a:solidFill>
                  <a:srgbClr val="0F173D"/>
                </a:solidFill>
                <a:effectLst/>
                <a:latin typeface="Poppins" pitchFamily="2" charset="77"/>
                <a:ea typeface="STFangsong" panose="020B0400000000000000" pitchFamily="34" charset="-122"/>
                <a:cs typeface="Poppins" pitchFamily="2" charset="77"/>
              </a:rPr>
              <a:t>youtu.be</a:t>
            </a:r>
            <a:r>
              <a:rPr lang="es-ES" sz="1100" dirty="0">
                <a:solidFill>
                  <a:srgbClr val="0F173D"/>
                </a:solidFill>
                <a:effectLst/>
                <a:latin typeface="Poppins" pitchFamily="2" charset="77"/>
                <a:ea typeface="STFangsong" panose="020B0400000000000000" pitchFamily="34" charset="-122"/>
                <a:cs typeface="Poppins" pitchFamily="2" charset="77"/>
              </a:rPr>
              <a:t>/Liy_A7AbrHY]</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s-ES" sz="1100" u="sng" dirty="0">
                <a:solidFill>
                  <a:srgbClr val="000000"/>
                </a:solidFill>
                <a:effectLst/>
                <a:latin typeface="Poppins" pitchFamily="2" charset="77"/>
                <a:ea typeface="STFangsong" panose="020B0400000000000000" pitchFamily="34" charset="-122"/>
                <a:cs typeface="Poppins" pitchFamily="2" charset="77"/>
                <a:hlinkClick r:id="rId5"/>
              </a:rPr>
              <a:t>Contar y sumar mientras se lee (3-5 años)</a:t>
            </a:r>
            <a:r>
              <a:rPr lang="es-ES" sz="1100" u="sng" dirty="0">
                <a:solidFill>
                  <a:srgbClr val="000000"/>
                </a:solidFill>
                <a:effectLst/>
                <a:latin typeface="Poppins" pitchFamily="2" charset="77"/>
                <a:ea typeface="STFangsong" panose="020B0400000000000000" pitchFamily="34" charset="-122"/>
                <a:cs typeface="Poppins" pitchFamily="2" charset="77"/>
              </a:rPr>
              <a:t> [https://</a:t>
            </a:r>
            <a:r>
              <a:rPr lang="es-ES" sz="1100" u="sng" dirty="0" err="1">
                <a:solidFill>
                  <a:srgbClr val="000000"/>
                </a:solidFill>
                <a:effectLst/>
                <a:latin typeface="Poppins" pitchFamily="2" charset="77"/>
                <a:ea typeface="STFangsong" panose="020B0400000000000000" pitchFamily="34" charset="-122"/>
                <a:cs typeface="Poppins" pitchFamily="2" charset="77"/>
              </a:rPr>
              <a:t>youtu.be</a:t>
            </a:r>
            <a:r>
              <a:rPr lang="es-ES" sz="1100" u="sng" dirty="0">
                <a:solidFill>
                  <a:srgbClr val="000000"/>
                </a:solidFill>
                <a:effectLst/>
                <a:latin typeface="Poppins" pitchFamily="2" charset="77"/>
                <a:ea typeface="STFangsong" panose="020B0400000000000000" pitchFamily="34" charset="-122"/>
                <a:cs typeface="Poppins" pitchFamily="2" charset="77"/>
              </a:rPr>
              <a:t>/uBb7zN6gpok]</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s-ES" sz="1100" u="sng" dirty="0">
                <a:solidFill>
                  <a:srgbClr val="000000"/>
                </a:solidFill>
                <a:effectLst/>
                <a:latin typeface="Poppins" pitchFamily="2" charset="77"/>
                <a:ea typeface="STFangsong" panose="020B0400000000000000" pitchFamily="34" charset="-122"/>
                <a:cs typeface="Poppins" pitchFamily="2" charset="77"/>
                <a:hlinkClick r:id="rId6"/>
              </a:rPr>
              <a:t>Contar y sumar mientras se lee (3-5 años) – Versión AD</a:t>
            </a:r>
            <a:r>
              <a:rPr lang="es-ES" sz="1100" u="sng" dirty="0">
                <a:solidFill>
                  <a:srgbClr val="000000"/>
                </a:solidFill>
                <a:effectLst/>
                <a:latin typeface="Poppins" pitchFamily="2" charset="77"/>
                <a:ea typeface="STFangsong" panose="020B0400000000000000" pitchFamily="34" charset="-122"/>
                <a:cs typeface="Poppins" pitchFamily="2" charset="77"/>
              </a:rPr>
              <a:t> [https://</a:t>
            </a:r>
            <a:r>
              <a:rPr lang="es-ES" sz="1100" u="sng" dirty="0" err="1">
                <a:solidFill>
                  <a:srgbClr val="000000"/>
                </a:solidFill>
                <a:effectLst/>
                <a:latin typeface="Poppins" pitchFamily="2" charset="77"/>
                <a:ea typeface="STFangsong" panose="020B0400000000000000" pitchFamily="34" charset="-122"/>
                <a:cs typeface="Poppins" pitchFamily="2" charset="77"/>
              </a:rPr>
              <a:t>youtu.be</a:t>
            </a:r>
            <a:r>
              <a:rPr lang="es-ES" sz="1100" u="sng" dirty="0">
                <a:solidFill>
                  <a:srgbClr val="000000"/>
                </a:solidFill>
                <a:effectLst/>
                <a:latin typeface="Poppins" pitchFamily="2" charset="77"/>
                <a:ea typeface="STFangsong" panose="020B0400000000000000" pitchFamily="34" charset="-122"/>
                <a:cs typeface="Poppins" pitchFamily="2" charset="77"/>
              </a:rPr>
              <a:t>/VXasLV0lp6M]</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s-ES" sz="1100" u="sng" dirty="0">
                <a:solidFill>
                  <a:srgbClr val="000000"/>
                </a:solidFill>
                <a:effectLst/>
                <a:latin typeface="Poppins" pitchFamily="2" charset="77"/>
                <a:ea typeface="STFangsong" panose="020B0400000000000000" pitchFamily="34" charset="-122"/>
                <a:cs typeface="Poppins" pitchFamily="2" charset="77"/>
                <a:hlinkClick r:id="rId7"/>
              </a:rPr>
              <a:t>Contar durante la hora del círculo (4-5 años)</a:t>
            </a:r>
            <a:r>
              <a:rPr lang="es-ES" sz="1100" u="sng" dirty="0">
                <a:solidFill>
                  <a:srgbClr val="000000"/>
                </a:solidFill>
                <a:effectLst/>
                <a:latin typeface="Poppins" pitchFamily="2" charset="77"/>
                <a:ea typeface="STFangsong" panose="020B0400000000000000" pitchFamily="34" charset="-122"/>
                <a:cs typeface="Poppins" pitchFamily="2" charset="77"/>
              </a:rPr>
              <a:t> [https://</a:t>
            </a:r>
            <a:r>
              <a:rPr lang="es-ES" sz="1100" u="sng" dirty="0" err="1">
                <a:solidFill>
                  <a:srgbClr val="000000"/>
                </a:solidFill>
                <a:effectLst/>
                <a:latin typeface="Poppins" pitchFamily="2" charset="77"/>
                <a:ea typeface="STFangsong" panose="020B0400000000000000" pitchFamily="34" charset="-122"/>
                <a:cs typeface="Poppins" pitchFamily="2" charset="77"/>
              </a:rPr>
              <a:t>youtu.be</a:t>
            </a:r>
            <a:r>
              <a:rPr lang="es-ES" sz="1100" u="sng" dirty="0">
                <a:solidFill>
                  <a:srgbClr val="000000"/>
                </a:solidFill>
                <a:effectLst/>
                <a:latin typeface="Poppins" pitchFamily="2" charset="77"/>
                <a:ea typeface="STFangsong" panose="020B0400000000000000" pitchFamily="34" charset="-122"/>
                <a:cs typeface="Poppins" pitchFamily="2" charset="77"/>
              </a:rPr>
              <a:t>/</a:t>
            </a:r>
            <a:r>
              <a:rPr lang="es-ES" sz="1100" u="sng" dirty="0" err="1">
                <a:solidFill>
                  <a:srgbClr val="000000"/>
                </a:solidFill>
                <a:effectLst/>
                <a:latin typeface="Poppins" pitchFamily="2" charset="77"/>
                <a:ea typeface="STFangsong" panose="020B0400000000000000" pitchFamily="34" charset="-122"/>
                <a:cs typeface="Poppins" pitchFamily="2" charset="77"/>
              </a:rPr>
              <a:t>gPwiEHMGgfs</a:t>
            </a:r>
            <a:r>
              <a:rPr lang="es-ES" sz="1100" u="sng" dirty="0">
                <a:solidFill>
                  <a:srgbClr val="000000"/>
                </a:solidFill>
                <a:effectLst/>
                <a:latin typeface="Poppins" pitchFamily="2" charset="77"/>
                <a:ea typeface="STFangsong" panose="020B0400000000000000" pitchFamily="34" charset="-122"/>
                <a:cs typeface="Poppins" pitchFamily="2" charset="77"/>
              </a:rPr>
              <a:t>]</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s-ES" sz="1100" u="sng" dirty="0">
                <a:solidFill>
                  <a:srgbClr val="000000"/>
                </a:solidFill>
                <a:effectLst/>
                <a:latin typeface="Poppins" pitchFamily="2" charset="77"/>
                <a:ea typeface="STFangsong" panose="020B0400000000000000" pitchFamily="34" charset="-122"/>
                <a:cs typeface="Poppins" pitchFamily="2" charset="77"/>
                <a:hlinkClick r:id="rId8"/>
              </a:rPr>
              <a:t>Contar durante la hora del círculo (4-5 años) – Versión AD</a:t>
            </a:r>
            <a:r>
              <a:rPr lang="es-ES" sz="1100" u="sng" dirty="0">
                <a:solidFill>
                  <a:srgbClr val="000000"/>
                </a:solidFill>
                <a:effectLst/>
                <a:latin typeface="Poppins" pitchFamily="2" charset="77"/>
                <a:ea typeface="STFangsong" panose="020B0400000000000000" pitchFamily="34" charset="-122"/>
                <a:cs typeface="Poppins" pitchFamily="2" charset="77"/>
              </a:rPr>
              <a:t> [https://</a:t>
            </a:r>
            <a:r>
              <a:rPr lang="es-ES" sz="1100" u="sng" dirty="0" err="1">
                <a:solidFill>
                  <a:srgbClr val="000000"/>
                </a:solidFill>
                <a:effectLst/>
                <a:latin typeface="Poppins" pitchFamily="2" charset="77"/>
                <a:ea typeface="STFangsong" panose="020B0400000000000000" pitchFamily="34" charset="-122"/>
                <a:cs typeface="Poppins" pitchFamily="2" charset="77"/>
              </a:rPr>
              <a:t>youtu.be</a:t>
            </a:r>
            <a:r>
              <a:rPr lang="es-ES" sz="1100" u="sng" dirty="0">
                <a:solidFill>
                  <a:srgbClr val="000000"/>
                </a:solidFill>
                <a:effectLst/>
                <a:latin typeface="Poppins" pitchFamily="2" charset="77"/>
                <a:ea typeface="STFangsong" panose="020B0400000000000000" pitchFamily="34" charset="-122"/>
                <a:cs typeface="Poppins" pitchFamily="2" charset="77"/>
              </a:rPr>
              <a:t>/Yl1BWm14uFc]</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s-ES" sz="1100" u="sng" dirty="0">
                <a:solidFill>
                  <a:srgbClr val="000000"/>
                </a:solidFill>
                <a:effectLst/>
                <a:latin typeface="Poppins" pitchFamily="2" charset="77"/>
                <a:ea typeface="STFangsong" panose="020B0400000000000000" pitchFamily="34" charset="-122"/>
                <a:cs typeface="Poppins" pitchFamily="2" charset="77"/>
                <a:hlinkClick r:id="rId9"/>
              </a:rPr>
              <a:t>Contar durante el juego al aire libre (3-5 años)</a:t>
            </a:r>
            <a:r>
              <a:rPr lang="es-ES" sz="1100" u="sng" dirty="0">
                <a:solidFill>
                  <a:srgbClr val="000000"/>
                </a:solidFill>
                <a:effectLst/>
                <a:latin typeface="Poppins" pitchFamily="2" charset="77"/>
                <a:ea typeface="STFangsong" panose="020B0400000000000000" pitchFamily="34" charset="-122"/>
                <a:cs typeface="Poppins" pitchFamily="2" charset="77"/>
              </a:rPr>
              <a:t> [https://</a:t>
            </a:r>
            <a:r>
              <a:rPr lang="es-ES" sz="1100" u="sng" dirty="0" err="1">
                <a:solidFill>
                  <a:srgbClr val="000000"/>
                </a:solidFill>
                <a:effectLst/>
                <a:latin typeface="Poppins" pitchFamily="2" charset="77"/>
                <a:ea typeface="STFangsong" panose="020B0400000000000000" pitchFamily="34" charset="-122"/>
                <a:cs typeface="Poppins" pitchFamily="2" charset="77"/>
              </a:rPr>
              <a:t>youtu.be</a:t>
            </a:r>
            <a:r>
              <a:rPr lang="es-ES" sz="1100" u="sng" dirty="0">
                <a:solidFill>
                  <a:srgbClr val="000000"/>
                </a:solidFill>
                <a:effectLst/>
                <a:latin typeface="Poppins" pitchFamily="2" charset="77"/>
                <a:ea typeface="STFangsong" panose="020B0400000000000000" pitchFamily="34" charset="-122"/>
                <a:cs typeface="Poppins" pitchFamily="2" charset="77"/>
              </a:rPr>
              <a:t>/zoU6tkUs5Vo]</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s-ES" sz="1100" u="sng" dirty="0">
                <a:solidFill>
                  <a:srgbClr val="000000"/>
                </a:solidFill>
                <a:effectLst/>
                <a:latin typeface="Poppins" pitchFamily="2" charset="77"/>
                <a:ea typeface="STFangsong" panose="020B0400000000000000" pitchFamily="34" charset="-122"/>
                <a:cs typeface="Poppins" pitchFamily="2" charset="77"/>
                <a:hlinkClick r:id="rId10"/>
              </a:rPr>
              <a:t>Contar durante el juego al aire libre (3-5 años) – Versión AD</a:t>
            </a:r>
            <a:r>
              <a:rPr lang="es-ES" sz="1100" u="sng" dirty="0">
                <a:solidFill>
                  <a:srgbClr val="000000"/>
                </a:solidFill>
                <a:effectLst/>
                <a:latin typeface="Poppins" pitchFamily="2" charset="77"/>
                <a:ea typeface="STFangsong" panose="020B0400000000000000" pitchFamily="34" charset="-122"/>
                <a:cs typeface="Poppins" pitchFamily="2" charset="77"/>
              </a:rPr>
              <a:t> [https://</a:t>
            </a:r>
            <a:r>
              <a:rPr lang="es-ES" sz="1100" u="sng" dirty="0" err="1">
                <a:solidFill>
                  <a:srgbClr val="000000"/>
                </a:solidFill>
                <a:effectLst/>
                <a:latin typeface="Poppins" pitchFamily="2" charset="77"/>
                <a:ea typeface="STFangsong" panose="020B0400000000000000" pitchFamily="34" charset="-122"/>
                <a:cs typeface="Poppins" pitchFamily="2" charset="77"/>
              </a:rPr>
              <a:t>youtu.be</a:t>
            </a:r>
            <a:r>
              <a:rPr lang="es-ES" sz="1100" u="sng" dirty="0">
                <a:solidFill>
                  <a:srgbClr val="000000"/>
                </a:solidFill>
                <a:effectLst/>
                <a:latin typeface="Poppins" pitchFamily="2" charset="77"/>
                <a:ea typeface="STFangsong" panose="020B0400000000000000" pitchFamily="34" charset="-122"/>
                <a:cs typeface="Poppins" pitchFamily="2" charset="77"/>
              </a:rPr>
              <a:t>/g48xoEq8KEA]</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s-ES" sz="1100" u="sng" dirty="0">
                <a:solidFill>
                  <a:srgbClr val="000000"/>
                </a:solidFill>
                <a:effectLst/>
                <a:latin typeface="Poppins" pitchFamily="2" charset="77"/>
                <a:ea typeface="STFangsong" panose="020B0400000000000000" pitchFamily="34" charset="-122"/>
                <a:cs typeface="Poppins" pitchFamily="2" charset="77"/>
                <a:hlinkClick r:id="rId11"/>
              </a:rPr>
              <a:t>Contar a los miembros de la familia (3-5 años)</a:t>
            </a:r>
            <a:r>
              <a:rPr lang="es-ES" sz="1100" u="sng" dirty="0">
                <a:solidFill>
                  <a:srgbClr val="000000"/>
                </a:solidFill>
                <a:effectLst/>
                <a:latin typeface="Poppins" pitchFamily="2" charset="77"/>
                <a:ea typeface="STFangsong" panose="020B0400000000000000" pitchFamily="34" charset="-122"/>
                <a:cs typeface="Poppins" pitchFamily="2" charset="77"/>
              </a:rPr>
              <a:t> [https://</a:t>
            </a:r>
            <a:r>
              <a:rPr lang="es-ES" sz="1100" u="sng" dirty="0" err="1">
                <a:solidFill>
                  <a:srgbClr val="000000"/>
                </a:solidFill>
                <a:effectLst/>
                <a:latin typeface="Poppins" pitchFamily="2" charset="77"/>
                <a:ea typeface="STFangsong" panose="020B0400000000000000" pitchFamily="34" charset="-122"/>
                <a:cs typeface="Poppins" pitchFamily="2" charset="77"/>
              </a:rPr>
              <a:t>youtu.be</a:t>
            </a:r>
            <a:r>
              <a:rPr lang="es-ES" sz="1100" u="sng" dirty="0">
                <a:solidFill>
                  <a:srgbClr val="000000"/>
                </a:solidFill>
                <a:effectLst/>
                <a:latin typeface="Poppins" pitchFamily="2" charset="77"/>
                <a:ea typeface="STFangsong" panose="020B0400000000000000" pitchFamily="34" charset="-122"/>
                <a:cs typeface="Poppins" pitchFamily="2" charset="77"/>
              </a:rPr>
              <a:t>/</a:t>
            </a:r>
            <a:r>
              <a:rPr lang="es-ES" sz="1100" u="sng" dirty="0" err="1">
                <a:solidFill>
                  <a:srgbClr val="000000"/>
                </a:solidFill>
                <a:effectLst/>
                <a:latin typeface="Poppins" pitchFamily="2" charset="77"/>
                <a:ea typeface="STFangsong" panose="020B0400000000000000" pitchFamily="34" charset="-122"/>
                <a:cs typeface="Poppins" pitchFamily="2" charset="77"/>
              </a:rPr>
              <a:t>CKAVPdho_lY</a:t>
            </a:r>
            <a:r>
              <a:rPr lang="es-ES" sz="1100" u="sng" dirty="0">
                <a:solidFill>
                  <a:srgbClr val="000000"/>
                </a:solidFill>
                <a:effectLst/>
                <a:latin typeface="Poppins" pitchFamily="2" charset="77"/>
                <a:ea typeface="STFangsong" panose="020B0400000000000000" pitchFamily="34" charset="-122"/>
                <a:cs typeface="Poppins" pitchFamily="2" charset="77"/>
              </a:rPr>
              <a:t>]</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s-ES" sz="1100" u="sng" dirty="0">
                <a:solidFill>
                  <a:srgbClr val="0F173D"/>
                </a:solidFill>
                <a:effectLst/>
                <a:latin typeface="Poppins" pitchFamily="2" charset="77"/>
                <a:ea typeface="Times New Roman" panose="02020603050405020304" pitchFamily="18" charset="0"/>
                <a:cs typeface="Poppins" pitchFamily="2" charset="77"/>
                <a:hlinkClick r:id="rId12"/>
              </a:rPr>
              <a:t> </a:t>
            </a:r>
            <a:r>
              <a:rPr lang="es-ES" sz="1100" u="sng" dirty="0">
                <a:solidFill>
                  <a:srgbClr val="0F173D"/>
                </a:solidFill>
                <a:effectLst/>
                <a:latin typeface="Poppins" pitchFamily="2" charset="77"/>
                <a:ea typeface="STFangsong" panose="020B0400000000000000" pitchFamily="34" charset="-122"/>
                <a:cs typeface="Poppins" pitchFamily="2" charset="77"/>
                <a:hlinkClick r:id="rId12"/>
              </a:rPr>
              <a:t>Contar a los miembros de la familia (3-5 años)</a:t>
            </a:r>
            <a:r>
              <a:rPr lang="es-ES" sz="1100" u="sng" dirty="0">
                <a:solidFill>
                  <a:srgbClr val="0F173D"/>
                </a:solidFill>
                <a:effectLst/>
                <a:latin typeface="Poppins" pitchFamily="2" charset="77"/>
                <a:ea typeface="Times New Roman" panose="02020603050405020304" pitchFamily="18" charset="0"/>
                <a:cs typeface="Poppins" pitchFamily="2" charset="77"/>
                <a:hlinkClick r:id="rId12"/>
              </a:rPr>
              <a:t> – Versión AD</a:t>
            </a:r>
            <a:r>
              <a:rPr lang="es-ES" sz="1100" u="sng" dirty="0">
                <a:solidFill>
                  <a:srgbClr val="0F173D"/>
                </a:solidFill>
                <a:effectLst/>
                <a:latin typeface="Poppins" pitchFamily="2" charset="77"/>
                <a:ea typeface="Times New Roman" panose="02020603050405020304" pitchFamily="18" charset="0"/>
                <a:cs typeface="Poppins" pitchFamily="2" charset="77"/>
              </a:rPr>
              <a:t> [https://</a:t>
            </a:r>
            <a:r>
              <a:rPr lang="es-ES" sz="1100" u="sng" dirty="0" err="1">
                <a:solidFill>
                  <a:srgbClr val="0F173D"/>
                </a:solidFill>
                <a:effectLst/>
                <a:latin typeface="Poppins" pitchFamily="2" charset="77"/>
                <a:ea typeface="Times New Roman" panose="02020603050405020304" pitchFamily="18" charset="0"/>
                <a:cs typeface="Poppins" pitchFamily="2" charset="77"/>
              </a:rPr>
              <a:t>youtu.be</a:t>
            </a:r>
            <a:r>
              <a:rPr lang="es-ES" sz="1100" u="sng" dirty="0">
                <a:solidFill>
                  <a:srgbClr val="0F173D"/>
                </a:solidFill>
                <a:effectLst/>
                <a:latin typeface="Poppins" pitchFamily="2" charset="77"/>
                <a:ea typeface="Times New Roman" panose="02020603050405020304" pitchFamily="18" charset="0"/>
                <a:cs typeface="Poppins" pitchFamily="2" charset="77"/>
              </a:rPr>
              <a:t>/sS_h8ZCGUuo]</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Invite a los participantes a sacar el folleto </a:t>
            </a:r>
            <a:r>
              <a:rPr lang="es-ES" sz="1100" b="1" u="sng" dirty="0">
                <a:solidFill>
                  <a:srgbClr val="0F173D"/>
                </a:solidFill>
                <a:effectLst/>
                <a:latin typeface="Poppins" pitchFamily="2" charset="77"/>
                <a:ea typeface="Times New Roman" panose="02020603050405020304" pitchFamily="18" charset="0"/>
                <a:cs typeface="Calibri" panose="020F0502020204030204" pitchFamily="34" charset="0"/>
              </a:rPr>
              <a:t>Observar </a:t>
            </a:r>
            <a:r>
              <a:rPr lang="es-ES" sz="1100" b="1" dirty="0">
                <a:solidFill>
                  <a:srgbClr val="0F173D"/>
                </a:solidFill>
                <a:effectLst/>
                <a:latin typeface="Poppins" pitchFamily="2" charset="77"/>
                <a:ea typeface="DengXian" panose="02010600030101010101" pitchFamily="2" charset="-122"/>
                <a:cs typeface="Calibri" panose="020F0502020204030204" pitchFamily="34" charset="0"/>
              </a:rPr>
              <a:t>M</a:t>
            </a:r>
            <a:r>
              <a:rPr lang="es-ES" sz="1100" b="1" baseline="30000" dirty="0">
                <a:solidFill>
                  <a:srgbClr val="0F173D"/>
                </a:solidFill>
                <a:effectLst/>
                <a:latin typeface="Poppins" pitchFamily="2" charset="77"/>
                <a:ea typeface="DengXian" panose="02010600030101010101" pitchFamily="2" charset="-122"/>
                <a:cs typeface="Calibri" panose="020F0502020204030204" pitchFamily="34" charset="0"/>
              </a:rPr>
              <a:t>5</a:t>
            </a:r>
            <a:r>
              <a:rPr lang="es-ES" sz="1100" b="1" dirty="0">
                <a:solidFill>
                  <a:srgbClr val="0F173D"/>
                </a:solidFill>
                <a:effectLst/>
                <a:latin typeface="Poppins" pitchFamily="2" charset="77"/>
                <a:ea typeface="Times New Roman" panose="02020603050405020304" pitchFamily="18" charset="0"/>
                <a:cs typeface="Calibri" panose="020F0502020204030204" pitchFamily="34" charset="0"/>
              </a:rPr>
              <a:t> en Acción: números y conteo</a:t>
            </a: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Para grupos más grandes y sesiones más largas, utilice un método de rompecabezas. Antes de reproducir el videoclip, asigne una práctica a cada mesa para enfocarse durante el video. Si hay más de cinco mesas, asigne más de una mesa para centrarse en cada práctica.</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Para grupos más pequeños y sesiones más cortas, considere mostrar el video clip dos a tres veces, invitando a los participantes a enfocarse en prácticas específicas cada vez. Anímelos a que anoten sus observaciones en el folleto.</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896399F6-6299-4610-B81F-5B1794C45A33}" type="slidenum">
              <a:rPr lang="en-US" smtClean="0"/>
              <a:t>36</a:t>
            </a:fld>
            <a:endParaRPr lang="en-US"/>
          </a:p>
        </p:txBody>
      </p:sp>
    </p:spTree>
    <p:extLst>
      <p:ext uri="{BB962C8B-B14F-4D97-AF65-F5344CB8AC3E}">
        <p14:creationId xmlns:p14="http://schemas.microsoft.com/office/powerpoint/2010/main" val="316495431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buNone/>
            </a:pPr>
            <a:r>
              <a:rPr lang="es-ES" sz="1100" b="1" kern="100" dirty="0">
                <a:ln>
                  <a:noFill/>
                </a:ln>
                <a:solidFill>
                  <a:srgbClr val="0F173D"/>
                </a:solidFill>
                <a:effectLst/>
                <a:uFill>
                  <a:solidFill>
                    <a:srgbClr val="000000"/>
                  </a:solidFill>
                </a:uFill>
                <a:latin typeface="Poppins" pitchFamily="2" charset="77"/>
                <a:ea typeface="Arial Unicode MS" panose="020B0604020202020204" pitchFamily="34" charset="-128"/>
              </a:rPr>
              <a:t>Tiempo: </a:t>
            </a:r>
            <a:r>
              <a:rPr lang="es-ES" sz="1100" kern="100" dirty="0">
                <a:ln>
                  <a:noFill/>
                </a:ln>
                <a:solidFill>
                  <a:srgbClr val="0F173D"/>
                </a:solidFill>
                <a:effectLst/>
                <a:uFill>
                  <a:solidFill>
                    <a:srgbClr val="000000"/>
                  </a:solidFill>
                </a:uFill>
                <a:latin typeface="Poppins" pitchFamily="2" charset="77"/>
                <a:ea typeface="Arial Unicode MS" panose="020B0604020202020204" pitchFamily="34" charset="-128"/>
              </a:rPr>
              <a:t>20–30 minutos (varía según los objetivos de la sesión)</a:t>
            </a:r>
            <a:endParaRPr lang="en-US" sz="1100" kern="100" dirty="0">
              <a:ln>
                <a:noFill/>
              </a:ln>
              <a:solidFill>
                <a:srgbClr val="0F173D"/>
              </a:solidFill>
              <a:effectLst/>
              <a:uFill>
                <a:solidFill>
                  <a:srgbClr val="000000"/>
                </a:solidFill>
              </a:uFill>
              <a:latin typeface="Poppins" pitchFamily="2" charset="77"/>
              <a:ea typeface="Arial Unicode MS" panose="020B0604020202020204" pitchFamily="34" charset="-128"/>
            </a:endParaRPr>
          </a:p>
          <a:p>
            <a:pPr marL="0" marR="0">
              <a:lnSpc>
                <a:spcPts val="2400"/>
              </a:lnSpc>
              <a:spcBef>
                <a:spcPts val="600"/>
              </a:spcBef>
              <a:buNone/>
            </a:pPr>
            <a:r>
              <a:rPr lang="es-ES" sz="1200" b="1" kern="1200" dirty="0">
                <a:solidFill>
                  <a:srgbClr val="0F173D"/>
                </a:solidFill>
                <a:effectLst/>
                <a:latin typeface="Poppins" pitchFamily="2" charset="77"/>
                <a:ea typeface="+mn-ea"/>
                <a:cs typeface="Calibri" panose="020F0502020204030204" pitchFamily="34" charset="0"/>
              </a:rPr>
              <a:t>Puntos de conversación</a:t>
            </a:r>
            <a:endParaRPr lang="en-US" sz="1200" b="1" kern="1200" dirty="0">
              <a:solidFill>
                <a:srgbClr val="0F173D"/>
              </a:solidFill>
              <a:effectLst/>
              <a:latin typeface="Poppins" pitchFamily="2" charset="77"/>
              <a:ea typeface="+mn-ea"/>
              <a:cs typeface="Calibri" panose="020F0502020204030204" pitchFamily="34" charset="0"/>
            </a:endParaRPr>
          </a:p>
          <a:p>
            <a:pPr marL="342900" marR="0" lvl="0" indent="-342900">
              <a:buFont typeface="Symbol" pitchFamily="2" charset="2"/>
              <a:buChar char=""/>
            </a:pPr>
            <a:r>
              <a:rPr lang="es-ES" sz="1100" dirty="0">
                <a:solidFill>
                  <a:srgbClr val="0F173D"/>
                </a:solidFill>
                <a:effectLst/>
                <a:latin typeface="Poppins" pitchFamily="2" charset="77"/>
                <a:ea typeface="Calibri" panose="020F0502020204030204" pitchFamily="34" charset="0"/>
                <a:cs typeface="Calibri" panose="020F0502020204030204" pitchFamily="34" charset="0"/>
              </a:rPr>
              <a:t>Vamos a ver sus observaciones de cada practica de M</a:t>
            </a:r>
            <a:r>
              <a:rPr lang="es-ES" sz="1100" baseline="30000" dirty="0">
                <a:solidFill>
                  <a:srgbClr val="0F173D"/>
                </a:solidFill>
                <a:effectLst/>
                <a:latin typeface="Poppins" pitchFamily="2" charset="77"/>
                <a:ea typeface="Calibri" panose="020F0502020204030204" pitchFamily="34" charset="0"/>
                <a:cs typeface="Calibri" panose="020F0502020204030204" pitchFamily="34" charset="0"/>
              </a:rPr>
              <a:t>5</a:t>
            </a:r>
            <a:r>
              <a:rPr lang="es-ES" sz="1100" dirty="0">
                <a:solidFill>
                  <a:srgbClr val="0F173D"/>
                </a:solidFill>
                <a:effectLst/>
                <a:latin typeface="Poppins" pitchFamily="2" charset="77"/>
                <a:ea typeface="Calibri" panose="020F0502020204030204" pitchFamily="34" charset="0"/>
                <a:cs typeface="Calibri" panose="020F0502020204030204" pitchFamily="34" charset="0"/>
              </a:rPr>
              <a:t>. </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0" marR="0">
              <a:lnSpc>
                <a:spcPts val="2400"/>
              </a:lnSpc>
              <a:spcBef>
                <a:spcPts val="600"/>
              </a:spcBef>
              <a:buNone/>
            </a:pPr>
            <a:r>
              <a:rPr lang="es-ES" sz="1200" b="1" kern="1200" dirty="0">
                <a:solidFill>
                  <a:srgbClr val="0F173D"/>
                </a:solidFill>
                <a:effectLst/>
                <a:latin typeface="Poppins" pitchFamily="2" charset="77"/>
                <a:ea typeface="+mn-ea"/>
                <a:cs typeface="Calibri" panose="020F0502020204030204" pitchFamily="34" charset="0"/>
              </a:rPr>
              <a:t>Notas del facilitador</a:t>
            </a:r>
            <a:endParaRPr lang="en-US" sz="1200" b="1" kern="1200" dirty="0">
              <a:solidFill>
                <a:srgbClr val="0F173D"/>
              </a:solidFill>
              <a:effectLst/>
              <a:latin typeface="Poppins" pitchFamily="2" charset="77"/>
              <a:ea typeface="+mn-ea"/>
              <a:cs typeface="Calibri" panose="020F0502020204030204" pitchFamily="34" charset="0"/>
            </a:endParaRP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Use el folleto </a:t>
            </a:r>
            <a:r>
              <a:rPr lang="es-ES" sz="1100" b="1" dirty="0">
                <a:solidFill>
                  <a:srgbClr val="0F173D"/>
                </a:solidFill>
                <a:effectLst/>
                <a:latin typeface="Poppins" pitchFamily="2" charset="77"/>
                <a:ea typeface="Times New Roman" panose="02020603050405020304" pitchFamily="18" charset="0"/>
                <a:cs typeface="Calibri" panose="020F0502020204030204" pitchFamily="34" charset="0"/>
              </a:rPr>
              <a:t>Ejemplos de respuestas para observar</a:t>
            </a: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 </a:t>
            </a:r>
            <a:r>
              <a:rPr lang="es-ES" sz="1100" b="1" dirty="0">
                <a:solidFill>
                  <a:srgbClr val="0F173D"/>
                </a:solidFill>
                <a:effectLst/>
                <a:latin typeface="Poppins" pitchFamily="2" charset="77"/>
                <a:ea typeface="Times New Roman" panose="02020603050405020304" pitchFamily="18" charset="0"/>
                <a:cs typeface="Calibri" panose="020F0502020204030204" pitchFamily="34" charset="0"/>
              </a:rPr>
              <a:t>M</a:t>
            </a:r>
            <a:r>
              <a:rPr lang="es-ES" sz="1100" b="1" baseline="30000" dirty="0">
                <a:solidFill>
                  <a:srgbClr val="0F173D"/>
                </a:solidFill>
                <a:effectLst/>
                <a:latin typeface="Poppins" pitchFamily="2" charset="77"/>
                <a:ea typeface="Times New Roman" panose="02020603050405020304" pitchFamily="18" charset="0"/>
                <a:cs typeface="Calibri" panose="020F0502020204030204" pitchFamily="34" charset="0"/>
              </a:rPr>
              <a:t>5 </a:t>
            </a:r>
            <a:r>
              <a:rPr lang="es-ES" sz="1100" b="1" dirty="0">
                <a:solidFill>
                  <a:srgbClr val="0F173D"/>
                </a:solidFill>
                <a:effectLst/>
                <a:latin typeface="Poppins" pitchFamily="2" charset="77"/>
                <a:ea typeface="Times New Roman" panose="02020603050405020304" pitchFamily="18" charset="0"/>
                <a:cs typeface="Calibri" panose="020F0502020204030204" pitchFamily="34" charset="0"/>
              </a:rPr>
              <a:t>en acción: números y conteo </a:t>
            </a: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para ver ejemplos de las formas en que se </a:t>
            </a:r>
            <a:r>
              <a:rPr lang="es-ES" sz="1100" u="sng" dirty="0">
                <a:solidFill>
                  <a:srgbClr val="0F173D"/>
                </a:solidFill>
                <a:effectLst/>
                <a:latin typeface="Poppins" pitchFamily="2" charset="77"/>
                <a:ea typeface="Times New Roman" panose="02020603050405020304" pitchFamily="18" charset="0"/>
                <a:cs typeface="Calibri" panose="020F0502020204030204" pitchFamily="34" charset="0"/>
              </a:rPr>
              <a:t>utilizó M</a:t>
            </a:r>
            <a:r>
              <a:rPr lang="es-ES" sz="1100" u="sng" baseline="30000" dirty="0">
                <a:solidFill>
                  <a:srgbClr val="0F173D"/>
                </a:solidFill>
                <a:effectLst/>
                <a:latin typeface="Poppins" pitchFamily="2" charset="77"/>
                <a:ea typeface="Times New Roman" panose="02020603050405020304" pitchFamily="18" charset="0"/>
                <a:cs typeface="Calibri" panose="020F0502020204030204" pitchFamily="34" charset="0"/>
              </a:rPr>
              <a:t>5</a:t>
            </a: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 en el video “</a:t>
            </a:r>
            <a:r>
              <a:rPr lang="es-ES" sz="1100" u="sng" dirty="0">
                <a:solidFill>
                  <a:srgbClr val="000000"/>
                </a:solidFill>
                <a:effectLst/>
                <a:latin typeface="Poppins" pitchFamily="2" charset="77"/>
                <a:ea typeface="STFangsong" panose="02010600040101010101" pitchFamily="2" charset="-122"/>
                <a:cs typeface="Poppins" pitchFamily="2" charset="77"/>
                <a:hlinkClick r:id="rId3"/>
              </a:rPr>
              <a:t>Contar a los miembros de la familia (3-5 años)</a:t>
            </a:r>
            <a:r>
              <a:rPr lang="es-ES" sz="1100" u="sng" dirty="0">
                <a:solidFill>
                  <a:srgbClr val="000000"/>
                </a:solidFill>
                <a:effectLst/>
                <a:latin typeface="Poppins" pitchFamily="2" charset="77"/>
                <a:ea typeface="STFangsong" panose="02010600040101010101" pitchFamily="2" charset="-122"/>
                <a:cs typeface="Poppins" pitchFamily="2" charset="77"/>
              </a:rPr>
              <a:t> </a:t>
            </a:r>
            <a:r>
              <a:rPr lang="es-ES" sz="1100" u="sng" dirty="0">
                <a:solidFill>
                  <a:srgbClr val="000000"/>
                </a:solidFill>
                <a:effectLst/>
                <a:latin typeface="Poppins" pitchFamily="2" charset="77"/>
                <a:ea typeface="STFangsong" panose="020B0400000000000000" pitchFamily="34" charset="-122"/>
                <a:cs typeface="Poppins" pitchFamily="2" charset="77"/>
              </a:rPr>
              <a:t>[https://</a:t>
            </a:r>
            <a:r>
              <a:rPr lang="es-ES" sz="1100" u="sng" dirty="0" err="1">
                <a:solidFill>
                  <a:srgbClr val="000000"/>
                </a:solidFill>
                <a:effectLst/>
                <a:latin typeface="Poppins" pitchFamily="2" charset="77"/>
                <a:ea typeface="STFangsong" panose="020B0400000000000000" pitchFamily="34" charset="-122"/>
                <a:cs typeface="Poppins" pitchFamily="2" charset="77"/>
              </a:rPr>
              <a:t>youtu.be</a:t>
            </a:r>
            <a:r>
              <a:rPr lang="es-ES" sz="1100" u="sng" dirty="0">
                <a:solidFill>
                  <a:srgbClr val="000000"/>
                </a:solidFill>
                <a:effectLst/>
                <a:latin typeface="Poppins" pitchFamily="2" charset="77"/>
                <a:ea typeface="STFangsong" panose="020B0400000000000000" pitchFamily="34" charset="-122"/>
                <a:cs typeface="Poppins" pitchFamily="2" charset="77"/>
              </a:rPr>
              <a:t>/</a:t>
            </a:r>
            <a:r>
              <a:rPr lang="es-ES" sz="1100" u="sng" dirty="0" err="1">
                <a:solidFill>
                  <a:srgbClr val="000000"/>
                </a:solidFill>
                <a:effectLst/>
                <a:latin typeface="Poppins" pitchFamily="2" charset="77"/>
                <a:ea typeface="STFangsong" panose="020B0400000000000000" pitchFamily="34" charset="-122"/>
                <a:cs typeface="Poppins" pitchFamily="2" charset="77"/>
              </a:rPr>
              <a:t>CKAVPdho_lY</a:t>
            </a:r>
            <a:r>
              <a:rPr lang="es-ES" sz="1100" u="sng">
                <a:solidFill>
                  <a:srgbClr val="000000"/>
                </a:solidFill>
                <a:effectLst/>
                <a:latin typeface="Poppins" pitchFamily="2" charset="77"/>
                <a:ea typeface="STFangsong" panose="020B0400000000000000" pitchFamily="34" charset="-122"/>
                <a:cs typeface="Poppins" pitchFamily="2" charset="77"/>
              </a:rPr>
              <a:t>]</a:t>
            </a:r>
            <a:r>
              <a:rPr lang="es-ES" sz="1100">
                <a:solidFill>
                  <a:srgbClr val="0F173D"/>
                </a:solidFill>
                <a:effectLst/>
                <a:latin typeface="Poppins" pitchFamily="2" charset="77"/>
                <a:ea typeface="Times New Roman" panose="02020603050405020304" pitchFamily="18" charset="0"/>
                <a:cs typeface="Calibri" panose="020F0502020204030204" pitchFamily="34" charset="0"/>
              </a:rPr>
              <a:t>”.</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s-ES" sz="1100" dirty="0">
                <a:solidFill>
                  <a:srgbClr val="0F173D"/>
                </a:solidFill>
                <a:effectLst/>
                <a:latin typeface="Poppins" pitchFamily="2" charset="77"/>
                <a:ea typeface="Calibri" panose="020F0502020204030204" pitchFamily="34" charset="0"/>
                <a:cs typeface="Calibri" panose="020F0502020204030204" pitchFamily="34" charset="0"/>
              </a:rPr>
              <a:t>Para grupos más grandes o sesiones más largas: Después de observar el video, pida a cada grupo de mesa que discuta lo que observaron sobre su práctica asignada. Luego, invite a cada grupo a compartir sus observaciones con el grupo más grande. A medida que cada grupo comparte, parafrasea, afirma y agrega sus respuestas según es necesario. Considere escribir las observaciones de cada grupo para hacer visibles las prácticas.</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s-ES" sz="1100" dirty="0">
                <a:solidFill>
                  <a:srgbClr val="0F173D"/>
                </a:solidFill>
                <a:effectLst/>
                <a:latin typeface="Poppins" pitchFamily="2" charset="77"/>
                <a:ea typeface="Calibri" panose="020F0502020204030204" pitchFamily="34" charset="0"/>
                <a:cs typeface="Calibri" panose="020F0502020204030204" pitchFamily="34" charset="0"/>
              </a:rPr>
              <a:t>Para grupos pequeños o sesiones más cortas: Invite a los participantes a compartir sus observaciones con todo el grupo. Escriba sus observaciones para hacer visibles las prácticas. A medida que los participantes comparten, parafrasea, afirma y añade a sus respuestas según es necesario. Considere invitar a los participantes a compartir algo que hayan aprendido con alguien de otra mesa. Por ejemplo, pídales que encuentren a alguien con una camisa de color similar, muévanse para conocerlos y compartir algo que aprendieron con esa personan.</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s-ES" sz="1100" dirty="0">
                <a:solidFill>
                  <a:srgbClr val="0F173D"/>
                </a:solidFill>
                <a:effectLst/>
                <a:latin typeface="Poppins" pitchFamily="2" charset="77"/>
                <a:ea typeface="Calibri" panose="020F0502020204030204" pitchFamily="34" charset="0"/>
                <a:cs typeface="Calibri" panose="020F0502020204030204" pitchFamily="34" charset="0"/>
              </a:rPr>
              <a:t>Para obtener ideas adicionales sobre cómo facilitar informes, visite la serie de recursos de </a:t>
            </a:r>
            <a:r>
              <a:rPr lang="es-ES" sz="1100" b="1" dirty="0">
                <a:solidFill>
                  <a:srgbClr val="0F173D"/>
                </a:solidFill>
                <a:effectLst/>
                <a:latin typeface="Poppins" pitchFamily="2" charset="77"/>
                <a:ea typeface="Calibri" panose="020F0502020204030204" pitchFamily="34" charset="0"/>
                <a:cs typeface="Calibri" panose="020F0502020204030204" pitchFamily="34" charset="0"/>
              </a:rPr>
              <a:t>Facilitar el aprendizaje profesional de STEAM</a:t>
            </a:r>
            <a:r>
              <a:rPr lang="es-ES" sz="1100" dirty="0">
                <a:solidFill>
                  <a:srgbClr val="0F173D"/>
                </a:solidFill>
                <a:effectLst/>
                <a:latin typeface="Poppins" pitchFamily="2" charset="77"/>
                <a:ea typeface="Calibri" panose="020F0502020204030204" pitchFamily="34" charset="0"/>
                <a:cs typeface="Calibri" panose="020F0502020204030204" pitchFamily="34" charset="0"/>
              </a:rPr>
              <a:t>.</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896399F6-6299-4610-B81F-5B1794C45A33}" type="slidenum">
              <a:rPr lang="en-US" smtClean="0"/>
              <a:t>37</a:t>
            </a:fld>
            <a:endParaRPr lang="en-US"/>
          </a:p>
        </p:txBody>
      </p:sp>
    </p:spTree>
    <p:extLst>
      <p:ext uri="{BB962C8B-B14F-4D97-AF65-F5344CB8AC3E}">
        <p14:creationId xmlns:p14="http://schemas.microsoft.com/office/powerpoint/2010/main" val="101940101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r>
              <a:rPr lang="es-419" sz="1100" b="1" kern="100" dirty="0">
                <a:ln>
                  <a:noFill/>
                </a:ln>
                <a:solidFill>
                  <a:srgbClr val="0F173D"/>
                </a:solidFill>
                <a:effectLst/>
                <a:uFill>
                  <a:solidFill>
                    <a:srgbClr val="000000"/>
                  </a:solidFill>
                </a:uFill>
                <a:latin typeface="Poppins" pitchFamily="2" charset="77"/>
                <a:ea typeface="Arial Unicode MS" panose="020B0604020202020204" pitchFamily="34" charset="-128"/>
              </a:rPr>
              <a:t>Tiempo:</a:t>
            </a:r>
            <a:r>
              <a:rPr lang="es-419" sz="1100" kern="100" dirty="0">
                <a:ln>
                  <a:noFill/>
                </a:ln>
                <a:solidFill>
                  <a:srgbClr val="0F173D"/>
                </a:solidFill>
                <a:effectLst/>
                <a:uFill>
                  <a:solidFill>
                    <a:srgbClr val="000000"/>
                  </a:solidFill>
                </a:uFill>
                <a:latin typeface="Poppins" pitchFamily="2" charset="77"/>
                <a:ea typeface="Arial Unicode MS" panose="020B0604020202020204" pitchFamily="34" charset="-128"/>
              </a:rPr>
              <a:t> 5–7 minutos</a:t>
            </a:r>
            <a:endParaRPr lang="en-US" sz="1100" kern="100" dirty="0">
              <a:ln>
                <a:noFill/>
              </a:ln>
              <a:solidFill>
                <a:srgbClr val="0F173D"/>
              </a:solidFill>
              <a:effectLst/>
              <a:uFill>
                <a:solidFill>
                  <a:srgbClr val="000000"/>
                </a:solidFill>
              </a:uFill>
              <a:latin typeface="Poppins" pitchFamily="2" charset="77"/>
              <a:ea typeface="Arial Unicode MS" panose="020B0604020202020204" pitchFamily="34" charset="-128"/>
            </a:endParaRPr>
          </a:p>
          <a:p>
            <a:pPr marL="0" marR="0">
              <a:lnSpc>
                <a:spcPts val="2400"/>
              </a:lnSpc>
              <a:spcBef>
                <a:spcPts val="600"/>
              </a:spcBef>
            </a:pPr>
            <a:r>
              <a:rPr lang="es-419" sz="1200" b="1" kern="1200" dirty="0">
                <a:solidFill>
                  <a:srgbClr val="0F173D"/>
                </a:solidFill>
                <a:effectLst/>
                <a:latin typeface="Poppins" pitchFamily="2" charset="77"/>
                <a:ea typeface="+mn-ea"/>
                <a:cs typeface="Calibri" panose="020F0502020204030204" pitchFamily="34" charset="0"/>
              </a:rPr>
              <a:t>Puntos de conversación</a:t>
            </a:r>
            <a:endParaRPr lang="en-US" sz="1200" b="1" kern="1200" dirty="0">
              <a:solidFill>
                <a:srgbClr val="0F173D"/>
              </a:solidFill>
              <a:effectLst/>
              <a:latin typeface="Poppins" pitchFamily="2" charset="77"/>
              <a:ea typeface="+mn-ea"/>
              <a:cs typeface="Calibri" panose="020F0502020204030204" pitchFamily="34" charset="0"/>
            </a:endParaRPr>
          </a:p>
          <a:p>
            <a:pPr marL="342900" marR="0" lvl="0" indent="-342900">
              <a:buFont typeface="Symbol" pitchFamily="2" charset="2"/>
              <a:buChar char=""/>
            </a:pPr>
            <a:r>
              <a:rPr lang="es-419" sz="1100" dirty="0">
                <a:solidFill>
                  <a:srgbClr val="0F173D"/>
                </a:solidFill>
                <a:effectLst/>
                <a:latin typeface="Poppins" pitchFamily="2" charset="77"/>
                <a:ea typeface="Times New Roman" panose="02020603050405020304" pitchFamily="18" charset="0"/>
                <a:cs typeface="Calibri" panose="020F0502020204030204" pitchFamily="34" charset="0"/>
              </a:rPr>
              <a:t>Tómese unos minutos para pensar en nuestra sesión.</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s-419" sz="1100" dirty="0">
                <a:solidFill>
                  <a:srgbClr val="0F173D"/>
                </a:solidFill>
                <a:effectLst/>
                <a:latin typeface="Poppins" pitchFamily="2" charset="77"/>
                <a:ea typeface="Times New Roman" panose="02020603050405020304" pitchFamily="18" charset="0"/>
                <a:cs typeface="Calibri" panose="020F0502020204030204" pitchFamily="34" charset="0"/>
              </a:rPr>
              <a:t>Identificar lo siguiente:</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s-419" sz="1100" dirty="0">
                <a:solidFill>
                  <a:srgbClr val="0F173D"/>
                </a:solidFill>
                <a:effectLst/>
                <a:latin typeface="Poppins" pitchFamily="2" charset="77"/>
                <a:ea typeface="Times New Roman" panose="02020603050405020304" pitchFamily="18" charset="0"/>
                <a:cs typeface="Calibri" panose="020F0502020204030204" pitchFamily="34" charset="0"/>
              </a:rPr>
              <a:t>Tres cosas que aprendió durante esta sesión.</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s-419" sz="1100" dirty="0">
                <a:solidFill>
                  <a:srgbClr val="0F173D"/>
                </a:solidFill>
                <a:effectLst/>
                <a:latin typeface="Poppins" pitchFamily="2" charset="77"/>
                <a:ea typeface="Times New Roman" panose="02020603050405020304" pitchFamily="18" charset="0"/>
                <a:cs typeface="Calibri" panose="020F0502020204030204" pitchFamily="34" charset="0"/>
              </a:rPr>
              <a:t>Dos preguntas que tiene.</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s-419" sz="1100" dirty="0">
                <a:solidFill>
                  <a:srgbClr val="0F173D"/>
                </a:solidFill>
                <a:effectLst/>
                <a:latin typeface="Poppins" pitchFamily="2" charset="77"/>
                <a:ea typeface="Times New Roman" panose="02020603050405020304" pitchFamily="18" charset="0"/>
                <a:cs typeface="Calibri" panose="020F0502020204030204" pitchFamily="34" charset="0"/>
              </a:rPr>
              <a:t>Una cosa que va a probar en su entorno de aprendizaje la próxima semana.</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s-419" sz="1100" dirty="0">
                <a:solidFill>
                  <a:srgbClr val="0F173D"/>
                </a:solidFill>
                <a:effectLst/>
                <a:latin typeface="Poppins" pitchFamily="2" charset="77"/>
                <a:ea typeface="Times New Roman" panose="02020603050405020304" pitchFamily="18" charset="0"/>
                <a:cs typeface="Calibri" panose="020F0502020204030204" pitchFamily="34" charset="0"/>
              </a:rPr>
              <a:t>[Permita de tres a cuatro minutos para que los participantes piensen. Podría invitar a los participantes a compartir con un compañero.]</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s-419" sz="1100" dirty="0">
                <a:solidFill>
                  <a:srgbClr val="0F173D"/>
                </a:solidFill>
                <a:effectLst/>
                <a:latin typeface="Poppins" pitchFamily="2" charset="77"/>
                <a:ea typeface="Times New Roman" panose="02020603050405020304" pitchFamily="18" charset="0"/>
                <a:cs typeface="Calibri" panose="020F0502020204030204" pitchFamily="34" charset="0"/>
              </a:rPr>
              <a:t>Gracias por su tiempo, atención y compromiso. Ha sido maravilloso trabajar con usted.</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0" marR="0">
              <a:lnSpc>
                <a:spcPts val="2400"/>
              </a:lnSpc>
              <a:spcBef>
                <a:spcPts val="600"/>
              </a:spcBef>
            </a:pPr>
            <a:r>
              <a:rPr lang="es-419" sz="1200" b="1" kern="1200" dirty="0">
                <a:solidFill>
                  <a:srgbClr val="0F173D"/>
                </a:solidFill>
                <a:effectLst/>
                <a:latin typeface="Poppins" pitchFamily="2" charset="77"/>
                <a:ea typeface="+mn-ea"/>
                <a:cs typeface="Calibri" panose="020F0502020204030204" pitchFamily="34" charset="0"/>
              </a:rPr>
              <a:t>Notas del facilitador</a:t>
            </a:r>
            <a:endParaRPr lang="en-US" sz="1200" b="1" kern="1200" dirty="0">
              <a:solidFill>
                <a:srgbClr val="0F173D"/>
              </a:solidFill>
              <a:effectLst/>
              <a:latin typeface="Poppins" pitchFamily="2" charset="77"/>
              <a:ea typeface="+mn-ea"/>
              <a:cs typeface="Calibri" panose="020F0502020204030204" pitchFamily="34" charset="0"/>
            </a:endParaRPr>
          </a:p>
          <a:p>
            <a:pPr marL="342900" marR="0" lvl="0" indent="-342900">
              <a:buFont typeface="Symbol" pitchFamily="2" charset="2"/>
              <a:buChar char=""/>
            </a:pPr>
            <a:r>
              <a:rPr lang="es-419" sz="1100" dirty="0">
                <a:solidFill>
                  <a:srgbClr val="0F173D"/>
                </a:solidFill>
                <a:effectLst/>
                <a:latin typeface="Poppins" pitchFamily="2" charset="77"/>
                <a:ea typeface="Times New Roman" panose="02020603050405020304" pitchFamily="18" charset="0"/>
                <a:cs typeface="Calibri" panose="020F0502020204030204" pitchFamily="34" charset="0"/>
              </a:rPr>
              <a:t>Para sesiones más largas, considere pedir a los participantes que compartan sus preguntas con el grupo más grande.</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s-419" sz="1100" dirty="0">
                <a:solidFill>
                  <a:srgbClr val="0F173D"/>
                </a:solidFill>
                <a:effectLst/>
                <a:latin typeface="Poppins" pitchFamily="2" charset="77"/>
                <a:ea typeface="Times New Roman" panose="02020603050405020304" pitchFamily="18" charset="0"/>
                <a:cs typeface="Calibri" panose="020F0502020204030204" pitchFamily="34" charset="0"/>
              </a:rPr>
              <a:t>Mientras los participantes discuten sus reflexiones, tome nota de las preguntas que todavía tienen y lo que les gustaría probar. Utilice esta información para identificar temas para capacitación futura, entrenamiento o comunidades de práctica.</a:t>
            </a:r>
            <a:endParaRPr lang="en-US" sz="1100">
              <a:solidFill>
                <a:srgbClr val="0F173D"/>
              </a:solidFill>
              <a:effectLst/>
              <a:latin typeface="Poppins" pitchFamily="2" charset="77"/>
              <a:ea typeface="Times New Roman" panose="02020603050405020304" pitchFamily="18" charset="0"/>
              <a:cs typeface="Calibri" panose="020F0502020204030204" pitchFamily="34" charset="0"/>
            </a:endParaRPr>
          </a:p>
          <a:p>
            <a:endParaRPr lang="en-US"/>
          </a:p>
        </p:txBody>
      </p:sp>
      <p:sp>
        <p:nvSpPr>
          <p:cNvPr id="4" name="Slide Number Placeholder 3"/>
          <p:cNvSpPr>
            <a:spLocks noGrp="1"/>
          </p:cNvSpPr>
          <p:nvPr>
            <p:ph type="sldNum" sz="quarter" idx="5"/>
          </p:nvPr>
        </p:nvSpPr>
        <p:spPr/>
        <p:txBody>
          <a:bodyPr/>
          <a:lstStyle/>
          <a:p>
            <a:fld id="{896399F6-6299-4610-B81F-5B1794C45A33}" type="slidenum">
              <a:rPr lang="en-US" smtClean="0"/>
              <a:t>38</a:t>
            </a:fld>
            <a:endParaRPr lang="en-US"/>
          </a:p>
        </p:txBody>
      </p:sp>
    </p:spTree>
    <p:extLst>
      <p:ext uri="{BB962C8B-B14F-4D97-AF65-F5344CB8AC3E}">
        <p14:creationId xmlns:p14="http://schemas.microsoft.com/office/powerpoint/2010/main" val="22613974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r>
              <a:rPr lang="es-419" sz="1100" b="1" kern="100" dirty="0">
                <a:ln>
                  <a:noFill/>
                </a:ln>
                <a:solidFill>
                  <a:srgbClr val="0F173D"/>
                </a:solidFill>
                <a:effectLst/>
                <a:uFill>
                  <a:solidFill>
                    <a:srgbClr val="000000"/>
                  </a:solidFill>
                </a:uFill>
                <a:latin typeface="Poppins" pitchFamily="2" charset="77"/>
                <a:ea typeface="Arial Unicode MS" panose="020B0604020202020204" pitchFamily="34" charset="-128"/>
              </a:rPr>
              <a:t>Tiempo:</a:t>
            </a:r>
            <a:r>
              <a:rPr lang="es-419" sz="1100" kern="100" dirty="0">
                <a:ln>
                  <a:noFill/>
                </a:ln>
                <a:solidFill>
                  <a:srgbClr val="0F173D"/>
                </a:solidFill>
                <a:effectLst/>
                <a:uFill>
                  <a:solidFill>
                    <a:srgbClr val="000000"/>
                  </a:solidFill>
                </a:uFill>
                <a:latin typeface="Poppins" pitchFamily="2" charset="77"/>
                <a:ea typeface="Arial Unicode MS" panose="020B0604020202020204" pitchFamily="34" charset="-128"/>
              </a:rPr>
              <a:t> 15–20 minutos </a:t>
            </a:r>
            <a:endParaRPr lang="en-US" sz="1100" kern="100" dirty="0">
              <a:ln>
                <a:noFill/>
              </a:ln>
              <a:solidFill>
                <a:srgbClr val="0F173D"/>
              </a:solidFill>
              <a:effectLst/>
              <a:uFill>
                <a:solidFill>
                  <a:srgbClr val="000000"/>
                </a:solidFill>
              </a:uFill>
              <a:latin typeface="Poppins" pitchFamily="2" charset="77"/>
              <a:ea typeface="Arial Unicode MS" panose="020B0604020202020204" pitchFamily="34" charset="-128"/>
            </a:endParaRPr>
          </a:p>
          <a:p>
            <a:pPr marL="0" marR="0">
              <a:lnSpc>
                <a:spcPts val="2400"/>
              </a:lnSpc>
              <a:spcBef>
                <a:spcPts val="600"/>
              </a:spcBef>
            </a:pPr>
            <a:r>
              <a:rPr lang="es-419" sz="1200" b="1" kern="1200" dirty="0">
                <a:solidFill>
                  <a:srgbClr val="0F173D"/>
                </a:solidFill>
                <a:effectLst/>
                <a:latin typeface="Poppins" pitchFamily="2" charset="77"/>
                <a:ea typeface="+mn-ea"/>
                <a:cs typeface="Calibri" panose="020F0502020204030204" pitchFamily="34" charset="0"/>
              </a:rPr>
              <a:t>Puntos de conversación</a:t>
            </a:r>
            <a:endParaRPr lang="en-US" sz="1200" b="1" kern="1200" dirty="0">
              <a:solidFill>
                <a:srgbClr val="0F173D"/>
              </a:solidFill>
              <a:effectLst/>
              <a:latin typeface="Poppins" pitchFamily="2" charset="77"/>
              <a:ea typeface="+mn-ea"/>
              <a:cs typeface="Calibri" panose="020F0502020204030204" pitchFamily="34" charset="0"/>
            </a:endParaRPr>
          </a:p>
          <a:p>
            <a:pPr marL="342900" marR="0" lvl="0" indent="-342900">
              <a:buFont typeface="Symbol" pitchFamily="2" charset="2"/>
              <a:buChar char=""/>
            </a:pPr>
            <a:r>
              <a:rPr lang="es-419" sz="1100" dirty="0">
                <a:solidFill>
                  <a:srgbClr val="0F173D"/>
                </a:solidFill>
                <a:effectLst/>
                <a:latin typeface="Poppins" pitchFamily="2" charset="77"/>
                <a:ea typeface="Calibri" panose="020F0502020204030204" pitchFamily="34" charset="0"/>
                <a:cs typeface="Calibri" panose="020F0502020204030204" pitchFamily="34" charset="0"/>
              </a:rPr>
              <a:t>Los niños de tres a seis años aprenden los números todos los días y cuentan para averiguar cuántos hay. Por ejemplo, practican el conteo a través de libros, canciones, rutinas cotidianas y actividades. </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s-419" sz="1100" dirty="0">
                <a:solidFill>
                  <a:srgbClr val="0F173D"/>
                </a:solidFill>
                <a:effectLst/>
                <a:latin typeface="Poppins" pitchFamily="2" charset="77"/>
                <a:ea typeface="Calibri" panose="020F0502020204030204" pitchFamily="34" charset="0"/>
                <a:cs typeface="Calibri" panose="020F0502020204030204" pitchFamily="34" charset="0"/>
              </a:rPr>
              <a:t>Piense en algunos libros para conteo, historias, canciones, cantos, rutinas cotidianas o actividades que usa en su entorno de aprendizaje -en inglés o cualquier otro idioma. </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s-419" sz="1100" dirty="0">
                <a:solidFill>
                  <a:srgbClr val="0F173D"/>
                </a:solidFill>
                <a:effectLst/>
                <a:latin typeface="Poppins" pitchFamily="2" charset="77"/>
                <a:ea typeface="Calibri" panose="020F0502020204030204" pitchFamily="34" charset="0"/>
                <a:cs typeface="Calibri" panose="020F0502020204030204" pitchFamily="34" charset="0"/>
              </a:rPr>
              <a:t>Comparta con su grupo de mesa uno de sus libros, historias, canciones, cantos, rutinas cotidianas o actividades de números y conteo favoritos para usar con niños de tres a seis años. Luego, discuta lo siguiente con su grupo:</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s-419" sz="1100" dirty="0">
                <a:solidFill>
                  <a:srgbClr val="0F173D"/>
                </a:solidFill>
                <a:effectLst/>
                <a:latin typeface="Poppins" pitchFamily="2" charset="77"/>
                <a:ea typeface="Calibri" panose="020F0502020204030204" pitchFamily="34" charset="0"/>
                <a:cs typeface="Calibri" panose="020F0502020204030204" pitchFamily="34" charset="0"/>
              </a:rPr>
              <a:t>¿Qué palabras para números o conceptos se utilizan?</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s-419" sz="1100" dirty="0">
                <a:solidFill>
                  <a:srgbClr val="0F173D"/>
                </a:solidFill>
                <a:effectLst/>
                <a:latin typeface="Poppins" pitchFamily="2" charset="77"/>
                <a:ea typeface="Calibri" panose="020F0502020204030204" pitchFamily="34" charset="0"/>
                <a:cs typeface="Calibri" panose="020F0502020204030204" pitchFamily="34" charset="0"/>
              </a:rPr>
              <a:t> ¿Cuándo podría usar estos libros, historias, canciones, cantos o actividades (por ejemplo, durante una rutina diaria específica)? Comparta por qué se usa durante esa rutina. </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0" marR="0">
              <a:lnSpc>
                <a:spcPts val="2400"/>
              </a:lnSpc>
              <a:spcBef>
                <a:spcPts val="600"/>
              </a:spcBef>
            </a:pPr>
            <a:r>
              <a:rPr lang="es-419" sz="1200" b="1" kern="1200" dirty="0">
                <a:solidFill>
                  <a:srgbClr val="0F173D"/>
                </a:solidFill>
                <a:effectLst/>
                <a:latin typeface="Poppins" pitchFamily="2" charset="77"/>
                <a:ea typeface="+mn-ea"/>
                <a:cs typeface="Calibri" panose="020F0502020204030204" pitchFamily="34" charset="0"/>
              </a:rPr>
              <a:t>Notas del facilitador</a:t>
            </a:r>
            <a:endParaRPr lang="en-US" sz="1200" b="1" kern="1200" dirty="0">
              <a:solidFill>
                <a:srgbClr val="0F173D"/>
              </a:solidFill>
              <a:effectLst/>
              <a:latin typeface="Poppins" pitchFamily="2" charset="77"/>
              <a:ea typeface="+mn-ea"/>
              <a:cs typeface="Calibri" panose="020F0502020204030204" pitchFamily="34" charset="0"/>
            </a:endParaRPr>
          </a:p>
          <a:p>
            <a:pPr marL="342900" marR="0" lvl="0" indent="-342900">
              <a:buFont typeface="Symbol" pitchFamily="2" charset="2"/>
              <a:buChar char=""/>
            </a:pPr>
            <a:r>
              <a:rPr lang="es-419" sz="1100" dirty="0">
                <a:solidFill>
                  <a:srgbClr val="0F173D"/>
                </a:solidFill>
                <a:effectLst/>
                <a:latin typeface="Poppins" pitchFamily="2" charset="77"/>
                <a:ea typeface="Times New Roman" panose="02020603050405020304" pitchFamily="18" charset="0"/>
                <a:cs typeface="Calibri" panose="020F0502020204030204" pitchFamily="34" charset="0"/>
              </a:rPr>
              <a:t>Ajuste la forma en que organiza la actividad según el tamaño del grupo, la duración y el formato de la sesión y las necesidades de los participantes. </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s-419" sz="1100" dirty="0">
                <a:solidFill>
                  <a:srgbClr val="0F173D"/>
                </a:solidFill>
                <a:effectLst/>
                <a:latin typeface="Poppins" pitchFamily="2" charset="77"/>
                <a:ea typeface="Times New Roman" panose="02020603050405020304" pitchFamily="18" charset="0"/>
                <a:cs typeface="Calibri" panose="020F0502020204030204" pitchFamily="34" charset="0"/>
              </a:rPr>
              <a:t>Para sesiones más largas, considere pedir a cada grupo de mesa que interprete una o dos canciones para el grupo grande.</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s-419" sz="1100" dirty="0">
                <a:solidFill>
                  <a:srgbClr val="0F173D"/>
                </a:solidFill>
                <a:effectLst/>
                <a:latin typeface="Poppins" pitchFamily="2" charset="77"/>
                <a:ea typeface="Times New Roman" panose="02020603050405020304" pitchFamily="18" charset="0"/>
                <a:cs typeface="Calibri" panose="020F0502020204030204" pitchFamily="34" charset="0"/>
              </a:rPr>
              <a:t>En el caso de sesiones más cortas, considere la posibilidad de invitar a cada mesa para que se centre en la primera pregunta.</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s-419" sz="1100" dirty="0">
                <a:solidFill>
                  <a:srgbClr val="0F173D"/>
                </a:solidFill>
                <a:effectLst/>
                <a:latin typeface="Poppins" pitchFamily="2" charset="77"/>
                <a:ea typeface="Calibri" panose="020F0502020204030204" pitchFamily="34" charset="0"/>
                <a:cs typeface="Calibri" panose="020F0502020204030204" pitchFamily="34" charset="0"/>
              </a:rPr>
              <a:t>Después de que los participantes compartan con su grupo, considere compartir algunas de las siguientes conclusiones clave:</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s-419" sz="1100" dirty="0">
                <a:solidFill>
                  <a:srgbClr val="0F173D"/>
                </a:solidFill>
                <a:effectLst/>
                <a:latin typeface="Poppins" pitchFamily="2" charset="77"/>
                <a:ea typeface="Calibri" panose="020F0502020204030204" pitchFamily="34" charset="0"/>
                <a:cs typeface="Calibri" panose="020F0502020204030204" pitchFamily="34" charset="0"/>
              </a:rPr>
              <a:t>Los participantes ya involucran los niños en conteo a través de libros e historias, canciones, cantos, rutinas cotidianas o actividades.</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s-419" sz="1100" dirty="0">
                <a:solidFill>
                  <a:srgbClr val="0F173D"/>
                </a:solidFill>
                <a:effectLst/>
                <a:latin typeface="Poppins" pitchFamily="2" charset="77"/>
                <a:ea typeface="Calibri" panose="020F0502020204030204" pitchFamily="34" charset="0"/>
                <a:cs typeface="Calibri" panose="020F0502020204030204" pitchFamily="34" charset="0"/>
              </a:rPr>
              <a:t>Los participantes hacen participar a los niños en números y conteo como parte de las rutinas diarias y del juego.</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s-419" sz="1100" dirty="0">
                <a:solidFill>
                  <a:srgbClr val="0F173D"/>
                </a:solidFill>
                <a:effectLst/>
                <a:latin typeface="Poppins" pitchFamily="2" charset="77"/>
                <a:ea typeface="Calibri" panose="020F0502020204030204" pitchFamily="34" charset="0"/>
                <a:cs typeface="Calibri" panose="020F0502020204030204" pitchFamily="34" charset="0"/>
              </a:rPr>
              <a:t>Los participantes utilizan múltiples representaciones, como el lenguaje, el movimiento y los gestos, para involucrar a los niños en los números y el conteo.</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s-419" sz="1100" dirty="0">
                <a:solidFill>
                  <a:srgbClr val="0F173D"/>
                </a:solidFill>
                <a:effectLst/>
                <a:latin typeface="Poppins" pitchFamily="2" charset="77"/>
                <a:ea typeface="Calibri" panose="020F0502020204030204" pitchFamily="34" charset="0"/>
                <a:cs typeface="Calibri" panose="020F0502020204030204" pitchFamily="34" charset="0"/>
              </a:rPr>
              <a:t>Los niños difieren en la forma en que aprenden y pueden expresar lo que saben. Las actividades basadas en el lenguaje que incluyen gestos y movimientos ofrecen más de una forma de aprender y expresar conocimientos y habilidades de conteo.</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896399F6-6299-4610-B81F-5B1794C45A33}" type="slidenum">
              <a:rPr lang="en-US" smtClean="0"/>
              <a:t>4</a:t>
            </a:fld>
            <a:endParaRPr lang="en-US"/>
          </a:p>
        </p:txBody>
      </p:sp>
    </p:spTree>
    <p:extLst>
      <p:ext uri="{BB962C8B-B14F-4D97-AF65-F5344CB8AC3E}">
        <p14:creationId xmlns:p14="http://schemas.microsoft.com/office/powerpoint/2010/main" val="11893424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ts val="2400"/>
              </a:lnSpc>
              <a:spcBef>
                <a:spcPts val="600"/>
              </a:spcBef>
            </a:pPr>
            <a:r>
              <a:rPr lang="es-419" sz="1800" b="1" kern="1200" dirty="0">
                <a:solidFill>
                  <a:srgbClr val="0F173D"/>
                </a:solidFill>
                <a:effectLst/>
                <a:latin typeface="Poppins" pitchFamily="2" charset="77"/>
                <a:ea typeface="+mn-ea"/>
                <a:cs typeface="Calibri" panose="020F0502020204030204" pitchFamily="34" charset="0"/>
              </a:rPr>
              <a:t>Puntos de conversación</a:t>
            </a:r>
            <a:endParaRPr lang="en-US" sz="1800" b="1" kern="1200" dirty="0">
              <a:solidFill>
                <a:srgbClr val="0F173D"/>
              </a:solidFill>
              <a:effectLst/>
              <a:latin typeface="Poppins" pitchFamily="2" charset="77"/>
              <a:ea typeface="+mn-ea"/>
              <a:cs typeface="Calibri" panose="020F0502020204030204" pitchFamily="34" charset="0"/>
            </a:endParaRPr>
          </a:p>
          <a:p>
            <a:pPr marL="342900" marR="0" lvl="0" indent="-342900">
              <a:buFont typeface="Symbol" pitchFamily="2" charset="2"/>
              <a:buChar char=""/>
            </a:pPr>
            <a:r>
              <a:rPr lang="es-419" sz="1800" dirty="0">
                <a:solidFill>
                  <a:srgbClr val="0F173D"/>
                </a:solidFill>
                <a:effectLst/>
                <a:latin typeface="Poppins" pitchFamily="2" charset="77"/>
                <a:ea typeface="Times New Roman" panose="02020603050405020304" pitchFamily="18" charset="0"/>
                <a:cs typeface="Calibri" panose="020F0502020204030204" pitchFamily="34" charset="0"/>
              </a:rPr>
              <a:t>Ahora, exploraremos cómo los niños en preescolar, TK y K desarrollan la comprensión de números y conteo. </a:t>
            </a:r>
            <a:endParaRPr lang="en-US" sz="1800" dirty="0">
              <a:solidFill>
                <a:srgbClr val="0F173D"/>
              </a:solidFill>
              <a:effectLst/>
              <a:latin typeface="Poppins" pitchFamily="2" charset="77"/>
              <a:ea typeface="Times New Roman" panose="02020603050405020304" pitchFamily="18" charset="0"/>
              <a:cs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896399F6-6299-4610-B81F-5B1794C45A33}" type="slidenum">
              <a:rPr lang="en-US" smtClean="0"/>
              <a:t>5</a:t>
            </a:fld>
            <a:endParaRPr lang="en-US"/>
          </a:p>
        </p:txBody>
      </p:sp>
    </p:spTree>
    <p:extLst>
      <p:ext uri="{BB962C8B-B14F-4D97-AF65-F5344CB8AC3E}">
        <p14:creationId xmlns:p14="http://schemas.microsoft.com/office/powerpoint/2010/main" val="28377225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ts val="2400"/>
              </a:lnSpc>
              <a:spcBef>
                <a:spcPts val="600"/>
              </a:spcBef>
            </a:pPr>
            <a:r>
              <a:rPr lang="es-419" sz="1200" b="1" kern="1200" dirty="0">
                <a:solidFill>
                  <a:srgbClr val="0F173D"/>
                </a:solidFill>
                <a:effectLst/>
                <a:latin typeface="Poppins" pitchFamily="2" charset="77"/>
                <a:ea typeface="+mn-ea"/>
                <a:cs typeface="Calibri" panose="020F0502020204030204" pitchFamily="34" charset="0"/>
              </a:rPr>
              <a:t>Puntos de conversación</a:t>
            </a:r>
            <a:endParaRPr lang="en-US" sz="1200" b="1" kern="1200" dirty="0">
              <a:solidFill>
                <a:srgbClr val="0F173D"/>
              </a:solidFill>
              <a:effectLst/>
              <a:latin typeface="Poppins" pitchFamily="2" charset="77"/>
              <a:ea typeface="+mn-ea"/>
              <a:cs typeface="Calibri" panose="020F0502020204030204" pitchFamily="34" charset="0"/>
            </a:endParaRPr>
          </a:p>
          <a:p>
            <a:pPr marL="342900" marR="0" lvl="0" indent="-342900">
              <a:buFont typeface="Symbol" pitchFamily="2" charset="2"/>
              <a:buChar char=""/>
            </a:pPr>
            <a:r>
              <a:rPr lang="es-419" sz="1100" dirty="0">
                <a:solidFill>
                  <a:srgbClr val="0F173D"/>
                </a:solidFill>
                <a:effectLst/>
                <a:latin typeface="Poppins" pitchFamily="2" charset="77"/>
                <a:ea typeface="Times New Roman" panose="02020603050405020304" pitchFamily="18" charset="0"/>
                <a:cs typeface="Calibri" panose="020F0502020204030204" pitchFamily="34" charset="0"/>
              </a:rPr>
              <a:t>Vamos a revisar cómo el aprendizaje de números y conteo se representa en los Fundamentos del aprendizaje en preescolar y kindergarten de transición de California (PTKLF por sus siglas en inglés; Departamento de educación de California, 2024). Los fundamentos recientemente revisados fueron diseñados para alinearse con las expectativas establecidas en los Estándares estatales comunes de matemáticas de kindergarten de California.</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s-419" sz="1100" dirty="0">
                <a:solidFill>
                  <a:srgbClr val="0F173D"/>
                </a:solidFill>
                <a:effectLst/>
                <a:latin typeface="Poppins" pitchFamily="2" charset="77"/>
                <a:ea typeface="Times New Roman" panose="02020603050405020304" pitchFamily="18" charset="0"/>
                <a:cs typeface="Calibri" panose="020F0502020204030204" pitchFamily="34" charset="0"/>
              </a:rPr>
              <a:t>Seis estándares en la categoría "Conteo y cardinalidad" describen lo que los niños aprenden sobre números y conteo en preescolar o TK. </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s-419" sz="1100" dirty="0">
                <a:solidFill>
                  <a:srgbClr val="0F173D"/>
                </a:solidFill>
                <a:effectLst/>
                <a:latin typeface="Poppins" pitchFamily="2" charset="77"/>
                <a:ea typeface="Times New Roman" panose="02020603050405020304" pitchFamily="18" charset="0"/>
                <a:cs typeface="Calibri" panose="020F0502020204030204" pitchFamily="34" charset="0"/>
              </a:rPr>
              <a:t>Tres de estos estándares forman parte de la subcategoría "Principios del conteo". </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s-419" sz="1100" dirty="0">
                <a:solidFill>
                  <a:srgbClr val="0F173D"/>
                </a:solidFill>
                <a:effectLst/>
                <a:latin typeface="Poppins" pitchFamily="2" charset="77"/>
                <a:ea typeface="Times New Roman" panose="02020603050405020304" pitchFamily="18" charset="0"/>
                <a:cs typeface="Calibri" panose="020F0502020204030204" pitchFamily="34" charset="0"/>
              </a:rPr>
              <a:t>Estos estándares describes la capacidad de los niños para (1) recitar la lista de conteo (2) utilizar correspondencia uno a uno mientras se cuenta y (3) comprender la cardinalidad. </a:t>
            </a:r>
            <a:r>
              <a:rPr lang="es-419" sz="800" dirty="0">
                <a:solidFill>
                  <a:srgbClr val="0F173D"/>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0" marR="0">
              <a:lnSpc>
                <a:spcPts val="2400"/>
              </a:lnSpc>
              <a:spcBef>
                <a:spcPts val="600"/>
              </a:spcBef>
            </a:pPr>
            <a:r>
              <a:rPr lang="es-419" sz="1200" b="1" kern="1200" dirty="0">
                <a:solidFill>
                  <a:srgbClr val="0F173D"/>
                </a:solidFill>
                <a:effectLst/>
                <a:latin typeface="Poppins" pitchFamily="2" charset="77"/>
                <a:ea typeface="+mn-ea"/>
                <a:cs typeface="Calibri" panose="020F0502020204030204" pitchFamily="34" charset="0"/>
              </a:rPr>
              <a:t>Notas del facilitador</a:t>
            </a:r>
            <a:endParaRPr lang="en-US" sz="1200" b="1" kern="1200" dirty="0">
              <a:solidFill>
                <a:srgbClr val="0F173D"/>
              </a:solidFill>
              <a:effectLst/>
              <a:latin typeface="Poppins" pitchFamily="2" charset="77"/>
              <a:ea typeface="+mn-ea"/>
              <a:cs typeface="Calibri" panose="020F0502020204030204" pitchFamily="34" charset="0"/>
            </a:endParaRPr>
          </a:p>
          <a:p>
            <a:pPr marL="342900" marR="0" lvl="0" indent="-342900">
              <a:buFont typeface="Symbol" pitchFamily="2" charset="2"/>
              <a:buChar char=""/>
            </a:pPr>
            <a:r>
              <a:rPr lang="es-419" sz="1100" dirty="0">
                <a:solidFill>
                  <a:srgbClr val="0F173D"/>
                </a:solidFill>
                <a:effectLst/>
                <a:latin typeface="Poppins" pitchFamily="2" charset="77"/>
                <a:ea typeface="Times New Roman" panose="02020603050405020304" pitchFamily="18" charset="0"/>
                <a:cs typeface="Calibri" panose="020F0502020204030204" pitchFamily="34" charset="0"/>
              </a:rPr>
              <a:t>Las diapositivas 6 a 8 hacen conexiones con los fundamentos y estándares para números y conteo. </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s-419" sz="1100" dirty="0">
                <a:solidFill>
                  <a:srgbClr val="0F173D"/>
                </a:solidFill>
                <a:effectLst/>
                <a:latin typeface="Poppins" pitchFamily="2" charset="77"/>
                <a:ea typeface="Times New Roman" panose="02020603050405020304" pitchFamily="18" charset="0"/>
                <a:cs typeface="Calibri" panose="020F0502020204030204" pitchFamily="34" charset="0"/>
              </a:rPr>
              <a:t>El PTKLF se dirige a los niños de 3 a 5 años, esto incluye tanto a los niños en edad preescolar como a los de TK. Los Estándares estatales comunes de matemáticas de California incluyen estándares para niños en el kindergarten.</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s-419" sz="1100" dirty="0">
                <a:solidFill>
                  <a:srgbClr val="0F173D"/>
                </a:solidFill>
                <a:effectLst/>
                <a:latin typeface="Poppins" pitchFamily="2" charset="77"/>
                <a:ea typeface="Times New Roman" panose="02020603050405020304" pitchFamily="18" charset="0"/>
                <a:cs typeface="Calibri" panose="020F0502020204030204" pitchFamily="34" charset="0"/>
              </a:rPr>
              <a:t>Los fundamentos y estándares enumerados en algunas de las diapositivas están condensados. Considere la posibilidad de proporcionar a los participantes las copias pertinentes de los Fundamentos del aprendizaje en preescolar y kindergarten de transición de California de California o de los Estándares estatales comunes de California. Considere si las copias electrónicas o impresas serán más útiles para sus participantes.</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0" marR="0"/>
            <a:r>
              <a:rPr lang="es-419" sz="800" kern="100" dirty="0">
                <a:effectLst/>
                <a:latin typeface="Calibri" panose="020F0502020204030204" pitchFamily="34" charset="0"/>
                <a:ea typeface="Calibri" panose="020F0502020204030204" pitchFamily="34" charset="0"/>
                <a:cs typeface="Times New Roman" panose="02020603050405020304" pitchFamily="18" charset="0"/>
              </a:rPr>
              <a:t> </a:t>
            </a:r>
            <a:r>
              <a:rPr lang="es-419" sz="1000" kern="100" dirty="0">
                <a:effectLst/>
                <a:latin typeface="Calibri" panose="020F0502020204030204" pitchFamily="34" charset="0"/>
                <a:ea typeface="Calibri" panose="020F0502020204030204" pitchFamily="34" charset="0"/>
                <a:cs typeface="Times New Roman" panose="02020603050405020304" pitchFamily="18" charset="0"/>
              </a:rPr>
              <a:t>These bullet points refer to the PTKLF. The English text referred to them as “standards” rather than “foundations.” On 3/12, Grace confirmed that “standards” was correct. </a:t>
            </a:r>
            <a:endParaRPr lang="en-US" sz="10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896399F6-6299-4610-B81F-5B1794C45A33}" type="slidenum">
              <a:rPr lang="en-US" smtClean="0"/>
              <a:t>6</a:t>
            </a:fld>
            <a:endParaRPr lang="en-US"/>
          </a:p>
        </p:txBody>
      </p:sp>
    </p:spTree>
    <p:extLst>
      <p:ext uri="{BB962C8B-B14F-4D97-AF65-F5344CB8AC3E}">
        <p14:creationId xmlns:p14="http://schemas.microsoft.com/office/powerpoint/2010/main" val="2976388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ts val="2400"/>
              </a:lnSpc>
              <a:spcBef>
                <a:spcPts val="600"/>
              </a:spcBef>
            </a:pPr>
            <a:r>
              <a:rPr lang="es-419" sz="1200" b="1" kern="1200" dirty="0">
                <a:solidFill>
                  <a:srgbClr val="0F173D"/>
                </a:solidFill>
                <a:effectLst/>
                <a:latin typeface="Poppins" pitchFamily="2" charset="77"/>
                <a:ea typeface="+mn-ea"/>
                <a:cs typeface="Calibri" panose="020F0502020204030204" pitchFamily="34" charset="0"/>
              </a:rPr>
              <a:t>Puntos de conversación</a:t>
            </a:r>
            <a:endParaRPr lang="en-US" sz="1200" b="1" kern="1200" dirty="0">
              <a:solidFill>
                <a:srgbClr val="0F173D"/>
              </a:solidFill>
              <a:effectLst/>
              <a:latin typeface="Poppins" pitchFamily="2" charset="77"/>
              <a:ea typeface="+mn-ea"/>
              <a:cs typeface="Calibri" panose="020F0502020204030204" pitchFamily="34" charset="0"/>
            </a:endParaRPr>
          </a:p>
          <a:p>
            <a:pPr marL="342900" marR="0" lvl="0" indent="-342900">
              <a:buFont typeface="Symbol" pitchFamily="2" charset="2"/>
              <a:buChar char=""/>
            </a:pPr>
            <a:r>
              <a:rPr lang="es-419" sz="1100" dirty="0">
                <a:solidFill>
                  <a:srgbClr val="0F173D"/>
                </a:solidFill>
                <a:effectLst/>
                <a:latin typeface="Poppins" pitchFamily="2" charset="77"/>
                <a:ea typeface="Times New Roman" panose="02020603050405020304" pitchFamily="18" charset="0"/>
                <a:cs typeface="Calibri" panose="020F0502020204030204" pitchFamily="34" charset="0"/>
              </a:rPr>
              <a:t>Los tres fundamentos restantes describen la capacidad de los niños para:</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s-419" sz="1100" dirty="0">
                <a:solidFill>
                  <a:srgbClr val="0F173D"/>
                </a:solidFill>
                <a:effectLst/>
                <a:latin typeface="Poppins" pitchFamily="2" charset="77"/>
                <a:ea typeface="Times New Roman" panose="02020603050405020304" pitchFamily="18" charset="0"/>
                <a:cs typeface="Calibri" panose="020F0502020204030204" pitchFamily="34" charset="0"/>
              </a:rPr>
              <a:t>Identificar sin contar el número de objetos en un conjunto pequeño. Esta habilidad se llama subitización.</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s-419" sz="1100" dirty="0">
                <a:solidFill>
                  <a:srgbClr val="0F173D"/>
                </a:solidFill>
                <a:effectLst/>
                <a:latin typeface="Poppins" pitchFamily="2" charset="77"/>
                <a:ea typeface="Times New Roman" panose="02020603050405020304" pitchFamily="18" charset="0"/>
                <a:cs typeface="Calibri" panose="020F0502020204030204" pitchFamily="34" charset="0"/>
              </a:rPr>
              <a:t>Reconocer los numerales menores de 10. </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s-419" sz="1100" dirty="0">
                <a:solidFill>
                  <a:srgbClr val="0F173D"/>
                </a:solidFill>
                <a:effectLst/>
                <a:latin typeface="Poppins" pitchFamily="2" charset="77"/>
                <a:ea typeface="Times New Roman" panose="02020603050405020304" pitchFamily="18" charset="0"/>
                <a:cs typeface="Calibri" panose="020F0502020204030204" pitchFamily="34" charset="0"/>
              </a:rPr>
              <a:t>Comparar cantidades usando estrategias como el conteo. También describe su capacidad de usar vocabulario como "más", "menos" y "igual”.</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896399F6-6299-4610-B81F-5B1794C45A33}" type="slidenum">
              <a:rPr lang="en-US" smtClean="0"/>
              <a:t>7</a:t>
            </a:fld>
            <a:endParaRPr lang="en-US"/>
          </a:p>
        </p:txBody>
      </p:sp>
    </p:spTree>
    <p:extLst>
      <p:ext uri="{BB962C8B-B14F-4D97-AF65-F5344CB8AC3E}">
        <p14:creationId xmlns:p14="http://schemas.microsoft.com/office/powerpoint/2010/main" val="15773360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ts val="2400"/>
              </a:lnSpc>
              <a:spcBef>
                <a:spcPts val="600"/>
              </a:spcBef>
            </a:pPr>
            <a:r>
              <a:rPr lang="es-419" sz="1200" b="1" kern="1200" dirty="0">
                <a:solidFill>
                  <a:srgbClr val="0F173D"/>
                </a:solidFill>
                <a:effectLst/>
                <a:latin typeface="Poppins" pitchFamily="2" charset="77"/>
                <a:ea typeface="+mn-ea"/>
                <a:cs typeface="Calibri" panose="020F0502020204030204" pitchFamily="34" charset="0"/>
              </a:rPr>
              <a:t>Puntos de conversación</a:t>
            </a:r>
            <a:endParaRPr lang="en-US" sz="1200" b="1" kern="1200" dirty="0">
              <a:solidFill>
                <a:srgbClr val="0F173D"/>
              </a:solidFill>
              <a:effectLst/>
              <a:latin typeface="Poppins" pitchFamily="2" charset="77"/>
              <a:ea typeface="+mn-ea"/>
              <a:cs typeface="Calibri" panose="020F0502020204030204" pitchFamily="34" charset="0"/>
            </a:endParaRPr>
          </a:p>
          <a:p>
            <a:pPr marL="342900" marR="0" lvl="0" indent="-342900">
              <a:buFont typeface="Symbol" pitchFamily="2" charset="2"/>
              <a:buChar char=""/>
            </a:pPr>
            <a:r>
              <a:rPr lang="es-419" sz="1100" dirty="0">
                <a:solidFill>
                  <a:srgbClr val="0F173D"/>
                </a:solidFill>
                <a:effectLst/>
                <a:latin typeface="Poppins" pitchFamily="2" charset="77"/>
                <a:ea typeface="Times New Roman" panose="02020603050405020304" pitchFamily="18" charset="0"/>
                <a:cs typeface="Calibri" panose="020F0502020204030204" pitchFamily="34" charset="0"/>
              </a:rPr>
              <a:t>Para los niños en el kindergarten, vamos a revisar cómo el aprendizaje los números y conteo está representado en las </a:t>
            </a:r>
            <a:r>
              <a:rPr lang="es-419" sz="1200" dirty="0">
                <a:solidFill>
                  <a:srgbClr val="0F173D"/>
                </a:solidFill>
                <a:effectLst/>
                <a:latin typeface="Poppins" pitchFamily="2" charset="77"/>
                <a:ea typeface="Times New Roman" panose="02020603050405020304" pitchFamily="18" charset="0"/>
                <a:cs typeface="Calibri" panose="020F0502020204030204" pitchFamily="34" charset="0"/>
              </a:rPr>
              <a:t>Estándares estatales comunes de California </a:t>
            </a:r>
            <a:r>
              <a:rPr lang="es-419" sz="1100" dirty="0">
                <a:solidFill>
                  <a:srgbClr val="0F173D"/>
                </a:solidFill>
                <a:effectLst/>
                <a:latin typeface="Poppins" pitchFamily="2" charset="77"/>
                <a:ea typeface="Times New Roman" panose="02020603050405020304" pitchFamily="18" charset="0"/>
                <a:cs typeface="Calibri" panose="020F0502020204030204" pitchFamily="34" charset="0"/>
              </a:rPr>
              <a:t>(California Common Core, 2011). </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s-419" sz="1100" dirty="0">
                <a:solidFill>
                  <a:srgbClr val="0F173D"/>
                </a:solidFill>
                <a:effectLst/>
                <a:latin typeface="Poppins" pitchFamily="2" charset="77"/>
                <a:ea typeface="Times New Roman" panose="02020603050405020304" pitchFamily="18" charset="0"/>
                <a:cs typeface="Calibri" panose="020F0502020204030204" pitchFamily="34" charset="0"/>
              </a:rPr>
              <a:t>Tres estándares de kindergarten para conteo y cardinalidad describen lo que los niños aprenden sobre números y conteo:</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s-419" sz="1100" dirty="0">
                <a:solidFill>
                  <a:srgbClr val="0F173D"/>
                </a:solidFill>
                <a:effectLst/>
                <a:latin typeface="Poppins" pitchFamily="2" charset="77"/>
                <a:ea typeface="Times New Roman" panose="02020603050405020304" pitchFamily="18" charset="0"/>
                <a:cs typeface="Calibri" panose="020F0502020204030204" pitchFamily="34" charset="0"/>
              </a:rPr>
              <a:t>Un estándar describe la capacidad de los niños para comparar números entre 1 y 10. Esto incluye su capacidad para identificar si el grupo es mayor, menor o igual al número de objetos del otro grupo.</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s-419" sz="1100" dirty="0">
                <a:solidFill>
                  <a:srgbClr val="0F173D"/>
                </a:solidFill>
                <a:effectLst/>
                <a:latin typeface="Poppins" pitchFamily="2" charset="77"/>
                <a:ea typeface="Times New Roman" panose="02020603050405020304" pitchFamily="18" charset="0"/>
                <a:cs typeface="Calibri" panose="020F0502020204030204" pitchFamily="34" charset="0"/>
              </a:rPr>
              <a:t>Otro estándar describe la comprensión por parte de los niños de la relación entre números y cantidad, relacionando el conteo con la cardinalidad y el conteo para determinar la cantidad. </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s-419" sz="1100" dirty="0">
                <a:solidFill>
                  <a:srgbClr val="0F173D"/>
                </a:solidFill>
                <a:effectLst/>
                <a:latin typeface="Poppins" pitchFamily="2" charset="77"/>
                <a:ea typeface="Times New Roman" panose="02020603050405020304" pitchFamily="18" charset="0"/>
                <a:cs typeface="Calibri" panose="020F0502020204030204" pitchFamily="34" charset="0"/>
              </a:rPr>
              <a:t>El último estándar describe la capacidad de los niños para contar hasta 100 por decenas y unos. Este estándar también incluye la capacidad de los niños para escribir y representar números desde cero hasta 20.</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896399F6-6299-4610-B81F-5B1794C45A33}" type="slidenum">
              <a:rPr lang="en-US" smtClean="0"/>
              <a:t>8</a:t>
            </a:fld>
            <a:endParaRPr lang="en-US"/>
          </a:p>
        </p:txBody>
      </p:sp>
    </p:spTree>
    <p:extLst>
      <p:ext uri="{BB962C8B-B14F-4D97-AF65-F5344CB8AC3E}">
        <p14:creationId xmlns:p14="http://schemas.microsoft.com/office/powerpoint/2010/main" val="37709995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ts val="2400"/>
              </a:lnSpc>
              <a:spcBef>
                <a:spcPts val="600"/>
              </a:spcBef>
            </a:pPr>
            <a:r>
              <a:rPr lang="es-419" sz="1200" b="1" kern="1200" dirty="0">
                <a:solidFill>
                  <a:srgbClr val="0F173D"/>
                </a:solidFill>
                <a:effectLst/>
                <a:latin typeface="Poppins" pitchFamily="2" charset="77"/>
                <a:ea typeface="+mn-ea"/>
                <a:cs typeface="Calibri" panose="020F0502020204030204" pitchFamily="34" charset="0"/>
              </a:rPr>
              <a:t>Puntos de conversación</a:t>
            </a:r>
            <a:endParaRPr lang="en-US" sz="1200" b="1" kern="1200" dirty="0">
              <a:solidFill>
                <a:srgbClr val="0F173D"/>
              </a:solidFill>
              <a:effectLst/>
              <a:latin typeface="Poppins" pitchFamily="2" charset="77"/>
              <a:ea typeface="+mn-ea"/>
              <a:cs typeface="Calibri" panose="020F0502020204030204" pitchFamily="34" charset="0"/>
            </a:endParaRPr>
          </a:p>
          <a:p>
            <a:pPr marL="342900" marR="0" lvl="0" indent="-342900">
              <a:buFont typeface="Symbol" pitchFamily="2" charset="2"/>
              <a:buChar char=""/>
            </a:pPr>
            <a:r>
              <a:rPr lang="es-419" sz="1100" dirty="0">
                <a:solidFill>
                  <a:srgbClr val="0F173D"/>
                </a:solidFill>
                <a:effectLst/>
                <a:latin typeface="Poppins" pitchFamily="2" charset="77"/>
                <a:ea typeface="Times New Roman" panose="02020603050405020304" pitchFamily="18" charset="0"/>
                <a:cs typeface="Calibri" panose="020F0502020204030204" pitchFamily="34" charset="0"/>
              </a:rPr>
              <a:t>Esta serie de aprendizaje aborda cuatro componentes de la creciente comprensión de los números y conteo de los niños:</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s-419" sz="1100" dirty="0">
                <a:solidFill>
                  <a:srgbClr val="0F173D"/>
                </a:solidFill>
                <a:effectLst/>
                <a:latin typeface="Poppins" pitchFamily="2" charset="77"/>
                <a:ea typeface="Times New Roman" panose="02020603050405020304" pitchFamily="18" charset="0"/>
                <a:cs typeface="Calibri" panose="020F0502020204030204" pitchFamily="34" charset="0"/>
              </a:rPr>
              <a:t>atención a la cantidad</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s-419" sz="1100" dirty="0">
                <a:solidFill>
                  <a:srgbClr val="0F173D"/>
                </a:solidFill>
                <a:effectLst/>
                <a:latin typeface="Poppins" pitchFamily="2" charset="77"/>
                <a:ea typeface="Times New Roman" panose="02020603050405020304" pitchFamily="18" charset="0"/>
                <a:cs typeface="Calibri" panose="020F0502020204030204" pitchFamily="34" charset="0"/>
              </a:rPr>
              <a:t>comparar números </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s-419" sz="1100" dirty="0">
                <a:solidFill>
                  <a:srgbClr val="0F173D"/>
                </a:solidFill>
                <a:effectLst/>
                <a:latin typeface="Poppins" pitchFamily="2" charset="77"/>
                <a:ea typeface="Times New Roman" panose="02020603050405020304" pitchFamily="18" charset="0"/>
                <a:cs typeface="Calibri" panose="020F0502020204030204" pitchFamily="34" charset="0"/>
              </a:rPr>
              <a:t>conteo y cardinalidad</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s-419" sz="1100" dirty="0">
                <a:solidFill>
                  <a:srgbClr val="0F173D"/>
                </a:solidFill>
                <a:effectLst/>
                <a:latin typeface="Poppins" pitchFamily="2" charset="77"/>
                <a:ea typeface="Times New Roman" panose="02020603050405020304" pitchFamily="18" charset="0"/>
                <a:cs typeface="Calibri" panose="020F0502020204030204" pitchFamily="34" charset="0"/>
              </a:rPr>
              <a:t>reconocer, nombrar y escribir números (Tenga en cuenta que en los Fundamentos de aprendizaje en preescolar y kindergarten de transición este componente se conoce como Leer y escribir números</a:t>
            </a:r>
            <a:r>
              <a:rPr lang="es-419" sz="800" dirty="0">
                <a:solidFill>
                  <a:srgbClr val="0F173D"/>
                </a:solidFill>
                <a:effectLst/>
                <a:latin typeface="Calibri" panose="020F0502020204030204" pitchFamily="34" charset="0"/>
                <a:ea typeface="Calibri" panose="020F0502020204030204" pitchFamily="34" charset="0"/>
                <a:cs typeface="Times New Roman" panose="02020603050405020304" pitchFamily="18" charset="0"/>
              </a:rPr>
              <a:t> </a:t>
            </a:r>
            <a:r>
              <a:rPr lang="es-419" sz="1100" dirty="0">
                <a:solidFill>
                  <a:srgbClr val="0F173D"/>
                </a:solidFill>
                <a:effectLst/>
                <a:latin typeface="Poppins" pitchFamily="2" charset="77"/>
                <a:ea typeface="Times New Roman" panose="02020603050405020304" pitchFamily="18" charset="0"/>
                <a:cs typeface="Calibri" panose="020F0502020204030204" pitchFamily="34" charset="0"/>
              </a:rPr>
              <a:t>.)</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s-419" sz="1100" dirty="0">
                <a:solidFill>
                  <a:srgbClr val="0F173D"/>
                </a:solidFill>
                <a:effectLst/>
                <a:latin typeface="Poppins" pitchFamily="2" charset="77"/>
                <a:ea typeface="Times New Roman" panose="02020603050405020304" pitchFamily="18" charset="0"/>
                <a:cs typeface="Calibri" panose="020F0502020204030204" pitchFamily="34" charset="0"/>
              </a:rPr>
              <a:t>Para este grupo de edad (de tres a seis años), nos centraremos en los tres últimos componentes: conteo y cardinalidad; comparar números; y reconocer, nombrar y escribir números. El primer componente, que se ocupa de la cantidad, describe el interés de los beb</a:t>
            </a:r>
            <a:r>
              <a:rPr lang="es-419" sz="1100" dirty="0">
                <a:solidFill>
                  <a:srgbClr val="0F173D"/>
                </a:solidFill>
                <a:effectLst/>
                <a:latin typeface="Poppins" pitchFamily="2" charset="77"/>
                <a:ea typeface="Times New Roman" panose="02020603050405020304" pitchFamily="18" charset="0"/>
                <a:cs typeface="Poppins" pitchFamily="2" charset="77"/>
              </a:rPr>
              <a:t>é</a:t>
            </a:r>
            <a:r>
              <a:rPr lang="es-419" sz="1100" dirty="0">
                <a:solidFill>
                  <a:srgbClr val="0F173D"/>
                </a:solidFill>
                <a:effectLst/>
                <a:latin typeface="Poppins" pitchFamily="2" charset="77"/>
                <a:ea typeface="Times New Roman" panose="02020603050405020304" pitchFamily="18" charset="0"/>
                <a:cs typeface="Calibri" panose="020F0502020204030204" pitchFamily="34" charset="0"/>
              </a:rPr>
              <a:t>s y niños pequeños por la cantidad y su capacidad para notar la cantidad en el entorno. Estas capacidades se desarrollan generalmente antes del preescolar. </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0" marR="0">
              <a:lnSpc>
                <a:spcPts val="2400"/>
              </a:lnSpc>
              <a:spcBef>
                <a:spcPts val="600"/>
              </a:spcBef>
            </a:pPr>
            <a:r>
              <a:rPr lang="es-419" sz="1200" b="1" kern="1200" dirty="0">
                <a:solidFill>
                  <a:srgbClr val="0F173D"/>
                </a:solidFill>
                <a:effectLst/>
                <a:latin typeface="Poppins" pitchFamily="2" charset="77"/>
                <a:ea typeface="+mn-ea"/>
                <a:cs typeface="Calibri" panose="020F0502020204030204" pitchFamily="34" charset="0"/>
              </a:rPr>
              <a:t>Notas del facilitador</a:t>
            </a:r>
            <a:endParaRPr lang="en-US" sz="1200" b="1" kern="1200" dirty="0">
              <a:solidFill>
                <a:srgbClr val="0F173D"/>
              </a:solidFill>
              <a:effectLst/>
              <a:latin typeface="Poppins" pitchFamily="2" charset="77"/>
              <a:ea typeface="+mn-ea"/>
              <a:cs typeface="Calibri" panose="020F0502020204030204" pitchFamily="34" charset="0"/>
            </a:endParaRPr>
          </a:p>
          <a:p>
            <a:pPr marL="342900" indent="-342900">
              <a:buFont typeface="Symbol" pitchFamily="2" charset="2"/>
              <a:buChar char=""/>
            </a:pPr>
            <a:r>
              <a:rPr lang="es-419" sz="1100" dirty="0">
                <a:solidFill>
                  <a:srgbClr val="0F173D"/>
                </a:solidFill>
                <a:effectLst/>
                <a:latin typeface="Poppins"/>
                <a:ea typeface="Times New Roman" panose="02020603050405020304" pitchFamily="18" charset="0"/>
                <a:cs typeface="Poppins"/>
              </a:rPr>
              <a:t> Para obtener más información sobre cómo los niños pequeños ponen atención a la cantidad, revise PPT 1 "Introducción a los números conteo: </a:t>
            </a:r>
            <a:r>
              <a:rPr lang="es-419" dirty="0">
                <a:solidFill>
                  <a:srgbClr val="0F173D"/>
                </a:solidFill>
              </a:rPr>
              <a:t>Recién nacido–</a:t>
            </a:r>
            <a:r>
              <a:rPr lang="es-419" dirty="0">
                <a:solidFill>
                  <a:srgbClr val="0F173D"/>
                </a:solidFill>
                <a:effectLst/>
              </a:rPr>
              <a:t>8 años</a:t>
            </a:r>
            <a:r>
              <a:rPr lang="es-419" sz="1100" dirty="0">
                <a:solidFill>
                  <a:srgbClr val="0F173D"/>
                </a:solidFill>
                <a:latin typeface="Poppins"/>
                <a:ea typeface="Times New Roman" panose="02020603050405020304" pitchFamily="18" charset="0"/>
                <a:cs typeface="Poppins"/>
              </a:rPr>
              <a:t>"</a:t>
            </a:r>
            <a:r>
              <a:rPr lang="es-419" sz="1100" dirty="0">
                <a:solidFill>
                  <a:srgbClr val="0F173D"/>
                </a:solidFill>
                <a:effectLst/>
                <a:latin typeface="Poppins"/>
                <a:ea typeface="Times New Roman" panose="02020603050405020304" pitchFamily="18" charset="0"/>
                <a:cs typeface="Poppins"/>
              </a:rPr>
              <a:t> </a:t>
            </a:r>
            <a:endParaRPr lang="en-US" sz="1100" dirty="0">
              <a:solidFill>
                <a:srgbClr val="0F173D"/>
              </a:solidFill>
              <a:effectLst/>
              <a:latin typeface="Poppins"/>
              <a:ea typeface="Times New Roman" panose="02020603050405020304" pitchFamily="18" charset="0"/>
              <a:cs typeface="Poppins"/>
            </a:endParaRPr>
          </a:p>
          <a:p>
            <a:pPr marL="0" marR="0"/>
            <a:endParaRPr lang="en-US" dirty="0">
              <a:cs typeface="Calibri"/>
            </a:endParaRPr>
          </a:p>
        </p:txBody>
      </p:sp>
      <p:sp>
        <p:nvSpPr>
          <p:cNvPr id="4" name="Slide Number Placeholder 3"/>
          <p:cNvSpPr>
            <a:spLocks noGrp="1"/>
          </p:cNvSpPr>
          <p:nvPr>
            <p:ph type="sldNum" sz="quarter" idx="5"/>
          </p:nvPr>
        </p:nvSpPr>
        <p:spPr/>
        <p:txBody>
          <a:bodyPr/>
          <a:lstStyle/>
          <a:p>
            <a:fld id="{896399F6-6299-4610-B81F-5B1794C45A33}" type="slidenum">
              <a:rPr lang="en-US" smtClean="0"/>
              <a:t>9</a:t>
            </a:fld>
            <a:endParaRPr lang="en-US"/>
          </a:p>
        </p:txBody>
      </p:sp>
    </p:spTree>
    <p:extLst>
      <p:ext uri="{BB962C8B-B14F-4D97-AF65-F5344CB8AC3E}">
        <p14:creationId xmlns:p14="http://schemas.microsoft.com/office/powerpoint/2010/main" val="8331045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SHORT HEADER">
    <p:spTree>
      <p:nvGrpSpPr>
        <p:cNvPr id="1" name=""/>
        <p:cNvGrpSpPr/>
        <p:nvPr/>
      </p:nvGrpSpPr>
      <p:grpSpPr>
        <a:xfrm>
          <a:off x="0" y="0"/>
          <a:ext cx="0" cy="0"/>
          <a:chOff x="0" y="0"/>
          <a:chExt cx="0" cy="0"/>
        </a:xfrm>
      </p:grpSpPr>
      <p:sp>
        <p:nvSpPr>
          <p:cNvPr id="3" name="Parallelogram 25">
            <a:extLst>
              <a:ext uri="{FF2B5EF4-FFF2-40B4-BE49-F238E27FC236}">
                <a16:creationId xmlns:a16="http://schemas.microsoft.com/office/drawing/2014/main" id="{F11391D5-3926-FA73-0BA5-A83E9854CEE1}"/>
              </a:ext>
            </a:extLst>
          </p:cNvPr>
          <p:cNvSpPr/>
          <p:nvPr userDrawn="1"/>
        </p:nvSpPr>
        <p:spPr>
          <a:xfrm>
            <a:off x="0" y="0"/>
            <a:ext cx="6627365" cy="603504"/>
          </a:xfrm>
          <a:custGeom>
            <a:avLst/>
            <a:gdLst>
              <a:gd name="connsiteX0" fmla="*/ 0 w 6798333"/>
              <a:gd name="connsiteY0" fmla="*/ 603504 h 603504"/>
              <a:gd name="connsiteX1" fmla="*/ 150876 w 6798333"/>
              <a:gd name="connsiteY1" fmla="*/ 0 h 603504"/>
              <a:gd name="connsiteX2" fmla="*/ 6798333 w 6798333"/>
              <a:gd name="connsiteY2" fmla="*/ 0 h 603504"/>
              <a:gd name="connsiteX3" fmla="*/ 6647457 w 6798333"/>
              <a:gd name="connsiteY3" fmla="*/ 603504 h 603504"/>
              <a:gd name="connsiteX4" fmla="*/ 0 w 6798333"/>
              <a:gd name="connsiteY4" fmla="*/ 603504 h 603504"/>
              <a:gd name="connsiteX0" fmla="*/ 0 w 6653191"/>
              <a:gd name="connsiteY0" fmla="*/ 603504 h 603504"/>
              <a:gd name="connsiteX1" fmla="*/ 150876 w 6653191"/>
              <a:gd name="connsiteY1" fmla="*/ 0 h 603504"/>
              <a:gd name="connsiteX2" fmla="*/ 6653191 w 6653191"/>
              <a:gd name="connsiteY2" fmla="*/ 0 h 603504"/>
              <a:gd name="connsiteX3" fmla="*/ 6647457 w 6653191"/>
              <a:gd name="connsiteY3" fmla="*/ 603504 h 603504"/>
              <a:gd name="connsiteX4" fmla="*/ 0 w 6653191"/>
              <a:gd name="connsiteY4" fmla="*/ 603504 h 603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53191" h="603504">
                <a:moveTo>
                  <a:pt x="0" y="603504"/>
                </a:moveTo>
                <a:lnTo>
                  <a:pt x="150876" y="0"/>
                </a:lnTo>
                <a:lnTo>
                  <a:pt x="6653191" y="0"/>
                </a:lnTo>
                <a:cubicBezTo>
                  <a:pt x="6651280" y="201168"/>
                  <a:pt x="6649368" y="402336"/>
                  <a:pt x="6647457" y="603504"/>
                </a:cubicBezTo>
                <a:lnTo>
                  <a:pt x="0" y="603504"/>
                </a:lnTo>
                <a:close/>
              </a:path>
            </a:pathLst>
          </a:cu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arallelogram 3">
            <a:extLst>
              <a:ext uri="{FF2B5EF4-FFF2-40B4-BE49-F238E27FC236}">
                <a16:creationId xmlns:a16="http://schemas.microsoft.com/office/drawing/2014/main" id="{BD1E5FD8-ADEA-8298-6D44-0A376BA87F01}"/>
              </a:ext>
            </a:extLst>
          </p:cNvPr>
          <p:cNvSpPr>
            <a:spLocks noChangeAspect="1"/>
          </p:cNvSpPr>
          <p:nvPr userDrawn="1"/>
        </p:nvSpPr>
        <p:spPr>
          <a:xfrm>
            <a:off x="-6520" y="-14991"/>
            <a:ext cx="2510362" cy="618494"/>
          </a:xfrm>
          <a:custGeom>
            <a:avLst/>
            <a:gdLst>
              <a:gd name="connsiteX0" fmla="*/ 0 w 2668733"/>
              <a:gd name="connsiteY0" fmla="*/ 603504 h 603504"/>
              <a:gd name="connsiteX1" fmla="*/ 150876 w 2668733"/>
              <a:gd name="connsiteY1" fmla="*/ 0 h 603504"/>
              <a:gd name="connsiteX2" fmla="*/ 2668733 w 2668733"/>
              <a:gd name="connsiteY2" fmla="*/ 0 h 603504"/>
              <a:gd name="connsiteX3" fmla="*/ 2517857 w 2668733"/>
              <a:gd name="connsiteY3" fmla="*/ 603504 h 603504"/>
              <a:gd name="connsiteX4" fmla="*/ 0 w 2668733"/>
              <a:gd name="connsiteY4" fmla="*/ 603504 h 603504"/>
              <a:gd name="connsiteX0" fmla="*/ 0 w 2541316"/>
              <a:gd name="connsiteY0" fmla="*/ 618494 h 618494"/>
              <a:gd name="connsiteX1" fmla="*/ 23459 w 2541316"/>
              <a:gd name="connsiteY1" fmla="*/ 0 h 618494"/>
              <a:gd name="connsiteX2" fmla="*/ 2541316 w 2541316"/>
              <a:gd name="connsiteY2" fmla="*/ 0 h 618494"/>
              <a:gd name="connsiteX3" fmla="*/ 2390440 w 2541316"/>
              <a:gd name="connsiteY3" fmla="*/ 603504 h 618494"/>
              <a:gd name="connsiteX4" fmla="*/ 0 w 2541316"/>
              <a:gd name="connsiteY4" fmla="*/ 618494 h 618494"/>
              <a:gd name="connsiteX0" fmla="*/ 0 w 2541316"/>
              <a:gd name="connsiteY0" fmla="*/ 625989 h 625989"/>
              <a:gd name="connsiteX1" fmla="*/ 68429 w 2541316"/>
              <a:gd name="connsiteY1" fmla="*/ 0 h 625989"/>
              <a:gd name="connsiteX2" fmla="*/ 2541316 w 2541316"/>
              <a:gd name="connsiteY2" fmla="*/ 7495 h 625989"/>
              <a:gd name="connsiteX3" fmla="*/ 2390440 w 2541316"/>
              <a:gd name="connsiteY3" fmla="*/ 610999 h 625989"/>
              <a:gd name="connsiteX4" fmla="*/ 0 w 2541316"/>
              <a:gd name="connsiteY4" fmla="*/ 625989 h 625989"/>
              <a:gd name="connsiteX0" fmla="*/ 0 w 2503841"/>
              <a:gd name="connsiteY0" fmla="*/ 610999 h 610999"/>
              <a:gd name="connsiteX1" fmla="*/ 30954 w 2503841"/>
              <a:gd name="connsiteY1" fmla="*/ 0 h 610999"/>
              <a:gd name="connsiteX2" fmla="*/ 2503841 w 2503841"/>
              <a:gd name="connsiteY2" fmla="*/ 7495 h 610999"/>
              <a:gd name="connsiteX3" fmla="*/ 2352965 w 2503841"/>
              <a:gd name="connsiteY3" fmla="*/ 610999 h 610999"/>
              <a:gd name="connsiteX4" fmla="*/ 0 w 2503841"/>
              <a:gd name="connsiteY4" fmla="*/ 610999 h 610999"/>
              <a:gd name="connsiteX0" fmla="*/ 6521 w 2510362"/>
              <a:gd name="connsiteY0" fmla="*/ 618494 h 618494"/>
              <a:gd name="connsiteX1" fmla="*/ 0 w 2510362"/>
              <a:gd name="connsiteY1" fmla="*/ 0 h 618494"/>
              <a:gd name="connsiteX2" fmla="*/ 2510362 w 2510362"/>
              <a:gd name="connsiteY2" fmla="*/ 14990 h 618494"/>
              <a:gd name="connsiteX3" fmla="*/ 2359486 w 2510362"/>
              <a:gd name="connsiteY3" fmla="*/ 618494 h 618494"/>
              <a:gd name="connsiteX4" fmla="*/ 6521 w 2510362"/>
              <a:gd name="connsiteY4" fmla="*/ 618494 h 618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0362" h="618494">
                <a:moveTo>
                  <a:pt x="6521" y="618494"/>
                </a:moveTo>
                <a:cubicBezTo>
                  <a:pt x="4347" y="412329"/>
                  <a:pt x="2174" y="206165"/>
                  <a:pt x="0" y="0"/>
                </a:cubicBezTo>
                <a:lnTo>
                  <a:pt x="2510362" y="14990"/>
                </a:lnTo>
                <a:lnTo>
                  <a:pt x="2359486" y="618494"/>
                </a:lnTo>
                <a:lnTo>
                  <a:pt x="6521" y="618494"/>
                </a:lnTo>
                <a:close/>
              </a:path>
            </a:pathLst>
          </a:custGeom>
          <a:solidFill>
            <a:srgbClr val="327F7C"/>
          </a:solidFill>
          <a:ln>
            <a:noFill/>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panose="00000500000000000000" pitchFamily="50" charset="0"/>
            </a:endParaRPr>
          </a:p>
        </p:txBody>
      </p:sp>
      <p:sp>
        <p:nvSpPr>
          <p:cNvPr id="7" name="Rectangle 6">
            <a:extLst>
              <a:ext uri="{FF2B5EF4-FFF2-40B4-BE49-F238E27FC236}">
                <a16:creationId xmlns:a16="http://schemas.microsoft.com/office/drawing/2014/main" id="{2D51F2B1-13E9-ABDD-A99B-E72A67C5B86F}"/>
              </a:ext>
            </a:extLst>
          </p:cNvPr>
          <p:cNvSpPr/>
          <p:nvPr userDrawn="1"/>
        </p:nvSpPr>
        <p:spPr>
          <a:xfrm>
            <a:off x="-61" y="600850"/>
            <a:ext cx="6623701" cy="6252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Date Placeholder 3">
            <a:extLst>
              <a:ext uri="{FF2B5EF4-FFF2-40B4-BE49-F238E27FC236}">
                <a16:creationId xmlns:a16="http://schemas.microsoft.com/office/drawing/2014/main" id="{0F13ED20-9909-B7F2-C76B-B2E57BD4AD90}"/>
              </a:ext>
            </a:extLst>
          </p:cNvPr>
          <p:cNvSpPr txBox="1">
            <a:spLocks/>
          </p:cNvSpPr>
          <p:nvPr userDrawn="1"/>
        </p:nvSpPr>
        <p:spPr>
          <a:xfrm>
            <a:off x="2508501" y="1830199"/>
            <a:ext cx="4153347" cy="313932"/>
          </a:xfrm>
          <a:prstGeom prst="rect">
            <a:avLst/>
          </a:prstGeom>
        </p:spPr>
        <p:txBody>
          <a:bodyPr vert="horz" wrap="square" lIns="91440" tIns="45720" rIns="91440" bIns="45720" rtlCol="0" anchor="ctr">
            <a:spAutoFit/>
          </a:bodyPr>
          <a:lstStyle>
            <a:defPPr>
              <a:defRPr lang="en-US"/>
            </a:defPPr>
            <a:lvl1pPr marL="0" algn="l" defTabSz="914400" rtl="0" eaLnBrk="1" latinLnBrk="0" hangingPunct="1">
              <a:defRPr sz="1400" b="0" kern="1200">
                <a:solidFill>
                  <a:schemeClr val="accent1"/>
                </a:solidFill>
                <a:latin typeface="Proxima Nova Medium" panose="02000506030000020004"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Aft>
                <a:spcPts val="600"/>
              </a:spcAft>
            </a:pPr>
            <a:r>
              <a:rPr lang="en-US" sz="1600" b="1">
                <a:solidFill>
                  <a:schemeClr val="bg1"/>
                </a:solidFill>
              </a:rPr>
              <a:t>Geometry and Spatial Thinking</a:t>
            </a:r>
            <a:endParaRPr lang="en-US" sz="1600" b="1" dirty="0">
              <a:solidFill>
                <a:schemeClr val="bg1"/>
              </a:solidFill>
            </a:endParaRPr>
          </a:p>
        </p:txBody>
      </p:sp>
      <p:sp>
        <p:nvSpPr>
          <p:cNvPr id="2" name="Title 1">
            <a:extLst>
              <a:ext uri="{FF2B5EF4-FFF2-40B4-BE49-F238E27FC236}">
                <a16:creationId xmlns:a16="http://schemas.microsoft.com/office/drawing/2014/main" id="{FDBF7215-C5B8-6E15-9850-186CD4A7A7C6}"/>
              </a:ext>
            </a:extLst>
          </p:cNvPr>
          <p:cNvSpPr>
            <a:spLocks noGrp="1"/>
          </p:cNvSpPr>
          <p:nvPr userDrawn="1">
            <p:ph type="ctrTitle"/>
          </p:nvPr>
        </p:nvSpPr>
        <p:spPr>
          <a:xfrm>
            <a:off x="609243" y="1694702"/>
            <a:ext cx="4781907" cy="2626360"/>
          </a:xfrm>
        </p:spPr>
        <p:txBody>
          <a:bodyPr anchor="t" anchorCtr="0">
            <a:normAutofit/>
          </a:bodyPr>
          <a:lstStyle>
            <a:lvl1pPr algn="l">
              <a:defRPr sz="5600" b="1">
                <a:solidFill>
                  <a:schemeClr val="accent4"/>
                </a:solidFill>
                <a:latin typeface="Montserrat" pitchFamily="2" charset="77"/>
              </a:defRPr>
            </a:lvl1pPr>
          </a:lstStyle>
          <a:p>
            <a:r>
              <a:rPr lang="en-US" dirty="0"/>
              <a:t>Click to edit Master title style</a:t>
            </a:r>
          </a:p>
        </p:txBody>
      </p:sp>
      <p:sp>
        <p:nvSpPr>
          <p:cNvPr id="11" name="Date Placeholder 3">
            <a:extLst>
              <a:ext uri="{FF2B5EF4-FFF2-40B4-BE49-F238E27FC236}">
                <a16:creationId xmlns:a16="http://schemas.microsoft.com/office/drawing/2014/main" id="{557C4999-7ACA-D86D-FC57-093852D4AF0C}"/>
              </a:ext>
            </a:extLst>
          </p:cNvPr>
          <p:cNvSpPr txBox="1">
            <a:spLocks/>
          </p:cNvSpPr>
          <p:nvPr userDrawn="1"/>
        </p:nvSpPr>
        <p:spPr>
          <a:xfrm>
            <a:off x="2615219" y="170047"/>
            <a:ext cx="5528105" cy="300082"/>
          </a:xfrm>
          <a:prstGeom prst="rect">
            <a:avLst/>
          </a:prstGeom>
        </p:spPr>
        <p:txBody>
          <a:bodyPr vert="horz" wrap="square" lIns="91440" tIns="45720" rIns="91440" bIns="45720" rtlCol="0">
            <a:spAutoFit/>
          </a:bodyPr>
          <a:lstStyle>
            <a:defPPr>
              <a:defRPr lang="en-US"/>
            </a:defPPr>
            <a:lvl1pPr marL="0" algn="l" defTabSz="914400" rtl="0" eaLnBrk="1" latinLnBrk="0" hangingPunct="1">
              <a:defRPr sz="1400" b="0" kern="1200">
                <a:solidFill>
                  <a:schemeClr val="accent1"/>
                </a:solidFill>
                <a:latin typeface="Montserrat"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Aft>
                <a:spcPts val="600"/>
              </a:spcAft>
            </a:pPr>
            <a:r>
              <a:rPr lang="es-ES_tradnl" sz="1500" noProof="0" dirty="0">
                <a:solidFill>
                  <a:schemeClr val="bg1"/>
                </a:solidFill>
              </a:rPr>
              <a:t>Números y conteo</a:t>
            </a:r>
          </a:p>
        </p:txBody>
      </p:sp>
      <p:pic>
        <p:nvPicPr>
          <p:cNvPr id="4" name="Picture 3" descr="A black background with orange and pink text&#10;&#10;Description automatically generated">
            <a:extLst>
              <a:ext uri="{FF2B5EF4-FFF2-40B4-BE49-F238E27FC236}">
                <a16:creationId xmlns:a16="http://schemas.microsoft.com/office/drawing/2014/main" id="{4FB09A9C-AFB6-3C64-3D0A-A5E0B4B146D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6241" y="6351717"/>
            <a:ext cx="2286000" cy="449154"/>
          </a:xfrm>
          <a:prstGeom prst="rect">
            <a:avLst/>
          </a:prstGeom>
        </p:spPr>
      </p:pic>
      <p:pic>
        <p:nvPicPr>
          <p:cNvPr id="6" name="Picture 5" descr="A young children working on a black board&#10;&#10;Description automatically generated with medium confidence">
            <a:extLst>
              <a:ext uri="{FF2B5EF4-FFF2-40B4-BE49-F238E27FC236}">
                <a16:creationId xmlns:a16="http://schemas.microsoft.com/office/drawing/2014/main" id="{E7D0FB4B-1C41-28AE-A3BB-266C6BB5BAAD}"/>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868411" y="0"/>
            <a:ext cx="6323589" cy="6858000"/>
          </a:xfrm>
          <a:prstGeom prst="rect">
            <a:avLst/>
          </a:prstGeom>
        </p:spPr>
      </p:pic>
      <p:pic>
        <p:nvPicPr>
          <p:cNvPr id="5" name="Picture 4" descr="A green numbers with white outline&#10;&#10;Description automatically generated">
            <a:extLst>
              <a:ext uri="{FF2B5EF4-FFF2-40B4-BE49-F238E27FC236}">
                <a16:creationId xmlns:a16="http://schemas.microsoft.com/office/drawing/2014/main" id="{350364AF-892C-C680-AA07-A913D60529D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206595" y="109263"/>
            <a:ext cx="505969" cy="381001"/>
          </a:xfrm>
          <a:prstGeom prst="rect">
            <a:avLst/>
          </a:prstGeom>
        </p:spPr>
      </p:pic>
      <p:sp>
        <p:nvSpPr>
          <p:cNvPr id="13" name="Date Placeholder 3">
            <a:extLst>
              <a:ext uri="{FF2B5EF4-FFF2-40B4-BE49-F238E27FC236}">
                <a16:creationId xmlns:a16="http://schemas.microsoft.com/office/drawing/2014/main" id="{8A9DE1D2-B5D0-9114-9DFF-0CC52822F019}"/>
              </a:ext>
            </a:extLst>
          </p:cNvPr>
          <p:cNvSpPr txBox="1">
            <a:spLocks/>
          </p:cNvSpPr>
          <p:nvPr userDrawn="1"/>
        </p:nvSpPr>
        <p:spPr>
          <a:xfrm>
            <a:off x="-38269" y="27700"/>
            <a:ext cx="4153347" cy="553998"/>
          </a:xfrm>
          <a:prstGeom prst="rect">
            <a:avLst/>
          </a:prstGeom>
        </p:spPr>
        <p:txBody>
          <a:bodyPr vert="horz" wrap="square" lIns="91440" tIns="45720" rIns="91440" bIns="45720" rtlCol="0">
            <a:spAutoFit/>
          </a:bodyPr>
          <a:lstStyle>
            <a:defPPr>
              <a:defRPr lang="en-US"/>
            </a:defPPr>
            <a:lvl1pPr marL="0" algn="l" defTabSz="914400" rtl="0" eaLnBrk="1" latinLnBrk="0" hangingPunct="1">
              <a:defRPr sz="1400" b="0" kern="1200">
                <a:solidFill>
                  <a:schemeClr val="accent1"/>
                </a:solidFill>
                <a:latin typeface="Montserrat"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0000"/>
              </a:lnSpc>
              <a:spcAft>
                <a:spcPts val="0"/>
              </a:spcAft>
            </a:pPr>
            <a:r>
              <a:rPr lang="es-ES_tradnl" sz="1500" noProof="0" dirty="0">
                <a:solidFill>
                  <a:schemeClr val="bg1"/>
                </a:solidFill>
              </a:rPr>
              <a:t>Temas de matemáticas</a:t>
            </a:r>
          </a:p>
          <a:p>
            <a:pPr>
              <a:lnSpc>
                <a:spcPct val="100000"/>
              </a:lnSpc>
              <a:spcAft>
                <a:spcPts val="0"/>
              </a:spcAft>
            </a:pPr>
            <a:r>
              <a:rPr lang="es-ES_tradnl" sz="1500" noProof="0" dirty="0">
                <a:solidFill>
                  <a:schemeClr val="bg1"/>
                </a:solidFill>
              </a:rPr>
              <a:t>temprana</a:t>
            </a:r>
          </a:p>
        </p:txBody>
      </p:sp>
    </p:spTree>
    <p:extLst>
      <p:ext uri="{BB962C8B-B14F-4D97-AF65-F5344CB8AC3E}">
        <p14:creationId xmlns:p14="http://schemas.microsoft.com/office/powerpoint/2010/main" val="3974307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832852-58CE-6473-0BBB-FC1E334A8753}"/>
              </a:ext>
            </a:extLst>
          </p:cNvPr>
          <p:cNvSpPr/>
          <p:nvPr userDrawn="1"/>
        </p:nvSpPr>
        <p:spPr>
          <a:xfrm>
            <a:off x="0" y="-1"/>
            <a:ext cx="12192000" cy="9692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pitchFamily="2" charset="77"/>
            </a:endParaRPr>
          </a:p>
        </p:txBody>
      </p:sp>
      <p:sp>
        <p:nvSpPr>
          <p:cNvPr id="3" name="Content Placeholder 2">
            <a:extLst>
              <a:ext uri="{FF2B5EF4-FFF2-40B4-BE49-F238E27FC236}">
                <a16:creationId xmlns:a16="http://schemas.microsoft.com/office/drawing/2014/main" id="{9FAE4AF1-6EAD-64C4-F42D-DC36190BEC61}"/>
              </a:ext>
            </a:extLst>
          </p:cNvPr>
          <p:cNvSpPr>
            <a:spLocks noGrp="1"/>
          </p:cNvSpPr>
          <p:nvPr>
            <p:ph sz="half" idx="1"/>
          </p:nvPr>
        </p:nvSpPr>
        <p:spPr>
          <a:xfrm>
            <a:off x="838200" y="1324303"/>
            <a:ext cx="5181600" cy="4852660"/>
          </a:xfrm>
        </p:spPr>
        <p:txBody>
          <a:bodyPr/>
          <a:lstStyle>
            <a:lvl1pPr>
              <a:buClr>
                <a:schemeClr val="accent4"/>
              </a:buClr>
              <a:defRPr>
                <a:latin typeface="Montserrat" pitchFamily="2" charset="77"/>
              </a:defRPr>
            </a:lvl1pPr>
            <a:lvl2pPr>
              <a:buClr>
                <a:schemeClr val="accent4"/>
              </a:buClr>
              <a:defRPr>
                <a:latin typeface="Montserrat" pitchFamily="2" charset="77"/>
              </a:defRPr>
            </a:lvl2pPr>
            <a:lvl3pPr>
              <a:buClr>
                <a:schemeClr val="accent4"/>
              </a:buClr>
              <a:defRPr>
                <a:latin typeface="Montserrat" pitchFamily="2" charset="77"/>
              </a:defRPr>
            </a:lvl3pPr>
            <a:lvl4pPr>
              <a:buClr>
                <a:schemeClr val="accent4"/>
              </a:buClr>
              <a:defRPr>
                <a:latin typeface="Montserrat" pitchFamily="2" charset="77"/>
              </a:defRPr>
            </a:lvl4pPr>
            <a:lvl5pPr>
              <a:buClr>
                <a:schemeClr val="accent4"/>
              </a:buClr>
              <a:defRPr>
                <a:latin typeface="Montserrat"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1B61BBA8-0A2B-8AE5-81F4-FA2F0A66FA8D}"/>
              </a:ext>
            </a:extLst>
          </p:cNvPr>
          <p:cNvSpPr>
            <a:spLocks noGrp="1"/>
          </p:cNvSpPr>
          <p:nvPr>
            <p:ph sz="half" idx="2"/>
          </p:nvPr>
        </p:nvSpPr>
        <p:spPr>
          <a:xfrm>
            <a:off x="6172200" y="1324303"/>
            <a:ext cx="5181600" cy="4852660"/>
          </a:xfrm>
        </p:spPr>
        <p:txBody>
          <a:bodyPr/>
          <a:lstStyle>
            <a:lvl1pPr>
              <a:buClr>
                <a:schemeClr val="accent4"/>
              </a:buClr>
              <a:defRPr>
                <a:latin typeface="Montserrat" pitchFamily="2" charset="77"/>
              </a:defRPr>
            </a:lvl1pPr>
            <a:lvl2pPr>
              <a:buClr>
                <a:schemeClr val="accent4"/>
              </a:buClr>
              <a:defRPr>
                <a:latin typeface="Montserrat" pitchFamily="2" charset="77"/>
              </a:defRPr>
            </a:lvl2pPr>
            <a:lvl3pPr>
              <a:buClr>
                <a:schemeClr val="accent4"/>
              </a:buClr>
              <a:defRPr>
                <a:latin typeface="Montserrat" pitchFamily="2" charset="77"/>
              </a:defRPr>
            </a:lvl3pPr>
            <a:lvl4pPr>
              <a:buClr>
                <a:schemeClr val="accent4"/>
              </a:buClr>
              <a:defRPr>
                <a:latin typeface="Montserrat" pitchFamily="2" charset="77"/>
              </a:defRPr>
            </a:lvl4pPr>
            <a:lvl5pPr>
              <a:buClr>
                <a:schemeClr val="accent4"/>
              </a:buClr>
              <a:defRPr>
                <a:latin typeface="Montserrat"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1">
            <a:extLst>
              <a:ext uri="{FF2B5EF4-FFF2-40B4-BE49-F238E27FC236}">
                <a16:creationId xmlns:a16="http://schemas.microsoft.com/office/drawing/2014/main" id="{0EB9DD08-DE4B-3F61-5503-09F4531B37D9}"/>
              </a:ext>
            </a:extLst>
          </p:cNvPr>
          <p:cNvSpPr>
            <a:spLocks noGrp="1"/>
          </p:cNvSpPr>
          <p:nvPr>
            <p:ph type="title"/>
          </p:nvPr>
        </p:nvSpPr>
        <p:spPr>
          <a:xfrm>
            <a:off x="838199" y="237744"/>
            <a:ext cx="10812517" cy="507831"/>
          </a:xfrm>
        </p:spPr>
        <p:txBody>
          <a:bodyPr>
            <a:spAutoFit/>
          </a:bodyPr>
          <a:lstStyle>
            <a:lvl1pPr>
              <a:defRPr>
                <a:solidFill>
                  <a:schemeClr val="bg1"/>
                </a:solidFill>
                <a:latin typeface="Montserrat" pitchFamily="2" charset="77"/>
              </a:defRPr>
            </a:lvl1pPr>
          </a:lstStyle>
          <a:p>
            <a:r>
              <a:rPr lang="en-US"/>
              <a:t>Click to edit Master title style</a:t>
            </a:r>
            <a:endParaRPr lang="en-US" dirty="0"/>
          </a:p>
        </p:txBody>
      </p:sp>
      <p:pic>
        <p:nvPicPr>
          <p:cNvPr id="8" name="Picture 7" descr="A black background with orange and pink text&#10;&#10;Description automatically generated">
            <a:extLst>
              <a:ext uri="{FF2B5EF4-FFF2-40B4-BE49-F238E27FC236}">
                <a16:creationId xmlns:a16="http://schemas.microsoft.com/office/drawing/2014/main" id="{00F594E6-64BF-1E93-2C2C-D3FBF7459F2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6241" y="6351717"/>
            <a:ext cx="2286000" cy="449154"/>
          </a:xfrm>
          <a:prstGeom prst="rect">
            <a:avLst/>
          </a:prstGeom>
        </p:spPr>
      </p:pic>
      <p:sp>
        <p:nvSpPr>
          <p:cNvPr id="5" name="Slide Number Placeholder 3">
            <a:extLst>
              <a:ext uri="{FF2B5EF4-FFF2-40B4-BE49-F238E27FC236}">
                <a16:creationId xmlns:a16="http://schemas.microsoft.com/office/drawing/2014/main" id="{B497636E-AF6E-955B-1817-D23F0FB6E432}"/>
              </a:ext>
            </a:extLst>
          </p:cNvPr>
          <p:cNvSpPr txBox="1">
            <a:spLocks/>
          </p:cNvSpPr>
          <p:nvPr userDrawn="1"/>
        </p:nvSpPr>
        <p:spPr>
          <a:xfrm>
            <a:off x="8677595" y="6403269"/>
            <a:ext cx="3479611"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tx2"/>
                </a:solidFill>
                <a:latin typeface="Montserrat" panose="00000500000000000000"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_tradnl" noProof="0" dirty="0">
                <a:solidFill>
                  <a:schemeClr val="accent4"/>
                </a:solidFill>
              </a:rPr>
              <a:t>Preescolar</a:t>
            </a:r>
            <a:r>
              <a:rPr lang="en-US" dirty="0">
                <a:solidFill>
                  <a:schemeClr val="accent4"/>
                </a:solidFill>
              </a:rPr>
              <a:t>/TK/K |     </a:t>
            </a:r>
            <a:fld id="{8B512919-B088-4E12-9038-722E97F79378}" type="slidenum">
              <a:rPr lang="en-US" smtClean="0">
                <a:solidFill>
                  <a:schemeClr val="accent4"/>
                </a:solidFill>
              </a:rPr>
              <a:pPr/>
              <a:t>‹#›</a:t>
            </a:fld>
            <a:endParaRPr lang="en-US" dirty="0">
              <a:solidFill>
                <a:schemeClr val="accent4"/>
              </a:solidFill>
            </a:endParaRPr>
          </a:p>
        </p:txBody>
      </p:sp>
    </p:spTree>
    <p:extLst>
      <p:ext uri="{BB962C8B-B14F-4D97-AF65-F5344CB8AC3E}">
        <p14:creationId xmlns:p14="http://schemas.microsoft.com/office/powerpoint/2010/main" val="22477482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724F931-A9E5-BA55-03DC-13CFBC0FBC9A}"/>
              </a:ext>
            </a:extLst>
          </p:cNvPr>
          <p:cNvSpPr/>
          <p:nvPr userDrawn="1"/>
        </p:nvSpPr>
        <p:spPr>
          <a:xfrm>
            <a:off x="0" y="-1"/>
            <a:ext cx="12192000" cy="9692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pitchFamily="2" charset="77"/>
            </a:endParaRPr>
          </a:p>
        </p:txBody>
      </p:sp>
      <p:sp>
        <p:nvSpPr>
          <p:cNvPr id="3" name="Content Placeholder 2">
            <a:extLst>
              <a:ext uri="{FF2B5EF4-FFF2-40B4-BE49-F238E27FC236}">
                <a16:creationId xmlns:a16="http://schemas.microsoft.com/office/drawing/2014/main" id="{9FAE4AF1-6EAD-64C4-F42D-DC36190BEC61}"/>
              </a:ext>
            </a:extLst>
          </p:cNvPr>
          <p:cNvSpPr>
            <a:spLocks noGrp="1"/>
          </p:cNvSpPr>
          <p:nvPr>
            <p:ph sz="half" idx="1"/>
          </p:nvPr>
        </p:nvSpPr>
        <p:spPr>
          <a:xfrm>
            <a:off x="838200" y="1923393"/>
            <a:ext cx="5181600" cy="4348819"/>
          </a:xfrm>
        </p:spPr>
        <p:txBody>
          <a:bodyPr/>
          <a:lstStyle>
            <a:lvl1pPr>
              <a:buClr>
                <a:schemeClr val="accent4"/>
              </a:buClr>
              <a:defRPr>
                <a:latin typeface="Montserrat" pitchFamily="2" charset="77"/>
              </a:defRPr>
            </a:lvl1pPr>
            <a:lvl2pPr>
              <a:buClr>
                <a:schemeClr val="accent4"/>
              </a:buClr>
              <a:defRPr>
                <a:latin typeface="Montserrat" pitchFamily="2" charset="77"/>
              </a:defRPr>
            </a:lvl2pPr>
            <a:lvl3pPr>
              <a:buClr>
                <a:schemeClr val="accent4"/>
              </a:buClr>
              <a:defRPr>
                <a:latin typeface="Montserrat" pitchFamily="2" charset="77"/>
              </a:defRPr>
            </a:lvl3pPr>
            <a:lvl4pPr>
              <a:buClr>
                <a:schemeClr val="accent4"/>
              </a:buClr>
              <a:defRPr>
                <a:latin typeface="Montserrat" pitchFamily="2" charset="77"/>
              </a:defRPr>
            </a:lvl4pPr>
            <a:lvl5pPr>
              <a:buClr>
                <a:schemeClr val="accent4"/>
              </a:buClr>
              <a:defRPr>
                <a:latin typeface="Montserrat"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1B61BBA8-0A2B-8AE5-81F4-FA2F0A66FA8D}"/>
              </a:ext>
            </a:extLst>
          </p:cNvPr>
          <p:cNvSpPr>
            <a:spLocks noGrp="1"/>
          </p:cNvSpPr>
          <p:nvPr>
            <p:ph sz="half" idx="2"/>
          </p:nvPr>
        </p:nvSpPr>
        <p:spPr>
          <a:xfrm>
            <a:off x="6172200" y="1923393"/>
            <a:ext cx="5181600" cy="4348820"/>
          </a:xfrm>
        </p:spPr>
        <p:txBody>
          <a:bodyPr/>
          <a:lstStyle>
            <a:lvl1pPr>
              <a:buClr>
                <a:schemeClr val="accent4"/>
              </a:buClr>
              <a:defRPr>
                <a:latin typeface="Montserrat" pitchFamily="2" charset="77"/>
              </a:defRPr>
            </a:lvl1pPr>
            <a:lvl2pPr>
              <a:buClr>
                <a:schemeClr val="accent4"/>
              </a:buClr>
              <a:defRPr>
                <a:latin typeface="Montserrat" pitchFamily="2" charset="77"/>
              </a:defRPr>
            </a:lvl2pPr>
            <a:lvl3pPr>
              <a:buClr>
                <a:schemeClr val="accent4"/>
              </a:buClr>
              <a:defRPr>
                <a:latin typeface="Montserrat" pitchFamily="2" charset="77"/>
              </a:defRPr>
            </a:lvl3pPr>
            <a:lvl4pPr>
              <a:buClr>
                <a:schemeClr val="accent4"/>
              </a:buClr>
              <a:defRPr>
                <a:latin typeface="Montserrat" pitchFamily="2" charset="77"/>
              </a:defRPr>
            </a:lvl4pPr>
            <a:lvl5pPr>
              <a:buClr>
                <a:schemeClr val="accent4"/>
              </a:buClr>
              <a:defRPr>
                <a:latin typeface="Montserrat"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1">
            <a:extLst>
              <a:ext uri="{FF2B5EF4-FFF2-40B4-BE49-F238E27FC236}">
                <a16:creationId xmlns:a16="http://schemas.microsoft.com/office/drawing/2014/main" id="{0EB9DD08-DE4B-3F61-5503-09F4531B37D9}"/>
              </a:ext>
            </a:extLst>
          </p:cNvPr>
          <p:cNvSpPr>
            <a:spLocks noGrp="1"/>
          </p:cNvSpPr>
          <p:nvPr>
            <p:ph type="title"/>
          </p:nvPr>
        </p:nvSpPr>
        <p:spPr>
          <a:xfrm>
            <a:off x="838200" y="237744"/>
            <a:ext cx="10515600" cy="507831"/>
          </a:xfrm>
        </p:spPr>
        <p:txBody>
          <a:bodyPr>
            <a:spAutoFit/>
          </a:bodyPr>
          <a:lstStyle>
            <a:lvl1pPr>
              <a:defRPr>
                <a:solidFill>
                  <a:schemeClr val="bg1"/>
                </a:solidFill>
                <a:latin typeface="Montserrat" pitchFamily="2" charset="77"/>
              </a:defRPr>
            </a:lvl1pPr>
          </a:lstStyle>
          <a:p>
            <a:r>
              <a:rPr lang="en-US"/>
              <a:t>Click to edit Master title style</a:t>
            </a:r>
            <a:endParaRPr lang="en-US" dirty="0"/>
          </a:p>
        </p:txBody>
      </p:sp>
      <p:sp>
        <p:nvSpPr>
          <p:cNvPr id="2" name="Subtitle 2">
            <a:extLst>
              <a:ext uri="{FF2B5EF4-FFF2-40B4-BE49-F238E27FC236}">
                <a16:creationId xmlns:a16="http://schemas.microsoft.com/office/drawing/2014/main" id="{CE871B53-9DBA-10F1-A915-F8BEAC880898}"/>
              </a:ext>
            </a:extLst>
          </p:cNvPr>
          <p:cNvSpPr>
            <a:spLocks noGrp="1"/>
          </p:cNvSpPr>
          <p:nvPr>
            <p:ph type="subTitle" idx="14" hasCustomPrompt="1"/>
          </p:nvPr>
        </p:nvSpPr>
        <p:spPr>
          <a:xfrm>
            <a:off x="838198" y="1024128"/>
            <a:ext cx="10165605" cy="687429"/>
          </a:xfrm>
        </p:spPr>
        <p:txBody>
          <a:bodyPr anchor="ctr">
            <a:normAutofit/>
          </a:bodyPr>
          <a:lstStyle>
            <a:lvl1pPr marL="0" indent="0" algn="l">
              <a:buNone/>
              <a:defRPr sz="3200" b="0" i="0">
                <a:solidFill>
                  <a:schemeClr val="accent4"/>
                </a:solidFill>
                <a:latin typeface="Montserrat"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Enter subtitle here</a:t>
            </a:r>
          </a:p>
        </p:txBody>
      </p:sp>
      <p:pic>
        <p:nvPicPr>
          <p:cNvPr id="8" name="Picture 7" descr="A black background with orange and pink text&#10;&#10;Description automatically generated">
            <a:extLst>
              <a:ext uri="{FF2B5EF4-FFF2-40B4-BE49-F238E27FC236}">
                <a16:creationId xmlns:a16="http://schemas.microsoft.com/office/drawing/2014/main" id="{ABFA3DFB-1DE5-BCB4-55D3-65D0A859F41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6241" y="6351717"/>
            <a:ext cx="2286000" cy="449154"/>
          </a:xfrm>
          <a:prstGeom prst="rect">
            <a:avLst/>
          </a:prstGeom>
        </p:spPr>
      </p:pic>
      <p:sp>
        <p:nvSpPr>
          <p:cNvPr id="5" name="Slide Number Placeholder 3">
            <a:extLst>
              <a:ext uri="{FF2B5EF4-FFF2-40B4-BE49-F238E27FC236}">
                <a16:creationId xmlns:a16="http://schemas.microsoft.com/office/drawing/2014/main" id="{75AFC0C1-EC5A-03F4-1CCA-B392523ABBCD}"/>
              </a:ext>
            </a:extLst>
          </p:cNvPr>
          <p:cNvSpPr txBox="1">
            <a:spLocks/>
          </p:cNvSpPr>
          <p:nvPr userDrawn="1"/>
        </p:nvSpPr>
        <p:spPr>
          <a:xfrm>
            <a:off x="8677595" y="6403269"/>
            <a:ext cx="3479611"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tx2"/>
                </a:solidFill>
                <a:latin typeface="Montserrat" panose="00000500000000000000"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_tradnl" noProof="0" dirty="0">
                <a:solidFill>
                  <a:schemeClr val="accent4"/>
                </a:solidFill>
              </a:rPr>
              <a:t>Preescolar</a:t>
            </a:r>
            <a:r>
              <a:rPr lang="en-US" dirty="0">
                <a:solidFill>
                  <a:schemeClr val="accent4"/>
                </a:solidFill>
              </a:rPr>
              <a:t>/TK/K |     </a:t>
            </a:r>
            <a:fld id="{8B512919-B088-4E12-9038-722E97F79378}" type="slidenum">
              <a:rPr lang="en-US" smtClean="0">
                <a:solidFill>
                  <a:schemeClr val="accent4"/>
                </a:solidFill>
              </a:rPr>
              <a:pPr/>
              <a:t>‹#›</a:t>
            </a:fld>
            <a:endParaRPr lang="en-US" dirty="0">
              <a:solidFill>
                <a:schemeClr val="accent4"/>
              </a:solidFill>
            </a:endParaRPr>
          </a:p>
        </p:txBody>
      </p:sp>
    </p:spTree>
    <p:extLst>
      <p:ext uri="{BB962C8B-B14F-4D97-AF65-F5344CB8AC3E}">
        <p14:creationId xmlns:p14="http://schemas.microsoft.com/office/powerpoint/2010/main" val="14146896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C065B1A-284E-4DA4-073F-279F353483DE}"/>
              </a:ext>
            </a:extLst>
          </p:cNvPr>
          <p:cNvSpPr/>
          <p:nvPr userDrawn="1"/>
        </p:nvSpPr>
        <p:spPr>
          <a:xfrm>
            <a:off x="0" y="-1"/>
            <a:ext cx="12192000" cy="9692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pitchFamily="2" charset="77"/>
            </a:endParaRPr>
          </a:p>
        </p:txBody>
      </p:sp>
      <p:sp>
        <p:nvSpPr>
          <p:cNvPr id="2" name="Title 1">
            <a:extLst>
              <a:ext uri="{FF2B5EF4-FFF2-40B4-BE49-F238E27FC236}">
                <a16:creationId xmlns:a16="http://schemas.microsoft.com/office/drawing/2014/main" id="{6F07DABB-E10E-EB75-AF1A-0D85E50420C5}"/>
              </a:ext>
            </a:extLst>
          </p:cNvPr>
          <p:cNvSpPr>
            <a:spLocks noGrp="1"/>
          </p:cNvSpPr>
          <p:nvPr>
            <p:ph type="title"/>
          </p:nvPr>
        </p:nvSpPr>
        <p:spPr>
          <a:xfrm>
            <a:off x="839788" y="237744"/>
            <a:ext cx="10515600" cy="507831"/>
          </a:xfrm>
        </p:spPr>
        <p:txBody>
          <a:bodyPr>
            <a:spAutoFit/>
          </a:bodyPr>
          <a:lstStyle>
            <a:lvl1pPr>
              <a:defRPr>
                <a:solidFill>
                  <a:schemeClr val="bg1"/>
                </a:solidFill>
                <a:latin typeface="Montserrat" pitchFamily="2" charset="77"/>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A7BE126-C168-0CA5-8A24-E6D07F2710F7}"/>
              </a:ext>
            </a:extLst>
          </p:cNvPr>
          <p:cNvSpPr>
            <a:spLocks noGrp="1"/>
          </p:cNvSpPr>
          <p:nvPr>
            <p:ph type="body" idx="1"/>
          </p:nvPr>
        </p:nvSpPr>
        <p:spPr>
          <a:xfrm>
            <a:off x="839788" y="1106424"/>
            <a:ext cx="5157787" cy="823912"/>
          </a:xfrm>
        </p:spPr>
        <p:txBody>
          <a:bodyPr anchor="b"/>
          <a:lstStyle>
            <a:lvl1pPr marL="0" indent="0">
              <a:buNone/>
              <a:defRPr sz="2400" b="1">
                <a:solidFill>
                  <a:srgbClr val="0F173D"/>
                </a:solidFill>
                <a:latin typeface="Montserrat"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74B2156-5D79-5FA6-B285-764B4A03A036}"/>
              </a:ext>
            </a:extLst>
          </p:cNvPr>
          <p:cNvSpPr>
            <a:spLocks noGrp="1"/>
          </p:cNvSpPr>
          <p:nvPr>
            <p:ph sz="half" idx="2"/>
          </p:nvPr>
        </p:nvSpPr>
        <p:spPr>
          <a:xfrm>
            <a:off x="839788" y="2058352"/>
            <a:ext cx="5157787" cy="4131311"/>
          </a:xfrm>
        </p:spPr>
        <p:txBody>
          <a:bodyPr/>
          <a:lstStyle>
            <a:lvl1pPr>
              <a:buClr>
                <a:schemeClr val="accent4"/>
              </a:buClr>
              <a:defRPr>
                <a:latin typeface="Montserrat" pitchFamily="2" charset="77"/>
              </a:defRPr>
            </a:lvl1pPr>
            <a:lvl2pPr>
              <a:buClr>
                <a:schemeClr val="accent4"/>
              </a:buClr>
              <a:defRPr>
                <a:latin typeface="Montserrat" pitchFamily="2" charset="77"/>
              </a:defRPr>
            </a:lvl2pPr>
            <a:lvl3pPr>
              <a:buClr>
                <a:schemeClr val="accent4"/>
              </a:buClr>
              <a:defRPr>
                <a:latin typeface="Montserrat" pitchFamily="2" charset="77"/>
              </a:defRPr>
            </a:lvl3pPr>
            <a:lvl4pPr>
              <a:buClr>
                <a:schemeClr val="accent4"/>
              </a:buClr>
              <a:defRPr>
                <a:latin typeface="Montserrat" pitchFamily="2" charset="77"/>
              </a:defRPr>
            </a:lvl4pPr>
            <a:lvl5pPr>
              <a:buClr>
                <a:schemeClr val="accent4"/>
              </a:buClr>
              <a:defRPr>
                <a:latin typeface="Montserrat"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B196CF8A-BFA6-6268-01D7-FE72AC9FF389}"/>
              </a:ext>
            </a:extLst>
          </p:cNvPr>
          <p:cNvSpPr>
            <a:spLocks noGrp="1"/>
          </p:cNvSpPr>
          <p:nvPr>
            <p:ph type="body" sz="quarter" idx="3"/>
          </p:nvPr>
        </p:nvSpPr>
        <p:spPr>
          <a:xfrm>
            <a:off x="6172200" y="1106424"/>
            <a:ext cx="5183188" cy="823912"/>
          </a:xfrm>
        </p:spPr>
        <p:txBody>
          <a:bodyPr anchor="b"/>
          <a:lstStyle>
            <a:lvl1pPr marL="0" indent="0">
              <a:buNone/>
              <a:defRPr sz="2400" b="1">
                <a:solidFill>
                  <a:srgbClr val="0F173D"/>
                </a:solidFill>
                <a:latin typeface="Montserrat"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DBD6D31-CF21-9AF9-44EC-B8DBC730368E}"/>
              </a:ext>
            </a:extLst>
          </p:cNvPr>
          <p:cNvSpPr>
            <a:spLocks noGrp="1"/>
          </p:cNvSpPr>
          <p:nvPr>
            <p:ph sz="quarter" idx="4"/>
          </p:nvPr>
        </p:nvSpPr>
        <p:spPr>
          <a:xfrm>
            <a:off x="6172200" y="2058352"/>
            <a:ext cx="5183188" cy="4131311"/>
          </a:xfrm>
        </p:spPr>
        <p:txBody>
          <a:bodyPr/>
          <a:lstStyle>
            <a:lvl1pPr>
              <a:buClr>
                <a:schemeClr val="accent4"/>
              </a:buClr>
              <a:defRPr>
                <a:latin typeface="Montserrat" pitchFamily="2" charset="77"/>
              </a:defRPr>
            </a:lvl1pPr>
            <a:lvl2pPr>
              <a:buClr>
                <a:schemeClr val="accent4"/>
              </a:buClr>
              <a:defRPr>
                <a:latin typeface="Montserrat" pitchFamily="2" charset="77"/>
              </a:defRPr>
            </a:lvl2pPr>
            <a:lvl3pPr>
              <a:buClr>
                <a:schemeClr val="accent4"/>
              </a:buClr>
              <a:defRPr>
                <a:latin typeface="Montserrat" pitchFamily="2" charset="77"/>
              </a:defRPr>
            </a:lvl3pPr>
            <a:lvl4pPr>
              <a:buClr>
                <a:schemeClr val="accent4"/>
              </a:buClr>
              <a:defRPr>
                <a:latin typeface="Montserrat" pitchFamily="2" charset="77"/>
              </a:defRPr>
            </a:lvl4pPr>
            <a:lvl5pPr>
              <a:buClr>
                <a:schemeClr val="accent4"/>
              </a:buClr>
              <a:defRPr>
                <a:latin typeface="Montserrat"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descr="A black background with orange and pink text&#10;&#10;Description automatically generated">
            <a:extLst>
              <a:ext uri="{FF2B5EF4-FFF2-40B4-BE49-F238E27FC236}">
                <a16:creationId xmlns:a16="http://schemas.microsoft.com/office/drawing/2014/main" id="{2D58A50B-A91B-72AB-2B5C-386E76B9B2F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6241" y="6351717"/>
            <a:ext cx="2286000" cy="449154"/>
          </a:xfrm>
          <a:prstGeom prst="rect">
            <a:avLst/>
          </a:prstGeom>
        </p:spPr>
      </p:pic>
      <p:sp>
        <p:nvSpPr>
          <p:cNvPr id="7" name="Slide Number Placeholder 3">
            <a:extLst>
              <a:ext uri="{FF2B5EF4-FFF2-40B4-BE49-F238E27FC236}">
                <a16:creationId xmlns:a16="http://schemas.microsoft.com/office/drawing/2014/main" id="{6C1FAE5A-9F2B-3DAD-8471-0CF455DBF432}"/>
              </a:ext>
            </a:extLst>
          </p:cNvPr>
          <p:cNvSpPr txBox="1">
            <a:spLocks/>
          </p:cNvSpPr>
          <p:nvPr userDrawn="1"/>
        </p:nvSpPr>
        <p:spPr>
          <a:xfrm>
            <a:off x="8677595" y="6403269"/>
            <a:ext cx="3479611"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tx2"/>
                </a:solidFill>
                <a:latin typeface="Montserrat" panose="00000500000000000000"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_tradnl" noProof="0" dirty="0">
                <a:solidFill>
                  <a:schemeClr val="accent4"/>
                </a:solidFill>
              </a:rPr>
              <a:t>Preescolar</a:t>
            </a:r>
            <a:r>
              <a:rPr lang="en-US" dirty="0">
                <a:solidFill>
                  <a:schemeClr val="accent4"/>
                </a:solidFill>
              </a:rPr>
              <a:t>/TK/K |     </a:t>
            </a:r>
            <a:fld id="{8B512919-B088-4E12-9038-722E97F79378}" type="slidenum">
              <a:rPr lang="en-US" smtClean="0">
                <a:solidFill>
                  <a:schemeClr val="accent4"/>
                </a:solidFill>
              </a:rPr>
              <a:pPr/>
              <a:t>‹#›</a:t>
            </a:fld>
            <a:endParaRPr lang="en-US" dirty="0">
              <a:solidFill>
                <a:schemeClr val="accent4"/>
              </a:solidFill>
            </a:endParaRPr>
          </a:p>
        </p:txBody>
      </p:sp>
    </p:spTree>
    <p:extLst>
      <p:ext uri="{BB962C8B-B14F-4D97-AF65-F5344CB8AC3E}">
        <p14:creationId xmlns:p14="http://schemas.microsoft.com/office/powerpoint/2010/main" val="343008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B0855-026B-A1A2-EDFD-FABC6107F019}"/>
              </a:ext>
            </a:extLst>
          </p:cNvPr>
          <p:cNvSpPr>
            <a:spLocks noGrp="1"/>
          </p:cNvSpPr>
          <p:nvPr>
            <p:ph type="title"/>
          </p:nvPr>
        </p:nvSpPr>
        <p:spPr>
          <a:xfrm>
            <a:off x="700548" y="237744"/>
            <a:ext cx="11326136" cy="507831"/>
          </a:xfrm>
        </p:spPr>
        <p:txBody>
          <a:bodyPr wrap="square">
            <a:spAutoFit/>
          </a:bodyPr>
          <a:lstStyle>
            <a:lvl1pPr>
              <a:defRPr>
                <a:latin typeface="Montserrat" pitchFamily="2" charset="77"/>
              </a:defRPr>
            </a:lvl1pPr>
          </a:lstStyle>
          <a:p>
            <a:r>
              <a:rPr lang="en-US"/>
              <a:t>Click to edit Master title style</a:t>
            </a:r>
            <a:endParaRPr lang="en-US" dirty="0"/>
          </a:p>
        </p:txBody>
      </p:sp>
      <p:pic>
        <p:nvPicPr>
          <p:cNvPr id="6" name="Picture 5" descr="A black background with orange and pink text&#10;&#10;Description automatically generated">
            <a:extLst>
              <a:ext uri="{FF2B5EF4-FFF2-40B4-BE49-F238E27FC236}">
                <a16:creationId xmlns:a16="http://schemas.microsoft.com/office/drawing/2014/main" id="{2897E82C-9D8E-15E2-E424-24885393ACE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6241" y="6351717"/>
            <a:ext cx="2286000" cy="449154"/>
          </a:xfrm>
          <a:prstGeom prst="rect">
            <a:avLst/>
          </a:prstGeom>
        </p:spPr>
      </p:pic>
      <p:sp>
        <p:nvSpPr>
          <p:cNvPr id="3" name="Slide Number Placeholder 3">
            <a:extLst>
              <a:ext uri="{FF2B5EF4-FFF2-40B4-BE49-F238E27FC236}">
                <a16:creationId xmlns:a16="http://schemas.microsoft.com/office/drawing/2014/main" id="{5F03F21B-26E9-E189-DB67-825562B7C43D}"/>
              </a:ext>
            </a:extLst>
          </p:cNvPr>
          <p:cNvSpPr txBox="1">
            <a:spLocks/>
          </p:cNvSpPr>
          <p:nvPr userDrawn="1"/>
        </p:nvSpPr>
        <p:spPr>
          <a:xfrm>
            <a:off x="8677595" y="6403269"/>
            <a:ext cx="3479611"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tx2"/>
                </a:solidFill>
                <a:latin typeface="Montserrat" panose="00000500000000000000"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_tradnl" noProof="0" dirty="0">
                <a:solidFill>
                  <a:schemeClr val="accent4"/>
                </a:solidFill>
              </a:rPr>
              <a:t>Preescolar</a:t>
            </a:r>
            <a:r>
              <a:rPr lang="en-US" dirty="0">
                <a:solidFill>
                  <a:schemeClr val="accent4"/>
                </a:solidFill>
              </a:rPr>
              <a:t>/TK/K |     </a:t>
            </a:r>
            <a:fld id="{8B512919-B088-4E12-9038-722E97F79378}" type="slidenum">
              <a:rPr lang="en-US" smtClean="0">
                <a:solidFill>
                  <a:schemeClr val="accent4"/>
                </a:solidFill>
              </a:rPr>
              <a:pPr/>
              <a:t>‹#›</a:t>
            </a:fld>
            <a:endParaRPr lang="en-US" dirty="0">
              <a:solidFill>
                <a:schemeClr val="accent4"/>
              </a:solidFill>
            </a:endParaRPr>
          </a:p>
        </p:txBody>
      </p:sp>
    </p:spTree>
    <p:extLst>
      <p:ext uri="{BB962C8B-B14F-4D97-AF65-F5344CB8AC3E}">
        <p14:creationId xmlns:p14="http://schemas.microsoft.com/office/powerpoint/2010/main" val="1866703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0563DBB-4D26-ADF3-B848-BF7567D645DB}"/>
              </a:ext>
            </a:extLst>
          </p:cNvPr>
          <p:cNvSpPr/>
          <p:nvPr userDrawn="1"/>
        </p:nvSpPr>
        <p:spPr>
          <a:xfrm>
            <a:off x="0" y="-1"/>
            <a:ext cx="12192000" cy="9692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pitchFamily="2" charset="77"/>
            </a:endParaRPr>
          </a:p>
        </p:txBody>
      </p:sp>
      <p:sp>
        <p:nvSpPr>
          <p:cNvPr id="2" name="Title 1">
            <a:extLst>
              <a:ext uri="{FF2B5EF4-FFF2-40B4-BE49-F238E27FC236}">
                <a16:creationId xmlns:a16="http://schemas.microsoft.com/office/drawing/2014/main" id="{4E8B0855-026B-A1A2-EDFD-FABC6107F019}"/>
              </a:ext>
            </a:extLst>
          </p:cNvPr>
          <p:cNvSpPr>
            <a:spLocks noGrp="1"/>
          </p:cNvSpPr>
          <p:nvPr>
            <p:ph type="title"/>
          </p:nvPr>
        </p:nvSpPr>
        <p:spPr>
          <a:xfrm>
            <a:off x="835572" y="237744"/>
            <a:ext cx="11192256" cy="507831"/>
          </a:xfrm>
        </p:spPr>
        <p:txBody>
          <a:bodyPr>
            <a:spAutoFit/>
          </a:bodyPr>
          <a:lstStyle>
            <a:lvl1pPr>
              <a:defRPr>
                <a:solidFill>
                  <a:schemeClr val="bg1"/>
                </a:solidFill>
                <a:latin typeface="Montserrat" pitchFamily="2" charset="77"/>
              </a:defRPr>
            </a:lvl1pPr>
          </a:lstStyle>
          <a:p>
            <a:r>
              <a:rPr lang="en-US"/>
              <a:t>Click to edit Master title style</a:t>
            </a:r>
            <a:endParaRPr lang="en-US" dirty="0"/>
          </a:p>
        </p:txBody>
      </p:sp>
      <p:pic>
        <p:nvPicPr>
          <p:cNvPr id="7" name="Picture 6" descr="A black background with orange and pink text&#10;&#10;Description automatically generated">
            <a:extLst>
              <a:ext uri="{FF2B5EF4-FFF2-40B4-BE49-F238E27FC236}">
                <a16:creationId xmlns:a16="http://schemas.microsoft.com/office/drawing/2014/main" id="{34D83D3C-AD86-FA74-4646-65424A3D1DA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6241" y="6351717"/>
            <a:ext cx="2286000" cy="449154"/>
          </a:xfrm>
          <a:prstGeom prst="rect">
            <a:avLst/>
          </a:prstGeom>
        </p:spPr>
      </p:pic>
      <p:sp>
        <p:nvSpPr>
          <p:cNvPr id="4" name="Slide Number Placeholder 3">
            <a:extLst>
              <a:ext uri="{FF2B5EF4-FFF2-40B4-BE49-F238E27FC236}">
                <a16:creationId xmlns:a16="http://schemas.microsoft.com/office/drawing/2014/main" id="{F163DA2F-D770-9A9E-5BC4-205E1D0D8174}"/>
              </a:ext>
            </a:extLst>
          </p:cNvPr>
          <p:cNvSpPr txBox="1">
            <a:spLocks/>
          </p:cNvSpPr>
          <p:nvPr userDrawn="1"/>
        </p:nvSpPr>
        <p:spPr>
          <a:xfrm>
            <a:off x="8677595" y="6403269"/>
            <a:ext cx="3479611"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tx2"/>
                </a:solidFill>
                <a:latin typeface="Montserrat" panose="00000500000000000000"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_tradnl" noProof="0" dirty="0">
                <a:solidFill>
                  <a:schemeClr val="accent4"/>
                </a:solidFill>
              </a:rPr>
              <a:t>Preescolar</a:t>
            </a:r>
            <a:r>
              <a:rPr lang="en-US" dirty="0">
                <a:solidFill>
                  <a:schemeClr val="accent4"/>
                </a:solidFill>
              </a:rPr>
              <a:t>/TK/K |     </a:t>
            </a:r>
            <a:fld id="{8B512919-B088-4E12-9038-722E97F79378}" type="slidenum">
              <a:rPr lang="en-US" smtClean="0">
                <a:solidFill>
                  <a:schemeClr val="accent4"/>
                </a:solidFill>
              </a:rPr>
              <a:pPr/>
              <a:t>‹#›</a:t>
            </a:fld>
            <a:endParaRPr lang="en-US" dirty="0">
              <a:solidFill>
                <a:schemeClr val="accent4"/>
              </a:solidFill>
            </a:endParaRPr>
          </a:p>
        </p:txBody>
      </p:sp>
    </p:spTree>
    <p:extLst>
      <p:ext uri="{BB962C8B-B14F-4D97-AF65-F5344CB8AC3E}">
        <p14:creationId xmlns:p14="http://schemas.microsoft.com/office/powerpoint/2010/main" val="19681507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A black background with orange and pink text&#10;&#10;Description automatically generated">
            <a:extLst>
              <a:ext uri="{FF2B5EF4-FFF2-40B4-BE49-F238E27FC236}">
                <a16:creationId xmlns:a16="http://schemas.microsoft.com/office/drawing/2014/main" id="{D1743FD9-B7A5-29D3-08A1-B23A0595F9B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6241" y="6351717"/>
            <a:ext cx="2286000" cy="449154"/>
          </a:xfrm>
          <a:prstGeom prst="rect">
            <a:avLst/>
          </a:prstGeom>
        </p:spPr>
      </p:pic>
      <p:sp>
        <p:nvSpPr>
          <p:cNvPr id="2" name="Slide Number Placeholder 3">
            <a:extLst>
              <a:ext uri="{FF2B5EF4-FFF2-40B4-BE49-F238E27FC236}">
                <a16:creationId xmlns:a16="http://schemas.microsoft.com/office/drawing/2014/main" id="{097103A3-F574-F8EF-5503-102DC288DAD1}"/>
              </a:ext>
            </a:extLst>
          </p:cNvPr>
          <p:cNvSpPr txBox="1">
            <a:spLocks/>
          </p:cNvSpPr>
          <p:nvPr userDrawn="1"/>
        </p:nvSpPr>
        <p:spPr>
          <a:xfrm>
            <a:off x="8677595" y="6403269"/>
            <a:ext cx="3479611"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tx2"/>
                </a:solidFill>
                <a:latin typeface="Montserrat" panose="00000500000000000000"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_tradnl" noProof="0" dirty="0">
                <a:solidFill>
                  <a:schemeClr val="accent4"/>
                </a:solidFill>
              </a:rPr>
              <a:t>Preescolar</a:t>
            </a:r>
            <a:r>
              <a:rPr lang="en-US" dirty="0">
                <a:solidFill>
                  <a:schemeClr val="accent4"/>
                </a:solidFill>
              </a:rPr>
              <a:t>/TK/K |     </a:t>
            </a:r>
            <a:fld id="{8B512919-B088-4E12-9038-722E97F79378}" type="slidenum">
              <a:rPr lang="en-US" smtClean="0">
                <a:solidFill>
                  <a:schemeClr val="accent4"/>
                </a:solidFill>
              </a:rPr>
              <a:pPr/>
              <a:t>‹#›</a:t>
            </a:fld>
            <a:endParaRPr lang="en-US" dirty="0">
              <a:solidFill>
                <a:schemeClr val="accent4"/>
              </a:solidFill>
            </a:endParaRPr>
          </a:p>
        </p:txBody>
      </p:sp>
    </p:spTree>
    <p:extLst>
      <p:ext uri="{BB962C8B-B14F-4D97-AF65-F5344CB8AC3E}">
        <p14:creationId xmlns:p14="http://schemas.microsoft.com/office/powerpoint/2010/main" val="21187612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07190-965A-EBDD-07AF-719E03061A59}"/>
              </a:ext>
            </a:extLst>
          </p:cNvPr>
          <p:cNvSpPr>
            <a:spLocks noGrp="1"/>
          </p:cNvSpPr>
          <p:nvPr>
            <p:ph type="title"/>
          </p:nvPr>
        </p:nvSpPr>
        <p:spPr>
          <a:xfrm>
            <a:off x="839788" y="457200"/>
            <a:ext cx="3932237" cy="1600200"/>
          </a:xfrm>
        </p:spPr>
        <p:txBody>
          <a:bodyPr anchor="b"/>
          <a:lstStyle>
            <a:lvl1pPr>
              <a:defRPr sz="3200">
                <a:latin typeface="Montserrat" pitchFamily="2" charset="77"/>
              </a:defRPr>
            </a:lvl1pPr>
          </a:lstStyle>
          <a:p>
            <a:r>
              <a:rPr lang="en-US"/>
              <a:t>Click to edit Master title style</a:t>
            </a:r>
          </a:p>
        </p:txBody>
      </p:sp>
      <p:sp>
        <p:nvSpPr>
          <p:cNvPr id="3" name="Content Placeholder 2">
            <a:extLst>
              <a:ext uri="{FF2B5EF4-FFF2-40B4-BE49-F238E27FC236}">
                <a16:creationId xmlns:a16="http://schemas.microsoft.com/office/drawing/2014/main" id="{59A6202B-C2B4-A588-9E1F-4A8BF1B3838C}"/>
              </a:ext>
            </a:extLst>
          </p:cNvPr>
          <p:cNvSpPr>
            <a:spLocks noGrp="1"/>
          </p:cNvSpPr>
          <p:nvPr>
            <p:ph idx="1"/>
          </p:nvPr>
        </p:nvSpPr>
        <p:spPr>
          <a:xfrm>
            <a:off x="5183188" y="987425"/>
            <a:ext cx="6172200" cy="4873625"/>
          </a:xfrm>
        </p:spPr>
        <p:txBody>
          <a:bodyPr/>
          <a:lstStyle>
            <a:lvl1pPr>
              <a:defRPr sz="3200">
                <a:latin typeface="Montserrat" pitchFamily="2" charset="77"/>
              </a:defRPr>
            </a:lvl1pPr>
            <a:lvl2pPr>
              <a:defRPr sz="2800">
                <a:latin typeface="Montserrat" pitchFamily="2" charset="77"/>
              </a:defRPr>
            </a:lvl2pPr>
            <a:lvl3pPr>
              <a:defRPr sz="2400">
                <a:latin typeface="Montserrat" pitchFamily="2" charset="77"/>
              </a:defRPr>
            </a:lvl3pPr>
            <a:lvl4pPr>
              <a:defRPr sz="2000">
                <a:latin typeface="Montserrat" pitchFamily="2" charset="77"/>
              </a:defRPr>
            </a:lvl4pPr>
            <a:lvl5pPr>
              <a:defRPr sz="2000">
                <a:latin typeface="Montserrat" pitchFamily="2" charset="77"/>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DAF49E5-F935-17B2-5630-C8C2EFA9AA41}"/>
              </a:ext>
            </a:extLst>
          </p:cNvPr>
          <p:cNvSpPr>
            <a:spLocks noGrp="1"/>
          </p:cNvSpPr>
          <p:nvPr>
            <p:ph type="body" sz="half" idx="2"/>
          </p:nvPr>
        </p:nvSpPr>
        <p:spPr>
          <a:xfrm>
            <a:off x="839788" y="2057400"/>
            <a:ext cx="3932237" cy="3811588"/>
          </a:xfrm>
        </p:spPr>
        <p:txBody>
          <a:bodyPr/>
          <a:lstStyle>
            <a:lvl1pPr marL="0" indent="0">
              <a:buNone/>
              <a:defRPr sz="1600">
                <a:latin typeface="Montserrat"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8" name="Picture 7" descr="A black background with orange and pink text&#10;&#10;Description automatically generated">
            <a:extLst>
              <a:ext uri="{FF2B5EF4-FFF2-40B4-BE49-F238E27FC236}">
                <a16:creationId xmlns:a16="http://schemas.microsoft.com/office/drawing/2014/main" id="{ACD6269A-5A3A-5252-08AE-0FC483A9D4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6241" y="6351717"/>
            <a:ext cx="2286000" cy="449154"/>
          </a:xfrm>
          <a:prstGeom prst="rect">
            <a:avLst/>
          </a:prstGeom>
        </p:spPr>
      </p:pic>
      <p:sp>
        <p:nvSpPr>
          <p:cNvPr id="5" name="Slide Number Placeholder 3">
            <a:extLst>
              <a:ext uri="{FF2B5EF4-FFF2-40B4-BE49-F238E27FC236}">
                <a16:creationId xmlns:a16="http://schemas.microsoft.com/office/drawing/2014/main" id="{6D084669-E976-DB7D-D239-0088D2F7C9F0}"/>
              </a:ext>
            </a:extLst>
          </p:cNvPr>
          <p:cNvSpPr txBox="1">
            <a:spLocks/>
          </p:cNvSpPr>
          <p:nvPr userDrawn="1"/>
        </p:nvSpPr>
        <p:spPr>
          <a:xfrm>
            <a:off x="8677595" y="6403269"/>
            <a:ext cx="3479611"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tx2"/>
                </a:solidFill>
                <a:latin typeface="Montserrat" panose="00000500000000000000"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_tradnl" noProof="0" dirty="0">
                <a:solidFill>
                  <a:schemeClr val="accent4"/>
                </a:solidFill>
              </a:rPr>
              <a:t>Preescolar</a:t>
            </a:r>
            <a:r>
              <a:rPr lang="en-US" dirty="0">
                <a:solidFill>
                  <a:schemeClr val="accent4"/>
                </a:solidFill>
              </a:rPr>
              <a:t>/TK/K |     </a:t>
            </a:r>
            <a:fld id="{8B512919-B088-4E12-9038-722E97F79378}" type="slidenum">
              <a:rPr lang="en-US" smtClean="0">
                <a:solidFill>
                  <a:schemeClr val="accent4"/>
                </a:solidFill>
              </a:rPr>
              <a:pPr/>
              <a:t>‹#›</a:t>
            </a:fld>
            <a:endParaRPr lang="en-US" dirty="0">
              <a:solidFill>
                <a:schemeClr val="accent4"/>
              </a:solidFill>
            </a:endParaRPr>
          </a:p>
        </p:txBody>
      </p:sp>
    </p:spTree>
    <p:extLst>
      <p:ext uri="{BB962C8B-B14F-4D97-AF65-F5344CB8AC3E}">
        <p14:creationId xmlns:p14="http://schemas.microsoft.com/office/powerpoint/2010/main" val="974976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24FBB-FF83-C9B1-CD65-E03D4F5AAB30}"/>
              </a:ext>
            </a:extLst>
          </p:cNvPr>
          <p:cNvSpPr>
            <a:spLocks noGrp="1"/>
          </p:cNvSpPr>
          <p:nvPr>
            <p:ph type="title"/>
          </p:nvPr>
        </p:nvSpPr>
        <p:spPr>
          <a:xfrm>
            <a:off x="839788" y="457200"/>
            <a:ext cx="3932237" cy="1600200"/>
          </a:xfrm>
        </p:spPr>
        <p:txBody>
          <a:bodyPr anchor="b"/>
          <a:lstStyle>
            <a:lvl1pPr>
              <a:defRPr sz="3200">
                <a:latin typeface="Montserrat" pitchFamily="2" charset="77"/>
              </a:defRPr>
            </a:lvl1pPr>
          </a:lstStyle>
          <a:p>
            <a:r>
              <a:rPr lang="en-US"/>
              <a:t>Click to edit Master title style</a:t>
            </a:r>
          </a:p>
        </p:txBody>
      </p:sp>
      <p:sp>
        <p:nvSpPr>
          <p:cNvPr id="3" name="Picture Placeholder 2">
            <a:extLst>
              <a:ext uri="{FF2B5EF4-FFF2-40B4-BE49-F238E27FC236}">
                <a16:creationId xmlns:a16="http://schemas.microsoft.com/office/drawing/2014/main" id="{C70FD461-79AE-06AC-4A8A-8F97F9810776}"/>
              </a:ext>
            </a:extLst>
          </p:cNvPr>
          <p:cNvSpPr>
            <a:spLocks noGrp="1"/>
          </p:cNvSpPr>
          <p:nvPr>
            <p:ph type="pic" idx="1"/>
          </p:nvPr>
        </p:nvSpPr>
        <p:spPr>
          <a:xfrm>
            <a:off x="5183188" y="987425"/>
            <a:ext cx="6172200" cy="4873625"/>
          </a:xfrm>
        </p:spPr>
        <p:txBody>
          <a:bodyPr/>
          <a:lstStyle>
            <a:lvl1pPr marL="0" indent="0">
              <a:buNone/>
              <a:defRPr sz="3200">
                <a:latin typeface="Montserrat" pitchFamily="2" charset="77"/>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6B2D769-9BCC-0D85-A22A-B0EC226B0045}"/>
              </a:ext>
            </a:extLst>
          </p:cNvPr>
          <p:cNvSpPr>
            <a:spLocks noGrp="1"/>
          </p:cNvSpPr>
          <p:nvPr>
            <p:ph type="body" sz="half" idx="2"/>
          </p:nvPr>
        </p:nvSpPr>
        <p:spPr>
          <a:xfrm>
            <a:off x="839788" y="2057400"/>
            <a:ext cx="3932237" cy="3811588"/>
          </a:xfrm>
        </p:spPr>
        <p:txBody>
          <a:bodyPr/>
          <a:lstStyle>
            <a:lvl1pPr marL="0" indent="0">
              <a:buNone/>
              <a:defRPr sz="1600">
                <a:latin typeface="Montserrat"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8" name="Picture 7" descr="A black background with orange and pink text&#10;&#10;Description automatically generated">
            <a:extLst>
              <a:ext uri="{FF2B5EF4-FFF2-40B4-BE49-F238E27FC236}">
                <a16:creationId xmlns:a16="http://schemas.microsoft.com/office/drawing/2014/main" id="{483C6C8F-93E5-E9DF-BF6A-621E155EE0D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6241" y="6351717"/>
            <a:ext cx="2286000" cy="449154"/>
          </a:xfrm>
          <a:prstGeom prst="rect">
            <a:avLst/>
          </a:prstGeom>
        </p:spPr>
      </p:pic>
      <p:sp>
        <p:nvSpPr>
          <p:cNvPr id="5" name="Slide Number Placeholder 3">
            <a:extLst>
              <a:ext uri="{FF2B5EF4-FFF2-40B4-BE49-F238E27FC236}">
                <a16:creationId xmlns:a16="http://schemas.microsoft.com/office/drawing/2014/main" id="{EE3CD8D9-1E12-9CBD-90C3-2C7F7FDA877B}"/>
              </a:ext>
            </a:extLst>
          </p:cNvPr>
          <p:cNvSpPr txBox="1">
            <a:spLocks/>
          </p:cNvSpPr>
          <p:nvPr userDrawn="1"/>
        </p:nvSpPr>
        <p:spPr>
          <a:xfrm>
            <a:off x="8677595" y="6403269"/>
            <a:ext cx="3479611"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tx2"/>
                </a:solidFill>
                <a:latin typeface="Montserrat" panose="00000500000000000000"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_tradnl" noProof="0" dirty="0">
                <a:solidFill>
                  <a:schemeClr val="accent4"/>
                </a:solidFill>
              </a:rPr>
              <a:t>Preescolar</a:t>
            </a:r>
            <a:r>
              <a:rPr lang="en-US" dirty="0">
                <a:solidFill>
                  <a:schemeClr val="accent4"/>
                </a:solidFill>
              </a:rPr>
              <a:t>/TK/K |     </a:t>
            </a:r>
            <a:fld id="{8B512919-B088-4E12-9038-722E97F79378}" type="slidenum">
              <a:rPr lang="en-US" smtClean="0">
                <a:solidFill>
                  <a:schemeClr val="accent4"/>
                </a:solidFill>
              </a:rPr>
              <a:pPr/>
              <a:t>‹#›</a:t>
            </a:fld>
            <a:endParaRPr lang="en-US" dirty="0">
              <a:solidFill>
                <a:schemeClr val="accent4"/>
              </a:solidFill>
            </a:endParaRPr>
          </a:p>
        </p:txBody>
      </p:sp>
    </p:spTree>
    <p:extLst>
      <p:ext uri="{BB962C8B-B14F-4D97-AF65-F5344CB8AC3E}">
        <p14:creationId xmlns:p14="http://schemas.microsoft.com/office/powerpoint/2010/main" val="10018251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LONG HEADER">
    <p:spTree>
      <p:nvGrpSpPr>
        <p:cNvPr id="1" name=""/>
        <p:cNvGrpSpPr/>
        <p:nvPr/>
      </p:nvGrpSpPr>
      <p:grpSpPr>
        <a:xfrm>
          <a:off x="0" y="0"/>
          <a:ext cx="0" cy="0"/>
          <a:chOff x="0" y="0"/>
          <a:chExt cx="0" cy="0"/>
        </a:xfrm>
      </p:grpSpPr>
      <p:sp>
        <p:nvSpPr>
          <p:cNvPr id="14" name="Date Placeholder 3">
            <a:extLst>
              <a:ext uri="{FF2B5EF4-FFF2-40B4-BE49-F238E27FC236}">
                <a16:creationId xmlns:a16="http://schemas.microsoft.com/office/drawing/2014/main" id="{0F13ED20-9909-B7F2-C76B-B2E57BD4AD90}"/>
              </a:ext>
            </a:extLst>
          </p:cNvPr>
          <p:cNvSpPr txBox="1">
            <a:spLocks/>
          </p:cNvSpPr>
          <p:nvPr userDrawn="1"/>
        </p:nvSpPr>
        <p:spPr>
          <a:xfrm>
            <a:off x="2508501" y="1830199"/>
            <a:ext cx="4153347" cy="313932"/>
          </a:xfrm>
          <a:prstGeom prst="rect">
            <a:avLst/>
          </a:prstGeom>
        </p:spPr>
        <p:txBody>
          <a:bodyPr vert="horz" wrap="square" lIns="91440" tIns="45720" rIns="91440" bIns="45720" rtlCol="0" anchor="ctr">
            <a:spAutoFit/>
          </a:bodyPr>
          <a:lstStyle>
            <a:defPPr>
              <a:defRPr lang="en-US"/>
            </a:defPPr>
            <a:lvl1pPr marL="0" algn="l" defTabSz="914400" rtl="0" eaLnBrk="1" latinLnBrk="0" hangingPunct="1">
              <a:defRPr sz="1400" b="0" kern="1200">
                <a:solidFill>
                  <a:schemeClr val="accent1"/>
                </a:solidFill>
                <a:latin typeface="Proxima Nova Medium" panose="02000506030000020004"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Aft>
                <a:spcPts val="600"/>
              </a:spcAft>
            </a:pPr>
            <a:r>
              <a:rPr lang="en-US" sz="1600" b="1">
                <a:solidFill>
                  <a:schemeClr val="bg1"/>
                </a:solidFill>
              </a:rPr>
              <a:t>Geometry and Spatial Thinking</a:t>
            </a:r>
            <a:endParaRPr lang="en-US" sz="1600" b="1" dirty="0">
              <a:solidFill>
                <a:schemeClr val="bg1"/>
              </a:solidFill>
            </a:endParaRPr>
          </a:p>
        </p:txBody>
      </p:sp>
      <p:sp>
        <p:nvSpPr>
          <p:cNvPr id="2" name="Title 1">
            <a:extLst>
              <a:ext uri="{FF2B5EF4-FFF2-40B4-BE49-F238E27FC236}">
                <a16:creationId xmlns:a16="http://schemas.microsoft.com/office/drawing/2014/main" id="{FDBF7215-C5B8-6E15-9850-186CD4A7A7C6}"/>
              </a:ext>
            </a:extLst>
          </p:cNvPr>
          <p:cNvSpPr>
            <a:spLocks noGrp="1"/>
          </p:cNvSpPr>
          <p:nvPr userDrawn="1">
            <p:ph type="ctrTitle"/>
          </p:nvPr>
        </p:nvSpPr>
        <p:spPr>
          <a:xfrm>
            <a:off x="609243" y="1694702"/>
            <a:ext cx="4781907" cy="2626360"/>
          </a:xfrm>
        </p:spPr>
        <p:txBody>
          <a:bodyPr anchor="t" anchorCtr="0">
            <a:normAutofit/>
          </a:bodyPr>
          <a:lstStyle>
            <a:lvl1pPr algn="l">
              <a:defRPr sz="5600" b="1">
                <a:solidFill>
                  <a:schemeClr val="accent4"/>
                </a:solidFill>
                <a:latin typeface="Montserrat" pitchFamily="2" charset="77"/>
              </a:defRPr>
            </a:lvl1pPr>
          </a:lstStyle>
          <a:p>
            <a:r>
              <a:rPr lang="en-US" dirty="0"/>
              <a:t>Click to edit Master title style</a:t>
            </a:r>
          </a:p>
        </p:txBody>
      </p:sp>
      <p:sp>
        <p:nvSpPr>
          <p:cNvPr id="5" name="Rectangle 4">
            <a:extLst>
              <a:ext uri="{FF2B5EF4-FFF2-40B4-BE49-F238E27FC236}">
                <a16:creationId xmlns:a16="http://schemas.microsoft.com/office/drawing/2014/main" id="{A4140EFA-0829-EFFA-DB47-EB1A66805D3A}"/>
              </a:ext>
            </a:extLst>
          </p:cNvPr>
          <p:cNvSpPr/>
          <p:nvPr userDrawn="1"/>
        </p:nvSpPr>
        <p:spPr>
          <a:xfrm>
            <a:off x="0" y="793665"/>
            <a:ext cx="6623701" cy="4221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A black background with orange and pink text&#10;&#10;Description automatically generated">
            <a:extLst>
              <a:ext uri="{FF2B5EF4-FFF2-40B4-BE49-F238E27FC236}">
                <a16:creationId xmlns:a16="http://schemas.microsoft.com/office/drawing/2014/main" id="{7470BB95-C88C-3F32-A6D8-262E71FF6FC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6241" y="6351717"/>
            <a:ext cx="2286000" cy="449154"/>
          </a:xfrm>
          <a:prstGeom prst="rect">
            <a:avLst/>
          </a:prstGeom>
        </p:spPr>
      </p:pic>
      <p:sp>
        <p:nvSpPr>
          <p:cNvPr id="10" name="Parallelogram 25">
            <a:extLst>
              <a:ext uri="{FF2B5EF4-FFF2-40B4-BE49-F238E27FC236}">
                <a16:creationId xmlns:a16="http://schemas.microsoft.com/office/drawing/2014/main" id="{00DEA289-80F6-D332-E24F-D2AD7776E5CF}"/>
              </a:ext>
            </a:extLst>
          </p:cNvPr>
          <p:cNvSpPr/>
          <p:nvPr userDrawn="1"/>
        </p:nvSpPr>
        <p:spPr>
          <a:xfrm>
            <a:off x="0" y="0"/>
            <a:ext cx="6627365" cy="603504"/>
          </a:xfrm>
          <a:custGeom>
            <a:avLst/>
            <a:gdLst>
              <a:gd name="connsiteX0" fmla="*/ 0 w 6798333"/>
              <a:gd name="connsiteY0" fmla="*/ 603504 h 603504"/>
              <a:gd name="connsiteX1" fmla="*/ 150876 w 6798333"/>
              <a:gd name="connsiteY1" fmla="*/ 0 h 603504"/>
              <a:gd name="connsiteX2" fmla="*/ 6798333 w 6798333"/>
              <a:gd name="connsiteY2" fmla="*/ 0 h 603504"/>
              <a:gd name="connsiteX3" fmla="*/ 6647457 w 6798333"/>
              <a:gd name="connsiteY3" fmla="*/ 603504 h 603504"/>
              <a:gd name="connsiteX4" fmla="*/ 0 w 6798333"/>
              <a:gd name="connsiteY4" fmla="*/ 603504 h 603504"/>
              <a:gd name="connsiteX0" fmla="*/ 0 w 6653191"/>
              <a:gd name="connsiteY0" fmla="*/ 603504 h 603504"/>
              <a:gd name="connsiteX1" fmla="*/ 150876 w 6653191"/>
              <a:gd name="connsiteY1" fmla="*/ 0 h 603504"/>
              <a:gd name="connsiteX2" fmla="*/ 6653191 w 6653191"/>
              <a:gd name="connsiteY2" fmla="*/ 0 h 603504"/>
              <a:gd name="connsiteX3" fmla="*/ 6647457 w 6653191"/>
              <a:gd name="connsiteY3" fmla="*/ 603504 h 603504"/>
              <a:gd name="connsiteX4" fmla="*/ 0 w 6653191"/>
              <a:gd name="connsiteY4" fmla="*/ 603504 h 603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53191" h="603504">
                <a:moveTo>
                  <a:pt x="0" y="603504"/>
                </a:moveTo>
                <a:lnTo>
                  <a:pt x="150876" y="0"/>
                </a:lnTo>
                <a:lnTo>
                  <a:pt x="6653191" y="0"/>
                </a:lnTo>
                <a:cubicBezTo>
                  <a:pt x="6651280" y="201168"/>
                  <a:pt x="6649368" y="402336"/>
                  <a:pt x="6647457" y="603504"/>
                </a:cubicBezTo>
                <a:lnTo>
                  <a:pt x="0" y="603504"/>
                </a:lnTo>
                <a:close/>
              </a:path>
            </a:pathLst>
          </a:cu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arallelogram 3">
            <a:extLst>
              <a:ext uri="{FF2B5EF4-FFF2-40B4-BE49-F238E27FC236}">
                <a16:creationId xmlns:a16="http://schemas.microsoft.com/office/drawing/2014/main" id="{CFBBB842-059E-400D-4E29-7981835A4A1F}"/>
              </a:ext>
            </a:extLst>
          </p:cNvPr>
          <p:cNvSpPr>
            <a:spLocks noChangeAspect="1"/>
          </p:cNvSpPr>
          <p:nvPr userDrawn="1"/>
        </p:nvSpPr>
        <p:spPr>
          <a:xfrm>
            <a:off x="-6520" y="-14991"/>
            <a:ext cx="2510362" cy="618494"/>
          </a:xfrm>
          <a:custGeom>
            <a:avLst/>
            <a:gdLst>
              <a:gd name="connsiteX0" fmla="*/ 0 w 2668733"/>
              <a:gd name="connsiteY0" fmla="*/ 603504 h 603504"/>
              <a:gd name="connsiteX1" fmla="*/ 150876 w 2668733"/>
              <a:gd name="connsiteY1" fmla="*/ 0 h 603504"/>
              <a:gd name="connsiteX2" fmla="*/ 2668733 w 2668733"/>
              <a:gd name="connsiteY2" fmla="*/ 0 h 603504"/>
              <a:gd name="connsiteX3" fmla="*/ 2517857 w 2668733"/>
              <a:gd name="connsiteY3" fmla="*/ 603504 h 603504"/>
              <a:gd name="connsiteX4" fmla="*/ 0 w 2668733"/>
              <a:gd name="connsiteY4" fmla="*/ 603504 h 603504"/>
              <a:gd name="connsiteX0" fmla="*/ 0 w 2541316"/>
              <a:gd name="connsiteY0" fmla="*/ 618494 h 618494"/>
              <a:gd name="connsiteX1" fmla="*/ 23459 w 2541316"/>
              <a:gd name="connsiteY1" fmla="*/ 0 h 618494"/>
              <a:gd name="connsiteX2" fmla="*/ 2541316 w 2541316"/>
              <a:gd name="connsiteY2" fmla="*/ 0 h 618494"/>
              <a:gd name="connsiteX3" fmla="*/ 2390440 w 2541316"/>
              <a:gd name="connsiteY3" fmla="*/ 603504 h 618494"/>
              <a:gd name="connsiteX4" fmla="*/ 0 w 2541316"/>
              <a:gd name="connsiteY4" fmla="*/ 618494 h 618494"/>
              <a:gd name="connsiteX0" fmla="*/ 0 w 2541316"/>
              <a:gd name="connsiteY0" fmla="*/ 625989 h 625989"/>
              <a:gd name="connsiteX1" fmla="*/ 68429 w 2541316"/>
              <a:gd name="connsiteY1" fmla="*/ 0 h 625989"/>
              <a:gd name="connsiteX2" fmla="*/ 2541316 w 2541316"/>
              <a:gd name="connsiteY2" fmla="*/ 7495 h 625989"/>
              <a:gd name="connsiteX3" fmla="*/ 2390440 w 2541316"/>
              <a:gd name="connsiteY3" fmla="*/ 610999 h 625989"/>
              <a:gd name="connsiteX4" fmla="*/ 0 w 2541316"/>
              <a:gd name="connsiteY4" fmla="*/ 625989 h 625989"/>
              <a:gd name="connsiteX0" fmla="*/ 0 w 2503841"/>
              <a:gd name="connsiteY0" fmla="*/ 610999 h 610999"/>
              <a:gd name="connsiteX1" fmla="*/ 30954 w 2503841"/>
              <a:gd name="connsiteY1" fmla="*/ 0 h 610999"/>
              <a:gd name="connsiteX2" fmla="*/ 2503841 w 2503841"/>
              <a:gd name="connsiteY2" fmla="*/ 7495 h 610999"/>
              <a:gd name="connsiteX3" fmla="*/ 2352965 w 2503841"/>
              <a:gd name="connsiteY3" fmla="*/ 610999 h 610999"/>
              <a:gd name="connsiteX4" fmla="*/ 0 w 2503841"/>
              <a:gd name="connsiteY4" fmla="*/ 610999 h 610999"/>
              <a:gd name="connsiteX0" fmla="*/ 6521 w 2510362"/>
              <a:gd name="connsiteY0" fmla="*/ 618494 h 618494"/>
              <a:gd name="connsiteX1" fmla="*/ 0 w 2510362"/>
              <a:gd name="connsiteY1" fmla="*/ 0 h 618494"/>
              <a:gd name="connsiteX2" fmla="*/ 2510362 w 2510362"/>
              <a:gd name="connsiteY2" fmla="*/ 14990 h 618494"/>
              <a:gd name="connsiteX3" fmla="*/ 2359486 w 2510362"/>
              <a:gd name="connsiteY3" fmla="*/ 618494 h 618494"/>
              <a:gd name="connsiteX4" fmla="*/ 6521 w 2510362"/>
              <a:gd name="connsiteY4" fmla="*/ 618494 h 618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0362" h="618494">
                <a:moveTo>
                  <a:pt x="6521" y="618494"/>
                </a:moveTo>
                <a:cubicBezTo>
                  <a:pt x="4347" y="412329"/>
                  <a:pt x="2174" y="206165"/>
                  <a:pt x="0" y="0"/>
                </a:cubicBezTo>
                <a:lnTo>
                  <a:pt x="2510362" y="14990"/>
                </a:lnTo>
                <a:lnTo>
                  <a:pt x="2359486" y="618494"/>
                </a:lnTo>
                <a:lnTo>
                  <a:pt x="6521" y="618494"/>
                </a:lnTo>
                <a:close/>
              </a:path>
            </a:pathLst>
          </a:custGeom>
          <a:solidFill>
            <a:srgbClr val="327F7C"/>
          </a:solidFill>
          <a:ln>
            <a:noFill/>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panose="00000500000000000000" pitchFamily="50" charset="0"/>
            </a:endParaRPr>
          </a:p>
        </p:txBody>
      </p:sp>
      <p:sp>
        <p:nvSpPr>
          <p:cNvPr id="15" name="Date Placeholder 3">
            <a:extLst>
              <a:ext uri="{FF2B5EF4-FFF2-40B4-BE49-F238E27FC236}">
                <a16:creationId xmlns:a16="http://schemas.microsoft.com/office/drawing/2014/main" id="{D66307FB-B619-55C4-75E7-BE8F83AB877F}"/>
              </a:ext>
            </a:extLst>
          </p:cNvPr>
          <p:cNvSpPr txBox="1">
            <a:spLocks/>
          </p:cNvSpPr>
          <p:nvPr userDrawn="1"/>
        </p:nvSpPr>
        <p:spPr>
          <a:xfrm>
            <a:off x="2615219" y="170047"/>
            <a:ext cx="5528105" cy="300082"/>
          </a:xfrm>
          <a:prstGeom prst="rect">
            <a:avLst/>
          </a:prstGeom>
        </p:spPr>
        <p:txBody>
          <a:bodyPr vert="horz" wrap="square" lIns="91440" tIns="45720" rIns="91440" bIns="45720" rtlCol="0">
            <a:spAutoFit/>
          </a:bodyPr>
          <a:lstStyle>
            <a:defPPr>
              <a:defRPr lang="en-US"/>
            </a:defPPr>
            <a:lvl1pPr marL="0" algn="l" defTabSz="914400" rtl="0" eaLnBrk="1" latinLnBrk="0" hangingPunct="1">
              <a:defRPr sz="1400" b="0" kern="1200">
                <a:solidFill>
                  <a:schemeClr val="accent1"/>
                </a:solidFill>
                <a:latin typeface="Montserrat"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Aft>
                <a:spcPts val="600"/>
              </a:spcAft>
            </a:pPr>
            <a:r>
              <a:rPr lang="es-ES_tradnl" sz="1500" noProof="0" dirty="0">
                <a:solidFill>
                  <a:schemeClr val="bg1"/>
                </a:solidFill>
              </a:rPr>
              <a:t>Números y conteo</a:t>
            </a:r>
          </a:p>
        </p:txBody>
      </p:sp>
      <p:pic>
        <p:nvPicPr>
          <p:cNvPr id="6" name="Picture 5" descr="A young children working on a black board&#10;&#10;Description automatically generated with medium confidence">
            <a:extLst>
              <a:ext uri="{FF2B5EF4-FFF2-40B4-BE49-F238E27FC236}">
                <a16:creationId xmlns:a16="http://schemas.microsoft.com/office/drawing/2014/main" id="{F9D30099-A4EE-8D6C-41E9-C4458B07C01D}"/>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868411" y="0"/>
            <a:ext cx="6323589" cy="6858000"/>
          </a:xfrm>
          <a:prstGeom prst="rect">
            <a:avLst/>
          </a:prstGeom>
        </p:spPr>
      </p:pic>
      <p:pic>
        <p:nvPicPr>
          <p:cNvPr id="3" name="Picture 2" descr="A green numbers with white outline&#10;&#10;Description automatically generated">
            <a:extLst>
              <a:ext uri="{FF2B5EF4-FFF2-40B4-BE49-F238E27FC236}">
                <a16:creationId xmlns:a16="http://schemas.microsoft.com/office/drawing/2014/main" id="{96B66354-8C66-2761-BA3C-C55E370340E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206595" y="109263"/>
            <a:ext cx="505969" cy="381001"/>
          </a:xfrm>
          <a:prstGeom prst="rect">
            <a:avLst/>
          </a:prstGeom>
        </p:spPr>
      </p:pic>
      <p:sp>
        <p:nvSpPr>
          <p:cNvPr id="4" name="Date Placeholder 3">
            <a:extLst>
              <a:ext uri="{FF2B5EF4-FFF2-40B4-BE49-F238E27FC236}">
                <a16:creationId xmlns:a16="http://schemas.microsoft.com/office/drawing/2014/main" id="{B4A69579-F015-26D4-D1D5-40D1AB2CB36F}"/>
              </a:ext>
            </a:extLst>
          </p:cNvPr>
          <p:cNvSpPr txBox="1">
            <a:spLocks/>
          </p:cNvSpPr>
          <p:nvPr userDrawn="1"/>
        </p:nvSpPr>
        <p:spPr>
          <a:xfrm>
            <a:off x="-38269" y="27700"/>
            <a:ext cx="4153347" cy="553998"/>
          </a:xfrm>
          <a:prstGeom prst="rect">
            <a:avLst/>
          </a:prstGeom>
        </p:spPr>
        <p:txBody>
          <a:bodyPr vert="horz" wrap="square" lIns="91440" tIns="45720" rIns="91440" bIns="45720" rtlCol="0">
            <a:spAutoFit/>
          </a:bodyPr>
          <a:lstStyle>
            <a:defPPr>
              <a:defRPr lang="en-US"/>
            </a:defPPr>
            <a:lvl1pPr marL="0" algn="l" defTabSz="914400" rtl="0" eaLnBrk="1" latinLnBrk="0" hangingPunct="1">
              <a:defRPr sz="1400" b="0" kern="1200">
                <a:solidFill>
                  <a:schemeClr val="accent1"/>
                </a:solidFill>
                <a:latin typeface="Montserrat"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0000"/>
              </a:lnSpc>
              <a:spcAft>
                <a:spcPts val="0"/>
              </a:spcAft>
            </a:pPr>
            <a:r>
              <a:rPr lang="es-ES_tradnl" sz="1500" noProof="0" dirty="0">
                <a:solidFill>
                  <a:schemeClr val="bg1"/>
                </a:solidFill>
              </a:rPr>
              <a:t>Temas de matemáticas</a:t>
            </a:r>
          </a:p>
          <a:p>
            <a:pPr>
              <a:lnSpc>
                <a:spcPct val="100000"/>
              </a:lnSpc>
              <a:spcAft>
                <a:spcPts val="0"/>
              </a:spcAft>
            </a:pPr>
            <a:r>
              <a:rPr lang="es-ES_tradnl" sz="1500" noProof="0" dirty="0">
                <a:solidFill>
                  <a:schemeClr val="bg1"/>
                </a:solidFill>
              </a:rPr>
              <a:t>temprana</a:t>
            </a:r>
          </a:p>
        </p:txBody>
      </p:sp>
    </p:spTree>
    <p:extLst>
      <p:ext uri="{BB962C8B-B14F-4D97-AF65-F5344CB8AC3E}">
        <p14:creationId xmlns:p14="http://schemas.microsoft.com/office/powerpoint/2010/main" val="26917995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1_Acks Slide 2">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097103A3-F574-F8EF-5503-102DC288DAD1}"/>
              </a:ext>
            </a:extLst>
          </p:cNvPr>
          <p:cNvSpPr txBox="1">
            <a:spLocks/>
          </p:cNvSpPr>
          <p:nvPr userDrawn="1"/>
        </p:nvSpPr>
        <p:spPr>
          <a:xfrm>
            <a:off x="8677595" y="6403269"/>
            <a:ext cx="3479611"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tx2"/>
                </a:solidFill>
                <a:latin typeface="Montserrat" panose="00000500000000000000"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_tradnl" noProof="0" dirty="0">
                <a:solidFill>
                  <a:schemeClr val="accent4"/>
                </a:solidFill>
              </a:rPr>
              <a:t>Preescolar</a:t>
            </a:r>
            <a:r>
              <a:rPr lang="en-US" dirty="0">
                <a:solidFill>
                  <a:schemeClr val="accent4"/>
                </a:solidFill>
              </a:rPr>
              <a:t>/TK/K |     </a:t>
            </a:r>
            <a:fld id="{8B512919-B088-4E12-9038-722E97F79378}" type="slidenum">
              <a:rPr lang="en-US" smtClean="0">
                <a:solidFill>
                  <a:schemeClr val="accent4"/>
                </a:solidFill>
              </a:rPr>
              <a:pPr/>
              <a:t>‹#›</a:t>
            </a:fld>
            <a:endParaRPr lang="en-US" dirty="0">
              <a:solidFill>
                <a:schemeClr val="accent4"/>
              </a:solidFill>
            </a:endParaRPr>
          </a:p>
        </p:txBody>
      </p:sp>
    </p:spTree>
    <p:extLst>
      <p:ext uri="{BB962C8B-B14F-4D97-AF65-F5344CB8AC3E}">
        <p14:creationId xmlns:p14="http://schemas.microsoft.com/office/powerpoint/2010/main" val="9249532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2_Acks Slide 2">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7214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1">
    <p:spTree>
      <p:nvGrpSpPr>
        <p:cNvPr id="1" name=""/>
        <p:cNvGrpSpPr/>
        <p:nvPr/>
      </p:nvGrpSpPr>
      <p:grpSpPr>
        <a:xfrm>
          <a:off x="0" y="0"/>
          <a:ext cx="0" cy="0"/>
          <a:chOff x="0" y="0"/>
          <a:chExt cx="0" cy="0"/>
        </a:xfrm>
      </p:grpSpPr>
      <p:sp>
        <p:nvSpPr>
          <p:cNvPr id="16" name="Slide Number Placeholder 3">
            <a:extLst>
              <a:ext uri="{FF2B5EF4-FFF2-40B4-BE49-F238E27FC236}">
                <a16:creationId xmlns:a16="http://schemas.microsoft.com/office/drawing/2014/main" id="{47D6916A-A13E-E2BE-E1BF-854E0C5B83B7}"/>
              </a:ext>
            </a:extLst>
          </p:cNvPr>
          <p:cNvSpPr txBox="1">
            <a:spLocks/>
          </p:cNvSpPr>
          <p:nvPr userDrawn="1"/>
        </p:nvSpPr>
        <p:spPr>
          <a:xfrm>
            <a:off x="8677595" y="6403269"/>
            <a:ext cx="3479611"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tx2"/>
                </a:solidFill>
                <a:latin typeface="Montserrat" panose="00000500000000000000"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_tradnl" noProof="0" dirty="0">
                <a:solidFill>
                  <a:schemeClr val="accent4"/>
                </a:solidFill>
              </a:rPr>
              <a:t>Preescolar</a:t>
            </a:r>
            <a:r>
              <a:rPr lang="en-US" dirty="0">
                <a:solidFill>
                  <a:schemeClr val="accent4"/>
                </a:solidFill>
              </a:rPr>
              <a:t>/TK/K |     </a:t>
            </a:r>
            <a:fld id="{8B512919-B088-4E12-9038-722E97F79378}" type="slidenum">
              <a:rPr lang="en-US" smtClean="0">
                <a:solidFill>
                  <a:schemeClr val="accent4"/>
                </a:solidFill>
              </a:rPr>
              <a:pPr/>
              <a:t>‹#›</a:t>
            </a:fld>
            <a:endParaRPr lang="en-US" dirty="0">
              <a:solidFill>
                <a:schemeClr val="accent4"/>
              </a:solidFill>
            </a:endParaRPr>
          </a:p>
        </p:txBody>
      </p:sp>
      <p:sp>
        <p:nvSpPr>
          <p:cNvPr id="7" name="Rectangle 6">
            <a:extLst>
              <a:ext uri="{FF2B5EF4-FFF2-40B4-BE49-F238E27FC236}">
                <a16:creationId xmlns:a16="http://schemas.microsoft.com/office/drawing/2014/main" id="{ABC7B992-835B-9CA9-2753-5510D5C0CACA}"/>
              </a:ext>
            </a:extLst>
          </p:cNvPr>
          <p:cNvSpPr/>
          <p:nvPr userDrawn="1"/>
        </p:nvSpPr>
        <p:spPr>
          <a:xfrm>
            <a:off x="0" y="-1"/>
            <a:ext cx="12192000" cy="9692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pitchFamily="2" charset="77"/>
            </a:endParaRPr>
          </a:p>
        </p:txBody>
      </p:sp>
      <p:sp>
        <p:nvSpPr>
          <p:cNvPr id="2" name="Title 1">
            <a:extLst>
              <a:ext uri="{FF2B5EF4-FFF2-40B4-BE49-F238E27FC236}">
                <a16:creationId xmlns:a16="http://schemas.microsoft.com/office/drawing/2014/main" id="{33CD1C2F-ADBE-D7AB-25C7-1F4C327A51C9}"/>
              </a:ext>
            </a:extLst>
          </p:cNvPr>
          <p:cNvSpPr>
            <a:spLocks noGrp="1"/>
          </p:cNvSpPr>
          <p:nvPr>
            <p:ph type="title"/>
          </p:nvPr>
        </p:nvSpPr>
        <p:spPr>
          <a:xfrm>
            <a:off x="851646" y="237744"/>
            <a:ext cx="10834075" cy="507831"/>
          </a:xfrm>
        </p:spPr>
        <p:txBody>
          <a:bodyPr anchor="t" anchorCtr="0">
            <a:spAutoFit/>
          </a:bodyPr>
          <a:lstStyle>
            <a:lvl1pPr>
              <a:defRPr>
                <a:solidFill>
                  <a:schemeClr val="bg1"/>
                </a:solidFill>
                <a:latin typeface="Montserrat" pitchFamily="2" charset="77"/>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B33346D-541E-3A94-728C-8339318FF420}"/>
              </a:ext>
            </a:extLst>
          </p:cNvPr>
          <p:cNvSpPr>
            <a:spLocks noGrp="1"/>
          </p:cNvSpPr>
          <p:nvPr>
            <p:ph idx="1"/>
          </p:nvPr>
        </p:nvSpPr>
        <p:spPr>
          <a:xfrm>
            <a:off x="851646" y="1253331"/>
            <a:ext cx="10834075" cy="4351338"/>
          </a:xfrm>
        </p:spPr>
        <p:txBody>
          <a:bodyPr/>
          <a:lstStyle>
            <a:lvl1pPr>
              <a:buClr>
                <a:schemeClr val="accent4"/>
              </a:buClr>
              <a:defRPr>
                <a:latin typeface="Montserrat" pitchFamily="2" charset="77"/>
              </a:defRPr>
            </a:lvl1pPr>
            <a:lvl2pPr>
              <a:buClr>
                <a:schemeClr val="accent4"/>
              </a:buClr>
              <a:defRPr>
                <a:latin typeface="Montserrat" pitchFamily="2" charset="77"/>
              </a:defRPr>
            </a:lvl2pPr>
            <a:lvl3pPr>
              <a:buClr>
                <a:schemeClr val="accent4"/>
              </a:buClr>
              <a:defRPr>
                <a:latin typeface="Montserrat" pitchFamily="2" charset="77"/>
              </a:defRPr>
            </a:lvl3pPr>
            <a:lvl4pPr>
              <a:buClr>
                <a:schemeClr val="accent4"/>
              </a:buClr>
              <a:defRPr>
                <a:latin typeface="Montserrat" pitchFamily="2" charset="77"/>
              </a:defRPr>
            </a:lvl4pPr>
            <a:lvl5pPr>
              <a:buClr>
                <a:schemeClr val="accent4"/>
              </a:buClr>
              <a:defRPr>
                <a:latin typeface="Montserrat"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descr="A black background with orange and pink text&#10;&#10;Description automatically generated">
            <a:extLst>
              <a:ext uri="{FF2B5EF4-FFF2-40B4-BE49-F238E27FC236}">
                <a16:creationId xmlns:a16="http://schemas.microsoft.com/office/drawing/2014/main" id="{86A8E1E5-FD0E-1573-A51F-20C4C9B9BFE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6241" y="6351717"/>
            <a:ext cx="2286000" cy="449154"/>
          </a:xfrm>
          <a:prstGeom prst="rect">
            <a:avLst/>
          </a:prstGeom>
        </p:spPr>
      </p:pic>
    </p:spTree>
    <p:extLst>
      <p:ext uri="{BB962C8B-B14F-4D97-AF65-F5344CB8AC3E}">
        <p14:creationId xmlns:p14="http://schemas.microsoft.com/office/powerpoint/2010/main" val="1037503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and Content 1">
    <p:spTree>
      <p:nvGrpSpPr>
        <p:cNvPr id="1" name=""/>
        <p:cNvGrpSpPr/>
        <p:nvPr/>
      </p:nvGrpSpPr>
      <p:grpSpPr>
        <a:xfrm>
          <a:off x="0" y="0"/>
          <a:ext cx="0" cy="0"/>
          <a:chOff x="0" y="0"/>
          <a:chExt cx="0" cy="0"/>
        </a:xfrm>
      </p:grpSpPr>
      <p:sp>
        <p:nvSpPr>
          <p:cNvPr id="2" name="Parallelogram 4">
            <a:extLst>
              <a:ext uri="{FF2B5EF4-FFF2-40B4-BE49-F238E27FC236}">
                <a16:creationId xmlns:a16="http://schemas.microsoft.com/office/drawing/2014/main" id="{99106158-56B9-2217-E443-573F19EDC6AE}"/>
              </a:ext>
            </a:extLst>
          </p:cNvPr>
          <p:cNvSpPr/>
          <p:nvPr userDrawn="1"/>
        </p:nvSpPr>
        <p:spPr>
          <a:xfrm>
            <a:off x="-12123" y="0"/>
            <a:ext cx="8629073" cy="6228966"/>
          </a:xfrm>
          <a:custGeom>
            <a:avLst/>
            <a:gdLst>
              <a:gd name="connsiteX0" fmla="*/ 0 w 10778837"/>
              <a:gd name="connsiteY0" fmla="*/ 6858000 h 6858000"/>
              <a:gd name="connsiteX1" fmla="*/ 1714500 w 10778837"/>
              <a:gd name="connsiteY1" fmla="*/ 0 h 6858000"/>
              <a:gd name="connsiteX2" fmla="*/ 10778837 w 10778837"/>
              <a:gd name="connsiteY2" fmla="*/ 0 h 6858000"/>
              <a:gd name="connsiteX3" fmla="*/ 9064337 w 10778837"/>
              <a:gd name="connsiteY3" fmla="*/ 6858000 h 6858000"/>
              <a:gd name="connsiteX4" fmla="*/ 0 w 10778837"/>
              <a:gd name="connsiteY4" fmla="*/ 6858000 h 6858000"/>
              <a:gd name="connsiteX0" fmla="*/ 387350 w 9064337"/>
              <a:gd name="connsiteY0" fmla="*/ 6870700 h 6870700"/>
              <a:gd name="connsiteX1" fmla="*/ 0 w 9064337"/>
              <a:gd name="connsiteY1" fmla="*/ 0 h 6870700"/>
              <a:gd name="connsiteX2" fmla="*/ 9064337 w 9064337"/>
              <a:gd name="connsiteY2" fmla="*/ 0 h 6870700"/>
              <a:gd name="connsiteX3" fmla="*/ 7349837 w 9064337"/>
              <a:gd name="connsiteY3" fmla="*/ 6858000 h 6870700"/>
              <a:gd name="connsiteX4" fmla="*/ 387350 w 9064337"/>
              <a:gd name="connsiteY4" fmla="*/ 6870700 h 6870700"/>
              <a:gd name="connsiteX0" fmla="*/ 12700 w 9064337"/>
              <a:gd name="connsiteY0" fmla="*/ 6870700 h 6870700"/>
              <a:gd name="connsiteX1" fmla="*/ 0 w 9064337"/>
              <a:gd name="connsiteY1" fmla="*/ 0 h 6870700"/>
              <a:gd name="connsiteX2" fmla="*/ 9064337 w 9064337"/>
              <a:gd name="connsiteY2" fmla="*/ 0 h 6870700"/>
              <a:gd name="connsiteX3" fmla="*/ 7349837 w 9064337"/>
              <a:gd name="connsiteY3" fmla="*/ 6858000 h 6870700"/>
              <a:gd name="connsiteX4" fmla="*/ 12700 w 9064337"/>
              <a:gd name="connsiteY4" fmla="*/ 6870700 h 6870700"/>
              <a:gd name="connsiteX0" fmla="*/ 12700 w 9064337"/>
              <a:gd name="connsiteY0" fmla="*/ 6870700 h 6870700"/>
              <a:gd name="connsiteX1" fmla="*/ 0 w 9064337"/>
              <a:gd name="connsiteY1" fmla="*/ 0 h 6870700"/>
              <a:gd name="connsiteX2" fmla="*/ 9064337 w 9064337"/>
              <a:gd name="connsiteY2" fmla="*/ 0 h 6870700"/>
              <a:gd name="connsiteX3" fmla="*/ 9026237 w 9064337"/>
              <a:gd name="connsiteY3" fmla="*/ 6858000 h 6870700"/>
              <a:gd name="connsiteX4" fmla="*/ 12700 w 9064337"/>
              <a:gd name="connsiteY4" fmla="*/ 6870700 h 687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64337" h="6870700">
                <a:moveTo>
                  <a:pt x="12700" y="6870700"/>
                </a:moveTo>
                <a:cubicBezTo>
                  <a:pt x="8467" y="4580467"/>
                  <a:pt x="4233" y="2290233"/>
                  <a:pt x="0" y="0"/>
                </a:cubicBezTo>
                <a:lnTo>
                  <a:pt x="9064337" y="0"/>
                </a:lnTo>
                <a:lnTo>
                  <a:pt x="9026237" y="6858000"/>
                </a:lnTo>
                <a:lnTo>
                  <a:pt x="12700" y="6870700"/>
                </a:lnTo>
                <a:close/>
              </a:path>
            </a:pathLst>
          </a:custGeom>
          <a:solidFill>
            <a:schemeClr val="accent4"/>
          </a:solidFill>
          <a:ln>
            <a:noFill/>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panose="00000500000000000000" pitchFamily="50" charset="0"/>
            </a:endParaRPr>
          </a:p>
        </p:txBody>
      </p:sp>
      <p:sp>
        <p:nvSpPr>
          <p:cNvPr id="3" name="Title 1">
            <a:extLst>
              <a:ext uri="{FF2B5EF4-FFF2-40B4-BE49-F238E27FC236}">
                <a16:creationId xmlns:a16="http://schemas.microsoft.com/office/drawing/2014/main" id="{270D5323-9D08-1BF1-2026-E29C8844B730}"/>
              </a:ext>
            </a:extLst>
          </p:cNvPr>
          <p:cNvSpPr>
            <a:spLocks noGrp="1"/>
          </p:cNvSpPr>
          <p:nvPr>
            <p:ph type="title"/>
          </p:nvPr>
        </p:nvSpPr>
        <p:spPr>
          <a:xfrm>
            <a:off x="1022350" y="2603734"/>
            <a:ext cx="5720195" cy="1421928"/>
          </a:xfrm>
        </p:spPr>
        <p:txBody>
          <a:bodyPr wrap="square" anchor="t" anchorCtr="0">
            <a:spAutoFit/>
          </a:bodyPr>
          <a:lstStyle>
            <a:lvl1pPr algn="ctr">
              <a:defRPr sz="4800">
                <a:solidFill>
                  <a:schemeClr val="bg1"/>
                </a:solidFill>
                <a:latin typeface="Montserrat" pitchFamily="2" charset="77"/>
              </a:defRPr>
            </a:lvl1pPr>
          </a:lstStyle>
          <a:p>
            <a:r>
              <a:rPr lang="en-US" dirty="0"/>
              <a:t>Click to edit Master title style</a:t>
            </a:r>
          </a:p>
        </p:txBody>
      </p:sp>
      <p:pic>
        <p:nvPicPr>
          <p:cNvPr id="6" name="Picture 5" descr="A black background with orange and pink text&#10;&#10;Description automatically generated">
            <a:extLst>
              <a:ext uri="{FF2B5EF4-FFF2-40B4-BE49-F238E27FC236}">
                <a16:creationId xmlns:a16="http://schemas.microsoft.com/office/drawing/2014/main" id="{1571766E-8583-9C86-EF80-26FFE67515A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6241" y="6351717"/>
            <a:ext cx="2286000" cy="449154"/>
          </a:xfrm>
          <a:prstGeom prst="rect">
            <a:avLst/>
          </a:prstGeom>
        </p:spPr>
      </p:pic>
      <p:sp>
        <p:nvSpPr>
          <p:cNvPr id="8" name="Slide Number Placeholder 3">
            <a:extLst>
              <a:ext uri="{FF2B5EF4-FFF2-40B4-BE49-F238E27FC236}">
                <a16:creationId xmlns:a16="http://schemas.microsoft.com/office/drawing/2014/main" id="{695AC86B-6E13-9B91-6807-7142E885F9E9}"/>
              </a:ext>
            </a:extLst>
          </p:cNvPr>
          <p:cNvSpPr txBox="1">
            <a:spLocks/>
          </p:cNvSpPr>
          <p:nvPr userDrawn="1"/>
        </p:nvSpPr>
        <p:spPr>
          <a:xfrm>
            <a:off x="8677595" y="6403269"/>
            <a:ext cx="3479611"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tx2"/>
                </a:solidFill>
                <a:latin typeface="Montserrat" panose="00000500000000000000"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_tradnl" noProof="0" dirty="0">
                <a:solidFill>
                  <a:schemeClr val="accent4"/>
                </a:solidFill>
              </a:rPr>
              <a:t>Preescolar</a:t>
            </a:r>
            <a:r>
              <a:rPr lang="en-US" dirty="0">
                <a:solidFill>
                  <a:schemeClr val="accent4"/>
                </a:solidFill>
              </a:rPr>
              <a:t>/TK/K |     </a:t>
            </a:r>
            <a:fld id="{8B512919-B088-4E12-9038-722E97F79378}" type="slidenum">
              <a:rPr lang="en-US" smtClean="0">
                <a:solidFill>
                  <a:schemeClr val="accent4"/>
                </a:solidFill>
              </a:rPr>
              <a:pPr/>
              <a:t>‹#›</a:t>
            </a:fld>
            <a:endParaRPr lang="en-US" dirty="0">
              <a:solidFill>
                <a:schemeClr val="accent4"/>
              </a:solidFill>
            </a:endParaRPr>
          </a:p>
        </p:txBody>
      </p:sp>
      <p:pic>
        <p:nvPicPr>
          <p:cNvPr id="4" name="Picture 3" descr="A green numbers with white outline&#10;&#10;Description automatically generated">
            <a:extLst>
              <a:ext uri="{FF2B5EF4-FFF2-40B4-BE49-F238E27FC236}">
                <a16:creationId xmlns:a16="http://schemas.microsoft.com/office/drawing/2014/main" id="{894EBF21-9098-B6C1-4CA7-883739C41A6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57176" y="165229"/>
            <a:ext cx="655270" cy="493427"/>
          </a:xfrm>
          <a:prstGeom prst="rect">
            <a:avLst/>
          </a:prstGeom>
        </p:spPr>
      </p:pic>
    </p:spTree>
    <p:extLst>
      <p:ext uri="{BB962C8B-B14F-4D97-AF65-F5344CB8AC3E}">
        <p14:creationId xmlns:p14="http://schemas.microsoft.com/office/powerpoint/2010/main" val="11566486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53F61F-4211-FC0C-0F79-348FCF10FDF1}"/>
              </a:ext>
            </a:extLst>
          </p:cNvPr>
          <p:cNvSpPr/>
          <p:nvPr userDrawn="1"/>
        </p:nvSpPr>
        <p:spPr>
          <a:xfrm>
            <a:off x="4047358" y="-1"/>
            <a:ext cx="8144641" cy="61769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pitchFamily="2" charset="77"/>
            </a:endParaRPr>
          </a:p>
        </p:txBody>
      </p:sp>
      <p:sp>
        <p:nvSpPr>
          <p:cNvPr id="7" name="Title 1">
            <a:extLst>
              <a:ext uri="{FF2B5EF4-FFF2-40B4-BE49-F238E27FC236}">
                <a16:creationId xmlns:a16="http://schemas.microsoft.com/office/drawing/2014/main" id="{277E722D-964F-6926-6941-B07C59F26A69}"/>
              </a:ext>
            </a:extLst>
          </p:cNvPr>
          <p:cNvSpPr>
            <a:spLocks noGrp="1"/>
          </p:cNvSpPr>
          <p:nvPr>
            <p:ph type="title"/>
          </p:nvPr>
        </p:nvSpPr>
        <p:spPr>
          <a:xfrm>
            <a:off x="4303419" y="237744"/>
            <a:ext cx="7705701" cy="535531"/>
          </a:xfrm>
        </p:spPr>
        <p:txBody>
          <a:bodyPr>
            <a:spAutoFit/>
          </a:bodyPr>
          <a:lstStyle>
            <a:lvl1pPr>
              <a:defRPr sz="3200" b="1">
                <a:solidFill>
                  <a:schemeClr val="bg1"/>
                </a:solidFill>
                <a:latin typeface="Montserrat" pitchFamily="2" charset="77"/>
              </a:defRPr>
            </a:lvl1pPr>
          </a:lstStyle>
          <a:p>
            <a:r>
              <a:rPr lang="en-US"/>
              <a:t>Click to edit Master title style</a:t>
            </a:r>
            <a:endParaRPr lang="en-US" dirty="0"/>
          </a:p>
        </p:txBody>
      </p:sp>
      <p:sp>
        <p:nvSpPr>
          <p:cNvPr id="8" name="Content Placeholder 2">
            <a:extLst>
              <a:ext uri="{FF2B5EF4-FFF2-40B4-BE49-F238E27FC236}">
                <a16:creationId xmlns:a16="http://schemas.microsoft.com/office/drawing/2014/main" id="{CC35C7D8-2045-FB6C-413B-E2DB364759B2}"/>
              </a:ext>
            </a:extLst>
          </p:cNvPr>
          <p:cNvSpPr>
            <a:spLocks noGrp="1"/>
          </p:cNvSpPr>
          <p:nvPr>
            <p:ph idx="1"/>
          </p:nvPr>
        </p:nvSpPr>
        <p:spPr>
          <a:xfrm>
            <a:off x="4348480" y="1876097"/>
            <a:ext cx="7487919" cy="4300866"/>
          </a:xfrm>
        </p:spPr>
        <p:txBody>
          <a:bodyPr/>
          <a:lstStyle>
            <a:lvl1pPr>
              <a:buClr>
                <a:schemeClr val="bg1"/>
              </a:buClr>
              <a:defRPr>
                <a:solidFill>
                  <a:schemeClr val="bg1"/>
                </a:solidFill>
                <a:latin typeface="Montserrat" pitchFamily="2" charset="77"/>
              </a:defRPr>
            </a:lvl1pPr>
            <a:lvl2pPr>
              <a:buClr>
                <a:schemeClr val="bg1"/>
              </a:buClr>
              <a:defRPr>
                <a:solidFill>
                  <a:schemeClr val="bg1"/>
                </a:solidFill>
                <a:latin typeface="Montserrat" pitchFamily="2" charset="77"/>
              </a:defRPr>
            </a:lvl2pPr>
            <a:lvl3pPr>
              <a:buClr>
                <a:schemeClr val="bg1"/>
              </a:buClr>
              <a:defRPr>
                <a:solidFill>
                  <a:schemeClr val="bg1"/>
                </a:solidFill>
                <a:latin typeface="Montserrat" pitchFamily="2" charset="77"/>
              </a:defRPr>
            </a:lvl3pPr>
            <a:lvl4pPr>
              <a:buClr>
                <a:schemeClr val="bg1"/>
              </a:buClr>
              <a:defRPr>
                <a:solidFill>
                  <a:schemeClr val="bg1"/>
                </a:solidFill>
                <a:latin typeface="Montserrat" pitchFamily="2" charset="77"/>
              </a:defRPr>
            </a:lvl4pPr>
            <a:lvl5pPr>
              <a:buClr>
                <a:schemeClr val="bg1"/>
              </a:buClr>
              <a:defRPr>
                <a:solidFill>
                  <a:schemeClr val="bg1"/>
                </a:solidFill>
                <a:latin typeface="Montserrat"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Picture Placeholder 2">
            <a:extLst>
              <a:ext uri="{FF2B5EF4-FFF2-40B4-BE49-F238E27FC236}">
                <a16:creationId xmlns:a16="http://schemas.microsoft.com/office/drawing/2014/main" id="{76513295-8E09-244A-2049-48F81DF08D12}"/>
              </a:ext>
            </a:extLst>
          </p:cNvPr>
          <p:cNvSpPr>
            <a:spLocks noGrp="1"/>
          </p:cNvSpPr>
          <p:nvPr>
            <p:ph type="pic" idx="13"/>
          </p:nvPr>
        </p:nvSpPr>
        <p:spPr>
          <a:xfrm>
            <a:off x="0" y="0"/>
            <a:ext cx="4038599" cy="6176963"/>
          </a:xfrm>
        </p:spPr>
        <p:txBody>
          <a:bodyPr/>
          <a:lstStyle>
            <a:lvl1pPr marL="0" indent="0">
              <a:buNone/>
              <a:defRPr sz="3200">
                <a:latin typeface="Montserrat" pitchFamily="2" charset="77"/>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Subtitle 2">
            <a:extLst>
              <a:ext uri="{FF2B5EF4-FFF2-40B4-BE49-F238E27FC236}">
                <a16:creationId xmlns:a16="http://schemas.microsoft.com/office/drawing/2014/main" id="{4D7A4D84-B73D-5B55-A89F-415F0A515566}"/>
              </a:ext>
            </a:extLst>
          </p:cNvPr>
          <p:cNvSpPr>
            <a:spLocks noGrp="1"/>
          </p:cNvSpPr>
          <p:nvPr>
            <p:ph type="subTitle" idx="14" hasCustomPrompt="1"/>
          </p:nvPr>
        </p:nvSpPr>
        <p:spPr>
          <a:xfrm>
            <a:off x="4364335" y="1027595"/>
            <a:ext cx="7254326" cy="580486"/>
          </a:xfrm>
        </p:spPr>
        <p:txBody>
          <a:bodyPr anchor="ctr">
            <a:normAutofit/>
          </a:bodyPr>
          <a:lstStyle>
            <a:lvl1pPr marL="0" indent="0" algn="l">
              <a:buNone/>
              <a:defRPr sz="3200" b="0" i="0">
                <a:solidFill>
                  <a:schemeClr val="bg1"/>
                </a:solidFill>
                <a:latin typeface="Montserrat"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Enter subtitle here</a:t>
            </a:r>
          </a:p>
        </p:txBody>
      </p:sp>
      <p:pic>
        <p:nvPicPr>
          <p:cNvPr id="5" name="Picture 4" descr="A black background with orange and pink text&#10;&#10;Description automatically generated">
            <a:extLst>
              <a:ext uri="{FF2B5EF4-FFF2-40B4-BE49-F238E27FC236}">
                <a16:creationId xmlns:a16="http://schemas.microsoft.com/office/drawing/2014/main" id="{54BCEE84-BDB0-0458-D934-AD1A8FF8928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6241" y="6351717"/>
            <a:ext cx="2286000" cy="449154"/>
          </a:xfrm>
          <a:prstGeom prst="rect">
            <a:avLst/>
          </a:prstGeom>
        </p:spPr>
      </p:pic>
      <p:sp>
        <p:nvSpPr>
          <p:cNvPr id="9" name="Slide Number Placeholder 3">
            <a:extLst>
              <a:ext uri="{FF2B5EF4-FFF2-40B4-BE49-F238E27FC236}">
                <a16:creationId xmlns:a16="http://schemas.microsoft.com/office/drawing/2014/main" id="{E1ADEEBB-FE22-8F50-5135-7529606EA5B5}"/>
              </a:ext>
            </a:extLst>
          </p:cNvPr>
          <p:cNvSpPr txBox="1">
            <a:spLocks/>
          </p:cNvSpPr>
          <p:nvPr userDrawn="1"/>
        </p:nvSpPr>
        <p:spPr>
          <a:xfrm>
            <a:off x="8677595" y="6403269"/>
            <a:ext cx="3479611"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tx2"/>
                </a:solidFill>
                <a:latin typeface="Montserrat" panose="00000500000000000000"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_tradnl" noProof="0" dirty="0">
                <a:solidFill>
                  <a:schemeClr val="accent4"/>
                </a:solidFill>
              </a:rPr>
              <a:t>Preescolar</a:t>
            </a:r>
            <a:r>
              <a:rPr lang="en-US" dirty="0">
                <a:solidFill>
                  <a:schemeClr val="accent4"/>
                </a:solidFill>
              </a:rPr>
              <a:t>/TK/K |     </a:t>
            </a:r>
            <a:fld id="{8B512919-B088-4E12-9038-722E97F79378}" type="slidenum">
              <a:rPr lang="en-US" smtClean="0">
                <a:solidFill>
                  <a:schemeClr val="accent4"/>
                </a:solidFill>
              </a:rPr>
              <a:pPr/>
              <a:t>‹#›</a:t>
            </a:fld>
            <a:endParaRPr lang="en-US" dirty="0">
              <a:solidFill>
                <a:schemeClr val="accent4"/>
              </a:solidFill>
            </a:endParaRPr>
          </a:p>
        </p:txBody>
      </p:sp>
    </p:spTree>
    <p:extLst>
      <p:ext uri="{BB962C8B-B14F-4D97-AF65-F5344CB8AC3E}">
        <p14:creationId xmlns:p14="http://schemas.microsoft.com/office/powerpoint/2010/main" val="11596063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5">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38E627EE-0A7F-0078-3527-846179D3A03E}"/>
              </a:ext>
            </a:extLst>
          </p:cNvPr>
          <p:cNvSpPr/>
          <p:nvPr userDrawn="1"/>
        </p:nvSpPr>
        <p:spPr>
          <a:xfrm>
            <a:off x="618565" y="685800"/>
            <a:ext cx="5155453" cy="5491163"/>
          </a:xfrm>
          <a:prstGeom prst="rect">
            <a:avLst/>
          </a:prstGeom>
          <a:solidFill>
            <a:schemeClr val="accent4"/>
          </a:solidFill>
          <a:ln w="25400">
            <a:noFill/>
            <a:prstDash val="solid"/>
            <a:round/>
          </a:ln>
          <a:effectLst>
            <a:outerShdw blurRad="76200" dist="635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pitchFamily="2" charset="77"/>
            </a:endParaRPr>
          </a:p>
        </p:txBody>
      </p:sp>
      <p:sp>
        <p:nvSpPr>
          <p:cNvPr id="17" name="Title 1">
            <a:extLst>
              <a:ext uri="{FF2B5EF4-FFF2-40B4-BE49-F238E27FC236}">
                <a16:creationId xmlns:a16="http://schemas.microsoft.com/office/drawing/2014/main" id="{D9BE3C12-23AE-5E72-09F2-AAB9B150A468}"/>
              </a:ext>
            </a:extLst>
          </p:cNvPr>
          <p:cNvSpPr>
            <a:spLocks noGrp="1"/>
          </p:cNvSpPr>
          <p:nvPr>
            <p:ph type="title"/>
          </p:nvPr>
        </p:nvSpPr>
        <p:spPr>
          <a:xfrm>
            <a:off x="1237130" y="905669"/>
            <a:ext cx="4034118" cy="5041900"/>
          </a:xfrm>
        </p:spPr>
        <p:txBody>
          <a:bodyPr>
            <a:normAutofit/>
          </a:bodyPr>
          <a:lstStyle>
            <a:lvl1pPr algn="ctr">
              <a:defRPr sz="4800">
                <a:solidFill>
                  <a:schemeClr val="bg1"/>
                </a:solidFill>
                <a:latin typeface="Montserrat" pitchFamily="2" charset="77"/>
              </a:defRPr>
            </a:lvl1pPr>
          </a:lstStyle>
          <a:p>
            <a:r>
              <a:rPr lang="en-US"/>
              <a:t>Click to edit Master title style</a:t>
            </a:r>
            <a:endParaRPr lang="en-US" dirty="0"/>
          </a:p>
        </p:txBody>
      </p:sp>
      <p:sp>
        <p:nvSpPr>
          <p:cNvPr id="18" name="Content Placeholder 2">
            <a:extLst>
              <a:ext uri="{FF2B5EF4-FFF2-40B4-BE49-F238E27FC236}">
                <a16:creationId xmlns:a16="http://schemas.microsoft.com/office/drawing/2014/main" id="{955EC6AE-21B1-EBC3-1269-54B3B8D45118}"/>
              </a:ext>
            </a:extLst>
          </p:cNvPr>
          <p:cNvSpPr>
            <a:spLocks noGrp="1"/>
          </p:cNvSpPr>
          <p:nvPr>
            <p:ph idx="1"/>
          </p:nvPr>
        </p:nvSpPr>
        <p:spPr>
          <a:xfrm>
            <a:off x="6096000" y="685800"/>
            <a:ext cx="5257800" cy="5491163"/>
          </a:xfrm>
        </p:spPr>
        <p:txBody>
          <a:bodyPr anchor="ctr"/>
          <a:lstStyle>
            <a:lvl1pPr>
              <a:defRPr>
                <a:latin typeface="Montserrat" pitchFamily="2" charset="77"/>
              </a:defRPr>
            </a:lvl1pPr>
            <a:lvl2pPr>
              <a:defRPr>
                <a:latin typeface="Montserrat" pitchFamily="2" charset="77"/>
              </a:defRPr>
            </a:lvl2pPr>
            <a:lvl3pPr>
              <a:defRPr>
                <a:latin typeface="Montserrat" pitchFamily="2" charset="77"/>
              </a:defRPr>
            </a:lvl3pPr>
            <a:lvl4pPr>
              <a:defRPr>
                <a:latin typeface="Montserrat" pitchFamily="2" charset="77"/>
              </a:defRPr>
            </a:lvl4pPr>
            <a:lvl5pPr>
              <a:defRPr>
                <a:latin typeface="Montserrat"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4" descr="A black background with orange and pink text&#10;&#10;Description automatically generated">
            <a:extLst>
              <a:ext uri="{FF2B5EF4-FFF2-40B4-BE49-F238E27FC236}">
                <a16:creationId xmlns:a16="http://schemas.microsoft.com/office/drawing/2014/main" id="{14CFB3AB-378B-437C-AF63-1F122EC5D32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6241" y="6351717"/>
            <a:ext cx="2286000" cy="449154"/>
          </a:xfrm>
          <a:prstGeom prst="rect">
            <a:avLst/>
          </a:prstGeom>
        </p:spPr>
      </p:pic>
      <p:sp>
        <p:nvSpPr>
          <p:cNvPr id="2" name="Slide Number Placeholder 3">
            <a:extLst>
              <a:ext uri="{FF2B5EF4-FFF2-40B4-BE49-F238E27FC236}">
                <a16:creationId xmlns:a16="http://schemas.microsoft.com/office/drawing/2014/main" id="{DFA49843-550C-F779-0176-E068BF2626EC}"/>
              </a:ext>
            </a:extLst>
          </p:cNvPr>
          <p:cNvSpPr txBox="1">
            <a:spLocks/>
          </p:cNvSpPr>
          <p:nvPr userDrawn="1"/>
        </p:nvSpPr>
        <p:spPr>
          <a:xfrm>
            <a:off x="8677595" y="6403269"/>
            <a:ext cx="3479611"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tx2"/>
                </a:solidFill>
                <a:latin typeface="Montserrat" panose="00000500000000000000"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_tradnl" noProof="0" dirty="0">
                <a:solidFill>
                  <a:schemeClr val="accent4"/>
                </a:solidFill>
              </a:rPr>
              <a:t>Preescolar</a:t>
            </a:r>
            <a:r>
              <a:rPr lang="en-US" dirty="0">
                <a:solidFill>
                  <a:schemeClr val="accent4"/>
                </a:solidFill>
              </a:rPr>
              <a:t>/TK/K |     </a:t>
            </a:r>
            <a:fld id="{8B512919-B088-4E12-9038-722E97F79378}" type="slidenum">
              <a:rPr lang="en-US" smtClean="0">
                <a:solidFill>
                  <a:schemeClr val="accent4"/>
                </a:solidFill>
              </a:rPr>
              <a:pPr/>
              <a:t>‹#›</a:t>
            </a:fld>
            <a:endParaRPr lang="en-US" dirty="0">
              <a:solidFill>
                <a:schemeClr val="accent4"/>
              </a:solidFill>
            </a:endParaRPr>
          </a:p>
        </p:txBody>
      </p:sp>
    </p:spTree>
    <p:extLst>
      <p:ext uri="{BB962C8B-B14F-4D97-AF65-F5344CB8AC3E}">
        <p14:creationId xmlns:p14="http://schemas.microsoft.com/office/powerpoint/2010/main" val="21312988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Sub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38E627EE-0A7F-0078-3527-846179D3A03E}"/>
              </a:ext>
            </a:extLst>
          </p:cNvPr>
          <p:cNvSpPr/>
          <p:nvPr userDrawn="1"/>
        </p:nvSpPr>
        <p:spPr>
          <a:xfrm>
            <a:off x="618565" y="685800"/>
            <a:ext cx="5155453" cy="5491163"/>
          </a:xfrm>
          <a:prstGeom prst="rect">
            <a:avLst/>
          </a:prstGeom>
          <a:solidFill>
            <a:schemeClr val="accent4"/>
          </a:solidFill>
          <a:ln w="19050">
            <a:noFill/>
            <a:prstDash val="solid"/>
            <a:round/>
          </a:ln>
          <a:effectLst>
            <a:outerShdw blurRad="76200" dist="635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pitchFamily="2" charset="77"/>
            </a:endParaRPr>
          </a:p>
        </p:txBody>
      </p:sp>
      <p:sp>
        <p:nvSpPr>
          <p:cNvPr id="17" name="Title 1">
            <a:extLst>
              <a:ext uri="{FF2B5EF4-FFF2-40B4-BE49-F238E27FC236}">
                <a16:creationId xmlns:a16="http://schemas.microsoft.com/office/drawing/2014/main" id="{D9BE3C12-23AE-5E72-09F2-AAB9B150A468}"/>
              </a:ext>
            </a:extLst>
          </p:cNvPr>
          <p:cNvSpPr>
            <a:spLocks noGrp="1"/>
          </p:cNvSpPr>
          <p:nvPr>
            <p:ph type="title"/>
          </p:nvPr>
        </p:nvSpPr>
        <p:spPr>
          <a:xfrm>
            <a:off x="1237130" y="905669"/>
            <a:ext cx="4034118" cy="3288644"/>
          </a:xfrm>
        </p:spPr>
        <p:txBody>
          <a:bodyPr anchor="b">
            <a:normAutofit/>
          </a:bodyPr>
          <a:lstStyle>
            <a:lvl1pPr algn="ctr">
              <a:defRPr sz="4800" i="0">
                <a:solidFill>
                  <a:schemeClr val="bg1"/>
                </a:solidFill>
                <a:latin typeface="Montserrat" pitchFamily="2" charset="77"/>
              </a:defRPr>
            </a:lvl1pPr>
          </a:lstStyle>
          <a:p>
            <a:r>
              <a:rPr lang="en-US"/>
              <a:t>Click to edit Master title style</a:t>
            </a:r>
            <a:endParaRPr lang="en-US" dirty="0"/>
          </a:p>
        </p:txBody>
      </p:sp>
      <p:sp>
        <p:nvSpPr>
          <p:cNvPr id="18" name="Content Placeholder 2">
            <a:extLst>
              <a:ext uri="{FF2B5EF4-FFF2-40B4-BE49-F238E27FC236}">
                <a16:creationId xmlns:a16="http://schemas.microsoft.com/office/drawing/2014/main" id="{955EC6AE-21B1-EBC3-1269-54B3B8D45118}"/>
              </a:ext>
            </a:extLst>
          </p:cNvPr>
          <p:cNvSpPr>
            <a:spLocks noGrp="1"/>
          </p:cNvSpPr>
          <p:nvPr>
            <p:ph idx="1"/>
          </p:nvPr>
        </p:nvSpPr>
        <p:spPr>
          <a:xfrm>
            <a:off x="6096000" y="685800"/>
            <a:ext cx="5257800" cy="5491163"/>
          </a:xfrm>
        </p:spPr>
        <p:txBody>
          <a:bodyPr anchor="ctr"/>
          <a:lstStyle>
            <a:lvl1pPr>
              <a:defRPr>
                <a:latin typeface="Montserrat" pitchFamily="2" charset="77"/>
              </a:defRPr>
            </a:lvl1pPr>
            <a:lvl2pPr>
              <a:defRPr>
                <a:latin typeface="Montserrat" pitchFamily="2" charset="77"/>
              </a:defRPr>
            </a:lvl2pPr>
            <a:lvl3pPr>
              <a:defRPr>
                <a:latin typeface="Montserrat" pitchFamily="2" charset="77"/>
              </a:defRPr>
            </a:lvl3pPr>
            <a:lvl4pPr>
              <a:defRPr>
                <a:latin typeface="Montserrat" pitchFamily="2" charset="77"/>
              </a:defRPr>
            </a:lvl4pPr>
            <a:lvl5pPr>
              <a:defRPr>
                <a:latin typeface="Montserrat"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Subtitle 2">
            <a:extLst>
              <a:ext uri="{FF2B5EF4-FFF2-40B4-BE49-F238E27FC236}">
                <a16:creationId xmlns:a16="http://schemas.microsoft.com/office/drawing/2014/main" id="{4838C7E2-6BA9-D11B-CA74-660EA8553C64}"/>
              </a:ext>
            </a:extLst>
          </p:cNvPr>
          <p:cNvSpPr>
            <a:spLocks noGrp="1"/>
          </p:cNvSpPr>
          <p:nvPr>
            <p:ph type="subTitle" idx="13" hasCustomPrompt="1"/>
          </p:nvPr>
        </p:nvSpPr>
        <p:spPr>
          <a:xfrm>
            <a:off x="1237130" y="4485862"/>
            <a:ext cx="4034118" cy="1466470"/>
          </a:xfrm>
        </p:spPr>
        <p:txBody>
          <a:bodyPr anchor="t">
            <a:normAutofit/>
          </a:bodyPr>
          <a:lstStyle>
            <a:lvl1pPr marL="0" indent="0" algn="ctr">
              <a:buNone/>
              <a:defRPr sz="3200" b="0" i="0">
                <a:solidFill>
                  <a:schemeClr val="bg1"/>
                </a:solidFill>
                <a:latin typeface="Montserrat"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pic>
        <p:nvPicPr>
          <p:cNvPr id="6" name="Picture 5" descr="A black background with orange and pink text&#10;&#10;Description automatically generated">
            <a:extLst>
              <a:ext uri="{FF2B5EF4-FFF2-40B4-BE49-F238E27FC236}">
                <a16:creationId xmlns:a16="http://schemas.microsoft.com/office/drawing/2014/main" id="{D22DFA49-7492-8141-2C3E-0F81CAAD41B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6241" y="6351717"/>
            <a:ext cx="2286000" cy="449154"/>
          </a:xfrm>
          <a:prstGeom prst="rect">
            <a:avLst/>
          </a:prstGeom>
        </p:spPr>
      </p:pic>
      <p:sp>
        <p:nvSpPr>
          <p:cNvPr id="3" name="Slide Number Placeholder 3">
            <a:extLst>
              <a:ext uri="{FF2B5EF4-FFF2-40B4-BE49-F238E27FC236}">
                <a16:creationId xmlns:a16="http://schemas.microsoft.com/office/drawing/2014/main" id="{2D06AFA7-5B30-1E9A-7689-273DE0960F6C}"/>
              </a:ext>
            </a:extLst>
          </p:cNvPr>
          <p:cNvSpPr txBox="1">
            <a:spLocks/>
          </p:cNvSpPr>
          <p:nvPr userDrawn="1"/>
        </p:nvSpPr>
        <p:spPr>
          <a:xfrm>
            <a:off x="8677595" y="6403269"/>
            <a:ext cx="3479611"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tx2"/>
                </a:solidFill>
                <a:latin typeface="Montserrat" panose="00000500000000000000"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_tradnl" noProof="0" dirty="0">
                <a:solidFill>
                  <a:schemeClr val="accent4"/>
                </a:solidFill>
              </a:rPr>
              <a:t>Preescolar</a:t>
            </a:r>
            <a:r>
              <a:rPr lang="en-US" dirty="0">
                <a:solidFill>
                  <a:schemeClr val="accent4"/>
                </a:solidFill>
              </a:rPr>
              <a:t>/TK/K |     </a:t>
            </a:r>
            <a:fld id="{8B512919-B088-4E12-9038-722E97F79378}" type="slidenum">
              <a:rPr lang="en-US" smtClean="0">
                <a:solidFill>
                  <a:schemeClr val="accent4"/>
                </a:solidFill>
              </a:rPr>
              <a:pPr/>
              <a:t>‹#›</a:t>
            </a:fld>
            <a:endParaRPr lang="en-US" dirty="0">
              <a:solidFill>
                <a:schemeClr val="accent4"/>
              </a:solidFill>
            </a:endParaRPr>
          </a:p>
        </p:txBody>
      </p:sp>
    </p:spTree>
    <p:extLst>
      <p:ext uri="{BB962C8B-B14F-4D97-AF65-F5344CB8AC3E}">
        <p14:creationId xmlns:p14="http://schemas.microsoft.com/office/powerpoint/2010/main" val="1752425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A58F496-FA92-9058-EA6C-7E4B80805B20}"/>
              </a:ext>
            </a:extLst>
          </p:cNvPr>
          <p:cNvSpPr>
            <a:spLocks noGrp="1"/>
          </p:cNvSpPr>
          <p:nvPr>
            <p:ph type="title"/>
          </p:nvPr>
        </p:nvSpPr>
        <p:spPr>
          <a:xfrm>
            <a:off x="187271" y="199156"/>
            <a:ext cx="11839413" cy="808872"/>
          </a:xfrm>
          <a:prstGeom prst="rect">
            <a:avLst/>
          </a:prstGeom>
        </p:spPr>
        <p:txBody>
          <a:bodyPr vert="horz" lIns="91440" tIns="45720" rIns="91440" bIns="45720" rtlCol="0" anchor="t" anchorCtr="0">
            <a:normAutofit/>
          </a:bodyPr>
          <a:lstStyle/>
          <a:p>
            <a:r>
              <a:rPr lang="en-US" dirty="0"/>
              <a:t>Click to edit Master title style</a:t>
            </a:r>
          </a:p>
        </p:txBody>
      </p:sp>
      <p:sp>
        <p:nvSpPr>
          <p:cNvPr id="3" name="Text Placeholder 2">
            <a:extLst>
              <a:ext uri="{FF2B5EF4-FFF2-40B4-BE49-F238E27FC236}">
                <a16:creationId xmlns:a16="http://schemas.microsoft.com/office/drawing/2014/main" id="{04CB3DFC-8703-37CA-7721-AEEDA04DB6C3}"/>
              </a:ext>
            </a:extLst>
          </p:cNvPr>
          <p:cNvSpPr>
            <a:spLocks noGrp="1"/>
          </p:cNvSpPr>
          <p:nvPr>
            <p:ph type="body" idx="1"/>
          </p:nvPr>
        </p:nvSpPr>
        <p:spPr>
          <a:xfrm>
            <a:off x="590226" y="1253331"/>
            <a:ext cx="11095495"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a:extLst>
              <a:ext uri="{FF2B5EF4-FFF2-40B4-BE49-F238E27FC236}">
                <a16:creationId xmlns:a16="http://schemas.microsoft.com/office/drawing/2014/main" id="{E313DF2A-6B63-F66A-B382-265CE0FDC93F}"/>
              </a:ext>
            </a:extLst>
          </p:cNvPr>
          <p:cNvSpPr>
            <a:spLocks noGrp="1"/>
          </p:cNvSpPr>
          <p:nvPr>
            <p:ph type="sldNum" sz="quarter" idx="4"/>
          </p:nvPr>
        </p:nvSpPr>
        <p:spPr>
          <a:xfrm>
            <a:off x="9410700" y="6451600"/>
            <a:ext cx="2743200" cy="365125"/>
          </a:xfrm>
          <a:prstGeom prst="rect">
            <a:avLst/>
          </a:prstGeom>
        </p:spPr>
        <p:txBody>
          <a:bodyPr vert="horz" lIns="91440" tIns="45720" rIns="91440" bIns="45720" rtlCol="0" anchor="ctr"/>
          <a:lstStyle>
            <a:lvl1pPr algn="r">
              <a:defRPr sz="1200" b="1">
                <a:solidFill>
                  <a:schemeClr val="accent4"/>
                </a:solidFill>
                <a:latin typeface="Montserrat" panose="00000500000000000000" pitchFamily="50" charset="0"/>
              </a:defRPr>
            </a:lvl1pPr>
          </a:lstStyle>
          <a:p>
            <a:fld id="{8B512919-B088-4E12-9038-722E97F79378}" type="slidenum">
              <a:rPr lang="en-US" smtClean="0"/>
              <a:pPr/>
              <a:t>‹#›</a:t>
            </a:fld>
            <a:endParaRPr lang="en-US"/>
          </a:p>
        </p:txBody>
      </p:sp>
    </p:spTree>
    <p:extLst>
      <p:ext uri="{BB962C8B-B14F-4D97-AF65-F5344CB8AC3E}">
        <p14:creationId xmlns:p14="http://schemas.microsoft.com/office/powerpoint/2010/main" val="2490919570"/>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72" r:id="rId3"/>
    <p:sldLayoutId id="2147483673" r:id="rId4"/>
    <p:sldLayoutId id="2147483650" r:id="rId5"/>
    <p:sldLayoutId id="2147483669" r:id="rId6"/>
    <p:sldLayoutId id="2147483667" r:id="rId7"/>
    <p:sldLayoutId id="2147483660" r:id="rId8"/>
    <p:sldLayoutId id="2147483664" r:id="rId9"/>
    <p:sldLayoutId id="2147483652" r:id="rId10"/>
    <p:sldLayoutId id="2147483665" r:id="rId11"/>
    <p:sldLayoutId id="2147483653" r:id="rId12"/>
    <p:sldLayoutId id="2147483654" r:id="rId13"/>
    <p:sldLayoutId id="2147483666" r:id="rId14"/>
    <p:sldLayoutId id="2147483655" r:id="rId15"/>
    <p:sldLayoutId id="2147483656" r:id="rId16"/>
    <p:sldLayoutId id="2147483657" r:id="rId17"/>
  </p:sldLayoutIdLst>
  <p:hf hdr="0" ftr="0" dt="0"/>
  <p:txStyles>
    <p:titleStyle>
      <a:lvl1pPr algn="l" defTabSz="914400" rtl="0" eaLnBrk="1" latinLnBrk="0" hangingPunct="1">
        <a:lnSpc>
          <a:spcPct val="90000"/>
        </a:lnSpc>
        <a:spcBef>
          <a:spcPct val="0"/>
        </a:spcBef>
        <a:buNone/>
        <a:defRPr sz="3000" b="1" kern="1200">
          <a:solidFill>
            <a:schemeClr val="accent4"/>
          </a:solidFill>
          <a:latin typeface="Montserrat" panose="00000500000000000000" pitchFamily="50" charset="0"/>
          <a:ea typeface="+mj-ea"/>
          <a:cs typeface="+mj-cs"/>
        </a:defRPr>
      </a:lvl1pPr>
    </p:titleStyle>
    <p:bodyStyle>
      <a:lvl1pPr marL="228600" indent="-228600" algn="l" defTabSz="914400" rtl="0" eaLnBrk="1" latinLnBrk="0" hangingPunct="1">
        <a:lnSpc>
          <a:spcPct val="90000"/>
        </a:lnSpc>
        <a:spcBef>
          <a:spcPts val="1000"/>
        </a:spcBef>
        <a:buClr>
          <a:schemeClr val="accent4"/>
        </a:buClr>
        <a:buFont typeface="Arial" panose="020B0604020202020204" pitchFamily="34" charset="0"/>
        <a:buChar char="•"/>
        <a:defRPr sz="2800" kern="1200">
          <a:solidFill>
            <a:srgbClr val="0F173D"/>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Clr>
          <a:schemeClr val="accent4"/>
        </a:buClr>
        <a:buFont typeface="Arial" panose="020B0604020202020204" pitchFamily="34" charset="0"/>
        <a:buChar char="•"/>
        <a:defRPr sz="2400" kern="1200">
          <a:solidFill>
            <a:srgbClr val="0F173D"/>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Clr>
          <a:schemeClr val="accent4"/>
        </a:buClr>
        <a:buFont typeface="Arial" panose="020B0604020202020204" pitchFamily="34" charset="0"/>
        <a:buChar char="•"/>
        <a:defRPr sz="2000" kern="1200">
          <a:solidFill>
            <a:srgbClr val="0F173D"/>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rgbClr val="0F173D"/>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rgbClr val="0F173D"/>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17.jpeg"/></Relationships>
</file>

<file path=ppt/slides/_rels/slide19.xml.rels><?xml version="1.0" encoding="UTF-8" standalone="yes"?>
<Relationships xmlns="http://schemas.openxmlformats.org/package/2006/relationships"><Relationship Id="rId3" Type="http://schemas.openxmlformats.org/officeDocument/2006/relationships/hyperlink" Target="https://youtu.be/X-EKiPp1g1U" TargetMode="External"/><Relationship Id="rId2" Type="http://schemas.openxmlformats.org/officeDocument/2006/relationships/notesSlide" Target="../notesSlides/notesSlide19.xml"/><Relationship Id="rId1" Type="http://schemas.openxmlformats.org/officeDocument/2006/relationships/slideLayout" Target="../slideLayouts/slideLayout8.xml"/><Relationship Id="rId5" Type="http://schemas.openxmlformats.org/officeDocument/2006/relationships/image" Target="../media/image18.jpeg"/><Relationship Id="rId4" Type="http://schemas.openxmlformats.org/officeDocument/2006/relationships/hyperlink" Target="https://youtu.be/nvOf1X9Yt8Y"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image" Target="../media/image21.jpeg"/></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image" Target="../media/image23.jpeg"/></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3.xml"/><Relationship Id="rId1" Type="http://schemas.openxmlformats.org/officeDocument/2006/relationships/slideLayout" Target="../slideLayouts/slideLayout5.xml"/><Relationship Id="rId5" Type="http://schemas.openxmlformats.org/officeDocument/2006/relationships/image" Target="../media/image26.jpeg"/><Relationship Id="rId4" Type="http://schemas.openxmlformats.org/officeDocument/2006/relationships/image" Target="../media/image25.jpeg"/></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9.xml"/><Relationship Id="rId1" Type="http://schemas.openxmlformats.org/officeDocument/2006/relationships/slideLayout" Target="../slideLayouts/slideLayout8.xml"/><Relationship Id="rId5" Type="http://schemas.openxmlformats.org/officeDocument/2006/relationships/hyperlink" Target="https://youtu.be/Liy_A7AbrHY" TargetMode="External"/><Relationship Id="rId4" Type="http://schemas.openxmlformats.org/officeDocument/2006/relationships/hyperlink" Target="https://youtu.be/HC8ASb0_oN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3.xml"/><Relationship Id="rId1" Type="http://schemas.openxmlformats.org/officeDocument/2006/relationships/slideLayout" Target="../slideLayouts/slideLayout5.xml"/><Relationship Id="rId4" Type="http://schemas.openxmlformats.org/officeDocument/2006/relationships/image" Target="../media/image36.jpeg"/></Relationships>
</file>

<file path=ppt/slides/_rels/slide3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microsoft.com/office/2007/relationships/hdphoto" Target="../media/hdphoto3.wdp"/></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C3222D5-6FE3-BC6F-608E-57B8261DE85E}"/>
              </a:ext>
            </a:extLst>
          </p:cNvPr>
          <p:cNvSpPr>
            <a:spLocks noGrp="1"/>
          </p:cNvSpPr>
          <p:nvPr>
            <p:ph type="ctrTitle"/>
          </p:nvPr>
        </p:nvSpPr>
        <p:spPr>
          <a:xfrm>
            <a:off x="700682" y="1662326"/>
            <a:ext cx="4781907" cy="3804118"/>
          </a:xfrm>
        </p:spPr>
        <p:txBody>
          <a:bodyPr anchor="b">
            <a:spAutoFit/>
          </a:bodyPr>
          <a:lstStyle/>
          <a:p>
            <a:pPr algn="l"/>
            <a:r>
              <a:rPr lang="es-ES" sz="5400" b="1" noProof="0" dirty="0">
                <a:latin typeface="Montserrat" pitchFamily="2" charset="77"/>
              </a:rPr>
              <a:t>Números y conteo: </a:t>
            </a:r>
            <a:r>
              <a:rPr lang="es-ES" sz="4000" b="0" noProof="0" dirty="0">
                <a:latin typeface="Montserrat" pitchFamily="2" charset="77"/>
              </a:rPr>
              <a:t>preescolar, kindergarten de transición y kindergarten </a:t>
            </a:r>
            <a:endParaRPr lang="en-US" sz="4000" b="0" dirty="0">
              <a:latin typeface="Montserrat Medium" panose="00000600000000000000" pitchFamily="2" charset="0"/>
            </a:endParaRPr>
          </a:p>
        </p:txBody>
      </p:sp>
    </p:spTree>
    <p:extLst>
      <p:ext uri="{BB962C8B-B14F-4D97-AF65-F5344CB8AC3E}">
        <p14:creationId xmlns:p14="http://schemas.microsoft.com/office/powerpoint/2010/main" val="12371216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1536C-D764-8E49-E9BC-F14C58EB3909}"/>
              </a:ext>
            </a:extLst>
          </p:cNvPr>
          <p:cNvSpPr>
            <a:spLocks noGrp="1"/>
          </p:cNvSpPr>
          <p:nvPr>
            <p:ph type="title"/>
          </p:nvPr>
        </p:nvSpPr>
        <p:spPr/>
        <p:txBody>
          <a:bodyPr/>
          <a:lstStyle/>
          <a:p>
            <a:r>
              <a:rPr lang="es-ES" noProof="0" dirty="0"/>
              <a:t>Conteo y cardinalidad: principios de conteo</a:t>
            </a:r>
            <a:endParaRPr lang="en-US" b="1" dirty="0">
              <a:solidFill>
                <a:schemeClr val="bg1"/>
              </a:solidFill>
              <a:latin typeface="Montserrat" pitchFamily="2" charset="77"/>
            </a:endParaRPr>
          </a:p>
        </p:txBody>
      </p:sp>
      <p:sp>
        <p:nvSpPr>
          <p:cNvPr id="3" name="Content Placeholder 2">
            <a:extLst>
              <a:ext uri="{FF2B5EF4-FFF2-40B4-BE49-F238E27FC236}">
                <a16:creationId xmlns:a16="http://schemas.microsoft.com/office/drawing/2014/main" id="{E1718584-69B8-5F62-20C4-A6C61F18891C}"/>
              </a:ext>
            </a:extLst>
          </p:cNvPr>
          <p:cNvSpPr>
            <a:spLocks noGrp="1"/>
          </p:cNvSpPr>
          <p:nvPr>
            <p:ph idx="1"/>
          </p:nvPr>
        </p:nvSpPr>
        <p:spPr>
          <a:xfrm>
            <a:off x="851647" y="1253332"/>
            <a:ext cx="5809405" cy="4915494"/>
          </a:xfrm>
        </p:spPr>
        <p:txBody>
          <a:bodyPr anchor="ctr">
            <a:normAutofit/>
          </a:bodyPr>
          <a:lstStyle/>
          <a:p>
            <a:pPr marL="0" indent="0">
              <a:buNone/>
            </a:pPr>
            <a:r>
              <a:rPr lang="es-ES" b="1" noProof="0" dirty="0"/>
              <a:t>Tres principios de conteo:</a:t>
            </a:r>
          </a:p>
          <a:p>
            <a:pPr marL="457200" lvl="1" indent="-457200">
              <a:spcBef>
                <a:spcPts val="1800"/>
              </a:spcBef>
            </a:pPr>
            <a:r>
              <a:rPr lang="es-ES" sz="2800" noProof="0" dirty="0"/>
              <a:t>orden estable</a:t>
            </a:r>
          </a:p>
          <a:p>
            <a:pPr marL="457200" lvl="1" indent="-457200">
              <a:spcBef>
                <a:spcPts val="1800"/>
              </a:spcBef>
            </a:pPr>
            <a:r>
              <a:rPr lang="es-ES" sz="2800" noProof="0" dirty="0"/>
              <a:t>correspondencia de uno-a- uno</a:t>
            </a:r>
          </a:p>
          <a:p>
            <a:pPr marL="457200" lvl="1" indent="-457200">
              <a:spcBef>
                <a:spcPts val="1800"/>
              </a:spcBef>
            </a:pPr>
            <a:r>
              <a:rPr lang="es-ES" sz="2800" noProof="0" dirty="0"/>
              <a:t>cardinalidad</a:t>
            </a:r>
          </a:p>
        </p:txBody>
      </p:sp>
      <p:pic>
        <p:nvPicPr>
          <p:cNvPr id="4" name="Picture 3">
            <a:extLst>
              <a:ext uri="{FF2B5EF4-FFF2-40B4-BE49-F238E27FC236}">
                <a16:creationId xmlns:a16="http://schemas.microsoft.com/office/drawing/2014/main" id="{61FACC4A-272F-2AC0-5C43-1125211556D4}"/>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794695" y="968540"/>
            <a:ext cx="5397305" cy="5200285"/>
          </a:xfrm>
          <a:prstGeom prst="rect">
            <a:avLst/>
          </a:prstGeom>
        </p:spPr>
      </p:pic>
    </p:spTree>
    <p:extLst>
      <p:ext uri="{BB962C8B-B14F-4D97-AF65-F5344CB8AC3E}">
        <p14:creationId xmlns:p14="http://schemas.microsoft.com/office/powerpoint/2010/main" val="14369423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1536C-D764-8E49-E9BC-F14C58EB3909}"/>
              </a:ext>
            </a:extLst>
          </p:cNvPr>
          <p:cNvSpPr>
            <a:spLocks noGrp="1"/>
          </p:cNvSpPr>
          <p:nvPr>
            <p:ph type="title"/>
          </p:nvPr>
        </p:nvSpPr>
        <p:spPr/>
        <p:txBody>
          <a:bodyPr/>
          <a:lstStyle/>
          <a:p>
            <a:r>
              <a:rPr lang="es-ES" noProof="0" dirty="0"/>
              <a:t>¡Vamos a hacer un conteo!</a:t>
            </a:r>
            <a:endParaRPr lang="en-US" b="1" dirty="0">
              <a:solidFill>
                <a:schemeClr val="bg1"/>
              </a:solidFill>
              <a:latin typeface="Montserrat" pitchFamily="2" charset="77"/>
            </a:endParaRPr>
          </a:p>
        </p:txBody>
      </p:sp>
      <p:pic>
        <p:nvPicPr>
          <p:cNvPr id="7" name="Content Placeholder 15">
            <a:extLst>
              <a:ext uri="{FF2B5EF4-FFF2-40B4-BE49-F238E27FC236}">
                <a16:creationId xmlns:a16="http://schemas.microsoft.com/office/drawing/2014/main" id="{889E3697-6D8F-88E1-9C33-F0AA797E5868}"/>
              </a:ext>
              <a:ext uri="{C183D7F6-B498-43B3-948B-1728B52AA6E4}">
                <adec:decorative xmlns:adec="http://schemas.microsoft.com/office/drawing/2017/decorative" val="1"/>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rcRect/>
          <a:stretch/>
        </p:blipFill>
        <p:spPr>
          <a:xfrm>
            <a:off x="2321718" y="1094422"/>
            <a:ext cx="7548563" cy="5032375"/>
          </a:xfrm>
        </p:spPr>
      </p:pic>
    </p:spTree>
    <p:extLst>
      <p:ext uri="{BB962C8B-B14F-4D97-AF65-F5344CB8AC3E}">
        <p14:creationId xmlns:p14="http://schemas.microsoft.com/office/powerpoint/2010/main" val="6939742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1536C-D764-8E49-E9BC-F14C58EB3909}"/>
              </a:ext>
            </a:extLst>
          </p:cNvPr>
          <p:cNvSpPr>
            <a:spLocks noGrp="1"/>
          </p:cNvSpPr>
          <p:nvPr>
            <p:ph type="title"/>
          </p:nvPr>
        </p:nvSpPr>
        <p:spPr/>
        <p:txBody>
          <a:bodyPr/>
          <a:lstStyle/>
          <a:p>
            <a:r>
              <a:rPr lang="es-ES" noProof="0" dirty="0"/>
              <a:t>Principio de conteo 1: orden estable</a:t>
            </a:r>
            <a:endParaRPr lang="en-US" b="1" dirty="0">
              <a:solidFill>
                <a:schemeClr val="bg1"/>
              </a:solidFill>
            </a:endParaRPr>
          </a:p>
        </p:txBody>
      </p:sp>
      <p:sp>
        <p:nvSpPr>
          <p:cNvPr id="6" name="Content Placeholder 5">
            <a:extLst>
              <a:ext uri="{FF2B5EF4-FFF2-40B4-BE49-F238E27FC236}">
                <a16:creationId xmlns:a16="http://schemas.microsoft.com/office/drawing/2014/main" id="{220CCEAD-3F42-E752-EFE5-10524C48CCD5}"/>
              </a:ext>
            </a:extLst>
          </p:cNvPr>
          <p:cNvSpPr>
            <a:spLocks noGrp="1"/>
          </p:cNvSpPr>
          <p:nvPr>
            <p:ph idx="1"/>
          </p:nvPr>
        </p:nvSpPr>
        <p:spPr>
          <a:xfrm>
            <a:off x="851647" y="1171848"/>
            <a:ext cx="10142584" cy="2464322"/>
          </a:xfrm>
        </p:spPr>
        <p:txBody>
          <a:bodyPr anchor="ctr" anchorCtr="0">
            <a:normAutofit/>
          </a:bodyPr>
          <a:lstStyle/>
          <a:p>
            <a:pPr marL="0" indent="0">
              <a:spcAft>
                <a:spcPts val="1800"/>
              </a:spcAft>
              <a:buNone/>
            </a:pPr>
            <a:r>
              <a:rPr lang="es-ES" noProof="0" dirty="0"/>
              <a:t>Los números están en un orden específico que no cambia.</a:t>
            </a:r>
          </a:p>
          <a:p>
            <a:r>
              <a:rPr lang="es-ES" noProof="0" dirty="0"/>
              <a:t>Entre los tres y cuatro años, los niños aprenden a </a:t>
            </a:r>
            <a:r>
              <a:rPr lang="es-ES" b="1" noProof="0" dirty="0"/>
              <a:t>recitar números</a:t>
            </a:r>
            <a:r>
              <a:rPr lang="es-ES" noProof="0" dirty="0"/>
              <a:t> hasta 10 con algunos errores. </a:t>
            </a:r>
          </a:p>
        </p:txBody>
      </p:sp>
      <p:pic>
        <p:nvPicPr>
          <p:cNvPr id="3" name="Picture 2" descr="Línea númerica del 1 al 10. ">
            <a:extLst>
              <a:ext uri="{FF2B5EF4-FFF2-40B4-BE49-F238E27FC236}">
                <a16:creationId xmlns:a16="http://schemas.microsoft.com/office/drawing/2014/main" id="{3E059F2B-92F0-2C4C-19BB-35EB3CF128BD}"/>
              </a:ext>
            </a:extLst>
          </p:cNvPr>
          <p:cNvPicPr>
            <a:picLocks noChangeAspect="1"/>
          </p:cNvPicPr>
          <p:nvPr/>
        </p:nvPicPr>
        <p:blipFill>
          <a:blip r:embed="rId3" cstate="screen">
            <a:extLst>
              <a:ext uri="{28A0092B-C50C-407E-A947-70E740481C1C}">
                <a14:useLocalDpi xmlns:a14="http://schemas.microsoft.com/office/drawing/2010/main"/>
              </a:ext>
            </a:extLst>
          </a:blip>
          <a:srcRect t="58677"/>
          <a:stretch/>
        </p:blipFill>
        <p:spPr>
          <a:xfrm>
            <a:off x="1185950" y="4062443"/>
            <a:ext cx="9622542" cy="733640"/>
          </a:xfrm>
          <a:prstGeom prst="rect">
            <a:avLst/>
          </a:prstGeom>
        </p:spPr>
      </p:pic>
    </p:spTree>
    <p:extLst>
      <p:ext uri="{BB962C8B-B14F-4D97-AF65-F5344CB8AC3E}">
        <p14:creationId xmlns:p14="http://schemas.microsoft.com/office/powerpoint/2010/main" val="20193146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1536C-D764-8E49-E9BC-F14C58EB3909}"/>
              </a:ext>
            </a:extLst>
          </p:cNvPr>
          <p:cNvSpPr>
            <a:spLocks noGrp="1"/>
          </p:cNvSpPr>
          <p:nvPr>
            <p:ph type="title"/>
          </p:nvPr>
        </p:nvSpPr>
        <p:spPr/>
        <p:txBody>
          <a:bodyPr/>
          <a:lstStyle/>
          <a:p>
            <a:r>
              <a:rPr lang="es-ES" noProof="0" dirty="0"/>
              <a:t>Orden estable: kindergarten </a:t>
            </a:r>
            <a:endParaRPr lang="en-US" b="1" dirty="0">
              <a:solidFill>
                <a:schemeClr val="bg1"/>
              </a:solidFill>
            </a:endParaRPr>
          </a:p>
        </p:txBody>
      </p:sp>
      <p:sp>
        <p:nvSpPr>
          <p:cNvPr id="6" name="Content Placeholder 5">
            <a:extLst>
              <a:ext uri="{FF2B5EF4-FFF2-40B4-BE49-F238E27FC236}">
                <a16:creationId xmlns:a16="http://schemas.microsoft.com/office/drawing/2014/main" id="{220CCEAD-3F42-E752-EFE5-10524C48CCD5}"/>
              </a:ext>
            </a:extLst>
          </p:cNvPr>
          <p:cNvSpPr>
            <a:spLocks noGrp="1"/>
          </p:cNvSpPr>
          <p:nvPr>
            <p:ph idx="1"/>
          </p:nvPr>
        </p:nvSpPr>
        <p:spPr>
          <a:xfrm>
            <a:off x="851647" y="1171848"/>
            <a:ext cx="5101332" cy="4520048"/>
          </a:xfrm>
        </p:spPr>
        <p:txBody>
          <a:bodyPr anchor="ctr" anchorCtr="0">
            <a:normAutofit/>
          </a:bodyPr>
          <a:lstStyle/>
          <a:p>
            <a:pPr marL="0" indent="0">
              <a:spcAft>
                <a:spcPts val="1800"/>
              </a:spcAft>
              <a:buNone/>
            </a:pPr>
            <a:r>
              <a:rPr lang="es-ES" b="1" noProof="0" dirty="0"/>
              <a:t>El sistema base-diez: </a:t>
            </a:r>
            <a:r>
              <a:rPr lang="es-ES" noProof="0" dirty="0"/>
              <a:t>es el sistema de números que usamos para asignar valores de lugar a los números.</a:t>
            </a:r>
          </a:p>
          <a:p>
            <a:r>
              <a:rPr lang="es-ES" noProof="0" dirty="0"/>
              <a:t>En kindergarten, los niños comienzan a reconocer el patrón del sistema base-diez.</a:t>
            </a:r>
          </a:p>
        </p:txBody>
      </p:sp>
      <p:pic>
        <p:nvPicPr>
          <p:cNvPr id="3" name="Picture 2">
            <a:extLst>
              <a:ext uri="{FF2B5EF4-FFF2-40B4-BE49-F238E27FC236}">
                <a16:creationId xmlns:a16="http://schemas.microsoft.com/office/drawing/2014/main" id="{B8948175-97DB-3FC0-CE19-DE9EB91BB029}"/>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239023" y="967494"/>
            <a:ext cx="5950630" cy="4724402"/>
          </a:xfrm>
          <a:prstGeom prst="rect">
            <a:avLst/>
          </a:prstGeom>
        </p:spPr>
      </p:pic>
    </p:spTree>
    <p:extLst>
      <p:ext uri="{BB962C8B-B14F-4D97-AF65-F5344CB8AC3E}">
        <p14:creationId xmlns:p14="http://schemas.microsoft.com/office/powerpoint/2010/main" val="27985163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BD8AA33F-621F-E52D-5428-702F4FB16A6E}"/>
              </a:ext>
            </a:extLst>
          </p:cNvPr>
          <p:cNvSpPr>
            <a:spLocks noGrp="1"/>
          </p:cNvSpPr>
          <p:nvPr>
            <p:ph type="title"/>
          </p:nvPr>
        </p:nvSpPr>
        <p:spPr>
          <a:xfrm>
            <a:off x="1187434" y="2222695"/>
            <a:ext cx="4034118" cy="3555267"/>
          </a:xfrm>
        </p:spPr>
        <p:txBody>
          <a:bodyPr>
            <a:normAutofit/>
          </a:bodyPr>
          <a:lstStyle/>
          <a:p>
            <a:pPr algn="ctr"/>
            <a:r>
              <a:rPr lang="es-ES" noProof="0" dirty="0"/>
              <a:t>El papel del lenguaje en el conteo</a:t>
            </a:r>
            <a:endParaRPr lang="en-US" sz="4400" dirty="0">
              <a:solidFill>
                <a:schemeClr val="bg1"/>
              </a:solidFill>
              <a:latin typeface="Montserrat" pitchFamily="2" charset="77"/>
            </a:endParaRPr>
          </a:p>
        </p:txBody>
      </p:sp>
      <p:sp>
        <p:nvSpPr>
          <p:cNvPr id="4" name="Content Placeholder 3">
            <a:extLst>
              <a:ext uri="{FF2B5EF4-FFF2-40B4-BE49-F238E27FC236}">
                <a16:creationId xmlns:a16="http://schemas.microsoft.com/office/drawing/2014/main" id="{7B3E48A8-7776-8576-333C-2B927C49C56B}"/>
              </a:ext>
            </a:extLst>
          </p:cNvPr>
          <p:cNvSpPr>
            <a:spLocks noGrp="1"/>
          </p:cNvSpPr>
          <p:nvPr>
            <p:ph idx="1"/>
          </p:nvPr>
        </p:nvSpPr>
        <p:spPr/>
        <p:txBody>
          <a:bodyPr/>
          <a:lstStyle/>
          <a:p>
            <a:pPr>
              <a:spcAft>
                <a:spcPts val="1800"/>
              </a:spcAft>
            </a:pPr>
            <a:r>
              <a:rPr lang="es-ES" noProof="0" dirty="0"/>
              <a:t>Los niños que aprenden en múltiples idiomas aprenden la lista en cualquiera de las lenguas a las que están expuestos.</a:t>
            </a:r>
          </a:p>
          <a:p>
            <a:pPr>
              <a:spcAft>
                <a:spcPts val="1800"/>
              </a:spcAft>
            </a:pPr>
            <a:r>
              <a:rPr lang="es-ES" noProof="0" dirty="0"/>
              <a:t> Los niños con una exposición limitada al lenguaje pueden experimentar atrasos en aprender conteo.</a:t>
            </a:r>
          </a:p>
          <a:p>
            <a:pPr marL="0" indent="0">
              <a:buNone/>
            </a:pPr>
            <a:r>
              <a:rPr lang="en-US" sz="1400" dirty="0">
                <a:solidFill>
                  <a:schemeClr val="bg2">
                    <a:lumMod val="50000"/>
                  </a:schemeClr>
                </a:solidFill>
              </a:rPr>
              <a:t>Cankaya et al. (2014); </a:t>
            </a:r>
            <a:r>
              <a:rPr lang="nl-NL" sz="1400" dirty="0">
                <a:solidFill>
                  <a:schemeClr val="bg2">
                    <a:lumMod val="50000"/>
                  </a:schemeClr>
                </a:solidFill>
              </a:rPr>
              <a:t>Leybaert &amp; Van Cutsem (2002); </a:t>
            </a:r>
            <a:r>
              <a:rPr lang="en-US" sz="1400" dirty="0">
                <a:solidFill>
                  <a:schemeClr val="bg2">
                    <a:lumMod val="50000"/>
                  </a:schemeClr>
                </a:solidFill>
              </a:rPr>
              <a:t>Santos &amp; Cordes (2022)</a:t>
            </a:r>
          </a:p>
        </p:txBody>
      </p:sp>
    </p:spTree>
    <p:extLst>
      <p:ext uri="{BB962C8B-B14F-4D97-AF65-F5344CB8AC3E}">
        <p14:creationId xmlns:p14="http://schemas.microsoft.com/office/powerpoint/2010/main" val="16981762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1536C-D764-8E49-E9BC-F14C58EB3909}"/>
              </a:ext>
            </a:extLst>
          </p:cNvPr>
          <p:cNvSpPr>
            <a:spLocks noGrp="1"/>
          </p:cNvSpPr>
          <p:nvPr>
            <p:ph type="title"/>
          </p:nvPr>
        </p:nvSpPr>
        <p:spPr/>
        <p:txBody>
          <a:bodyPr/>
          <a:lstStyle/>
          <a:p>
            <a:r>
              <a:rPr lang="es-ES" noProof="0" dirty="0"/>
              <a:t>Principio de conteo 2: correspondencia uno a uno</a:t>
            </a:r>
            <a:endParaRPr lang="en-US" b="1" dirty="0">
              <a:solidFill>
                <a:schemeClr val="bg1"/>
              </a:solidFill>
            </a:endParaRPr>
          </a:p>
        </p:txBody>
      </p:sp>
      <p:sp>
        <p:nvSpPr>
          <p:cNvPr id="6" name="Content Placeholder 5">
            <a:extLst>
              <a:ext uri="{FF2B5EF4-FFF2-40B4-BE49-F238E27FC236}">
                <a16:creationId xmlns:a16="http://schemas.microsoft.com/office/drawing/2014/main" id="{220CCEAD-3F42-E752-EFE5-10524C48CCD5}"/>
              </a:ext>
            </a:extLst>
          </p:cNvPr>
          <p:cNvSpPr>
            <a:spLocks noGrp="1"/>
          </p:cNvSpPr>
          <p:nvPr>
            <p:ph idx="1"/>
          </p:nvPr>
        </p:nvSpPr>
        <p:spPr>
          <a:xfrm>
            <a:off x="851647" y="1171848"/>
            <a:ext cx="4986445" cy="4624040"/>
          </a:xfrm>
        </p:spPr>
        <p:txBody>
          <a:bodyPr anchor="ctr" anchorCtr="0">
            <a:normAutofit fontScale="92500" lnSpcReduction="10000"/>
          </a:bodyPr>
          <a:lstStyle/>
          <a:p>
            <a:pPr marL="0" indent="0">
              <a:spcAft>
                <a:spcPts val="600"/>
              </a:spcAft>
              <a:buNone/>
            </a:pPr>
            <a:r>
              <a:rPr lang="es-ES" noProof="0" dirty="0">
                <a:ea typeface="Calibri" panose="020F0502020204030204" pitchFamily="34" charset="0"/>
                <a:cs typeface="Times New Roman" panose="02020603050405020304" pitchFamily="18" charset="0"/>
              </a:rPr>
              <a:t>A</a:t>
            </a:r>
            <a:r>
              <a:rPr lang="es-ES" noProof="0" dirty="0">
                <a:effectLst/>
                <a:latin typeface="Montserrat" pitchFamily="2" charset="77"/>
                <a:ea typeface="Calibri" panose="020F0502020204030204" pitchFamily="34" charset="0"/>
                <a:cs typeface="Times New Roman" panose="02020603050405020304" pitchFamily="18" charset="0"/>
              </a:rPr>
              <a:t>signar una palabra para número a cada objeto mientras se cuenta:</a:t>
            </a:r>
            <a:r>
              <a:rPr lang="es-ES" noProof="0" dirty="0">
                <a:effectLst/>
                <a:latin typeface="Montserrat" pitchFamily="2" charset="77"/>
              </a:rPr>
              <a:t> </a:t>
            </a:r>
          </a:p>
          <a:p>
            <a:pPr>
              <a:spcBef>
                <a:spcPts val="1800"/>
              </a:spcBef>
            </a:pPr>
            <a:r>
              <a:rPr lang="es-ES" noProof="0" dirty="0"/>
              <a:t>Entre los tres y los cinco años, Los niños </a:t>
            </a:r>
            <a:r>
              <a:rPr lang="es-ES" b="1" noProof="0" dirty="0"/>
              <a:t>cuentan hasta 10 </a:t>
            </a:r>
            <a:r>
              <a:rPr lang="es-ES" noProof="0" dirty="0"/>
              <a:t>con correspondencia uno a uno</a:t>
            </a:r>
            <a:r>
              <a:rPr lang="es-ES" noProof="0" dirty="0">
                <a:effectLst/>
                <a:latin typeface="Montserrat" pitchFamily="2" charset="77"/>
                <a:ea typeface="Calibri" panose="020F0502020204030204" pitchFamily="34" charset="0"/>
                <a:cs typeface="Times New Roman" panose="02020603050405020304" pitchFamily="18" charset="0"/>
              </a:rPr>
              <a:t>.  </a:t>
            </a:r>
            <a:r>
              <a:rPr lang="es-ES" noProof="0" dirty="0">
                <a:effectLst/>
                <a:latin typeface="Montserrat" pitchFamily="2" charset="77"/>
              </a:rPr>
              <a:t> </a:t>
            </a:r>
            <a:r>
              <a:rPr lang="es-ES" kern="100" noProof="0" dirty="0">
                <a:effectLst/>
                <a:latin typeface="Montserrat" pitchFamily="2" charset="77"/>
                <a:ea typeface="Calibri" panose="020F0502020204030204" pitchFamily="34" charset="0"/>
                <a:cs typeface="Times New Roman" panose="02020603050405020304" pitchFamily="18" charset="0"/>
              </a:rPr>
              <a:t> </a:t>
            </a:r>
            <a:endParaRPr lang="es-ES" noProof="0" dirty="0">
              <a:latin typeface="Montserrat" pitchFamily="2" charset="77"/>
            </a:endParaRPr>
          </a:p>
          <a:p>
            <a:pPr>
              <a:spcBef>
                <a:spcPts val="1800"/>
              </a:spcBef>
            </a:pPr>
            <a:r>
              <a:rPr lang="es-ES" noProof="0" dirty="0">
                <a:ea typeface="Calibri" panose="020F0502020204030204" pitchFamily="34" charset="0"/>
                <a:cs typeface="Times New Roman" panose="02020603050405020304" pitchFamily="18" charset="0"/>
              </a:rPr>
              <a:t>E</a:t>
            </a:r>
            <a:r>
              <a:rPr lang="es-ES" noProof="0" dirty="0">
                <a:effectLst/>
                <a:latin typeface="Montserrat" pitchFamily="2" charset="77"/>
                <a:ea typeface="Calibri" panose="020F0502020204030204" pitchFamily="34" charset="0"/>
                <a:cs typeface="Times New Roman" panose="02020603050405020304" pitchFamily="18" charset="0"/>
              </a:rPr>
              <a:t>n </a:t>
            </a:r>
            <a:r>
              <a:rPr lang="es-ES" noProof="0" dirty="0">
                <a:latin typeface="Montserrat" pitchFamily="2" charset="77"/>
                <a:ea typeface="Calibri" panose="020F0502020204030204" pitchFamily="34" charset="0"/>
                <a:cs typeface="Times New Roman" panose="02020603050405020304" pitchFamily="18" charset="0"/>
              </a:rPr>
              <a:t>k</a:t>
            </a:r>
            <a:r>
              <a:rPr lang="es-ES" noProof="0" dirty="0">
                <a:effectLst/>
                <a:latin typeface="Montserrat" pitchFamily="2" charset="77"/>
                <a:ea typeface="Calibri" panose="020F0502020204030204" pitchFamily="34" charset="0"/>
                <a:cs typeface="Times New Roman" panose="02020603050405020304" pitchFamily="18" charset="0"/>
              </a:rPr>
              <a:t>indergarten, los niños desarrollan estrategias de conteo uno a uno </a:t>
            </a:r>
            <a:r>
              <a:rPr lang="es-ES" b="1" noProof="0" dirty="0">
                <a:effectLst/>
                <a:latin typeface="Montserrat" pitchFamily="2" charset="77"/>
                <a:ea typeface="Calibri" panose="020F0502020204030204" pitchFamily="34" charset="0"/>
                <a:cs typeface="Times New Roman" panose="02020603050405020304" pitchFamily="18" charset="0"/>
              </a:rPr>
              <a:t>más eficaces</a:t>
            </a:r>
            <a:r>
              <a:rPr lang="es-ES" b="1" dirty="0">
                <a:ea typeface="Calibri" panose="020F0502020204030204" pitchFamily="34" charset="0"/>
                <a:cs typeface="Times New Roman" panose="02020603050405020304" pitchFamily="18" charset="0"/>
              </a:rPr>
              <a:t>.</a:t>
            </a:r>
            <a:r>
              <a:rPr lang="es-ES" b="1" noProof="0" dirty="0">
                <a:effectLst/>
                <a:latin typeface="Montserrat" pitchFamily="2" charset="77"/>
                <a:ea typeface="Calibri" panose="020F0502020204030204" pitchFamily="34" charset="0"/>
                <a:cs typeface="Times New Roman" panose="02020603050405020304" pitchFamily="18" charset="0"/>
              </a:rPr>
              <a:t> </a:t>
            </a:r>
            <a:endParaRPr lang="es-ES" b="1" noProof="0" dirty="0">
              <a:latin typeface="Montserrat" pitchFamily="2" charset="77"/>
            </a:endParaRPr>
          </a:p>
        </p:txBody>
      </p:sp>
      <p:pic>
        <p:nvPicPr>
          <p:cNvPr id="4" name="Content Placeholder 8">
            <a:extLst>
              <a:ext uri="{FF2B5EF4-FFF2-40B4-BE49-F238E27FC236}">
                <a16:creationId xmlns:a16="http://schemas.microsoft.com/office/drawing/2014/main" id="{959E59A4-E528-FED3-3F43-919844D85D54}"/>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466"/>
          <a:stretch/>
        </p:blipFill>
        <p:spPr>
          <a:xfrm>
            <a:off x="5932219" y="947185"/>
            <a:ext cx="6259781" cy="4848703"/>
          </a:xfrm>
          <a:prstGeom prst="rect">
            <a:avLst/>
          </a:prstGeom>
        </p:spPr>
      </p:pic>
    </p:spTree>
    <p:extLst>
      <p:ext uri="{BB962C8B-B14F-4D97-AF65-F5344CB8AC3E}">
        <p14:creationId xmlns:p14="http://schemas.microsoft.com/office/powerpoint/2010/main" val="15103704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1536C-D764-8E49-E9BC-F14C58EB3909}"/>
              </a:ext>
            </a:extLst>
          </p:cNvPr>
          <p:cNvSpPr>
            <a:spLocks noGrp="1"/>
          </p:cNvSpPr>
          <p:nvPr>
            <p:ph type="title"/>
          </p:nvPr>
        </p:nvSpPr>
        <p:spPr>
          <a:xfrm>
            <a:off x="851646" y="40032"/>
            <a:ext cx="10834075" cy="978729"/>
          </a:xfrm>
        </p:spPr>
        <p:txBody>
          <a:bodyPr/>
          <a:lstStyle/>
          <a:p>
            <a:r>
              <a:rPr lang="es-ES" sz="3200" noProof="0" dirty="0"/>
              <a:t>Principio de conteo 3: comprensión de la cardinalidad</a:t>
            </a:r>
            <a:endParaRPr lang="en-US" b="1" dirty="0">
              <a:solidFill>
                <a:schemeClr val="bg1"/>
              </a:solidFill>
            </a:endParaRPr>
          </a:p>
        </p:txBody>
      </p:sp>
      <p:sp>
        <p:nvSpPr>
          <p:cNvPr id="6" name="Content Placeholder 5">
            <a:extLst>
              <a:ext uri="{FF2B5EF4-FFF2-40B4-BE49-F238E27FC236}">
                <a16:creationId xmlns:a16="http://schemas.microsoft.com/office/drawing/2014/main" id="{220CCEAD-3F42-E752-EFE5-10524C48CCD5}"/>
              </a:ext>
            </a:extLst>
          </p:cNvPr>
          <p:cNvSpPr>
            <a:spLocks noGrp="1"/>
          </p:cNvSpPr>
          <p:nvPr>
            <p:ph idx="1"/>
          </p:nvPr>
        </p:nvSpPr>
        <p:spPr>
          <a:xfrm>
            <a:off x="851646" y="1171848"/>
            <a:ext cx="5900845" cy="4881082"/>
          </a:xfrm>
        </p:spPr>
        <p:txBody>
          <a:bodyPr anchor="ctr" anchorCtr="0">
            <a:normAutofit/>
          </a:bodyPr>
          <a:lstStyle/>
          <a:p>
            <a:pPr marL="0" indent="0">
              <a:spcAft>
                <a:spcPts val="600"/>
              </a:spcAft>
              <a:buNone/>
            </a:pPr>
            <a:r>
              <a:rPr lang="es-ES" noProof="0" dirty="0"/>
              <a:t>La última palabra para número en la lista de recuento representa el tamaño del conjunto.</a:t>
            </a:r>
          </a:p>
          <a:p>
            <a:pPr>
              <a:spcBef>
                <a:spcPts val="1800"/>
              </a:spcBef>
            </a:pPr>
            <a:r>
              <a:rPr lang="es-ES" sz="2800" noProof="0" dirty="0">
                <a:effectLst/>
                <a:latin typeface="Montserrat" pitchFamily="2" charset="77"/>
                <a:ea typeface="Calibri" panose="020F0502020204030204" pitchFamily="34" charset="0"/>
                <a:cs typeface="Times New Roman" panose="02020603050405020304" pitchFamily="18" charset="0"/>
              </a:rPr>
              <a:t>Entre los tres y los cinco años, los niños desarrollan una comprensión de la cardinalidad</a:t>
            </a:r>
            <a:endParaRPr lang="es-ES" noProof="0" dirty="0">
              <a:latin typeface="Montserrat" pitchFamily="2" charset="77"/>
            </a:endParaRPr>
          </a:p>
        </p:txBody>
      </p:sp>
      <p:pic>
        <p:nvPicPr>
          <p:cNvPr id="3" name="Content Placeholder 7">
            <a:extLst>
              <a:ext uri="{FF2B5EF4-FFF2-40B4-BE49-F238E27FC236}">
                <a16:creationId xmlns:a16="http://schemas.microsoft.com/office/drawing/2014/main" id="{7C4AB0BD-7703-FAC5-B57B-04282A16717D}"/>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947646" y="967496"/>
            <a:ext cx="5244354" cy="5085434"/>
          </a:xfrm>
          <a:prstGeom prst="rect">
            <a:avLst/>
          </a:prstGeom>
        </p:spPr>
      </p:pic>
    </p:spTree>
    <p:extLst>
      <p:ext uri="{BB962C8B-B14F-4D97-AF65-F5344CB8AC3E}">
        <p14:creationId xmlns:p14="http://schemas.microsoft.com/office/powerpoint/2010/main" val="13974960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B9338DD-B01C-6523-5444-D3F1358AFAF6}"/>
              </a:ext>
            </a:extLst>
          </p:cNvPr>
          <p:cNvSpPr>
            <a:spLocks noGrp="1"/>
          </p:cNvSpPr>
          <p:nvPr>
            <p:ph sz="half" idx="1"/>
          </p:nvPr>
        </p:nvSpPr>
        <p:spPr>
          <a:xfrm>
            <a:off x="838200" y="1324303"/>
            <a:ext cx="5181600" cy="2375500"/>
          </a:xfrm>
        </p:spPr>
        <p:txBody>
          <a:bodyPr/>
          <a:lstStyle/>
          <a:p>
            <a:pPr marL="0" indent="0">
              <a:buNone/>
            </a:pPr>
            <a:r>
              <a:rPr lang="es-ES" noProof="0" dirty="0"/>
              <a:t>En kindergarten, los niños: </a:t>
            </a:r>
          </a:p>
          <a:p>
            <a:r>
              <a:rPr lang="es-ES" noProof="0" dirty="0"/>
              <a:t>cuentan hasta 100</a:t>
            </a:r>
          </a:p>
          <a:p>
            <a:r>
              <a:rPr lang="es-ES" noProof="0" dirty="0"/>
              <a:t>cuentan saltando por 10</a:t>
            </a:r>
          </a:p>
        </p:txBody>
      </p:sp>
      <p:sp>
        <p:nvSpPr>
          <p:cNvPr id="3" name="Content Placeholder 2">
            <a:extLst>
              <a:ext uri="{FF2B5EF4-FFF2-40B4-BE49-F238E27FC236}">
                <a16:creationId xmlns:a16="http://schemas.microsoft.com/office/drawing/2014/main" id="{FD023410-D008-64F1-2832-7F9C66DFF1CD}"/>
              </a:ext>
            </a:extLst>
          </p:cNvPr>
          <p:cNvSpPr>
            <a:spLocks noGrp="1"/>
          </p:cNvSpPr>
          <p:nvPr>
            <p:ph sz="half" idx="2"/>
          </p:nvPr>
        </p:nvSpPr>
        <p:spPr>
          <a:xfrm>
            <a:off x="6172200" y="1324303"/>
            <a:ext cx="5181600" cy="2375500"/>
          </a:xfrm>
        </p:spPr>
        <p:txBody>
          <a:bodyPr/>
          <a:lstStyle/>
          <a:p>
            <a:pPr marL="0" indent="0">
              <a:buNone/>
            </a:pPr>
            <a:r>
              <a:rPr lang="es-ES" noProof="0" dirty="0"/>
              <a:t>En primero y segundo grado, los niños:</a:t>
            </a:r>
          </a:p>
          <a:p>
            <a:r>
              <a:rPr lang="es-ES" dirty="0"/>
              <a:t>cuentan</a:t>
            </a:r>
            <a:r>
              <a:rPr lang="es-ES" noProof="0" dirty="0"/>
              <a:t> hasta 1.000</a:t>
            </a:r>
          </a:p>
          <a:p>
            <a:r>
              <a:rPr lang="es-ES" noProof="0" dirty="0"/>
              <a:t>cuentan saltando por 2, 5, 10 y 100</a:t>
            </a:r>
          </a:p>
        </p:txBody>
      </p:sp>
      <p:sp>
        <p:nvSpPr>
          <p:cNvPr id="4" name="Title 3">
            <a:extLst>
              <a:ext uri="{FF2B5EF4-FFF2-40B4-BE49-F238E27FC236}">
                <a16:creationId xmlns:a16="http://schemas.microsoft.com/office/drawing/2014/main" id="{9D5EBD90-36F7-95B9-8428-59E86FFA6BC0}"/>
              </a:ext>
            </a:extLst>
          </p:cNvPr>
          <p:cNvSpPr>
            <a:spLocks noGrp="1"/>
          </p:cNvSpPr>
          <p:nvPr>
            <p:ph type="title"/>
          </p:nvPr>
        </p:nvSpPr>
        <p:spPr/>
        <p:txBody>
          <a:bodyPr/>
          <a:lstStyle/>
          <a:p>
            <a:r>
              <a:rPr lang="es-ES" noProof="0" dirty="0"/>
              <a:t>Conteo en kindergarten y más allá</a:t>
            </a:r>
            <a:endParaRPr lang="en-US" dirty="0"/>
          </a:p>
        </p:txBody>
      </p:sp>
      <p:pic>
        <p:nvPicPr>
          <p:cNvPr id="8" name="Picture 7" descr="Línea númerica del 1 al 10. Hay 5 flechas curvas que muestran el salto contando por 2. La primera flecha comienza en 0 y termina en 2, la segunda flecha comienza en 2 y termina en 4, y así sucesivamente.">
            <a:extLst>
              <a:ext uri="{FF2B5EF4-FFF2-40B4-BE49-F238E27FC236}">
                <a16:creationId xmlns:a16="http://schemas.microsoft.com/office/drawing/2014/main" id="{DF415B63-8FD1-60C6-3107-1427032A0D6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08529" y="3980300"/>
            <a:ext cx="9622542" cy="1775396"/>
          </a:xfrm>
          <a:prstGeom prst="rect">
            <a:avLst/>
          </a:prstGeom>
        </p:spPr>
      </p:pic>
    </p:spTree>
    <p:extLst>
      <p:ext uri="{BB962C8B-B14F-4D97-AF65-F5344CB8AC3E}">
        <p14:creationId xmlns:p14="http://schemas.microsoft.com/office/powerpoint/2010/main" val="41798381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1536C-D764-8E49-E9BC-F14C58EB3909}"/>
              </a:ext>
            </a:extLst>
          </p:cNvPr>
          <p:cNvSpPr>
            <a:spLocks noGrp="1"/>
          </p:cNvSpPr>
          <p:nvPr>
            <p:ph type="title"/>
          </p:nvPr>
        </p:nvSpPr>
        <p:spPr>
          <a:xfrm>
            <a:off x="851646" y="61898"/>
            <a:ext cx="10834075" cy="923330"/>
          </a:xfrm>
        </p:spPr>
        <p:txBody>
          <a:bodyPr/>
          <a:lstStyle/>
          <a:p>
            <a:r>
              <a:rPr lang="es-ES" noProof="0" dirty="0">
                <a:latin typeface="Montserrat Medium" panose="00000600000000000000" pitchFamily="2" charset="0"/>
              </a:rPr>
              <a:t>Explorar</a:t>
            </a:r>
            <a:r>
              <a:rPr lang="es-ES" b="0" noProof="0" dirty="0">
                <a:latin typeface="Montserrat Medium" panose="00000600000000000000" pitchFamily="2" charset="0"/>
              </a:rPr>
              <a:t>: actividades de juego para apoyar números y conteo</a:t>
            </a:r>
            <a:endParaRPr lang="en-US" b="0" dirty="0">
              <a:solidFill>
                <a:schemeClr val="bg1"/>
              </a:solidFill>
              <a:latin typeface="Montserrat Medium" panose="00000600000000000000" pitchFamily="2" charset="0"/>
            </a:endParaRPr>
          </a:p>
        </p:txBody>
      </p:sp>
      <p:sp>
        <p:nvSpPr>
          <p:cNvPr id="44" name="TextBox 43">
            <a:extLst>
              <a:ext uri="{FF2B5EF4-FFF2-40B4-BE49-F238E27FC236}">
                <a16:creationId xmlns:a16="http://schemas.microsoft.com/office/drawing/2014/main" id="{2633E2C1-CE99-A49D-437D-EBA814E8E1AB}"/>
              </a:ext>
            </a:extLst>
          </p:cNvPr>
          <p:cNvSpPr txBox="1"/>
          <p:nvPr/>
        </p:nvSpPr>
        <p:spPr>
          <a:xfrm>
            <a:off x="1374613" y="4792050"/>
            <a:ext cx="4140710" cy="523220"/>
          </a:xfrm>
          <a:prstGeom prst="rect">
            <a:avLst/>
          </a:prstGeom>
          <a:noFill/>
        </p:spPr>
        <p:txBody>
          <a:bodyPr wrap="square" rtlCol="0">
            <a:spAutoFit/>
          </a:bodyPr>
          <a:lstStyle/>
          <a:p>
            <a:pPr algn="ctr"/>
            <a:r>
              <a:rPr lang="es-ES" sz="2800" noProof="0" dirty="0">
                <a:solidFill>
                  <a:srgbClr val="0F173D"/>
                </a:solidFill>
                <a:latin typeface="Montserrat" panose="00000500000000000000" pitchFamily="50" charset="0"/>
              </a:rPr>
              <a:t>Chapoteo de rana </a:t>
            </a:r>
            <a:endParaRPr lang="es-ES" sz="1400" noProof="0" dirty="0">
              <a:solidFill>
                <a:srgbClr val="0F173D"/>
              </a:solidFill>
              <a:latin typeface="Montserrat" panose="00000500000000000000" pitchFamily="50" charset="0"/>
            </a:endParaRPr>
          </a:p>
        </p:txBody>
      </p:sp>
      <p:sp>
        <p:nvSpPr>
          <p:cNvPr id="46" name="TextBox 45">
            <a:extLst>
              <a:ext uri="{FF2B5EF4-FFF2-40B4-BE49-F238E27FC236}">
                <a16:creationId xmlns:a16="http://schemas.microsoft.com/office/drawing/2014/main" id="{87081072-C87C-6AE4-260A-B02BAE20BCBA}"/>
              </a:ext>
            </a:extLst>
          </p:cNvPr>
          <p:cNvSpPr txBox="1"/>
          <p:nvPr/>
        </p:nvSpPr>
        <p:spPr>
          <a:xfrm>
            <a:off x="6676678" y="4792050"/>
            <a:ext cx="4155555" cy="523220"/>
          </a:xfrm>
          <a:prstGeom prst="rect">
            <a:avLst/>
          </a:prstGeom>
          <a:noFill/>
        </p:spPr>
        <p:txBody>
          <a:bodyPr wrap="square" rtlCol="0">
            <a:spAutoFit/>
          </a:bodyPr>
          <a:lstStyle/>
          <a:p>
            <a:pPr algn="ctr"/>
            <a:r>
              <a:rPr lang="es-ES" sz="2800" noProof="0" dirty="0">
                <a:solidFill>
                  <a:srgbClr val="0F173D"/>
                </a:solidFill>
                <a:latin typeface="Montserrat" panose="00000500000000000000" pitchFamily="50" charset="0"/>
              </a:rPr>
              <a:t>Tubos y cubos</a:t>
            </a:r>
            <a:endParaRPr lang="es-ES" sz="1400" noProof="0" dirty="0">
              <a:solidFill>
                <a:srgbClr val="0F173D"/>
              </a:solidFill>
              <a:latin typeface="Montserrat" panose="00000500000000000000" pitchFamily="50" charset="0"/>
            </a:endParaRPr>
          </a:p>
        </p:txBody>
      </p:sp>
      <p:pic>
        <p:nvPicPr>
          <p:cNvPr id="3" name="Picture 2" descr="Una niña con un sombrero de rana y arrodillada en el pasto. Ella está saltando hacia una imagen de un lirio que está en el pasto.">
            <a:extLst>
              <a:ext uri="{FF2B5EF4-FFF2-40B4-BE49-F238E27FC236}">
                <a16:creationId xmlns:a16="http://schemas.microsoft.com/office/drawing/2014/main" id="{E35A0285-5A98-8005-0230-EB338FDB504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bwMode="auto">
          <a:xfrm>
            <a:off x="1374614" y="1426452"/>
            <a:ext cx="4140710" cy="3346357"/>
          </a:xfrm>
          <a:prstGeom prst="rect">
            <a:avLst/>
          </a:prstGeom>
          <a:ln>
            <a:noFill/>
          </a:ln>
          <a:extLst>
            <a:ext uri="{53640926-AAD7-44D8-BBD7-CCE9431645EC}">
              <a14:shadowObscured xmlns:a14="http://schemas.microsoft.com/office/drawing/2010/main"/>
            </a:ext>
          </a:extLst>
        </p:spPr>
      </p:pic>
      <p:pic>
        <p:nvPicPr>
          <p:cNvPr id="4" name="Picture 3" descr="Un juego de cilindros con cubos de madera sobre una mesa. Los cilindros se ordenan del más pequeño al más grande y se llenan hasta la parte superior con los cubos de madera. El cilindro más corto tiene el número 3 en la parte exterior, así como una imagen de un dado con tres puntos. El segundo cilindro tiene una imagen de un dado con cuatro puntos. El tercer cilindro tiene el número 5 en la parte exterior.">
            <a:extLst>
              <a:ext uri="{FF2B5EF4-FFF2-40B4-BE49-F238E27FC236}">
                <a16:creationId xmlns:a16="http://schemas.microsoft.com/office/drawing/2014/main" id="{BF270D6A-EB42-7F9C-11C8-B8B43C77951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676678" y="1426452"/>
            <a:ext cx="4155555" cy="3365599"/>
          </a:xfrm>
          <a:prstGeom prst="rect">
            <a:avLst/>
          </a:prstGeom>
        </p:spPr>
      </p:pic>
    </p:spTree>
    <p:extLst>
      <p:ext uri="{BB962C8B-B14F-4D97-AF65-F5344CB8AC3E}">
        <p14:creationId xmlns:p14="http://schemas.microsoft.com/office/powerpoint/2010/main" val="18521360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BD8AA33F-621F-E52D-5428-702F4FB16A6E}"/>
              </a:ext>
            </a:extLst>
          </p:cNvPr>
          <p:cNvSpPr>
            <a:spLocks noGrp="1"/>
          </p:cNvSpPr>
          <p:nvPr>
            <p:ph type="title"/>
          </p:nvPr>
        </p:nvSpPr>
        <p:spPr>
          <a:xfrm>
            <a:off x="1187434" y="1294229"/>
            <a:ext cx="4034118" cy="4483734"/>
          </a:xfrm>
        </p:spPr>
        <p:txBody>
          <a:bodyPr>
            <a:normAutofit/>
          </a:bodyPr>
          <a:lstStyle/>
          <a:p>
            <a:pPr algn="ctr"/>
            <a:r>
              <a:rPr lang="es-ES" sz="5400" noProof="0" dirty="0"/>
              <a:t>Observar: </a:t>
            </a:r>
            <a:r>
              <a:rPr lang="es-ES" sz="4400" noProof="0" dirty="0"/>
              <a:t>aprender sobre conteo y cardinalidad</a:t>
            </a:r>
            <a:endParaRPr lang="en-US" sz="4800" dirty="0">
              <a:solidFill>
                <a:schemeClr val="bg1"/>
              </a:solidFill>
              <a:latin typeface="Montserrat" pitchFamily="2" charset="77"/>
            </a:endParaRPr>
          </a:p>
        </p:txBody>
      </p:sp>
      <p:sp>
        <p:nvSpPr>
          <p:cNvPr id="7" name="Content Placeholder 6">
            <a:extLst>
              <a:ext uri="{FF2B5EF4-FFF2-40B4-BE49-F238E27FC236}">
                <a16:creationId xmlns:a16="http://schemas.microsoft.com/office/drawing/2014/main" id="{D6978D14-4DA0-AB10-77E9-D4F4C4DEB888}"/>
              </a:ext>
            </a:extLst>
          </p:cNvPr>
          <p:cNvSpPr>
            <a:spLocks noGrp="1"/>
          </p:cNvSpPr>
          <p:nvPr>
            <p:ph idx="1"/>
          </p:nvPr>
        </p:nvSpPr>
        <p:spPr>
          <a:xfrm>
            <a:off x="5908431" y="5092505"/>
            <a:ext cx="5718517" cy="1084458"/>
          </a:xfrm>
        </p:spPr>
        <p:txBody>
          <a:bodyPr>
            <a:normAutofit/>
          </a:bodyPr>
          <a:lstStyle/>
          <a:p>
            <a:pPr marL="0" indent="0">
              <a:buNone/>
            </a:pPr>
            <a:r>
              <a:rPr lang="es-ES" sz="1600" u="sng" noProof="0" dirty="0">
                <a:solidFill>
                  <a:srgbClr val="0000FF"/>
                </a:solidFill>
                <a:latin typeface="Montserrat Medium" panose="00000600000000000000" pitchFamily="2" charset="0"/>
                <a:cs typeface="Calibri" panose="020F0502020204030204" pitchFamily="34" charset="0"/>
                <a:hlinkClick r:id="rId3"/>
              </a:rPr>
              <a:t>Contar hasta 100 con apoyo (3–5 años)</a:t>
            </a:r>
            <a:endParaRPr lang="es-ES" sz="1600" u="sng" noProof="0" dirty="0">
              <a:solidFill>
                <a:srgbClr val="0000FF"/>
              </a:solidFill>
              <a:latin typeface="Montserrat Medium" panose="00000600000000000000" pitchFamily="2" charset="0"/>
              <a:cs typeface="Calibri" panose="020F0502020204030204" pitchFamily="34" charset="0"/>
            </a:endParaRPr>
          </a:p>
          <a:p>
            <a:pPr marL="0" indent="0">
              <a:buNone/>
            </a:pPr>
            <a:r>
              <a:rPr lang="es-ES" sz="1600" u="sng" noProof="0" dirty="0">
                <a:solidFill>
                  <a:srgbClr val="0000FF"/>
                </a:solidFill>
                <a:latin typeface="Montserrat Medium" panose="00000600000000000000" pitchFamily="2" charset="0"/>
                <a:cs typeface="Calibri" panose="020F0502020204030204" pitchFamily="34" charset="0"/>
                <a:hlinkClick r:id="rId4"/>
              </a:rPr>
              <a:t>Contar hasta 100 con apoyo (3–5 años)– Versión AD</a:t>
            </a:r>
            <a:endParaRPr lang="es-ES" sz="1600" u="sng" noProof="0" dirty="0">
              <a:solidFill>
                <a:srgbClr val="0000FF"/>
              </a:solidFill>
              <a:latin typeface="Montserrat Medium" panose="00000600000000000000" pitchFamily="2" charset="0"/>
              <a:cs typeface="Calibri" panose="020F0502020204030204" pitchFamily="34" charset="0"/>
            </a:endParaRPr>
          </a:p>
        </p:txBody>
      </p:sp>
      <p:pic>
        <p:nvPicPr>
          <p:cNvPr id="2" name="Content Placeholder 5">
            <a:extLst>
              <a:ext uri="{FF2B5EF4-FFF2-40B4-BE49-F238E27FC236}">
                <a16:creationId xmlns:a16="http://schemas.microsoft.com/office/drawing/2014/main" id="{9D2B998B-472E-8A1F-E889-AC260592B218}"/>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5990492" y="681036"/>
            <a:ext cx="5587219" cy="4327061"/>
          </a:xfrm>
          <a:prstGeom prst="rect">
            <a:avLst/>
          </a:prstGeom>
        </p:spPr>
      </p:pic>
    </p:spTree>
    <p:extLst>
      <p:ext uri="{BB962C8B-B14F-4D97-AF65-F5344CB8AC3E}">
        <p14:creationId xmlns:p14="http://schemas.microsoft.com/office/powerpoint/2010/main" val="22586389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9563FD6-FEDA-87C7-707A-0CFB86F1C0EE}"/>
              </a:ext>
              <a:ext uri="{C183D7F6-B498-43B3-948B-1728B52AA6E4}">
                <adec:decorative xmlns:adec="http://schemas.microsoft.com/office/drawing/2017/decorative" val="1"/>
              </a:ext>
            </a:extLst>
          </p:cNvPr>
          <p:cNvSpPr/>
          <p:nvPr/>
        </p:nvSpPr>
        <p:spPr>
          <a:xfrm>
            <a:off x="1981202" y="3429001"/>
            <a:ext cx="8520330" cy="21910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Logos for Fresno County Superintendent of Schools and Count Play Explore.">
            <a:extLst>
              <a:ext uri="{FF2B5EF4-FFF2-40B4-BE49-F238E27FC236}">
                <a16:creationId xmlns:a16="http://schemas.microsoft.com/office/drawing/2014/main" id="{E6188540-20AD-7EE0-3203-6C1EB4CC835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519278" y="1315109"/>
            <a:ext cx="5326941" cy="2004063"/>
          </a:xfrm>
          <a:prstGeom prst="rect">
            <a:avLst/>
          </a:prstGeom>
        </p:spPr>
      </p:pic>
      <p:sp>
        <p:nvSpPr>
          <p:cNvPr id="6" name="TextBox 5">
            <a:extLst>
              <a:ext uri="{FF2B5EF4-FFF2-40B4-BE49-F238E27FC236}">
                <a16:creationId xmlns:a16="http://schemas.microsoft.com/office/drawing/2014/main" id="{81CABAD6-EC21-471F-0425-8A1668D51311}"/>
              </a:ext>
            </a:extLst>
          </p:cNvPr>
          <p:cNvSpPr txBox="1"/>
          <p:nvPr/>
        </p:nvSpPr>
        <p:spPr>
          <a:xfrm>
            <a:off x="2210972" y="3623235"/>
            <a:ext cx="8060789" cy="1733167"/>
          </a:xfrm>
          <a:prstGeom prst="rect">
            <a:avLst/>
          </a:prstGeom>
          <a:noFill/>
        </p:spPr>
        <p:txBody>
          <a:bodyPr wrap="square" rtlCol="0">
            <a:spAutoFit/>
          </a:bodyPr>
          <a:lstStyle/>
          <a:p>
            <a:pPr>
              <a:lnSpc>
                <a:spcPts val="2600"/>
              </a:lnSpc>
            </a:pPr>
            <a:r>
              <a:rPr lang="en-US" sz="1800" noProof="0" dirty="0">
                <a:solidFill>
                  <a:schemeClr val="bg1"/>
                </a:solidFill>
                <a:effectLst/>
                <a:latin typeface="Montserrat Medium" panose="00000600000000000000" pitchFamily="2" charset="0"/>
                <a:ea typeface="Arial" panose="020B0604020202020204" pitchFamily="34" charset="0"/>
                <a:cs typeface="Times New Roman" panose="02020603050405020304" pitchFamily="18" charset="0"/>
              </a:rPr>
              <a:t>Count Play Explore </a:t>
            </a:r>
            <a:r>
              <a:rPr lang="es-ES" noProof="0" dirty="0">
                <a:solidFill>
                  <a:schemeClr val="bg1"/>
                </a:solidFill>
                <a:latin typeface="Montserrat Medium" panose="00000600000000000000" pitchFamily="2" charset="0"/>
                <a:ea typeface="Arial" panose="020B0604020202020204" pitchFamily="34" charset="0"/>
                <a:cs typeface="Times New Roman" panose="02020603050405020304" pitchFamily="18" charset="0"/>
              </a:rPr>
              <a:t>r</a:t>
            </a:r>
            <a:r>
              <a:rPr lang="es-ES" sz="1800" noProof="0" dirty="0">
                <a:solidFill>
                  <a:schemeClr val="bg1"/>
                </a:solidFill>
                <a:effectLst/>
                <a:latin typeface="Montserrat Medium" panose="00000600000000000000" pitchFamily="2" charset="0"/>
                <a:ea typeface="Arial" panose="020B0604020202020204" pitchFamily="34" charset="0"/>
                <a:cs typeface="Times New Roman" panose="02020603050405020304" pitchFamily="18" charset="0"/>
              </a:rPr>
              <a:t>ecursos de aprendizaje profesional es un producto del Superintendente de Escuelas del Condado de Fresno desarrollado en colaboración con WestEd y socios. No están destinados a la redistribución comercial, modificación no autorizada o uso fuera del ámbito de la educación profesional.</a:t>
            </a:r>
            <a:endParaRPr lang="es-ES" sz="1800" noProof="0" dirty="0">
              <a:solidFill>
                <a:schemeClr val="bg1"/>
              </a:solidFill>
              <a:effectLst/>
              <a:latin typeface="Montserrat Medium" panose="00000600000000000000" pitchFamily="2" charset="0"/>
              <a:ea typeface="Calibri" panose="020F0502020204030204" pitchFamily="34" charset="0"/>
              <a:cs typeface="Times New Roman" panose="02020603050405020304" pitchFamily="18" charset="0"/>
            </a:endParaRPr>
          </a:p>
        </p:txBody>
      </p:sp>
      <p:sp>
        <p:nvSpPr>
          <p:cNvPr id="4" name="Title 3">
            <a:extLst>
              <a:ext uri="{FF2B5EF4-FFF2-40B4-BE49-F238E27FC236}">
                <a16:creationId xmlns:a16="http://schemas.microsoft.com/office/drawing/2014/main" id="{B22E8C9E-AE99-BB9C-4AFD-4D01F9549AD2}"/>
              </a:ext>
            </a:extLst>
          </p:cNvPr>
          <p:cNvSpPr>
            <a:spLocks noGrp="1"/>
          </p:cNvSpPr>
          <p:nvPr>
            <p:ph type="title" idx="4294967295"/>
          </p:nvPr>
        </p:nvSpPr>
        <p:spPr>
          <a:xfrm>
            <a:off x="176293" y="-602705"/>
            <a:ext cx="11839413" cy="525333"/>
          </a:xfrm>
        </p:spPr>
        <p:txBody>
          <a:bodyPr/>
          <a:lstStyle/>
          <a:p>
            <a:r>
              <a:rPr lang="en-US" dirty="0"/>
              <a:t>Acknowledgments</a:t>
            </a:r>
          </a:p>
        </p:txBody>
      </p:sp>
    </p:spTree>
    <p:extLst>
      <p:ext uri="{BB962C8B-B14F-4D97-AF65-F5344CB8AC3E}">
        <p14:creationId xmlns:p14="http://schemas.microsoft.com/office/powerpoint/2010/main" val="29079745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1536C-D764-8E49-E9BC-F14C58EB3909}"/>
              </a:ext>
            </a:extLst>
          </p:cNvPr>
          <p:cNvSpPr>
            <a:spLocks noGrp="1"/>
          </p:cNvSpPr>
          <p:nvPr>
            <p:ph type="title"/>
          </p:nvPr>
        </p:nvSpPr>
        <p:spPr>
          <a:xfrm>
            <a:off x="851646" y="237744"/>
            <a:ext cx="10834075" cy="535531"/>
          </a:xfrm>
        </p:spPr>
        <p:txBody>
          <a:bodyPr/>
          <a:lstStyle/>
          <a:p>
            <a:r>
              <a:rPr lang="es-ES" sz="3200" noProof="0" dirty="0"/>
              <a:t>Discutir</a:t>
            </a:r>
            <a:r>
              <a:rPr lang="es-ES" noProof="0" dirty="0"/>
              <a:t>: </a:t>
            </a:r>
            <a:r>
              <a:rPr lang="es-ES" b="0" noProof="0" dirty="0"/>
              <a:t>aprender sobre conteo y cardinalidad</a:t>
            </a:r>
            <a:endParaRPr lang="en-US" b="0" dirty="0">
              <a:solidFill>
                <a:schemeClr val="bg1"/>
              </a:solidFill>
              <a:latin typeface="Montserrat Medium" panose="00000600000000000000" pitchFamily="2" charset="0"/>
            </a:endParaRPr>
          </a:p>
        </p:txBody>
      </p:sp>
      <p:sp>
        <p:nvSpPr>
          <p:cNvPr id="6" name="Content Placeholder 5">
            <a:extLst>
              <a:ext uri="{FF2B5EF4-FFF2-40B4-BE49-F238E27FC236}">
                <a16:creationId xmlns:a16="http://schemas.microsoft.com/office/drawing/2014/main" id="{220CCEAD-3F42-E752-EFE5-10524C48CCD5}"/>
              </a:ext>
            </a:extLst>
          </p:cNvPr>
          <p:cNvSpPr>
            <a:spLocks noGrp="1"/>
          </p:cNvSpPr>
          <p:nvPr>
            <p:ph idx="1"/>
          </p:nvPr>
        </p:nvSpPr>
        <p:spPr>
          <a:xfrm>
            <a:off x="851647" y="1171847"/>
            <a:ext cx="4887971" cy="4602941"/>
          </a:xfrm>
        </p:spPr>
        <p:txBody>
          <a:bodyPr anchor="ctr" anchorCtr="0">
            <a:normAutofit/>
          </a:bodyPr>
          <a:lstStyle/>
          <a:p>
            <a:pPr marL="0" indent="0">
              <a:buNone/>
            </a:pPr>
            <a:r>
              <a:rPr lang="es-ES" noProof="0" dirty="0"/>
              <a:t>¿De qué manera los niños en el video demostraron su comprensión de:</a:t>
            </a:r>
          </a:p>
          <a:p>
            <a:pPr>
              <a:spcBef>
                <a:spcPts val="1800"/>
              </a:spcBef>
            </a:pPr>
            <a:r>
              <a:rPr lang="es-ES" noProof="0" dirty="0"/>
              <a:t>orden estable</a:t>
            </a:r>
          </a:p>
          <a:p>
            <a:pPr>
              <a:spcBef>
                <a:spcPts val="1800"/>
              </a:spcBef>
            </a:pPr>
            <a:r>
              <a:rPr lang="es-ES" noProof="0" dirty="0"/>
              <a:t>correspondencia uno a uno</a:t>
            </a:r>
          </a:p>
          <a:p>
            <a:pPr>
              <a:spcBef>
                <a:spcPts val="1800"/>
              </a:spcBef>
            </a:pPr>
            <a:r>
              <a:rPr lang="es-ES" noProof="0" dirty="0"/>
              <a:t>cardinalidad?</a:t>
            </a:r>
          </a:p>
        </p:txBody>
      </p:sp>
      <p:pic>
        <p:nvPicPr>
          <p:cNvPr id="3" name="Content Placeholder 5">
            <a:extLst>
              <a:ext uri="{FF2B5EF4-FFF2-40B4-BE49-F238E27FC236}">
                <a16:creationId xmlns:a16="http://schemas.microsoft.com/office/drawing/2014/main" id="{5DC7C5ED-48B5-A226-2CDF-FCD41A60DE76}"/>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049214" y="967494"/>
            <a:ext cx="6142787" cy="4807294"/>
          </a:xfrm>
          <a:prstGeom prst="rect">
            <a:avLst/>
          </a:prstGeom>
        </p:spPr>
      </p:pic>
    </p:spTree>
    <p:extLst>
      <p:ext uri="{BB962C8B-B14F-4D97-AF65-F5344CB8AC3E}">
        <p14:creationId xmlns:p14="http://schemas.microsoft.com/office/powerpoint/2010/main" val="5876634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1536C-D764-8E49-E9BC-F14C58EB3909}"/>
              </a:ext>
            </a:extLst>
          </p:cNvPr>
          <p:cNvSpPr>
            <a:spLocks noGrp="1"/>
          </p:cNvSpPr>
          <p:nvPr>
            <p:ph type="title"/>
          </p:nvPr>
        </p:nvSpPr>
        <p:spPr>
          <a:xfrm>
            <a:off x="851646" y="27676"/>
            <a:ext cx="10834075" cy="978729"/>
          </a:xfrm>
        </p:spPr>
        <p:txBody>
          <a:bodyPr/>
          <a:lstStyle/>
          <a:p>
            <a:r>
              <a:rPr lang="es-ES" sz="3200" noProof="0" dirty="0"/>
              <a:t>Comparar números: comparando grupos visualmente </a:t>
            </a:r>
            <a:endParaRPr lang="en-US" b="0" dirty="0">
              <a:solidFill>
                <a:schemeClr val="bg1"/>
              </a:solidFill>
              <a:latin typeface="Montserrat Medium" panose="00000600000000000000" pitchFamily="2" charset="0"/>
            </a:endParaRPr>
          </a:p>
        </p:txBody>
      </p:sp>
      <p:sp>
        <p:nvSpPr>
          <p:cNvPr id="6" name="Content Placeholder 5">
            <a:extLst>
              <a:ext uri="{FF2B5EF4-FFF2-40B4-BE49-F238E27FC236}">
                <a16:creationId xmlns:a16="http://schemas.microsoft.com/office/drawing/2014/main" id="{220CCEAD-3F42-E752-EFE5-10524C48CCD5}"/>
              </a:ext>
            </a:extLst>
          </p:cNvPr>
          <p:cNvSpPr>
            <a:spLocks noGrp="1"/>
          </p:cNvSpPr>
          <p:nvPr>
            <p:ph idx="1"/>
          </p:nvPr>
        </p:nvSpPr>
        <p:spPr>
          <a:xfrm>
            <a:off x="851647" y="1171848"/>
            <a:ext cx="5244353" cy="3330223"/>
          </a:xfrm>
        </p:spPr>
        <p:txBody>
          <a:bodyPr anchor="ctr" anchorCtr="0">
            <a:normAutofit/>
          </a:bodyPr>
          <a:lstStyle/>
          <a:p>
            <a:pPr marL="0" indent="0">
              <a:buNone/>
            </a:pPr>
            <a:r>
              <a:rPr lang="es-ES" noProof="0" dirty="0"/>
              <a:t>Mirar los dos grupos y decidir cuál es más.</a:t>
            </a:r>
          </a:p>
        </p:txBody>
      </p:sp>
      <p:grpSp>
        <p:nvGrpSpPr>
          <p:cNvPr id="23" name="Group 22" descr="Dos grupos de patos de goma. El grupo de la izquierda tiene cuatro patos amarillos y la palabra &quot;más&quot; escrita debajo. El grupo de la derecha tiene 2 patos verdes y la palabra &quot;menos&quot; escrita debajo. ">
            <a:extLst>
              <a:ext uri="{FF2B5EF4-FFF2-40B4-BE49-F238E27FC236}">
                <a16:creationId xmlns:a16="http://schemas.microsoft.com/office/drawing/2014/main" id="{697AC59A-BDB0-64D4-39DE-3D481E2BB71B}"/>
              </a:ext>
            </a:extLst>
          </p:cNvPr>
          <p:cNvGrpSpPr/>
          <p:nvPr/>
        </p:nvGrpSpPr>
        <p:grpSpPr>
          <a:xfrm>
            <a:off x="6268683" y="1464258"/>
            <a:ext cx="4970582" cy="3458133"/>
            <a:chOff x="261434" y="2814309"/>
            <a:chExt cx="3713837" cy="2551176"/>
          </a:xfrm>
        </p:grpSpPr>
        <p:sp>
          <p:nvSpPr>
            <p:cNvPr id="24" name="Rectangle 23" descr="The word for four written in English, Spanish and Vietnamese.">
              <a:extLst>
                <a:ext uri="{FF2B5EF4-FFF2-40B4-BE49-F238E27FC236}">
                  <a16:creationId xmlns:a16="http://schemas.microsoft.com/office/drawing/2014/main" id="{8DD2A926-2DA3-2B33-75CF-AF0ACF1D16D1}"/>
                </a:ext>
              </a:extLst>
            </p:cNvPr>
            <p:cNvSpPr/>
            <p:nvPr/>
          </p:nvSpPr>
          <p:spPr>
            <a:xfrm>
              <a:off x="261434" y="2814309"/>
              <a:ext cx="3713837" cy="2551176"/>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5" name="Picture 24">
              <a:extLst>
                <a:ext uri="{FF2B5EF4-FFF2-40B4-BE49-F238E27FC236}">
                  <a16:creationId xmlns:a16="http://schemas.microsoft.com/office/drawing/2014/main" id="{05BF43C9-FE2A-CEDA-77B5-4FA7DF3F64E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7050" y="3098769"/>
              <a:ext cx="712374" cy="731520"/>
            </a:xfrm>
            <a:prstGeom prst="rect">
              <a:avLst/>
            </a:prstGeom>
          </p:spPr>
        </p:pic>
        <p:pic>
          <p:nvPicPr>
            <p:cNvPr id="26" name="Picture 25">
              <a:extLst>
                <a:ext uri="{FF2B5EF4-FFF2-40B4-BE49-F238E27FC236}">
                  <a16:creationId xmlns:a16="http://schemas.microsoft.com/office/drawing/2014/main" id="{FF398C96-54CF-4BEE-97BD-62449F2DDF4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4724" y="3914848"/>
              <a:ext cx="712374" cy="731520"/>
            </a:xfrm>
            <a:prstGeom prst="rect">
              <a:avLst/>
            </a:prstGeom>
          </p:spPr>
        </p:pic>
        <p:pic>
          <p:nvPicPr>
            <p:cNvPr id="27" name="Picture 26">
              <a:extLst>
                <a:ext uri="{FF2B5EF4-FFF2-40B4-BE49-F238E27FC236}">
                  <a16:creationId xmlns:a16="http://schemas.microsoft.com/office/drawing/2014/main" id="{93C6F56C-19BC-A7B6-528D-0C57F44D158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65265" y="2936783"/>
              <a:ext cx="712374" cy="731520"/>
            </a:xfrm>
            <a:prstGeom prst="rect">
              <a:avLst/>
            </a:prstGeom>
          </p:spPr>
        </p:pic>
        <p:pic>
          <p:nvPicPr>
            <p:cNvPr id="28" name="Picture 27">
              <a:extLst>
                <a:ext uri="{FF2B5EF4-FFF2-40B4-BE49-F238E27FC236}">
                  <a16:creationId xmlns:a16="http://schemas.microsoft.com/office/drawing/2014/main" id="{602D4111-097D-A3E5-21E8-67FFA1266A0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79229" y="3716418"/>
              <a:ext cx="712374" cy="731520"/>
            </a:xfrm>
            <a:prstGeom prst="rect">
              <a:avLst/>
            </a:prstGeom>
          </p:spPr>
        </p:pic>
        <p:pic>
          <p:nvPicPr>
            <p:cNvPr id="29" name="Content Placeholder 12">
              <a:extLst>
                <a:ext uri="{FF2B5EF4-FFF2-40B4-BE49-F238E27FC236}">
                  <a16:creationId xmlns:a16="http://schemas.microsoft.com/office/drawing/2014/main" id="{EA2946F1-E4E6-4EFD-2574-FA7CCB86820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456667" y="3086715"/>
              <a:ext cx="705820" cy="731520"/>
            </a:xfrm>
            <a:prstGeom prst="rect">
              <a:avLst/>
            </a:prstGeom>
          </p:spPr>
        </p:pic>
        <p:pic>
          <p:nvPicPr>
            <p:cNvPr id="30" name="Content Placeholder 12">
              <a:extLst>
                <a:ext uri="{FF2B5EF4-FFF2-40B4-BE49-F238E27FC236}">
                  <a16:creationId xmlns:a16="http://schemas.microsoft.com/office/drawing/2014/main" id="{281F76E9-B49A-8E76-8728-C5D4AA1A809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036442" y="3782892"/>
              <a:ext cx="705820" cy="731520"/>
            </a:xfrm>
            <a:prstGeom prst="rect">
              <a:avLst/>
            </a:prstGeom>
          </p:spPr>
        </p:pic>
        <p:sp>
          <p:nvSpPr>
            <p:cNvPr id="31" name="TextBox 30">
              <a:extLst>
                <a:ext uri="{FF2B5EF4-FFF2-40B4-BE49-F238E27FC236}">
                  <a16:creationId xmlns:a16="http://schemas.microsoft.com/office/drawing/2014/main" id="{62788167-5CE7-12C7-4A07-B8ADD30A0CDE}"/>
                </a:ext>
              </a:extLst>
            </p:cNvPr>
            <p:cNvSpPr txBox="1"/>
            <p:nvPr/>
          </p:nvSpPr>
          <p:spPr>
            <a:xfrm>
              <a:off x="555926" y="4744513"/>
              <a:ext cx="727246" cy="385996"/>
            </a:xfrm>
            <a:prstGeom prst="rect">
              <a:avLst/>
            </a:prstGeom>
            <a:noFill/>
          </p:spPr>
          <p:txBody>
            <a:bodyPr wrap="none" rtlCol="0">
              <a:spAutoFit/>
            </a:bodyPr>
            <a:lstStyle/>
            <a:p>
              <a:r>
                <a:rPr lang="es-ES" sz="2800" noProof="0" dirty="0">
                  <a:latin typeface="Montserrat Medium" panose="00000600000000000000" pitchFamily="2" charset="0"/>
                </a:rPr>
                <a:t>más</a:t>
              </a:r>
            </a:p>
          </p:txBody>
        </p:sp>
        <p:sp>
          <p:nvSpPr>
            <p:cNvPr id="32" name="TextBox 31">
              <a:extLst>
                <a:ext uri="{FF2B5EF4-FFF2-40B4-BE49-F238E27FC236}">
                  <a16:creationId xmlns:a16="http://schemas.microsoft.com/office/drawing/2014/main" id="{1CE9146F-A4A7-E8CD-6176-6210993CE97C}"/>
                </a:ext>
              </a:extLst>
            </p:cNvPr>
            <p:cNvSpPr txBox="1"/>
            <p:nvPr/>
          </p:nvSpPr>
          <p:spPr>
            <a:xfrm>
              <a:off x="2712977" y="4710169"/>
              <a:ext cx="1092547" cy="385996"/>
            </a:xfrm>
            <a:prstGeom prst="rect">
              <a:avLst/>
            </a:prstGeom>
            <a:noFill/>
          </p:spPr>
          <p:txBody>
            <a:bodyPr wrap="none" rtlCol="0">
              <a:spAutoFit/>
            </a:bodyPr>
            <a:lstStyle/>
            <a:p>
              <a:r>
                <a:rPr lang="es-ES" sz="2800" noProof="0" dirty="0">
                  <a:latin typeface="Montserrat Medium" panose="00000600000000000000" pitchFamily="2" charset="0"/>
                </a:rPr>
                <a:t>menos</a:t>
              </a:r>
              <a:endParaRPr lang="en-US" sz="2800" dirty="0">
                <a:latin typeface="Montserrat Medium" panose="00000600000000000000" pitchFamily="2" charset="0"/>
              </a:endParaRPr>
            </a:p>
          </p:txBody>
        </p:sp>
      </p:grpSp>
    </p:spTree>
    <p:extLst>
      <p:ext uri="{BB962C8B-B14F-4D97-AF65-F5344CB8AC3E}">
        <p14:creationId xmlns:p14="http://schemas.microsoft.com/office/powerpoint/2010/main" val="34139119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1536C-D764-8E49-E9BC-F14C58EB3909}"/>
              </a:ext>
            </a:extLst>
          </p:cNvPr>
          <p:cNvSpPr>
            <a:spLocks noGrp="1"/>
          </p:cNvSpPr>
          <p:nvPr>
            <p:ph type="title"/>
          </p:nvPr>
        </p:nvSpPr>
        <p:spPr/>
        <p:txBody>
          <a:bodyPr/>
          <a:lstStyle/>
          <a:p>
            <a:r>
              <a:rPr lang="es-ES" noProof="0" dirty="0"/>
              <a:t>Comparar números: emparejar</a:t>
            </a:r>
            <a:endParaRPr lang="en-US" b="0" dirty="0">
              <a:solidFill>
                <a:schemeClr val="bg1"/>
              </a:solidFill>
              <a:latin typeface="Montserrat Medium" panose="00000600000000000000" pitchFamily="2" charset="0"/>
            </a:endParaRPr>
          </a:p>
        </p:txBody>
      </p:sp>
      <p:sp>
        <p:nvSpPr>
          <p:cNvPr id="6" name="Content Placeholder 5">
            <a:extLst>
              <a:ext uri="{FF2B5EF4-FFF2-40B4-BE49-F238E27FC236}">
                <a16:creationId xmlns:a16="http://schemas.microsoft.com/office/drawing/2014/main" id="{220CCEAD-3F42-E752-EFE5-10524C48CCD5}"/>
              </a:ext>
            </a:extLst>
          </p:cNvPr>
          <p:cNvSpPr>
            <a:spLocks noGrp="1"/>
          </p:cNvSpPr>
          <p:nvPr>
            <p:ph idx="1"/>
          </p:nvPr>
        </p:nvSpPr>
        <p:spPr>
          <a:xfrm>
            <a:off x="851647" y="1171848"/>
            <a:ext cx="5317036" cy="3330223"/>
          </a:xfrm>
        </p:spPr>
        <p:txBody>
          <a:bodyPr anchor="ctr" anchorCtr="0">
            <a:normAutofit/>
          </a:bodyPr>
          <a:lstStyle/>
          <a:p>
            <a:pPr marL="0" indent="0">
              <a:buNone/>
            </a:pPr>
            <a:r>
              <a:rPr lang="es-ES" noProof="0" dirty="0"/>
              <a:t>Poner dos grupos de objetos lado a lado para comparar la cantidad.</a:t>
            </a:r>
          </a:p>
        </p:txBody>
      </p:sp>
      <p:grpSp>
        <p:nvGrpSpPr>
          <p:cNvPr id="22" name="Group 21" descr="Dos filas de patos de goma alineados en correspondencia uno a uno. La fila superior contiene cuatro patos amarillos. La fila inferior contiene dos patos verdes.">
            <a:extLst>
              <a:ext uri="{FF2B5EF4-FFF2-40B4-BE49-F238E27FC236}">
                <a16:creationId xmlns:a16="http://schemas.microsoft.com/office/drawing/2014/main" id="{5E522C85-6592-0427-18AC-7849AFD805CD}"/>
              </a:ext>
            </a:extLst>
          </p:cNvPr>
          <p:cNvGrpSpPr/>
          <p:nvPr/>
        </p:nvGrpSpPr>
        <p:grpSpPr>
          <a:xfrm>
            <a:off x="6515685" y="1479628"/>
            <a:ext cx="4555587" cy="3428695"/>
            <a:chOff x="7160271" y="1950895"/>
            <a:chExt cx="3713837" cy="2551176"/>
          </a:xfrm>
        </p:grpSpPr>
        <p:pic>
          <p:nvPicPr>
            <p:cNvPr id="15" name="Picture 14">
              <a:extLst>
                <a:ext uri="{FF2B5EF4-FFF2-40B4-BE49-F238E27FC236}">
                  <a16:creationId xmlns:a16="http://schemas.microsoft.com/office/drawing/2014/main" id="{E7262A68-B298-7C0E-823B-1A8D9E9F41B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74017" y="2396103"/>
              <a:ext cx="712374" cy="731520"/>
            </a:xfrm>
            <a:prstGeom prst="rect">
              <a:avLst/>
            </a:prstGeom>
          </p:spPr>
        </p:pic>
        <p:pic>
          <p:nvPicPr>
            <p:cNvPr id="16" name="Picture 15">
              <a:extLst>
                <a:ext uri="{FF2B5EF4-FFF2-40B4-BE49-F238E27FC236}">
                  <a16:creationId xmlns:a16="http://schemas.microsoft.com/office/drawing/2014/main" id="{C4E71345-C295-B00D-3B3B-32B301BCFEB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072211" y="2389999"/>
              <a:ext cx="712374" cy="731520"/>
            </a:xfrm>
            <a:prstGeom prst="rect">
              <a:avLst/>
            </a:prstGeom>
          </p:spPr>
        </p:pic>
        <p:pic>
          <p:nvPicPr>
            <p:cNvPr id="17" name="Picture 16">
              <a:extLst>
                <a:ext uri="{FF2B5EF4-FFF2-40B4-BE49-F238E27FC236}">
                  <a16:creationId xmlns:a16="http://schemas.microsoft.com/office/drawing/2014/main" id="{B519E39C-7EAB-84DA-6565-9545A39453E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241608" y="2408892"/>
              <a:ext cx="712374" cy="731520"/>
            </a:xfrm>
            <a:prstGeom prst="rect">
              <a:avLst/>
            </a:prstGeom>
          </p:spPr>
        </p:pic>
        <p:pic>
          <p:nvPicPr>
            <p:cNvPr id="18" name="Picture 17">
              <a:extLst>
                <a:ext uri="{FF2B5EF4-FFF2-40B4-BE49-F238E27FC236}">
                  <a16:creationId xmlns:a16="http://schemas.microsoft.com/office/drawing/2014/main" id="{2F8CEFA9-C165-ED86-813B-FDE2E3C1852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898913" y="2389999"/>
              <a:ext cx="712374" cy="731520"/>
            </a:xfrm>
            <a:prstGeom prst="rect">
              <a:avLst/>
            </a:prstGeom>
          </p:spPr>
        </p:pic>
        <p:pic>
          <p:nvPicPr>
            <p:cNvPr id="19" name="Content Placeholder 12">
              <a:extLst>
                <a:ext uri="{FF2B5EF4-FFF2-40B4-BE49-F238E27FC236}">
                  <a16:creationId xmlns:a16="http://schemas.microsoft.com/office/drawing/2014/main" id="{56379ACE-0622-03F8-E4DB-71915DDC459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85283" y="3264813"/>
              <a:ext cx="705820" cy="731520"/>
            </a:xfrm>
            <a:prstGeom prst="rect">
              <a:avLst/>
            </a:prstGeom>
          </p:spPr>
        </p:pic>
        <p:pic>
          <p:nvPicPr>
            <p:cNvPr id="20" name="Content Placeholder 12">
              <a:extLst>
                <a:ext uri="{FF2B5EF4-FFF2-40B4-BE49-F238E27FC236}">
                  <a16:creationId xmlns:a16="http://schemas.microsoft.com/office/drawing/2014/main" id="{C3D3CEEC-585A-B7ED-50D0-57E4C0C1009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215638" y="3264813"/>
              <a:ext cx="705820" cy="731520"/>
            </a:xfrm>
            <a:prstGeom prst="rect">
              <a:avLst/>
            </a:prstGeom>
          </p:spPr>
        </p:pic>
        <p:sp>
          <p:nvSpPr>
            <p:cNvPr id="21" name="Rectangle 20" descr="The word for four written in English, Spanish and Vietnamese.">
              <a:extLst>
                <a:ext uri="{FF2B5EF4-FFF2-40B4-BE49-F238E27FC236}">
                  <a16:creationId xmlns:a16="http://schemas.microsoft.com/office/drawing/2014/main" id="{E0DEA55C-CDAB-4414-AB9F-370E063E6DC5}"/>
                </a:ext>
              </a:extLst>
            </p:cNvPr>
            <p:cNvSpPr/>
            <p:nvPr/>
          </p:nvSpPr>
          <p:spPr>
            <a:xfrm>
              <a:off x="7160271" y="1950895"/>
              <a:ext cx="3713837" cy="2551176"/>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1829196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1536C-D764-8E49-E9BC-F14C58EB3909}"/>
              </a:ext>
            </a:extLst>
          </p:cNvPr>
          <p:cNvSpPr>
            <a:spLocks noGrp="1"/>
          </p:cNvSpPr>
          <p:nvPr>
            <p:ph type="title"/>
          </p:nvPr>
        </p:nvSpPr>
        <p:spPr/>
        <p:txBody>
          <a:bodyPr/>
          <a:lstStyle/>
          <a:p>
            <a:r>
              <a:rPr lang="es-ES" noProof="0" dirty="0"/>
              <a:t>Comparar números: conteo</a:t>
            </a:r>
            <a:endParaRPr lang="en-US" b="0" dirty="0">
              <a:solidFill>
                <a:schemeClr val="bg1"/>
              </a:solidFill>
              <a:latin typeface="Montserrat Medium" panose="00000600000000000000" pitchFamily="2" charset="0"/>
            </a:endParaRPr>
          </a:p>
        </p:txBody>
      </p:sp>
      <p:sp>
        <p:nvSpPr>
          <p:cNvPr id="6" name="Content Placeholder 5">
            <a:extLst>
              <a:ext uri="{FF2B5EF4-FFF2-40B4-BE49-F238E27FC236}">
                <a16:creationId xmlns:a16="http://schemas.microsoft.com/office/drawing/2014/main" id="{220CCEAD-3F42-E752-EFE5-10524C48CCD5}"/>
              </a:ext>
            </a:extLst>
          </p:cNvPr>
          <p:cNvSpPr>
            <a:spLocks noGrp="1"/>
          </p:cNvSpPr>
          <p:nvPr>
            <p:ph idx="1"/>
          </p:nvPr>
        </p:nvSpPr>
        <p:spPr>
          <a:xfrm>
            <a:off x="1128873" y="931286"/>
            <a:ext cx="5533216" cy="1726602"/>
          </a:xfrm>
        </p:spPr>
        <p:txBody>
          <a:bodyPr anchor="ctr" anchorCtr="0">
            <a:normAutofit/>
          </a:bodyPr>
          <a:lstStyle/>
          <a:p>
            <a:pPr marL="0" indent="0">
              <a:buNone/>
            </a:pPr>
            <a:r>
              <a:rPr lang="es-ES" noProof="0" dirty="0"/>
              <a:t>Contando cada grupo para comparar cantidades.</a:t>
            </a:r>
          </a:p>
        </p:txBody>
      </p:sp>
      <p:grpSp>
        <p:nvGrpSpPr>
          <p:cNvPr id="23" name="Group 22" descr="Dos grupos de patos de goma. El grupo de la izquierda tiene cuatro patos amarillos, numerados del 1 al 4. El texto &quot;4 patos&quot; está escrito debajo. El grupo de la derecha tiene 2 patos verdes, numerados 1 y 2. el texto &quot;2 patos&quot; está escrito debajo. ">
            <a:extLst>
              <a:ext uri="{FF2B5EF4-FFF2-40B4-BE49-F238E27FC236}">
                <a16:creationId xmlns:a16="http://schemas.microsoft.com/office/drawing/2014/main" id="{B7B8DE9C-EE31-D15C-E58B-833409FF5D3E}"/>
              </a:ext>
            </a:extLst>
          </p:cNvPr>
          <p:cNvGrpSpPr/>
          <p:nvPr/>
        </p:nvGrpSpPr>
        <p:grpSpPr>
          <a:xfrm>
            <a:off x="5903146" y="1821762"/>
            <a:ext cx="5240131" cy="3892525"/>
            <a:chOff x="8259713" y="2813316"/>
            <a:chExt cx="3713837" cy="2551176"/>
          </a:xfrm>
        </p:grpSpPr>
        <p:sp>
          <p:nvSpPr>
            <p:cNvPr id="24" name="Rectangle 23" descr="The word for four written in English, Spanish and Vietnamese.">
              <a:extLst>
                <a:ext uri="{FF2B5EF4-FFF2-40B4-BE49-F238E27FC236}">
                  <a16:creationId xmlns:a16="http://schemas.microsoft.com/office/drawing/2014/main" id="{90F96C9C-C208-0F1C-3266-03B50C847DC8}"/>
                </a:ext>
              </a:extLst>
            </p:cNvPr>
            <p:cNvSpPr/>
            <p:nvPr/>
          </p:nvSpPr>
          <p:spPr>
            <a:xfrm>
              <a:off x="8259713" y="2813316"/>
              <a:ext cx="3713837" cy="2551176"/>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5" name="Picture 24">
              <a:extLst>
                <a:ext uri="{FF2B5EF4-FFF2-40B4-BE49-F238E27FC236}">
                  <a16:creationId xmlns:a16="http://schemas.microsoft.com/office/drawing/2014/main" id="{3222E010-A92F-D91B-1482-F1A70E27736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93047" y="3114958"/>
              <a:ext cx="712374" cy="731520"/>
            </a:xfrm>
            <a:prstGeom prst="rect">
              <a:avLst/>
            </a:prstGeom>
          </p:spPr>
        </p:pic>
        <p:pic>
          <p:nvPicPr>
            <p:cNvPr id="26" name="Picture 25">
              <a:extLst>
                <a:ext uri="{FF2B5EF4-FFF2-40B4-BE49-F238E27FC236}">
                  <a16:creationId xmlns:a16="http://schemas.microsoft.com/office/drawing/2014/main" id="{25947840-7EA9-2E67-B920-5BF28B73A65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60722" y="3931036"/>
              <a:ext cx="712374" cy="731520"/>
            </a:xfrm>
            <a:prstGeom prst="rect">
              <a:avLst/>
            </a:prstGeom>
          </p:spPr>
        </p:pic>
        <p:pic>
          <p:nvPicPr>
            <p:cNvPr id="27" name="Picture 26">
              <a:extLst>
                <a:ext uri="{FF2B5EF4-FFF2-40B4-BE49-F238E27FC236}">
                  <a16:creationId xmlns:a16="http://schemas.microsoft.com/office/drawing/2014/main" id="{661D9D3B-213A-E4EE-1AF1-A655A188852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191262" y="2952972"/>
              <a:ext cx="712374" cy="731520"/>
            </a:xfrm>
            <a:prstGeom prst="rect">
              <a:avLst/>
            </a:prstGeom>
          </p:spPr>
        </p:pic>
        <p:pic>
          <p:nvPicPr>
            <p:cNvPr id="28" name="Picture 27">
              <a:extLst>
                <a:ext uri="{FF2B5EF4-FFF2-40B4-BE49-F238E27FC236}">
                  <a16:creationId xmlns:a16="http://schemas.microsoft.com/office/drawing/2014/main" id="{AD0EAA8D-7770-8105-9B75-EECDB6C7DA0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105227" y="3732605"/>
              <a:ext cx="712374" cy="731520"/>
            </a:xfrm>
            <a:prstGeom prst="rect">
              <a:avLst/>
            </a:prstGeom>
          </p:spPr>
        </p:pic>
        <p:pic>
          <p:nvPicPr>
            <p:cNvPr id="29" name="Content Placeholder 12">
              <a:extLst>
                <a:ext uri="{FF2B5EF4-FFF2-40B4-BE49-F238E27FC236}">
                  <a16:creationId xmlns:a16="http://schemas.microsoft.com/office/drawing/2014/main" id="{212A703B-4907-914E-4C74-AF662009173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41841" y="3121718"/>
              <a:ext cx="705820" cy="731520"/>
            </a:xfrm>
            <a:prstGeom prst="rect">
              <a:avLst/>
            </a:prstGeom>
          </p:spPr>
        </p:pic>
        <p:pic>
          <p:nvPicPr>
            <p:cNvPr id="30" name="Content Placeholder 12">
              <a:extLst>
                <a:ext uri="{FF2B5EF4-FFF2-40B4-BE49-F238E27FC236}">
                  <a16:creationId xmlns:a16="http://schemas.microsoft.com/office/drawing/2014/main" id="{D6A59761-11A7-FCE1-5475-AE0945E3EE8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167401" y="3819837"/>
              <a:ext cx="705820" cy="731520"/>
            </a:xfrm>
            <a:prstGeom prst="rect">
              <a:avLst/>
            </a:prstGeom>
          </p:spPr>
        </p:pic>
        <p:sp>
          <p:nvSpPr>
            <p:cNvPr id="31" name="TextBox 30">
              <a:extLst>
                <a:ext uri="{FF2B5EF4-FFF2-40B4-BE49-F238E27FC236}">
                  <a16:creationId xmlns:a16="http://schemas.microsoft.com/office/drawing/2014/main" id="{955A94C9-C485-1C57-D0EA-5F552C9F223C}"/>
                </a:ext>
              </a:extLst>
            </p:cNvPr>
            <p:cNvSpPr txBox="1"/>
            <p:nvPr/>
          </p:nvSpPr>
          <p:spPr>
            <a:xfrm>
              <a:off x="8624664" y="4807044"/>
              <a:ext cx="980678" cy="302577"/>
            </a:xfrm>
            <a:prstGeom prst="rect">
              <a:avLst/>
            </a:prstGeom>
            <a:noFill/>
          </p:spPr>
          <p:txBody>
            <a:bodyPr wrap="none" rtlCol="0">
              <a:spAutoFit/>
            </a:bodyPr>
            <a:lstStyle/>
            <a:p>
              <a:r>
                <a:rPr lang="es-ES" sz="2400" noProof="0" dirty="0">
                  <a:solidFill>
                    <a:srgbClr val="0F173D"/>
                  </a:solidFill>
                  <a:latin typeface="Montserrat" panose="00000500000000000000" pitchFamily="50" charset="0"/>
                </a:rPr>
                <a:t>4 patos</a:t>
              </a:r>
            </a:p>
          </p:txBody>
        </p:sp>
        <p:sp>
          <p:nvSpPr>
            <p:cNvPr id="32" name="TextBox 31">
              <a:extLst>
                <a:ext uri="{FF2B5EF4-FFF2-40B4-BE49-F238E27FC236}">
                  <a16:creationId xmlns:a16="http://schemas.microsoft.com/office/drawing/2014/main" id="{54DF6E97-0488-33FF-F3A1-121468DDCE9C}"/>
                </a:ext>
              </a:extLst>
            </p:cNvPr>
            <p:cNvSpPr txBox="1"/>
            <p:nvPr/>
          </p:nvSpPr>
          <p:spPr>
            <a:xfrm>
              <a:off x="10674303" y="4807043"/>
              <a:ext cx="959093" cy="302577"/>
            </a:xfrm>
            <a:prstGeom prst="rect">
              <a:avLst/>
            </a:prstGeom>
            <a:noFill/>
          </p:spPr>
          <p:txBody>
            <a:bodyPr wrap="none" rtlCol="0">
              <a:spAutoFit/>
            </a:bodyPr>
            <a:lstStyle/>
            <a:p>
              <a:r>
                <a:rPr lang="es-ES" sz="2400" noProof="0" dirty="0">
                  <a:solidFill>
                    <a:srgbClr val="0F173D"/>
                  </a:solidFill>
                  <a:latin typeface="Montserrat" panose="00000500000000000000" pitchFamily="50" charset="0"/>
                </a:rPr>
                <a:t>2 patos</a:t>
              </a:r>
            </a:p>
          </p:txBody>
        </p:sp>
        <p:sp>
          <p:nvSpPr>
            <p:cNvPr id="33" name="TextBox 32">
              <a:extLst>
                <a:ext uri="{FF2B5EF4-FFF2-40B4-BE49-F238E27FC236}">
                  <a16:creationId xmlns:a16="http://schemas.microsoft.com/office/drawing/2014/main" id="{7FD0DEDC-3E0D-6638-EEDF-F87D665824A8}"/>
                </a:ext>
              </a:extLst>
            </p:cNvPr>
            <p:cNvSpPr txBox="1"/>
            <p:nvPr/>
          </p:nvSpPr>
          <p:spPr>
            <a:xfrm>
              <a:off x="8737767" y="3476557"/>
              <a:ext cx="277640" cy="400110"/>
            </a:xfrm>
            <a:prstGeom prst="rect">
              <a:avLst/>
            </a:prstGeom>
            <a:noFill/>
          </p:spPr>
          <p:txBody>
            <a:bodyPr wrap="none" rtlCol="0">
              <a:spAutoFit/>
            </a:bodyPr>
            <a:lstStyle/>
            <a:p>
              <a:r>
                <a:rPr lang="en-US" sz="2000" dirty="0">
                  <a:solidFill>
                    <a:srgbClr val="0F173D"/>
                  </a:solidFill>
                  <a:latin typeface="Montserrat" panose="00000500000000000000" pitchFamily="50" charset="0"/>
                </a:rPr>
                <a:t>1</a:t>
              </a:r>
            </a:p>
          </p:txBody>
        </p:sp>
        <p:sp>
          <p:nvSpPr>
            <p:cNvPr id="34" name="TextBox 33">
              <a:extLst>
                <a:ext uri="{FF2B5EF4-FFF2-40B4-BE49-F238E27FC236}">
                  <a16:creationId xmlns:a16="http://schemas.microsoft.com/office/drawing/2014/main" id="{09D487F2-DB44-6882-DB8B-93089DD4B30A}"/>
                </a:ext>
              </a:extLst>
            </p:cNvPr>
            <p:cNvSpPr txBox="1"/>
            <p:nvPr/>
          </p:nvSpPr>
          <p:spPr>
            <a:xfrm>
              <a:off x="9530811" y="3325640"/>
              <a:ext cx="330540" cy="400110"/>
            </a:xfrm>
            <a:prstGeom prst="rect">
              <a:avLst/>
            </a:prstGeom>
            <a:noFill/>
          </p:spPr>
          <p:txBody>
            <a:bodyPr wrap="none" rtlCol="0">
              <a:spAutoFit/>
            </a:bodyPr>
            <a:lstStyle/>
            <a:p>
              <a:r>
                <a:rPr lang="en-US" sz="2000" dirty="0">
                  <a:solidFill>
                    <a:srgbClr val="0F173D"/>
                  </a:solidFill>
                  <a:latin typeface="Montserrat" panose="00000500000000000000" pitchFamily="50" charset="0"/>
                </a:rPr>
                <a:t>2</a:t>
              </a:r>
            </a:p>
          </p:txBody>
        </p:sp>
        <p:sp>
          <p:nvSpPr>
            <p:cNvPr id="35" name="TextBox 34">
              <a:extLst>
                <a:ext uri="{FF2B5EF4-FFF2-40B4-BE49-F238E27FC236}">
                  <a16:creationId xmlns:a16="http://schemas.microsoft.com/office/drawing/2014/main" id="{290AB7A4-E764-7032-B356-5B90A4DFAA42}"/>
                </a:ext>
              </a:extLst>
            </p:cNvPr>
            <p:cNvSpPr txBox="1"/>
            <p:nvPr/>
          </p:nvSpPr>
          <p:spPr>
            <a:xfrm>
              <a:off x="8653662" y="4308625"/>
              <a:ext cx="328936" cy="400110"/>
            </a:xfrm>
            <a:prstGeom prst="rect">
              <a:avLst/>
            </a:prstGeom>
            <a:noFill/>
          </p:spPr>
          <p:txBody>
            <a:bodyPr wrap="none" rtlCol="0">
              <a:spAutoFit/>
            </a:bodyPr>
            <a:lstStyle/>
            <a:p>
              <a:r>
                <a:rPr lang="en-US" sz="2000" dirty="0">
                  <a:solidFill>
                    <a:srgbClr val="0F173D"/>
                  </a:solidFill>
                  <a:latin typeface="Montserrat" panose="00000500000000000000" pitchFamily="50" charset="0"/>
                </a:rPr>
                <a:t>3</a:t>
              </a:r>
            </a:p>
          </p:txBody>
        </p:sp>
        <p:sp>
          <p:nvSpPr>
            <p:cNvPr id="36" name="TextBox 35">
              <a:extLst>
                <a:ext uri="{FF2B5EF4-FFF2-40B4-BE49-F238E27FC236}">
                  <a16:creationId xmlns:a16="http://schemas.microsoft.com/office/drawing/2014/main" id="{0C6345F4-BD32-276E-286A-522C72586EC5}"/>
                </a:ext>
              </a:extLst>
            </p:cNvPr>
            <p:cNvSpPr txBox="1"/>
            <p:nvPr/>
          </p:nvSpPr>
          <p:spPr>
            <a:xfrm>
              <a:off x="9439763" y="4100290"/>
              <a:ext cx="354584" cy="400110"/>
            </a:xfrm>
            <a:prstGeom prst="rect">
              <a:avLst/>
            </a:prstGeom>
            <a:noFill/>
          </p:spPr>
          <p:txBody>
            <a:bodyPr wrap="none" rtlCol="0">
              <a:spAutoFit/>
            </a:bodyPr>
            <a:lstStyle/>
            <a:p>
              <a:r>
                <a:rPr lang="en-US" sz="2000" dirty="0">
                  <a:solidFill>
                    <a:srgbClr val="0F173D"/>
                  </a:solidFill>
                  <a:latin typeface="Montserrat" panose="00000500000000000000" pitchFamily="50" charset="0"/>
                </a:rPr>
                <a:t>4</a:t>
              </a:r>
            </a:p>
          </p:txBody>
        </p:sp>
        <p:sp>
          <p:nvSpPr>
            <p:cNvPr id="37" name="TextBox 36">
              <a:extLst>
                <a:ext uri="{FF2B5EF4-FFF2-40B4-BE49-F238E27FC236}">
                  <a16:creationId xmlns:a16="http://schemas.microsoft.com/office/drawing/2014/main" id="{2DC65EDE-05A6-87CA-AA08-B872A631C399}"/>
                </a:ext>
              </a:extLst>
            </p:cNvPr>
            <p:cNvSpPr txBox="1"/>
            <p:nvPr/>
          </p:nvSpPr>
          <p:spPr>
            <a:xfrm>
              <a:off x="10746516" y="3504039"/>
              <a:ext cx="277640" cy="400110"/>
            </a:xfrm>
            <a:prstGeom prst="rect">
              <a:avLst/>
            </a:prstGeom>
            <a:noFill/>
          </p:spPr>
          <p:txBody>
            <a:bodyPr wrap="none" rtlCol="0">
              <a:spAutoFit/>
            </a:bodyPr>
            <a:lstStyle/>
            <a:p>
              <a:r>
                <a:rPr lang="en-US" sz="2000" dirty="0">
                  <a:solidFill>
                    <a:srgbClr val="0F173D"/>
                  </a:solidFill>
                  <a:latin typeface="Montserrat" panose="00000500000000000000" pitchFamily="50" charset="0"/>
                </a:rPr>
                <a:t>1</a:t>
              </a:r>
            </a:p>
          </p:txBody>
        </p:sp>
        <p:sp>
          <p:nvSpPr>
            <p:cNvPr id="38" name="TextBox 37">
              <a:extLst>
                <a:ext uri="{FF2B5EF4-FFF2-40B4-BE49-F238E27FC236}">
                  <a16:creationId xmlns:a16="http://schemas.microsoft.com/office/drawing/2014/main" id="{3030BC62-4852-3666-45C9-B984F3B3E541}"/>
                </a:ext>
              </a:extLst>
            </p:cNvPr>
            <p:cNvSpPr txBox="1"/>
            <p:nvPr/>
          </p:nvSpPr>
          <p:spPr>
            <a:xfrm>
              <a:off x="11257939" y="4188552"/>
              <a:ext cx="330540" cy="400110"/>
            </a:xfrm>
            <a:prstGeom prst="rect">
              <a:avLst/>
            </a:prstGeom>
            <a:noFill/>
          </p:spPr>
          <p:txBody>
            <a:bodyPr wrap="none" rtlCol="0">
              <a:spAutoFit/>
            </a:bodyPr>
            <a:lstStyle/>
            <a:p>
              <a:r>
                <a:rPr lang="en-US" sz="2000" dirty="0">
                  <a:solidFill>
                    <a:srgbClr val="0F173D"/>
                  </a:solidFill>
                  <a:latin typeface="Montserrat" panose="00000500000000000000" pitchFamily="50" charset="0"/>
                </a:rPr>
                <a:t>2</a:t>
              </a:r>
            </a:p>
          </p:txBody>
        </p:sp>
      </p:grpSp>
      <p:pic>
        <p:nvPicPr>
          <p:cNvPr id="39" name="Content Placeholder 5">
            <a:extLst>
              <a:ext uri="{FF2B5EF4-FFF2-40B4-BE49-F238E27FC236}">
                <a16:creationId xmlns:a16="http://schemas.microsoft.com/office/drawing/2014/main" id="{294229BD-3FC1-A602-80BD-EC833EF0C269}"/>
              </a:ext>
              <a:ext uri="{C183D7F6-B498-43B3-948B-1728B52AA6E4}">
                <adec:decorative xmlns:adec="http://schemas.microsoft.com/office/drawing/2017/decorative" val="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28873" y="2674828"/>
            <a:ext cx="3798852" cy="3025011"/>
          </a:xfrm>
          <a:prstGeom prst="rect">
            <a:avLst/>
          </a:prstGeom>
        </p:spPr>
      </p:pic>
    </p:spTree>
    <p:extLst>
      <p:ext uri="{BB962C8B-B14F-4D97-AF65-F5344CB8AC3E}">
        <p14:creationId xmlns:p14="http://schemas.microsoft.com/office/powerpoint/2010/main" val="4032414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1536C-D764-8E49-E9BC-F14C58EB3909}"/>
              </a:ext>
            </a:extLst>
          </p:cNvPr>
          <p:cNvSpPr>
            <a:spLocks noGrp="1"/>
          </p:cNvSpPr>
          <p:nvPr>
            <p:ph type="title"/>
          </p:nvPr>
        </p:nvSpPr>
        <p:spPr/>
        <p:txBody>
          <a:bodyPr/>
          <a:lstStyle/>
          <a:p>
            <a:r>
              <a:rPr lang="es-ES" noProof="0" dirty="0"/>
              <a:t>Comparar números: numerales</a:t>
            </a:r>
            <a:endParaRPr lang="en-US" b="0" dirty="0">
              <a:solidFill>
                <a:schemeClr val="bg1"/>
              </a:solidFill>
              <a:latin typeface="Montserrat Medium" panose="00000600000000000000" pitchFamily="2" charset="0"/>
            </a:endParaRPr>
          </a:p>
        </p:txBody>
      </p:sp>
      <p:sp>
        <p:nvSpPr>
          <p:cNvPr id="6" name="Content Placeholder 5">
            <a:extLst>
              <a:ext uri="{FF2B5EF4-FFF2-40B4-BE49-F238E27FC236}">
                <a16:creationId xmlns:a16="http://schemas.microsoft.com/office/drawing/2014/main" id="{220CCEAD-3F42-E752-EFE5-10524C48CCD5}"/>
              </a:ext>
            </a:extLst>
          </p:cNvPr>
          <p:cNvSpPr>
            <a:spLocks noGrp="1"/>
          </p:cNvSpPr>
          <p:nvPr>
            <p:ph idx="1"/>
          </p:nvPr>
        </p:nvSpPr>
        <p:spPr>
          <a:xfrm>
            <a:off x="851648" y="1171848"/>
            <a:ext cx="4859836" cy="4609021"/>
          </a:xfrm>
        </p:spPr>
        <p:txBody>
          <a:bodyPr anchor="ctr" anchorCtr="0">
            <a:normAutofit lnSpcReduction="10000"/>
          </a:bodyPr>
          <a:lstStyle/>
          <a:p>
            <a:pPr marL="0" indent="0">
              <a:buNone/>
            </a:pPr>
            <a:r>
              <a:rPr lang="es-ES" noProof="0" dirty="0">
                <a:effectLst/>
                <a:latin typeface="Montserrat" pitchFamily="2" charset="77"/>
                <a:ea typeface="Calibri" panose="020F0502020204030204" pitchFamily="34" charset="0"/>
                <a:cs typeface="Times New Roman" panose="02020603050405020304" pitchFamily="18" charset="0"/>
              </a:rPr>
              <a:t>En kindergarten, </a:t>
            </a:r>
            <a:r>
              <a:rPr lang="es-ES" noProof="0" dirty="0"/>
              <a:t>los niños</a:t>
            </a:r>
            <a:r>
              <a:rPr lang="es-ES" noProof="0" dirty="0">
                <a:effectLst/>
                <a:latin typeface="Montserrat" pitchFamily="2" charset="77"/>
                <a:ea typeface="Calibri" panose="020F0502020204030204" pitchFamily="34" charset="0"/>
                <a:cs typeface="Times New Roman" panose="02020603050405020304" pitchFamily="18" charset="0"/>
              </a:rPr>
              <a:t>: </a:t>
            </a:r>
          </a:p>
          <a:p>
            <a:r>
              <a:rPr lang="es-ES" noProof="0" dirty="0">
                <a:effectLst/>
                <a:latin typeface="Montserrat" pitchFamily="2" charset="77"/>
                <a:ea typeface="Calibri" panose="020F0502020204030204" pitchFamily="34" charset="0"/>
                <a:cs typeface="Times New Roman" panose="02020603050405020304" pitchFamily="18" charset="0"/>
              </a:rPr>
              <a:t>comparan numerales entre 1 y 10 </a:t>
            </a:r>
            <a:endParaRPr lang="es-ES" noProof="0" dirty="0">
              <a:latin typeface="Montserrat" pitchFamily="2" charset="77"/>
              <a:cs typeface="Times New Roman" panose="02020603050405020304" pitchFamily="18" charset="0"/>
            </a:endParaRPr>
          </a:p>
          <a:p>
            <a:pPr marL="0" indent="0">
              <a:spcBef>
                <a:spcPts val="2400"/>
              </a:spcBef>
              <a:buNone/>
            </a:pPr>
            <a:r>
              <a:rPr lang="es-ES" noProof="0" dirty="0"/>
              <a:t>En el primer y segundo grado, los niños: </a:t>
            </a:r>
          </a:p>
          <a:p>
            <a:r>
              <a:rPr lang="es-ES" noProof="0" dirty="0"/>
              <a:t>comparan números de dos y tres dígitos</a:t>
            </a:r>
          </a:p>
          <a:p>
            <a:r>
              <a:rPr lang="es-ES" noProof="0" dirty="0"/>
              <a:t>utilizan símbolos tales </a:t>
            </a:r>
            <a:br>
              <a:rPr lang="es-ES" noProof="0" dirty="0"/>
            </a:br>
            <a:r>
              <a:rPr lang="es-ES" noProof="0" dirty="0"/>
              <a:t>como </a:t>
            </a:r>
            <a:r>
              <a:rPr lang="es-ES" b="1" noProof="0" dirty="0"/>
              <a:t>&lt;</a:t>
            </a:r>
            <a:r>
              <a:rPr lang="es-ES" noProof="0" dirty="0"/>
              <a:t>, </a:t>
            </a:r>
            <a:r>
              <a:rPr lang="es-ES" b="1" noProof="0" dirty="0"/>
              <a:t>&gt;</a:t>
            </a:r>
            <a:r>
              <a:rPr lang="es-ES" noProof="0" dirty="0"/>
              <a:t>, </a:t>
            </a:r>
            <a:r>
              <a:rPr lang="es-ES" b="1" noProof="0" dirty="0"/>
              <a:t>=</a:t>
            </a:r>
            <a:r>
              <a:rPr lang="es-ES" noProof="0" dirty="0"/>
              <a:t> </a:t>
            </a:r>
          </a:p>
        </p:txBody>
      </p:sp>
      <p:pic>
        <p:nvPicPr>
          <p:cNvPr id="4" name="Content Placeholder 11">
            <a:extLst>
              <a:ext uri="{FF2B5EF4-FFF2-40B4-BE49-F238E27FC236}">
                <a16:creationId xmlns:a16="http://schemas.microsoft.com/office/drawing/2014/main" id="{99CBB0BA-6085-1E12-6E39-C9F252C2EBA5}"/>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5922497" y="973917"/>
            <a:ext cx="6269503" cy="4843074"/>
          </a:xfrm>
          <a:prstGeom prst="rect">
            <a:avLst/>
          </a:prstGeom>
        </p:spPr>
      </p:pic>
    </p:spTree>
    <p:extLst>
      <p:ext uri="{BB962C8B-B14F-4D97-AF65-F5344CB8AC3E}">
        <p14:creationId xmlns:p14="http://schemas.microsoft.com/office/powerpoint/2010/main" val="24192806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1536C-D764-8E49-E9BC-F14C58EB3909}"/>
              </a:ext>
            </a:extLst>
          </p:cNvPr>
          <p:cNvSpPr>
            <a:spLocks noGrp="1"/>
          </p:cNvSpPr>
          <p:nvPr>
            <p:ph type="title"/>
          </p:nvPr>
        </p:nvSpPr>
        <p:spPr/>
        <p:txBody>
          <a:bodyPr/>
          <a:lstStyle/>
          <a:p>
            <a:r>
              <a:rPr lang="es-ES" noProof="0" dirty="0"/>
              <a:t>Vocabulario comparativo</a:t>
            </a:r>
            <a:endParaRPr lang="en-US" b="0" dirty="0">
              <a:solidFill>
                <a:schemeClr val="bg1"/>
              </a:solidFill>
              <a:latin typeface="Montserrat Medium" panose="00000600000000000000" pitchFamily="2" charset="0"/>
            </a:endParaRPr>
          </a:p>
        </p:txBody>
      </p:sp>
      <p:sp>
        <p:nvSpPr>
          <p:cNvPr id="6" name="Content Placeholder 5">
            <a:extLst>
              <a:ext uri="{FF2B5EF4-FFF2-40B4-BE49-F238E27FC236}">
                <a16:creationId xmlns:a16="http://schemas.microsoft.com/office/drawing/2014/main" id="{220CCEAD-3F42-E752-EFE5-10524C48CCD5}"/>
              </a:ext>
            </a:extLst>
          </p:cNvPr>
          <p:cNvSpPr>
            <a:spLocks noGrp="1"/>
          </p:cNvSpPr>
          <p:nvPr>
            <p:ph idx="1"/>
          </p:nvPr>
        </p:nvSpPr>
        <p:spPr>
          <a:xfrm>
            <a:off x="851648" y="1171848"/>
            <a:ext cx="4873903" cy="4514301"/>
          </a:xfrm>
        </p:spPr>
        <p:txBody>
          <a:bodyPr anchor="ctr" anchorCtr="0">
            <a:normAutofit/>
          </a:bodyPr>
          <a:lstStyle/>
          <a:p>
            <a:pPr>
              <a:spcBef>
                <a:spcPts val="0"/>
              </a:spcBef>
            </a:pPr>
            <a:r>
              <a:rPr lang="es-ES" sz="2800" noProof="0" dirty="0">
                <a:effectLst/>
                <a:latin typeface="Montserrat" pitchFamily="2" charset="77"/>
                <a:ea typeface="Calibri" panose="020F0502020204030204" pitchFamily="34" charset="0"/>
                <a:cs typeface="Times New Roman" panose="02020603050405020304" pitchFamily="18" charset="0"/>
              </a:rPr>
              <a:t>Entre los tres y cinco años, los niños usan con más frecuencia </a:t>
            </a:r>
            <a:r>
              <a:rPr lang="es-ES" dirty="0">
                <a:ea typeface="Calibri" panose="020F0502020204030204" pitchFamily="34" charset="0"/>
                <a:cs typeface="Times New Roman" panose="02020603050405020304" pitchFamily="18" charset="0"/>
              </a:rPr>
              <a:t>palabras</a:t>
            </a:r>
            <a:r>
              <a:rPr lang="es-ES" sz="2800" noProof="0" dirty="0">
                <a:effectLst/>
                <a:latin typeface="Montserrat" pitchFamily="2" charset="77"/>
                <a:ea typeface="Calibri" panose="020F0502020204030204" pitchFamily="34" charset="0"/>
                <a:cs typeface="Times New Roman" panose="02020603050405020304" pitchFamily="18" charset="0"/>
              </a:rPr>
              <a:t> como</a:t>
            </a:r>
            <a:r>
              <a:rPr lang="es-ES" sz="2800" b="1" noProof="0" dirty="0">
                <a:effectLst/>
                <a:latin typeface="Montserrat" pitchFamily="2" charset="77"/>
                <a:ea typeface="Calibri" panose="020F0502020204030204" pitchFamily="34" charset="0"/>
                <a:cs typeface="Times New Roman" panose="02020603050405020304" pitchFamily="18" charset="0"/>
              </a:rPr>
              <a:t> "más"</a:t>
            </a:r>
            <a:r>
              <a:rPr lang="es-ES" sz="2800" noProof="0" dirty="0">
                <a:effectLst/>
                <a:latin typeface="Montserrat" pitchFamily="2" charset="77"/>
                <a:ea typeface="Calibri" panose="020F0502020204030204" pitchFamily="34" charset="0"/>
                <a:cs typeface="Times New Roman" panose="02020603050405020304" pitchFamily="18" charset="0"/>
              </a:rPr>
              <a:t>, </a:t>
            </a:r>
            <a:r>
              <a:rPr lang="es-ES" sz="2800" b="1" noProof="0" dirty="0">
                <a:effectLst/>
                <a:latin typeface="Montserrat" pitchFamily="2" charset="77"/>
                <a:ea typeface="Calibri" panose="020F0502020204030204" pitchFamily="34" charset="0"/>
                <a:cs typeface="Times New Roman" panose="02020603050405020304" pitchFamily="18" charset="0"/>
              </a:rPr>
              <a:t>"menos"</a:t>
            </a:r>
            <a:r>
              <a:rPr lang="es-ES" sz="2800" noProof="0" dirty="0">
                <a:effectLst/>
                <a:latin typeface="Montserrat" pitchFamily="2" charset="77"/>
                <a:ea typeface="Calibri" panose="020F0502020204030204" pitchFamily="34" charset="0"/>
                <a:cs typeface="Times New Roman" panose="02020603050405020304" pitchFamily="18" charset="0"/>
              </a:rPr>
              <a:t>  e </a:t>
            </a:r>
            <a:r>
              <a:rPr lang="es-ES" sz="2800" b="1" noProof="0" dirty="0">
                <a:effectLst/>
                <a:latin typeface="Montserrat" pitchFamily="2" charset="77"/>
                <a:ea typeface="Calibri" panose="020F0502020204030204" pitchFamily="34" charset="0"/>
                <a:cs typeface="Times New Roman" panose="02020603050405020304" pitchFamily="18" charset="0"/>
              </a:rPr>
              <a:t>"igual”.</a:t>
            </a:r>
          </a:p>
          <a:p>
            <a:pPr>
              <a:spcBef>
                <a:spcPts val="0"/>
              </a:spcBef>
            </a:pPr>
            <a:r>
              <a:rPr lang="es-ES" noProof="0" dirty="0">
                <a:effectLst/>
                <a:latin typeface="Montserrat" pitchFamily="2" charset="77"/>
                <a:ea typeface="Calibri" panose="020F0502020204030204" pitchFamily="34" charset="0"/>
                <a:cs typeface="Times New Roman" panose="02020603050405020304" pitchFamily="18" charset="0"/>
              </a:rPr>
              <a:t>En el kindergarten, los niños usan palabras como </a:t>
            </a:r>
            <a:r>
              <a:rPr lang="es-ES" b="1" noProof="0" dirty="0">
                <a:effectLst/>
                <a:latin typeface="Montserrat" pitchFamily="2" charset="77"/>
                <a:ea typeface="Calibri" panose="020F0502020204030204" pitchFamily="34" charset="0"/>
                <a:cs typeface="Times New Roman" panose="02020603050405020304" pitchFamily="18" charset="0"/>
              </a:rPr>
              <a:t>"igual," "mayor," o "menor”.</a:t>
            </a:r>
          </a:p>
        </p:txBody>
      </p:sp>
      <p:pic>
        <p:nvPicPr>
          <p:cNvPr id="4" name="Content Placeholder 7">
            <a:extLst>
              <a:ext uri="{FF2B5EF4-FFF2-40B4-BE49-F238E27FC236}">
                <a16:creationId xmlns:a16="http://schemas.microsoft.com/office/drawing/2014/main" id="{6A924D49-3F77-C313-AAE4-BCB1057627FB}"/>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5915465" y="971557"/>
            <a:ext cx="6276535" cy="4714593"/>
          </a:xfrm>
          <a:prstGeom prst="rect">
            <a:avLst/>
          </a:prstGeom>
        </p:spPr>
      </p:pic>
    </p:spTree>
    <p:extLst>
      <p:ext uri="{BB962C8B-B14F-4D97-AF65-F5344CB8AC3E}">
        <p14:creationId xmlns:p14="http://schemas.microsoft.com/office/powerpoint/2010/main" val="22431481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1536C-D764-8E49-E9BC-F14C58EB3909}"/>
              </a:ext>
            </a:extLst>
          </p:cNvPr>
          <p:cNvSpPr>
            <a:spLocks noGrp="1"/>
          </p:cNvSpPr>
          <p:nvPr>
            <p:ph type="title"/>
          </p:nvPr>
        </p:nvSpPr>
        <p:spPr/>
        <p:txBody>
          <a:bodyPr/>
          <a:lstStyle/>
          <a:p>
            <a:r>
              <a:rPr lang="es-ES" noProof="0" dirty="0"/>
              <a:t>Reflex</a:t>
            </a:r>
            <a:r>
              <a:rPr lang="es-ES" noProof="0" dirty="0">
                <a:effectLst/>
              </a:rPr>
              <a:t>ionar</a:t>
            </a:r>
            <a:r>
              <a:rPr lang="es-ES" noProof="0" dirty="0"/>
              <a:t>: </a:t>
            </a:r>
            <a:r>
              <a:rPr lang="es-ES" b="0" noProof="0" dirty="0"/>
              <a:t>conteo y comparación de números</a:t>
            </a:r>
            <a:endParaRPr lang="en-US" b="0" dirty="0">
              <a:solidFill>
                <a:schemeClr val="bg1"/>
              </a:solidFill>
              <a:latin typeface="Montserrat Medium" panose="00000600000000000000" pitchFamily="2" charset="0"/>
            </a:endParaRPr>
          </a:p>
        </p:txBody>
      </p:sp>
      <p:sp>
        <p:nvSpPr>
          <p:cNvPr id="6" name="Content Placeholder 5">
            <a:extLst>
              <a:ext uri="{FF2B5EF4-FFF2-40B4-BE49-F238E27FC236}">
                <a16:creationId xmlns:a16="http://schemas.microsoft.com/office/drawing/2014/main" id="{220CCEAD-3F42-E752-EFE5-10524C48CCD5}"/>
              </a:ext>
            </a:extLst>
          </p:cNvPr>
          <p:cNvSpPr>
            <a:spLocks noGrp="1"/>
          </p:cNvSpPr>
          <p:nvPr>
            <p:ph idx="1"/>
          </p:nvPr>
        </p:nvSpPr>
        <p:spPr>
          <a:xfrm>
            <a:off x="851648" y="1171848"/>
            <a:ext cx="4873903" cy="4514304"/>
          </a:xfrm>
        </p:spPr>
        <p:txBody>
          <a:bodyPr anchor="ctr" anchorCtr="0">
            <a:normAutofit/>
          </a:bodyPr>
          <a:lstStyle/>
          <a:p>
            <a:pPr marL="0" indent="0">
              <a:buNone/>
            </a:pPr>
            <a:r>
              <a:rPr lang="es-ES" noProof="0" dirty="0"/>
              <a:t>Identificar ejemplos de niños:</a:t>
            </a:r>
          </a:p>
          <a:p>
            <a:pPr>
              <a:spcBef>
                <a:spcPts val="1800"/>
              </a:spcBef>
            </a:pPr>
            <a:r>
              <a:rPr lang="es-ES" noProof="0" dirty="0"/>
              <a:t>recitando la lista de conteo</a:t>
            </a:r>
          </a:p>
          <a:p>
            <a:pPr>
              <a:spcBef>
                <a:spcPts val="1800"/>
              </a:spcBef>
            </a:pPr>
            <a:r>
              <a:rPr lang="es-ES" noProof="0" dirty="0"/>
              <a:t>contando para averiguar cuántos</a:t>
            </a:r>
          </a:p>
          <a:p>
            <a:pPr>
              <a:spcBef>
                <a:spcPts val="1800"/>
              </a:spcBef>
            </a:pPr>
            <a:r>
              <a:rPr lang="es-ES" noProof="0" dirty="0"/>
              <a:t>contando para comparar grupos</a:t>
            </a:r>
          </a:p>
        </p:txBody>
      </p:sp>
      <p:pic>
        <p:nvPicPr>
          <p:cNvPr id="3" name="Picture 2">
            <a:extLst>
              <a:ext uri="{FF2B5EF4-FFF2-40B4-BE49-F238E27FC236}">
                <a16:creationId xmlns:a16="http://schemas.microsoft.com/office/drawing/2014/main" id="{FB721576-4694-875B-45C6-A7D5AFE574CF}"/>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5957668" y="973918"/>
            <a:ext cx="6234332" cy="4712234"/>
          </a:xfrm>
          <a:prstGeom prst="rect">
            <a:avLst/>
          </a:prstGeom>
        </p:spPr>
      </p:pic>
    </p:spTree>
    <p:extLst>
      <p:ext uri="{BB962C8B-B14F-4D97-AF65-F5344CB8AC3E}">
        <p14:creationId xmlns:p14="http://schemas.microsoft.com/office/powerpoint/2010/main" val="26972617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1536C-D764-8E49-E9BC-F14C58EB3909}"/>
              </a:ext>
            </a:extLst>
          </p:cNvPr>
          <p:cNvSpPr>
            <a:spLocks noGrp="1"/>
          </p:cNvSpPr>
          <p:nvPr>
            <p:ph type="title"/>
          </p:nvPr>
        </p:nvSpPr>
        <p:spPr>
          <a:xfrm>
            <a:off x="851648" y="250619"/>
            <a:ext cx="10834075" cy="507831"/>
          </a:xfrm>
        </p:spPr>
        <p:txBody>
          <a:bodyPr/>
          <a:lstStyle/>
          <a:p>
            <a:r>
              <a:rPr lang="es-ES" noProof="0" dirty="0"/>
              <a:t>Reconocer, nombrar y anotar numerales: definición</a:t>
            </a:r>
            <a:endParaRPr lang="en-US" b="0" dirty="0">
              <a:solidFill>
                <a:schemeClr val="bg1"/>
              </a:solidFill>
              <a:latin typeface="Montserrat Medium" panose="00000600000000000000" pitchFamily="2" charset="0"/>
            </a:endParaRPr>
          </a:p>
        </p:txBody>
      </p:sp>
      <p:sp>
        <p:nvSpPr>
          <p:cNvPr id="6" name="Content Placeholder 5">
            <a:extLst>
              <a:ext uri="{FF2B5EF4-FFF2-40B4-BE49-F238E27FC236}">
                <a16:creationId xmlns:a16="http://schemas.microsoft.com/office/drawing/2014/main" id="{220CCEAD-3F42-E752-EFE5-10524C48CCD5}"/>
              </a:ext>
            </a:extLst>
          </p:cNvPr>
          <p:cNvSpPr>
            <a:spLocks noGrp="1"/>
          </p:cNvSpPr>
          <p:nvPr>
            <p:ph idx="1"/>
          </p:nvPr>
        </p:nvSpPr>
        <p:spPr>
          <a:xfrm>
            <a:off x="851648" y="1171848"/>
            <a:ext cx="4873903" cy="4847312"/>
          </a:xfrm>
        </p:spPr>
        <p:txBody>
          <a:bodyPr anchor="ctr" anchorCtr="0">
            <a:normAutofit/>
          </a:bodyPr>
          <a:lstStyle/>
          <a:p>
            <a:pPr>
              <a:spcBef>
                <a:spcPts val="0"/>
              </a:spcBef>
            </a:pPr>
            <a:r>
              <a:rPr lang="es-ES" b="1" noProof="0" dirty="0"/>
              <a:t>Reconocer: </a:t>
            </a:r>
            <a:r>
              <a:rPr lang="es-ES" dirty="0"/>
              <a:t>identificar el numeral.</a:t>
            </a:r>
          </a:p>
          <a:p>
            <a:pPr>
              <a:spcBef>
                <a:spcPts val="1800"/>
              </a:spcBef>
            </a:pPr>
            <a:r>
              <a:rPr lang="es-ES" b="1" noProof="0" dirty="0"/>
              <a:t>Nombrar: </a:t>
            </a:r>
            <a:r>
              <a:rPr lang="es-ES" noProof="0" dirty="0"/>
              <a:t>comunicar la palabra correcta (en cualquier idioma) cuando ven el numeral. </a:t>
            </a:r>
          </a:p>
          <a:p>
            <a:pPr>
              <a:spcBef>
                <a:spcPts val="1800"/>
              </a:spcBef>
            </a:pPr>
            <a:r>
              <a:rPr lang="es-ES" b="1" noProof="0" dirty="0"/>
              <a:t>Anotar: </a:t>
            </a:r>
            <a:r>
              <a:rPr lang="es-ES" noProof="0" dirty="0"/>
              <a:t>trazar o escribir numerales. </a:t>
            </a:r>
          </a:p>
        </p:txBody>
      </p:sp>
      <p:pic>
        <p:nvPicPr>
          <p:cNvPr id="5" name="Picture 4" descr="Un niño escribiendo números en una hoja de papel.">
            <a:extLst>
              <a:ext uri="{FF2B5EF4-FFF2-40B4-BE49-F238E27FC236}">
                <a16:creationId xmlns:a16="http://schemas.microsoft.com/office/drawing/2014/main" id="{C632F519-6D96-B659-2B03-E575A5DAFB4B}"/>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200774" y="973918"/>
            <a:ext cx="5991225" cy="5045242"/>
          </a:xfrm>
          <a:prstGeom prst="rect">
            <a:avLst/>
          </a:prstGeom>
        </p:spPr>
      </p:pic>
    </p:spTree>
    <p:extLst>
      <p:ext uri="{BB962C8B-B14F-4D97-AF65-F5344CB8AC3E}">
        <p14:creationId xmlns:p14="http://schemas.microsoft.com/office/powerpoint/2010/main" val="4779855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1536C-D764-8E49-E9BC-F14C58EB3909}"/>
              </a:ext>
            </a:extLst>
          </p:cNvPr>
          <p:cNvSpPr>
            <a:spLocks noGrp="1"/>
          </p:cNvSpPr>
          <p:nvPr>
            <p:ph type="title"/>
          </p:nvPr>
        </p:nvSpPr>
        <p:spPr>
          <a:xfrm>
            <a:off x="851648" y="50588"/>
            <a:ext cx="10834075" cy="923330"/>
          </a:xfrm>
        </p:spPr>
        <p:txBody>
          <a:bodyPr/>
          <a:lstStyle/>
          <a:p>
            <a:r>
              <a:rPr lang="en-US" dirty="0"/>
              <a:t>Recognizing, Naming, and Recording Numerals: Development</a:t>
            </a:r>
            <a:endParaRPr lang="en-US" b="0" dirty="0">
              <a:solidFill>
                <a:schemeClr val="bg1"/>
              </a:solidFill>
              <a:latin typeface="Montserrat Medium" panose="00000600000000000000" pitchFamily="2" charset="0"/>
            </a:endParaRPr>
          </a:p>
        </p:txBody>
      </p:sp>
      <p:sp>
        <p:nvSpPr>
          <p:cNvPr id="6" name="Content Placeholder 5">
            <a:extLst>
              <a:ext uri="{FF2B5EF4-FFF2-40B4-BE49-F238E27FC236}">
                <a16:creationId xmlns:a16="http://schemas.microsoft.com/office/drawing/2014/main" id="{220CCEAD-3F42-E752-EFE5-10524C48CCD5}"/>
              </a:ext>
            </a:extLst>
          </p:cNvPr>
          <p:cNvSpPr>
            <a:spLocks noGrp="1"/>
          </p:cNvSpPr>
          <p:nvPr>
            <p:ph idx="1"/>
          </p:nvPr>
        </p:nvSpPr>
        <p:spPr>
          <a:xfrm>
            <a:off x="851648" y="1171848"/>
            <a:ext cx="4873903" cy="4514304"/>
          </a:xfrm>
        </p:spPr>
        <p:txBody>
          <a:bodyPr anchor="ctr" anchorCtr="0">
            <a:normAutofit fontScale="92500" lnSpcReduction="20000"/>
          </a:bodyPr>
          <a:lstStyle/>
          <a:p>
            <a:pPr>
              <a:lnSpc>
                <a:spcPct val="110000"/>
              </a:lnSpc>
              <a:spcBef>
                <a:spcPts val="0"/>
              </a:spcBef>
              <a:spcAft>
                <a:spcPts val="1200"/>
              </a:spcAft>
            </a:pPr>
            <a:r>
              <a:rPr lang="en-US" dirty="0"/>
              <a:t>Between ages three and five</a:t>
            </a:r>
            <a:r>
              <a:rPr lang="en-US" strike="sngStrike" dirty="0"/>
              <a:t>, </a:t>
            </a:r>
            <a:r>
              <a:rPr lang="en-US" dirty="0"/>
              <a:t>children recognize, name, and record numerals </a:t>
            </a:r>
            <a:r>
              <a:rPr lang="en-US" b="1" dirty="0"/>
              <a:t>1 to 10</a:t>
            </a:r>
            <a:r>
              <a:rPr lang="en-US" dirty="0"/>
              <a:t>.</a:t>
            </a:r>
          </a:p>
          <a:p>
            <a:pPr>
              <a:lnSpc>
                <a:spcPct val="110000"/>
              </a:lnSpc>
              <a:spcBef>
                <a:spcPts val="0"/>
              </a:spcBef>
              <a:spcAft>
                <a:spcPts val="1200"/>
              </a:spcAft>
            </a:pPr>
            <a:r>
              <a:rPr lang="en-US" dirty="0"/>
              <a:t>In kindergarten, children recognize, name, and record numerals </a:t>
            </a:r>
            <a:r>
              <a:rPr lang="en-US" b="1" dirty="0"/>
              <a:t>0 to 20</a:t>
            </a:r>
            <a:r>
              <a:rPr lang="en-US" dirty="0"/>
              <a:t>.</a:t>
            </a:r>
          </a:p>
          <a:p>
            <a:pPr>
              <a:lnSpc>
                <a:spcPct val="110000"/>
              </a:lnSpc>
              <a:spcBef>
                <a:spcPts val="0"/>
              </a:spcBef>
              <a:spcAft>
                <a:spcPts val="1200"/>
              </a:spcAft>
            </a:pPr>
            <a:r>
              <a:rPr lang="en-US" dirty="0"/>
              <a:t>In first and second grade, children recognize, name, and record numerals to </a:t>
            </a:r>
            <a:r>
              <a:rPr lang="en-US" b="1" dirty="0"/>
              <a:t>1,000</a:t>
            </a:r>
            <a:r>
              <a:rPr lang="en-US" dirty="0"/>
              <a:t>.</a:t>
            </a:r>
          </a:p>
        </p:txBody>
      </p:sp>
      <p:pic>
        <p:nvPicPr>
          <p:cNvPr id="8" name="Content Placeholder 3">
            <a:extLst>
              <a:ext uri="{FF2B5EF4-FFF2-40B4-BE49-F238E27FC236}">
                <a16:creationId xmlns:a16="http://schemas.microsoft.com/office/drawing/2014/main" id="{F5A1DC36-418F-F6BE-C6DD-F7F7F8BF0E5D}"/>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096000" y="973917"/>
            <a:ext cx="6096000" cy="4712235"/>
          </a:xfrm>
          <a:prstGeom prst="rect">
            <a:avLst/>
          </a:prstGeom>
        </p:spPr>
      </p:pic>
    </p:spTree>
    <p:extLst>
      <p:ext uri="{BB962C8B-B14F-4D97-AF65-F5344CB8AC3E}">
        <p14:creationId xmlns:p14="http://schemas.microsoft.com/office/powerpoint/2010/main" val="26042386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C2949E4-3460-A912-F10C-43D6713F669F}"/>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990492" y="681036"/>
            <a:ext cx="5542671" cy="4269115"/>
          </a:xfrm>
          <a:prstGeom prst="rect">
            <a:avLst/>
          </a:prstGeom>
        </p:spPr>
      </p:pic>
      <p:sp>
        <p:nvSpPr>
          <p:cNvPr id="7" name="Content Placeholder 6">
            <a:extLst>
              <a:ext uri="{FF2B5EF4-FFF2-40B4-BE49-F238E27FC236}">
                <a16:creationId xmlns:a16="http://schemas.microsoft.com/office/drawing/2014/main" id="{D6978D14-4DA0-AB10-77E9-D4F4C4DEB888}"/>
              </a:ext>
            </a:extLst>
          </p:cNvPr>
          <p:cNvSpPr>
            <a:spLocks noGrp="1"/>
          </p:cNvSpPr>
          <p:nvPr>
            <p:ph idx="1"/>
          </p:nvPr>
        </p:nvSpPr>
        <p:spPr>
          <a:xfrm>
            <a:off x="6035039" y="4972930"/>
            <a:ext cx="5542671" cy="1204034"/>
          </a:xfrm>
        </p:spPr>
        <p:txBody>
          <a:bodyPr>
            <a:normAutofit/>
          </a:bodyPr>
          <a:lstStyle/>
          <a:p>
            <a:pPr marL="0" indent="0">
              <a:lnSpc>
                <a:spcPct val="150000"/>
              </a:lnSpc>
              <a:buNone/>
            </a:pPr>
            <a:r>
              <a:rPr lang="es-ES" sz="1600" u="sng" noProof="0" dirty="0">
                <a:solidFill>
                  <a:srgbClr val="0000FF"/>
                </a:solidFill>
                <a:latin typeface="Montserrat Medium" panose="00000600000000000000" pitchFamily="2" charset="0"/>
                <a:cs typeface="Calibri" panose="020F0502020204030204" pitchFamily="34" charset="0"/>
                <a:hlinkClick r:id="rId4"/>
              </a:rPr>
              <a:t>Comparar números y anotar numerales (3-5 años)</a:t>
            </a:r>
            <a:r>
              <a:rPr lang="es-ES" sz="1600" u="sng" noProof="0" dirty="0">
                <a:solidFill>
                  <a:srgbClr val="0000FF"/>
                </a:solidFill>
                <a:latin typeface="Montserrat Medium" panose="00000600000000000000" pitchFamily="2" charset="0"/>
                <a:cs typeface="Calibri" panose="020F0502020204030204" pitchFamily="34" charset="0"/>
              </a:rPr>
              <a:t> </a:t>
            </a:r>
            <a:r>
              <a:rPr lang="es-ES" sz="1600" u="sng" noProof="0" dirty="0">
                <a:solidFill>
                  <a:srgbClr val="0000FF"/>
                </a:solidFill>
                <a:latin typeface="Montserrat Medium" panose="00000600000000000000" pitchFamily="2" charset="0"/>
                <a:cs typeface="Calibri" panose="020F0502020204030204" pitchFamily="34" charset="0"/>
                <a:hlinkClick r:id="rId5"/>
              </a:rPr>
              <a:t>Comparar números y anotar numerales (3-5 años) – Versión AD</a:t>
            </a:r>
            <a:endParaRPr lang="es-ES" sz="1600" u="sng" noProof="0" dirty="0">
              <a:solidFill>
                <a:srgbClr val="0000FF"/>
              </a:solidFill>
              <a:latin typeface="Montserrat Medium" panose="00000600000000000000" pitchFamily="2" charset="0"/>
              <a:cs typeface="Calibri" panose="020F0502020204030204" pitchFamily="34" charset="0"/>
            </a:endParaRPr>
          </a:p>
        </p:txBody>
      </p:sp>
      <p:sp>
        <p:nvSpPr>
          <p:cNvPr id="5" name="Title 3">
            <a:extLst>
              <a:ext uri="{FF2B5EF4-FFF2-40B4-BE49-F238E27FC236}">
                <a16:creationId xmlns:a16="http://schemas.microsoft.com/office/drawing/2014/main" id="{BD8AA33F-621F-E52D-5428-702F4FB16A6E}"/>
              </a:ext>
            </a:extLst>
          </p:cNvPr>
          <p:cNvSpPr>
            <a:spLocks noGrp="1"/>
          </p:cNvSpPr>
          <p:nvPr>
            <p:ph type="title"/>
          </p:nvPr>
        </p:nvSpPr>
        <p:spPr>
          <a:xfrm>
            <a:off x="1187434" y="1294229"/>
            <a:ext cx="4034118" cy="4483734"/>
          </a:xfrm>
        </p:spPr>
        <p:txBody>
          <a:bodyPr>
            <a:normAutofit/>
          </a:bodyPr>
          <a:lstStyle/>
          <a:p>
            <a:pPr algn="ctr"/>
            <a:r>
              <a:rPr lang="es-ES" sz="4900" noProof="0" dirty="0"/>
              <a:t>Observar: aprender sobre números y conteo</a:t>
            </a:r>
            <a:endParaRPr lang="en-US" sz="4900" dirty="0">
              <a:solidFill>
                <a:schemeClr val="bg1"/>
              </a:solidFill>
              <a:latin typeface="Montserrat" panose="00000500000000000000" pitchFamily="50" charset="0"/>
            </a:endParaRPr>
          </a:p>
        </p:txBody>
      </p:sp>
    </p:spTree>
    <p:extLst>
      <p:ext uri="{BB962C8B-B14F-4D97-AF65-F5344CB8AC3E}">
        <p14:creationId xmlns:p14="http://schemas.microsoft.com/office/powerpoint/2010/main" val="42886710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1536C-D764-8E49-E9BC-F14C58EB3909}"/>
              </a:ext>
            </a:extLst>
          </p:cNvPr>
          <p:cNvSpPr>
            <a:spLocks noGrp="1"/>
          </p:cNvSpPr>
          <p:nvPr>
            <p:ph type="title"/>
          </p:nvPr>
        </p:nvSpPr>
        <p:spPr/>
        <p:txBody>
          <a:bodyPr/>
          <a:lstStyle/>
          <a:p>
            <a:r>
              <a:rPr lang="es-ES" b="1" noProof="0" dirty="0">
                <a:solidFill>
                  <a:schemeClr val="bg1"/>
                </a:solidFill>
                <a:latin typeface="Montserrat" pitchFamily="2" charset="77"/>
              </a:rPr>
              <a:t>Objetivos de la sesión </a:t>
            </a:r>
            <a:endParaRPr lang="en-US" b="1" dirty="0">
              <a:solidFill>
                <a:schemeClr val="bg1"/>
              </a:solidFill>
              <a:latin typeface="Montserrat" pitchFamily="2" charset="77"/>
            </a:endParaRPr>
          </a:p>
        </p:txBody>
      </p:sp>
      <p:sp>
        <p:nvSpPr>
          <p:cNvPr id="3" name="Content Placeholder 2">
            <a:extLst>
              <a:ext uri="{FF2B5EF4-FFF2-40B4-BE49-F238E27FC236}">
                <a16:creationId xmlns:a16="http://schemas.microsoft.com/office/drawing/2014/main" id="{E1718584-69B8-5F62-20C4-A6C61F18891C}"/>
              </a:ext>
            </a:extLst>
          </p:cNvPr>
          <p:cNvSpPr>
            <a:spLocks noGrp="1"/>
          </p:cNvSpPr>
          <p:nvPr>
            <p:ph idx="1"/>
          </p:nvPr>
        </p:nvSpPr>
        <p:spPr>
          <a:xfrm>
            <a:off x="851647" y="1253331"/>
            <a:ext cx="4987553" cy="4503239"/>
          </a:xfrm>
        </p:spPr>
        <p:txBody>
          <a:bodyPr anchor="ctr">
            <a:normAutofit fontScale="92500"/>
          </a:bodyPr>
          <a:lstStyle/>
          <a:p>
            <a:pPr>
              <a:spcAft>
                <a:spcPts val="1800"/>
              </a:spcAft>
            </a:pPr>
            <a:r>
              <a:rPr lang="es-ES" noProof="0" dirty="0">
                <a:latin typeface="Montserrat" pitchFamily="2" charset="77"/>
              </a:rPr>
              <a:t>Describir cómo los niños (de tres a seis años) desarrollan conocimientos y habilidades con números y conteo.</a:t>
            </a:r>
          </a:p>
          <a:p>
            <a:pPr>
              <a:spcAft>
                <a:spcPts val="1800"/>
              </a:spcAft>
            </a:pPr>
            <a:r>
              <a:rPr lang="es-ES" noProof="0" dirty="0">
                <a:latin typeface="Montserrat" pitchFamily="2" charset="77"/>
              </a:rPr>
              <a:t>Identificar formas de apoyar a los niños (de tres a seis años) en el desarrollo de conocimientos y habilidades con números y conteo.</a:t>
            </a:r>
          </a:p>
        </p:txBody>
      </p:sp>
      <p:pic>
        <p:nvPicPr>
          <p:cNvPr id="4" name="Content Placeholder 8">
            <a:extLst>
              <a:ext uri="{FF2B5EF4-FFF2-40B4-BE49-F238E27FC236}">
                <a16:creationId xmlns:a16="http://schemas.microsoft.com/office/drawing/2014/main" id="{3560CEE2-B94F-DF82-0046-911E7DFCADD8}"/>
              </a:ext>
              <a:ext uri="{C183D7F6-B498-43B3-948B-1728B52AA6E4}">
                <adec:decorative xmlns:adec="http://schemas.microsoft.com/office/drawing/2017/decorative" val="1"/>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colorTemperature colorTemp="5900"/>
                    </a14:imgEffect>
                  </a14:imgLayer>
                </a14:imgProps>
              </a:ext>
              <a:ext uri="{28A0092B-C50C-407E-A947-70E740481C1C}">
                <a14:useLocalDpi xmlns:a14="http://schemas.microsoft.com/office/drawing/2010/main"/>
              </a:ext>
            </a:extLst>
          </a:blip>
          <a:srcRect b="-900"/>
          <a:stretch/>
        </p:blipFill>
        <p:spPr>
          <a:xfrm>
            <a:off x="6026400" y="967496"/>
            <a:ext cx="6165600" cy="4789074"/>
          </a:xfrm>
          <a:prstGeom prst="rect">
            <a:avLst/>
          </a:prstGeom>
        </p:spPr>
      </p:pic>
    </p:spTree>
    <p:extLst>
      <p:ext uri="{BB962C8B-B14F-4D97-AF65-F5344CB8AC3E}">
        <p14:creationId xmlns:p14="http://schemas.microsoft.com/office/powerpoint/2010/main" val="26870539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1536C-D764-8E49-E9BC-F14C58EB3909}"/>
              </a:ext>
            </a:extLst>
          </p:cNvPr>
          <p:cNvSpPr>
            <a:spLocks noGrp="1"/>
          </p:cNvSpPr>
          <p:nvPr>
            <p:ph type="title"/>
          </p:nvPr>
        </p:nvSpPr>
        <p:spPr>
          <a:xfrm>
            <a:off x="851648" y="219400"/>
            <a:ext cx="10834075" cy="507831"/>
          </a:xfrm>
        </p:spPr>
        <p:txBody>
          <a:bodyPr/>
          <a:lstStyle/>
          <a:p>
            <a:r>
              <a:rPr lang="es-ES" b="1" noProof="0" dirty="0"/>
              <a:t>Discutir: </a:t>
            </a:r>
            <a:r>
              <a:rPr lang="es-ES" b="0" noProof="0" dirty="0"/>
              <a:t>aprender sobre números y conteo </a:t>
            </a:r>
            <a:endParaRPr lang="en-US" b="0" dirty="0">
              <a:solidFill>
                <a:schemeClr val="bg1"/>
              </a:solidFill>
              <a:latin typeface="Montserrat Medium" panose="00000600000000000000" pitchFamily="2" charset="0"/>
            </a:endParaRPr>
          </a:p>
        </p:txBody>
      </p:sp>
      <p:sp>
        <p:nvSpPr>
          <p:cNvPr id="6" name="Content Placeholder 5">
            <a:extLst>
              <a:ext uri="{FF2B5EF4-FFF2-40B4-BE49-F238E27FC236}">
                <a16:creationId xmlns:a16="http://schemas.microsoft.com/office/drawing/2014/main" id="{220CCEAD-3F42-E752-EFE5-10524C48CCD5}"/>
              </a:ext>
            </a:extLst>
          </p:cNvPr>
          <p:cNvSpPr>
            <a:spLocks noGrp="1"/>
          </p:cNvSpPr>
          <p:nvPr>
            <p:ph idx="1"/>
          </p:nvPr>
        </p:nvSpPr>
        <p:spPr>
          <a:xfrm>
            <a:off x="851648" y="1171848"/>
            <a:ext cx="5359238" cy="4475455"/>
          </a:xfrm>
        </p:spPr>
        <p:txBody>
          <a:bodyPr anchor="ctr" anchorCtr="0">
            <a:normAutofit/>
          </a:bodyPr>
          <a:lstStyle/>
          <a:p>
            <a:pPr marL="0" indent="0">
              <a:buNone/>
            </a:pPr>
            <a:r>
              <a:rPr lang="es-ES" noProof="0" dirty="0"/>
              <a:t>¿De qué manera los niños en el video demostraron lo siguiente:</a:t>
            </a:r>
          </a:p>
          <a:p>
            <a:pPr>
              <a:spcBef>
                <a:spcPts val="1800"/>
              </a:spcBef>
            </a:pPr>
            <a:r>
              <a:rPr lang="es-ES" noProof="0" dirty="0"/>
              <a:t>contar y usar cardinalidad</a:t>
            </a:r>
          </a:p>
          <a:p>
            <a:pPr>
              <a:spcBef>
                <a:spcPts val="1800"/>
              </a:spcBef>
            </a:pPr>
            <a:r>
              <a:rPr lang="es-ES" noProof="0" dirty="0"/>
              <a:t>comparar  números</a:t>
            </a:r>
          </a:p>
          <a:p>
            <a:pPr>
              <a:spcBef>
                <a:spcPts val="1800"/>
              </a:spcBef>
            </a:pPr>
            <a:r>
              <a:rPr lang="es-ES" noProof="0" dirty="0"/>
              <a:t>reconocer, nombrar y anotar numerales?</a:t>
            </a:r>
          </a:p>
        </p:txBody>
      </p:sp>
      <p:pic>
        <p:nvPicPr>
          <p:cNvPr id="4" name="Picture 3">
            <a:extLst>
              <a:ext uri="{FF2B5EF4-FFF2-40B4-BE49-F238E27FC236}">
                <a16:creationId xmlns:a16="http://schemas.microsoft.com/office/drawing/2014/main" id="{8D5BC4D9-F981-EBCD-A271-1AE937630ADF}"/>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829760" y="961836"/>
            <a:ext cx="5359238" cy="4754963"/>
          </a:xfrm>
          <a:prstGeom prst="rect">
            <a:avLst/>
          </a:prstGeom>
        </p:spPr>
      </p:pic>
    </p:spTree>
    <p:extLst>
      <p:ext uri="{BB962C8B-B14F-4D97-AF65-F5344CB8AC3E}">
        <p14:creationId xmlns:p14="http://schemas.microsoft.com/office/powerpoint/2010/main" val="7567089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8E5A2F3-0113-148D-2FC2-365FFE6EEDDE}"/>
              </a:ext>
            </a:extLst>
          </p:cNvPr>
          <p:cNvSpPr>
            <a:spLocks noGrp="1"/>
          </p:cNvSpPr>
          <p:nvPr>
            <p:ph type="title"/>
          </p:nvPr>
        </p:nvSpPr>
        <p:spPr>
          <a:xfrm>
            <a:off x="1228970" y="2589667"/>
            <a:ext cx="6051062" cy="1421928"/>
          </a:xfrm>
        </p:spPr>
        <p:txBody>
          <a:bodyPr/>
          <a:lstStyle/>
          <a:p>
            <a:r>
              <a:rPr lang="es-ES" noProof="0" dirty="0"/>
              <a:t>Apoyar números y conteo</a:t>
            </a:r>
            <a:endParaRPr lang="en-US" dirty="0"/>
          </a:p>
        </p:txBody>
      </p:sp>
    </p:spTree>
    <p:extLst>
      <p:ext uri="{BB962C8B-B14F-4D97-AF65-F5344CB8AC3E}">
        <p14:creationId xmlns:p14="http://schemas.microsoft.com/office/powerpoint/2010/main" val="24733496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86EB8-D790-F248-626B-9E590DA0686B}"/>
              </a:ext>
            </a:extLst>
          </p:cNvPr>
          <p:cNvSpPr>
            <a:spLocks noGrp="1"/>
          </p:cNvSpPr>
          <p:nvPr>
            <p:ph type="title"/>
          </p:nvPr>
        </p:nvSpPr>
        <p:spPr>
          <a:xfrm>
            <a:off x="851646" y="237744"/>
            <a:ext cx="10834075" cy="590931"/>
          </a:xfrm>
        </p:spPr>
        <p:txBody>
          <a:bodyPr/>
          <a:lstStyle/>
          <a:p>
            <a:r>
              <a:rPr lang="es-ES" noProof="0" dirty="0"/>
              <a:t>Explorar: Enfoque </a:t>
            </a:r>
            <a:r>
              <a:rPr lang="es-ES" sz="3600" noProof="0" dirty="0">
                <a:effectLst/>
                <a:latin typeface="Calibri" panose="020F0502020204030204" pitchFamily="34" charset="0"/>
                <a:ea typeface="Calibri" panose="020F0502020204030204" pitchFamily="34" charset="0"/>
                <a:cs typeface="Times New Roman" panose="02020603050405020304" pitchFamily="18" charset="0"/>
              </a:rPr>
              <a:t>M</a:t>
            </a:r>
            <a:r>
              <a:rPr lang="es-ES" sz="3600" baseline="30000" noProof="0" dirty="0">
                <a:effectLst/>
                <a:latin typeface="Calibri" panose="020F0502020204030204" pitchFamily="34" charset="0"/>
                <a:ea typeface="Calibri" panose="020F0502020204030204" pitchFamily="34" charset="0"/>
                <a:cs typeface="Times New Roman" panose="02020603050405020304" pitchFamily="18" charset="0"/>
              </a:rPr>
              <a:t>5</a:t>
            </a:r>
            <a:r>
              <a:rPr lang="es-ES" noProof="0" dirty="0"/>
              <a:t> de matemáticas temprana</a:t>
            </a:r>
            <a:endParaRPr lang="en-US" b="0" dirty="0">
              <a:latin typeface="Montserrat Medium" panose="00000600000000000000" pitchFamily="2" charset="0"/>
            </a:endParaRPr>
          </a:p>
        </p:txBody>
      </p:sp>
      <p:sp>
        <p:nvSpPr>
          <p:cNvPr id="3" name="Content Placeholder 2">
            <a:extLst>
              <a:ext uri="{FF2B5EF4-FFF2-40B4-BE49-F238E27FC236}">
                <a16:creationId xmlns:a16="http://schemas.microsoft.com/office/drawing/2014/main" id="{98EA4977-D4FE-0412-ECAD-B8C8C616BCC5}"/>
              </a:ext>
            </a:extLst>
          </p:cNvPr>
          <p:cNvSpPr>
            <a:spLocks noGrp="1"/>
          </p:cNvSpPr>
          <p:nvPr>
            <p:ph idx="1"/>
          </p:nvPr>
        </p:nvSpPr>
        <p:spPr>
          <a:xfrm>
            <a:off x="851647" y="1253331"/>
            <a:ext cx="5054883" cy="4351338"/>
          </a:xfrm>
        </p:spPr>
        <p:txBody>
          <a:bodyPr>
            <a:normAutofit fontScale="92500" lnSpcReduction="10000"/>
          </a:bodyPr>
          <a:lstStyle/>
          <a:p>
            <a:pPr>
              <a:spcAft>
                <a:spcPts val="1800"/>
              </a:spcAft>
            </a:pPr>
            <a:r>
              <a:rPr lang="es-ES" noProof="0" dirty="0">
                <a:latin typeface="Montserrat" panose="00000500000000000000" pitchFamily="50" charset="0"/>
              </a:rPr>
              <a:t>Aprendizaje mutuo</a:t>
            </a:r>
          </a:p>
          <a:p>
            <a:pPr>
              <a:spcAft>
                <a:spcPts val="1800"/>
              </a:spcAft>
            </a:pPr>
            <a:r>
              <a:rPr lang="es-ES" noProof="0" dirty="0">
                <a:latin typeface="Montserrat" panose="00000500000000000000" pitchFamily="50" charset="0"/>
              </a:rPr>
              <a:t>Investigaciones significativas </a:t>
            </a:r>
          </a:p>
          <a:p>
            <a:pPr>
              <a:spcAft>
                <a:spcPts val="1800"/>
              </a:spcAft>
            </a:pPr>
            <a:r>
              <a:rPr lang="es-ES" noProof="0" dirty="0">
                <a:latin typeface="Montserrat" panose="00000500000000000000" pitchFamily="50" charset="0"/>
              </a:rPr>
              <a:t>Materiales y entorno de aprendizaje</a:t>
            </a:r>
          </a:p>
          <a:p>
            <a:pPr>
              <a:spcAft>
                <a:spcPts val="1800"/>
              </a:spcAft>
            </a:pPr>
            <a:r>
              <a:rPr lang="es-ES" noProof="0" dirty="0">
                <a:latin typeface="Montserrat" panose="00000500000000000000" pitchFamily="50" charset="0"/>
              </a:rPr>
              <a:t>Vocabulario y discurso matemáticos</a:t>
            </a:r>
          </a:p>
          <a:p>
            <a:pPr>
              <a:spcAft>
                <a:spcPts val="1800"/>
              </a:spcAft>
            </a:pPr>
            <a:r>
              <a:rPr lang="es-ES" noProof="0" dirty="0">
                <a:latin typeface="Montserrat" panose="00000500000000000000" pitchFamily="50" charset="0"/>
              </a:rPr>
              <a:t>Representaciones múltiples</a:t>
            </a:r>
          </a:p>
        </p:txBody>
      </p:sp>
      <p:pic>
        <p:nvPicPr>
          <p:cNvPr id="5" name="Picture 4">
            <a:extLst>
              <a:ext uri="{FF2B5EF4-FFF2-40B4-BE49-F238E27FC236}">
                <a16:creationId xmlns:a16="http://schemas.microsoft.com/office/drawing/2014/main" id="{E353EFD9-532C-385A-E0B6-3B83463B80C7}"/>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6134666" y="1062681"/>
            <a:ext cx="5205687" cy="5205687"/>
          </a:xfrm>
          <a:prstGeom prst="rect">
            <a:avLst/>
          </a:prstGeom>
        </p:spPr>
      </p:pic>
    </p:spTree>
    <p:extLst>
      <p:ext uri="{BB962C8B-B14F-4D97-AF65-F5344CB8AC3E}">
        <p14:creationId xmlns:p14="http://schemas.microsoft.com/office/powerpoint/2010/main" val="4816843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1536C-D764-8E49-E9BC-F14C58EB3909}"/>
              </a:ext>
            </a:extLst>
          </p:cNvPr>
          <p:cNvSpPr>
            <a:spLocks noGrp="1"/>
          </p:cNvSpPr>
          <p:nvPr>
            <p:ph type="title"/>
          </p:nvPr>
        </p:nvSpPr>
        <p:spPr>
          <a:xfrm>
            <a:off x="851648" y="212366"/>
            <a:ext cx="10834075" cy="507831"/>
          </a:xfrm>
        </p:spPr>
        <p:txBody>
          <a:bodyPr/>
          <a:lstStyle/>
          <a:p>
            <a:r>
              <a:rPr lang="es-ES" noProof="0" dirty="0"/>
              <a:t> Investigaciones significativas: números y conteo</a:t>
            </a:r>
            <a:endParaRPr lang="en-US" b="0" dirty="0">
              <a:solidFill>
                <a:schemeClr val="bg1"/>
              </a:solidFill>
              <a:latin typeface="Montserrat Medium" panose="00000600000000000000" pitchFamily="2" charset="0"/>
            </a:endParaRPr>
          </a:p>
        </p:txBody>
      </p:sp>
      <p:sp>
        <p:nvSpPr>
          <p:cNvPr id="6" name="Content Placeholder 5">
            <a:extLst>
              <a:ext uri="{FF2B5EF4-FFF2-40B4-BE49-F238E27FC236}">
                <a16:creationId xmlns:a16="http://schemas.microsoft.com/office/drawing/2014/main" id="{220CCEAD-3F42-E752-EFE5-10524C48CCD5}"/>
              </a:ext>
            </a:extLst>
          </p:cNvPr>
          <p:cNvSpPr>
            <a:spLocks noGrp="1"/>
          </p:cNvSpPr>
          <p:nvPr>
            <p:ph idx="1"/>
          </p:nvPr>
        </p:nvSpPr>
        <p:spPr>
          <a:xfrm>
            <a:off x="851648" y="1171848"/>
            <a:ext cx="6266604" cy="4514304"/>
          </a:xfrm>
        </p:spPr>
        <p:txBody>
          <a:bodyPr anchor="ctr" anchorCtr="0">
            <a:normAutofit/>
          </a:bodyPr>
          <a:lstStyle/>
          <a:p>
            <a:pPr marL="0" marR="0" lvl="0" indent="0">
              <a:lnSpc>
                <a:spcPct val="107000"/>
              </a:lnSpc>
              <a:spcBef>
                <a:spcPts val="0"/>
              </a:spcBef>
              <a:spcAft>
                <a:spcPts val="0"/>
              </a:spcAft>
              <a:buNone/>
            </a:pPr>
            <a:r>
              <a:rPr lang="es-ES" noProof="0" dirty="0"/>
              <a:t>Piense como la experiencia:</a:t>
            </a:r>
          </a:p>
          <a:p>
            <a:pPr>
              <a:lnSpc>
                <a:spcPct val="107000"/>
              </a:lnSpc>
              <a:spcBef>
                <a:spcPts val="1800"/>
              </a:spcBef>
            </a:pPr>
            <a:r>
              <a:rPr lang="es-ES" noProof="0" dirty="0"/>
              <a:t>corresponde con los intereses, preguntas o problemas del mundo real</a:t>
            </a:r>
          </a:p>
          <a:p>
            <a:pPr>
              <a:lnSpc>
                <a:spcPct val="107000"/>
              </a:lnSpc>
              <a:spcBef>
                <a:spcPts val="1800"/>
              </a:spcBef>
            </a:pPr>
            <a:r>
              <a:rPr lang="es-ES" noProof="0" dirty="0"/>
              <a:t>es abierta y promueve la experimentación</a:t>
            </a:r>
          </a:p>
          <a:p>
            <a:pPr>
              <a:lnSpc>
                <a:spcPct val="107000"/>
              </a:lnSpc>
              <a:spcBef>
                <a:spcPts val="1800"/>
              </a:spcBef>
            </a:pPr>
            <a:r>
              <a:rPr lang="es-ES" noProof="0" dirty="0"/>
              <a:t>ayuda a los niños a utilizar las matemáticas para un propósito</a:t>
            </a:r>
          </a:p>
        </p:txBody>
      </p:sp>
      <p:pic>
        <p:nvPicPr>
          <p:cNvPr id="3" name="Content Placeholder 6">
            <a:extLst>
              <a:ext uri="{FF2B5EF4-FFF2-40B4-BE49-F238E27FC236}">
                <a16:creationId xmlns:a16="http://schemas.microsoft.com/office/drawing/2014/main" id="{7BB3CB6A-4B5F-D1F9-36BE-627AEBB60FCC}"/>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7301650" y="1171848"/>
            <a:ext cx="3101408" cy="2468003"/>
          </a:xfrm>
          <a:prstGeom prst="rect">
            <a:avLst/>
          </a:prstGeom>
        </p:spPr>
      </p:pic>
      <p:pic>
        <p:nvPicPr>
          <p:cNvPr id="12" name="Picture 11">
            <a:extLst>
              <a:ext uri="{FF2B5EF4-FFF2-40B4-BE49-F238E27FC236}">
                <a16:creationId xmlns:a16="http://schemas.microsoft.com/office/drawing/2014/main" id="{F8304ED2-9503-C661-EC91-83C36D5A665C}"/>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7325613" y="3722871"/>
            <a:ext cx="3077783" cy="1963281"/>
          </a:xfrm>
          <a:prstGeom prst="rect">
            <a:avLst/>
          </a:prstGeom>
        </p:spPr>
      </p:pic>
    </p:spTree>
    <p:extLst>
      <p:ext uri="{BB962C8B-B14F-4D97-AF65-F5344CB8AC3E}">
        <p14:creationId xmlns:p14="http://schemas.microsoft.com/office/powerpoint/2010/main" val="35891263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BD8AA33F-621F-E52D-5428-702F4FB16A6E}"/>
              </a:ext>
            </a:extLst>
          </p:cNvPr>
          <p:cNvSpPr>
            <a:spLocks noGrp="1"/>
          </p:cNvSpPr>
          <p:nvPr>
            <p:ph type="title"/>
          </p:nvPr>
        </p:nvSpPr>
        <p:spPr>
          <a:xfrm>
            <a:off x="970671" y="1610751"/>
            <a:ext cx="4515729" cy="4167212"/>
          </a:xfrm>
        </p:spPr>
        <p:txBody>
          <a:bodyPr>
            <a:noAutofit/>
          </a:bodyPr>
          <a:lstStyle/>
          <a:p>
            <a:pPr algn="ctr"/>
            <a:r>
              <a:rPr lang="es-ES_tradnl" sz="4400" noProof="0" dirty="0"/>
              <a:t>Explorar</a:t>
            </a:r>
            <a:r>
              <a:rPr lang="es-ES_tradnl" sz="4400" dirty="0"/>
              <a:t>: Utilizar M</a:t>
            </a:r>
            <a:r>
              <a:rPr lang="es-ES_tradnl" sz="4400" baseline="30000" dirty="0"/>
              <a:t>5</a:t>
            </a:r>
            <a:r>
              <a:rPr lang="es-ES_tradnl" sz="4400" dirty="0"/>
              <a:t> para apoyar el aprendizaje sobre números y conteo</a:t>
            </a:r>
            <a:endParaRPr lang="es-ES_tradnl" sz="3600" dirty="0">
              <a:solidFill>
                <a:schemeClr val="bg1"/>
              </a:solidFill>
              <a:latin typeface="Montserrat" pitchFamily="2" charset="77"/>
            </a:endParaRPr>
          </a:p>
        </p:txBody>
      </p:sp>
      <p:pic>
        <p:nvPicPr>
          <p:cNvPr id="6" name="Picture 5">
            <a:extLst>
              <a:ext uri="{FF2B5EF4-FFF2-40B4-BE49-F238E27FC236}">
                <a16:creationId xmlns:a16="http://schemas.microsoft.com/office/drawing/2014/main" id="{2FB8B26B-017F-EF9A-E253-6007CFB28C03}"/>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354517" y="686141"/>
            <a:ext cx="4247860" cy="5497231"/>
          </a:xfrm>
          <a:prstGeom prst="rect">
            <a:avLst/>
          </a:prstGeom>
          <a:ln>
            <a:solidFill>
              <a:schemeClr val="accent4"/>
            </a:solidFill>
          </a:ln>
        </p:spPr>
      </p:pic>
    </p:spTree>
    <p:extLst>
      <p:ext uri="{BB962C8B-B14F-4D97-AF65-F5344CB8AC3E}">
        <p14:creationId xmlns:p14="http://schemas.microsoft.com/office/powerpoint/2010/main" val="33508404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1536C-D764-8E49-E9BC-F14C58EB3909}"/>
              </a:ext>
            </a:extLst>
          </p:cNvPr>
          <p:cNvSpPr>
            <a:spLocks noGrp="1"/>
          </p:cNvSpPr>
          <p:nvPr>
            <p:ph type="title"/>
          </p:nvPr>
        </p:nvSpPr>
        <p:spPr>
          <a:xfrm>
            <a:off x="851646" y="68932"/>
            <a:ext cx="10834075" cy="923330"/>
          </a:xfrm>
        </p:spPr>
        <p:txBody>
          <a:bodyPr/>
          <a:lstStyle/>
          <a:p>
            <a:r>
              <a:rPr lang="es-ES" b="1" noProof="0" dirty="0">
                <a:solidFill>
                  <a:schemeClr val="bg1"/>
                </a:solidFill>
                <a:latin typeface="Montserrat" pitchFamily="2" charset="77"/>
              </a:rPr>
              <a:t>Discutir: </a:t>
            </a:r>
            <a:r>
              <a:rPr lang="es-ES" b="0" noProof="0" dirty="0">
                <a:solidFill>
                  <a:schemeClr val="bg1"/>
                </a:solidFill>
                <a:latin typeface="Montserrat" pitchFamily="2" charset="77"/>
              </a:rPr>
              <a:t>Utilizar </a:t>
            </a:r>
            <a:r>
              <a:rPr lang="es-ES" b="0" noProof="0" dirty="0">
                <a:effectLst/>
                <a:latin typeface="Calibri" panose="020F0502020204030204" pitchFamily="34" charset="0"/>
                <a:ea typeface="Calibri" panose="020F0502020204030204" pitchFamily="34" charset="0"/>
                <a:cs typeface="Times New Roman" panose="02020603050405020304" pitchFamily="18" charset="0"/>
              </a:rPr>
              <a:t>M</a:t>
            </a:r>
            <a:r>
              <a:rPr lang="es-ES" b="0" baseline="30000" noProof="0" dirty="0">
                <a:effectLst/>
                <a:latin typeface="Calibri" panose="020F0502020204030204" pitchFamily="34" charset="0"/>
                <a:ea typeface="Calibri" panose="020F0502020204030204" pitchFamily="34" charset="0"/>
                <a:cs typeface="Times New Roman" panose="02020603050405020304" pitchFamily="18" charset="0"/>
              </a:rPr>
              <a:t>5</a:t>
            </a:r>
            <a:r>
              <a:rPr lang="es-ES" b="0" noProof="0" dirty="0">
                <a:latin typeface="Montserrat" pitchFamily="2" charset="77"/>
              </a:rPr>
              <a:t> </a:t>
            </a:r>
            <a:r>
              <a:rPr lang="es-ES" b="0" noProof="0" dirty="0">
                <a:solidFill>
                  <a:schemeClr val="bg1"/>
                </a:solidFill>
                <a:latin typeface="Montserrat" pitchFamily="2" charset="77"/>
              </a:rPr>
              <a:t>para apoyar el aprendizaje sobre números y conteo</a:t>
            </a:r>
            <a:endParaRPr lang="en-US" b="0" dirty="0">
              <a:solidFill>
                <a:schemeClr val="bg1"/>
              </a:solidFill>
              <a:latin typeface="Montserrat Medium" panose="00000600000000000000" pitchFamily="2" charset="0"/>
            </a:endParaRPr>
          </a:p>
        </p:txBody>
      </p:sp>
      <p:sp>
        <p:nvSpPr>
          <p:cNvPr id="3" name="Content Placeholder 2">
            <a:extLst>
              <a:ext uri="{FF2B5EF4-FFF2-40B4-BE49-F238E27FC236}">
                <a16:creationId xmlns:a16="http://schemas.microsoft.com/office/drawing/2014/main" id="{E1718584-69B8-5F62-20C4-A6C61F18891C}"/>
              </a:ext>
            </a:extLst>
          </p:cNvPr>
          <p:cNvSpPr>
            <a:spLocks noGrp="1"/>
          </p:cNvSpPr>
          <p:nvPr>
            <p:ph idx="1"/>
          </p:nvPr>
        </p:nvSpPr>
        <p:spPr>
          <a:xfrm>
            <a:off x="851647" y="1253331"/>
            <a:ext cx="10834074" cy="4934458"/>
          </a:xfrm>
        </p:spPr>
        <p:txBody>
          <a:bodyPr>
            <a:normAutofit/>
          </a:bodyPr>
          <a:lstStyle/>
          <a:p>
            <a:r>
              <a:rPr lang="es-ES" noProof="0" dirty="0"/>
              <a:t>Decidir cómo compartir las ideas sobre su práctica </a:t>
            </a:r>
            <a:r>
              <a:rPr lang="es-ES" sz="3200" noProof="0" dirty="0">
                <a:effectLst/>
                <a:latin typeface="Calibri" panose="020F0502020204030204" pitchFamily="34" charset="0"/>
                <a:ea typeface="Calibri" panose="020F0502020204030204" pitchFamily="34" charset="0"/>
                <a:cs typeface="Times New Roman" panose="02020603050405020304" pitchFamily="18" charset="0"/>
              </a:rPr>
              <a:t>M</a:t>
            </a:r>
            <a:r>
              <a:rPr lang="es-ES" sz="3200" baseline="30000" noProof="0" dirty="0">
                <a:effectLst/>
                <a:latin typeface="Calibri" panose="020F0502020204030204" pitchFamily="34" charset="0"/>
                <a:ea typeface="Calibri" panose="020F0502020204030204" pitchFamily="34" charset="0"/>
                <a:cs typeface="Times New Roman" panose="02020603050405020304" pitchFamily="18" charset="0"/>
              </a:rPr>
              <a:t>5 </a:t>
            </a:r>
            <a:r>
              <a:rPr lang="es-ES" sz="1800" baseline="30000" noProof="0" dirty="0">
                <a:effectLst/>
                <a:latin typeface="Calibri" panose="020F0502020204030204" pitchFamily="34" charset="0"/>
                <a:ea typeface="Calibri" panose="020F0502020204030204" pitchFamily="34" charset="0"/>
                <a:cs typeface="Times New Roman" panose="02020603050405020304" pitchFamily="18" charset="0"/>
              </a:rPr>
              <a:t> </a:t>
            </a:r>
            <a:r>
              <a:rPr lang="es-ES" noProof="0" dirty="0"/>
              <a:t>con todo el grupo. Por ejemplo, pueden crear lo siguiente:</a:t>
            </a:r>
          </a:p>
          <a:p>
            <a:pPr lvl="1"/>
            <a:r>
              <a:rPr lang="es-ES" noProof="0" dirty="0"/>
              <a:t>imagen</a:t>
            </a:r>
          </a:p>
          <a:p>
            <a:pPr lvl="1"/>
            <a:r>
              <a:rPr lang="es-ES" noProof="0" dirty="0"/>
              <a:t>canción</a:t>
            </a:r>
          </a:p>
          <a:p>
            <a:pPr lvl="1"/>
            <a:r>
              <a:rPr lang="es-ES" noProof="0" dirty="0"/>
              <a:t>juego de roles</a:t>
            </a:r>
          </a:p>
          <a:p>
            <a:pPr lvl="1"/>
            <a:endParaRPr lang="es-ES" noProof="0" dirty="0"/>
          </a:p>
          <a:p>
            <a:r>
              <a:rPr lang="es-ES" noProof="0" dirty="0"/>
              <a:t>Compartir con todo el grupo.</a:t>
            </a:r>
          </a:p>
        </p:txBody>
      </p:sp>
    </p:spTree>
    <p:extLst>
      <p:ext uri="{BB962C8B-B14F-4D97-AF65-F5344CB8AC3E}">
        <p14:creationId xmlns:p14="http://schemas.microsoft.com/office/powerpoint/2010/main" val="20792209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BD8AA33F-621F-E52D-5428-702F4FB16A6E}"/>
              </a:ext>
            </a:extLst>
          </p:cNvPr>
          <p:cNvSpPr>
            <a:spLocks noGrp="1"/>
          </p:cNvSpPr>
          <p:nvPr>
            <p:ph type="title"/>
          </p:nvPr>
        </p:nvSpPr>
        <p:spPr>
          <a:xfrm>
            <a:off x="1173366" y="1012876"/>
            <a:ext cx="4034118" cy="4483734"/>
          </a:xfrm>
        </p:spPr>
        <p:txBody>
          <a:bodyPr>
            <a:normAutofit/>
          </a:bodyPr>
          <a:lstStyle/>
          <a:p>
            <a:pPr algn="ctr"/>
            <a:r>
              <a:rPr lang="es-ES" sz="4400" noProof="0" dirty="0"/>
              <a:t>Observar: apoyo al aprendizaje sobre </a:t>
            </a:r>
            <a:r>
              <a:rPr lang="es-ES" sz="4400" dirty="0"/>
              <a:t>números</a:t>
            </a:r>
            <a:r>
              <a:rPr lang="es-ES" sz="4400" noProof="0" dirty="0"/>
              <a:t> y conteo</a:t>
            </a:r>
            <a:endParaRPr lang="en-US" sz="4400" dirty="0">
              <a:solidFill>
                <a:schemeClr val="bg1"/>
              </a:solidFill>
              <a:latin typeface="Montserrat" panose="00000500000000000000" pitchFamily="50" charset="0"/>
            </a:endParaRPr>
          </a:p>
        </p:txBody>
      </p:sp>
      <p:sp>
        <p:nvSpPr>
          <p:cNvPr id="7" name="Content Placeholder 6">
            <a:extLst>
              <a:ext uri="{FF2B5EF4-FFF2-40B4-BE49-F238E27FC236}">
                <a16:creationId xmlns:a16="http://schemas.microsoft.com/office/drawing/2014/main" id="{D6978D14-4DA0-AB10-77E9-D4F4C4DEB888}"/>
              </a:ext>
            </a:extLst>
          </p:cNvPr>
          <p:cNvSpPr>
            <a:spLocks noGrp="1"/>
          </p:cNvSpPr>
          <p:nvPr>
            <p:ph idx="1"/>
          </p:nvPr>
        </p:nvSpPr>
        <p:spPr>
          <a:xfrm>
            <a:off x="5887329" y="5226148"/>
            <a:ext cx="5634111" cy="950815"/>
          </a:xfrm>
        </p:spPr>
        <p:txBody>
          <a:bodyPr>
            <a:normAutofit/>
          </a:bodyPr>
          <a:lstStyle/>
          <a:p>
            <a:pPr marL="0" indent="0">
              <a:buNone/>
            </a:pPr>
            <a:r>
              <a:rPr lang="es-ES" sz="1600" u="sng" noProof="0" dirty="0">
                <a:solidFill>
                  <a:srgbClr val="0000FF"/>
                </a:solidFill>
                <a:latin typeface="Montserrat Medium" panose="00000600000000000000" pitchFamily="2" charset="0"/>
                <a:cs typeface="Calibri" panose="020F0502020204030204" pitchFamily="34" charset="0"/>
              </a:rPr>
              <a:t>Contar los miembros de la familia (3–5 años) </a:t>
            </a:r>
          </a:p>
          <a:p>
            <a:pPr marL="0" indent="0">
              <a:buNone/>
            </a:pPr>
            <a:r>
              <a:rPr lang="es-ES" sz="1600" u="sng" noProof="0" dirty="0">
                <a:solidFill>
                  <a:srgbClr val="0000FF"/>
                </a:solidFill>
                <a:latin typeface="Montserrat Medium" panose="00000600000000000000" pitchFamily="2" charset="0"/>
                <a:cs typeface="Calibri" panose="020F0502020204030204" pitchFamily="34" charset="0"/>
              </a:rPr>
              <a:t>Contar los miembros de la familia (3–5 años) – Audio </a:t>
            </a:r>
            <a:r>
              <a:rPr lang="es-ES" sz="1600" u="sng" dirty="0">
                <a:solidFill>
                  <a:srgbClr val="0000FF"/>
                </a:solidFill>
                <a:latin typeface="Montserrat Medium" panose="00000600000000000000" pitchFamily="2" charset="0"/>
                <a:cs typeface="Calibri" panose="020F0502020204030204" pitchFamily="34" charset="0"/>
              </a:rPr>
              <a:t>Versión </a:t>
            </a:r>
            <a:r>
              <a:rPr lang="es-ES" sz="1600" u="sng" noProof="0" dirty="0">
                <a:solidFill>
                  <a:srgbClr val="0000FF"/>
                </a:solidFill>
                <a:latin typeface="Montserrat Medium" panose="00000600000000000000" pitchFamily="2" charset="0"/>
                <a:cs typeface="Calibri" panose="020F0502020204030204" pitchFamily="34" charset="0"/>
              </a:rPr>
              <a:t>descriptiva</a:t>
            </a:r>
          </a:p>
        </p:txBody>
      </p:sp>
      <p:pic>
        <p:nvPicPr>
          <p:cNvPr id="4" name="Picture 3">
            <a:extLst>
              <a:ext uri="{FF2B5EF4-FFF2-40B4-BE49-F238E27FC236}">
                <a16:creationId xmlns:a16="http://schemas.microsoft.com/office/drawing/2014/main" id="{ECFB7DD7-AD2B-1FFF-1656-F0833C70AADA}"/>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990931" y="681037"/>
            <a:ext cx="5542231" cy="4483734"/>
          </a:xfrm>
          <a:prstGeom prst="rect">
            <a:avLst/>
          </a:prstGeom>
        </p:spPr>
      </p:pic>
    </p:spTree>
    <p:extLst>
      <p:ext uri="{BB962C8B-B14F-4D97-AF65-F5344CB8AC3E}">
        <p14:creationId xmlns:p14="http://schemas.microsoft.com/office/powerpoint/2010/main" val="32887786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1536C-D764-8E49-E9BC-F14C58EB3909}"/>
              </a:ext>
            </a:extLst>
          </p:cNvPr>
          <p:cNvSpPr>
            <a:spLocks noGrp="1"/>
          </p:cNvSpPr>
          <p:nvPr>
            <p:ph type="title"/>
          </p:nvPr>
        </p:nvSpPr>
        <p:spPr>
          <a:xfrm>
            <a:off x="851648" y="48419"/>
            <a:ext cx="10834075" cy="923330"/>
          </a:xfrm>
        </p:spPr>
        <p:txBody>
          <a:bodyPr/>
          <a:lstStyle/>
          <a:p>
            <a:r>
              <a:rPr lang="es-ES" b="1" noProof="0" dirty="0"/>
              <a:t>Discutir: </a:t>
            </a:r>
            <a:r>
              <a:rPr lang="es-ES" b="0" noProof="0" dirty="0"/>
              <a:t>apoyar el aprendizaje sobre números conteo</a:t>
            </a:r>
            <a:endParaRPr lang="en-US" b="0" dirty="0">
              <a:solidFill>
                <a:schemeClr val="bg1"/>
              </a:solidFill>
              <a:latin typeface="Montserrat Medium" panose="00000600000000000000" pitchFamily="2" charset="0"/>
            </a:endParaRPr>
          </a:p>
        </p:txBody>
      </p:sp>
      <p:sp>
        <p:nvSpPr>
          <p:cNvPr id="6" name="Content Placeholder 5">
            <a:extLst>
              <a:ext uri="{FF2B5EF4-FFF2-40B4-BE49-F238E27FC236}">
                <a16:creationId xmlns:a16="http://schemas.microsoft.com/office/drawing/2014/main" id="{220CCEAD-3F42-E752-EFE5-10524C48CCD5}"/>
              </a:ext>
            </a:extLst>
          </p:cNvPr>
          <p:cNvSpPr>
            <a:spLocks noGrp="1"/>
          </p:cNvSpPr>
          <p:nvPr>
            <p:ph idx="1"/>
          </p:nvPr>
        </p:nvSpPr>
        <p:spPr>
          <a:xfrm>
            <a:off x="851648" y="1171848"/>
            <a:ext cx="5999318" cy="4771313"/>
          </a:xfrm>
        </p:spPr>
        <p:txBody>
          <a:bodyPr anchor="ctr" anchorCtr="0">
            <a:normAutofit/>
          </a:bodyPr>
          <a:lstStyle/>
          <a:p>
            <a:r>
              <a:rPr lang="es-ES" noProof="0" dirty="0"/>
              <a:t>Aprendizaje mutuo</a:t>
            </a:r>
          </a:p>
          <a:p>
            <a:r>
              <a:rPr lang="es-ES" noProof="0" dirty="0"/>
              <a:t>Investigaciones significativas </a:t>
            </a:r>
          </a:p>
          <a:p>
            <a:r>
              <a:rPr lang="es-ES" noProof="0" dirty="0"/>
              <a:t>Materiales y entorno de aprendizaje</a:t>
            </a:r>
          </a:p>
          <a:p>
            <a:r>
              <a:rPr lang="es-ES" noProof="0" dirty="0"/>
              <a:t>Vocabulario y discurso matemáticos</a:t>
            </a:r>
          </a:p>
          <a:p>
            <a:r>
              <a:rPr lang="es-ES" noProof="0" dirty="0"/>
              <a:t>Representaciones múltiples</a:t>
            </a:r>
          </a:p>
        </p:txBody>
      </p:sp>
      <p:pic>
        <p:nvPicPr>
          <p:cNvPr id="3" name="Picture 2">
            <a:extLst>
              <a:ext uri="{FF2B5EF4-FFF2-40B4-BE49-F238E27FC236}">
                <a16:creationId xmlns:a16="http://schemas.microsoft.com/office/drawing/2014/main" id="{25AFCBD5-E789-5DC0-FD4C-5135E6037494}"/>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991643" y="971749"/>
            <a:ext cx="5200357" cy="5045038"/>
          </a:xfrm>
          <a:prstGeom prst="rect">
            <a:avLst/>
          </a:prstGeom>
        </p:spPr>
      </p:pic>
    </p:spTree>
    <p:extLst>
      <p:ext uri="{BB962C8B-B14F-4D97-AF65-F5344CB8AC3E}">
        <p14:creationId xmlns:p14="http://schemas.microsoft.com/office/powerpoint/2010/main" val="41546775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1536C-D764-8E49-E9BC-F14C58EB3909}"/>
              </a:ext>
            </a:extLst>
          </p:cNvPr>
          <p:cNvSpPr>
            <a:spLocks noGrp="1"/>
          </p:cNvSpPr>
          <p:nvPr>
            <p:ph type="title"/>
          </p:nvPr>
        </p:nvSpPr>
        <p:spPr/>
        <p:txBody>
          <a:bodyPr/>
          <a:lstStyle/>
          <a:p>
            <a:r>
              <a:rPr lang="es-ES" noProof="0" dirty="0"/>
              <a:t>Reflexionar: </a:t>
            </a:r>
            <a:r>
              <a:rPr lang="es-ES" b="0" noProof="0" dirty="0"/>
              <a:t>tres, dos, uno</a:t>
            </a:r>
            <a:endParaRPr lang="en-US" b="0" dirty="0">
              <a:solidFill>
                <a:schemeClr val="bg1"/>
              </a:solidFill>
              <a:latin typeface="Montserrat Medium" panose="00000600000000000000" pitchFamily="2" charset="0"/>
            </a:endParaRPr>
          </a:p>
        </p:txBody>
      </p:sp>
      <p:sp>
        <p:nvSpPr>
          <p:cNvPr id="3" name="Content Placeholder 2">
            <a:extLst>
              <a:ext uri="{FF2B5EF4-FFF2-40B4-BE49-F238E27FC236}">
                <a16:creationId xmlns:a16="http://schemas.microsoft.com/office/drawing/2014/main" id="{E1718584-69B8-5F62-20C4-A6C61F18891C}"/>
              </a:ext>
            </a:extLst>
          </p:cNvPr>
          <p:cNvSpPr>
            <a:spLocks noGrp="1"/>
          </p:cNvSpPr>
          <p:nvPr>
            <p:ph idx="1"/>
          </p:nvPr>
        </p:nvSpPr>
        <p:spPr>
          <a:xfrm>
            <a:off x="851647" y="1253331"/>
            <a:ext cx="10834073" cy="3482067"/>
          </a:xfrm>
        </p:spPr>
        <p:txBody>
          <a:bodyPr anchor="ctr"/>
          <a:lstStyle/>
          <a:p>
            <a:pPr marL="0" indent="0">
              <a:spcBef>
                <a:spcPts val="0"/>
              </a:spcBef>
              <a:buNone/>
            </a:pPr>
            <a:r>
              <a:rPr lang="es-ES" noProof="0" dirty="0"/>
              <a:t>Reflexione e identifique lo siguiente:</a:t>
            </a:r>
          </a:p>
          <a:p>
            <a:pPr>
              <a:spcBef>
                <a:spcPts val="1800"/>
              </a:spcBef>
            </a:pPr>
            <a:r>
              <a:rPr lang="es-ES" b="1" noProof="0" dirty="0"/>
              <a:t>Tres </a:t>
            </a:r>
            <a:r>
              <a:rPr lang="es-ES" noProof="0" dirty="0"/>
              <a:t>cosas </a:t>
            </a:r>
            <a:r>
              <a:rPr lang="es-ES" dirty="0"/>
              <a:t>que </a:t>
            </a:r>
            <a:r>
              <a:rPr lang="es-ES" noProof="0" dirty="0"/>
              <a:t>aprendió.</a:t>
            </a:r>
          </a:p>
          <a:p>
            <a:pPr>
              <a:spcBef>
                <a:spcPts val="1800"/>
              </a:spcBef>
            </a:pPr>
            <a:r>
              <a:rPr lang="es-ES" b="1" noProof="0" dirty="0"/>
              <a:t>Dos </a:t>
            </a:r>
            <a:r>
              <a:rPr lang="es-ES" noProof="0" dirty="0"/>
              <a:t>preguntas</a:t>
            </a:r>
            <a:r>
              <a:rPr lang="es-ES" b="1" noProof="0" dirty="0"/>
              <a:t> </a:t>
            </a:r>
            <a:r>
              <a:rPr lang="es-ES" noProof="0" dirty="0"/>
              <a:t>que tiene.</a:t>
            </a:r>
          </a:p>
          <a:p>
            <a:pPr>
              <a:spcBef>
                <a:spcPts val="1800"/>
              </a:spcBef>
            </a:pPr>
            <a:r>
              <a:rPr lang="es-ES" b="1" noProof="0" dirty="0"/>
              <a:t>Una </a:t>
            </a:r>
            <a:r>
              <a:rPr lang="es-ES" noProof="0" dirty="0"/>
              <a:t>cosa</a:t>
            </a:r>
            <a:r>
              <a:rPr lang="es-ES" b="1" noProof="0" dirty="0"/>
              <a:t> </a:t>
            </a:r>
            <a:r>
              <a:rPr lang="es-ES" noProof="0" dirty="0"/>
              <a:t>que va a probar.</a:t>
            </a:r>
          </a:p>
        </p:txBody>
      </p:sp>
    </p:spTree>
    <p:extLst>
      <p:ext uri="{BB962C8B-B14F-4D97-AF65-F5344CB8AC3E}">
        <p14:creationId xmlns:p14="http://schemas.microsoft.com/office/powerpoint/2010/main" val="19105003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1536C-D764-8E49-E9BC-F14C58EB3909}"/>
              </a:ext>
            </a:extLst>
          </p:cNvPr>
          <p:cNvSpPr>
            <a:spLocks noGrp="1"/>
          </p:cNvSpPr>
          <p:nvPr>
            <p:ph type="title"/>
          </p:nvPr>
        </p:nvSpPr>
        <p:spPr/>
        <p:txBody>
          <a:bodyPr/>
          <a:lstStyle/>
          <a:p>
            <a:r>
              <a:rPr lang="es-ES" noProof="0" dirty="0"/>
              <a:t>Juego: </a:t>
            </a:r>
            <a:r>
              <a:rPr lang="es-ES" b="0" noProof="0" dirty="0"/>
              <a:t>divertirse con conteo</a:t>
            </a:r>
            <a:endParaRPr lang="en-US" b="0" dirty="0">
              <a:solidFill>
                <a:schemeClr val="bg1"/>
              </a:solidFill>
              <a:latin typeface="Montserrat Medium" panose="00000600000000000000" pitchFamily="2" charset="0"/>
            </a:endParaRPr>
          </a:p>
        </p:txBody>
      </p:sp>
      <p:sp>
        <p:nvSpPr>
          <p:cNvPr id="3" name="Content Placeholder 2">
            <a:extLst>
              <a:ext uri="{FF2B5EF4-FFF2-40B4-BE49-F238E27FC236}">
                <a16:creationId xmlns:a16="http://schemas.microsoft.com/office/drawing/2014/main" id="{E1718584-69B8-5F62-20C4-A6C61F18891C}"/>
              </a:ext>
            </a:extLst>
          </p:cNvPr>
          <p:cNvSpPr>
            <a:spLocks noGrp="1"/>
          </p:cNvSpPr>
          <p:nvPr>
            <p:ph idx="1"/>
          </p:nvPr>
        </p:nvSpPr>
        <p:spPr>
          <a:xfrm>
            <a:off x="851647" y="1253332"/>
            <a:ext cx="5464747" cy="4447700"/>
          </a:xfrm>
        </p:spPr>
        <p:txBody>
          <a:bodyPr>
            <a:normAutofit lnSpcReduction="10000"/>
          </a:bodyPr>
          <a:lstStyle/>
          <a:p>
            <a:pPr marL="0" indent="0">
              <a:spcBef>
                <a:spcPts val="600"/>
              </a:spcBef>
              <a:spcAft>
                <a:spcPts val="1800"/>
              </a:spcAft>
              <a:buNone/>
            </a:pPr>
            <a:r>
              <a:rPr lang="es-ES" sz="2800" noProof="0" dirty="0"/>
              <a:t>Compartir un libro, historia, canción, canto, rima, rutina cotidiana o actividad de números y conteo favorito.</a:t>
            </a:r>
          </a:p>
          <a:p>
            <a:pPr marL="0" indent="0">
              <a:buNone/>
            </a:pPr>
            <a:r>
              <a:rPr lang="es-ES" b="1" noProof="0" dirty="0"/>
              <a:t>Discutir:</a:t>
            </a:r>
          </a:p>
          <a:p>
            <a:pPr marL="514350" indent="-514350">
              <a:buAutoNum type="arabicPeriod"/>
            </a:pPr>
            <a:r>
              <a:rPr lang="es-ES" noProof="0" dirty="0"/>
              <a:t>¿Qué palabras para números o conceptos se utilizan?</a:t>
            </a:r>
          </a:p>
          <a:p>
            <a:pPr marL="514350" indent="-514350">
              <a:buAutoNum type="arabicPeriod"/>
            </a:pPr>
            <a:r>
              <a:rPr lang="es-ES" noProof="0" dirty="0"/>
              <a:t>¿Cuándo se usa durante el día?</a:t>
            </a:r>
          </a:p>
        </p:txBody>
      </p:sp>
      <p:pic>
        <p:nvPicPr>
          <p:cNvPr id="5" name="Picture 4">
            <a:extLst>
              <a:ext uri="{FF2B5EF4-FFF2-40B4-BE49-F238E27FC236}">
                <a16:creationId xmlns:a16="http://schemas.microsoft.com/office/drawing/2014/main" id="{5C924680-55CC-B979-D288-FF15B77719D4}"/>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583680" y="967495"/>
            <a:ext cx="5607149" cy="4733536"/>
          </a:xfrm>
          <a:prstGeom prst="rect">
            <a:avLst/>
          </a:prstGeom>
        </p:spPr>
      </p:pic>
    </p:spTree>
    <p:extLst>
      <p:ext uri="{BB962C8B-B14F-4D97-AF65-F5344CB8AC3E}">
        <p14:creationId xmlns:p14="http://schemas.microsoft.com/office/powerpoint/2010/main" val="4514921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8E5A2F3-0113-148D-2FC2-365FFE6EEDDE}"/>
              </a:ext>
            </a:extLst>
          </p:cNvPr>
          <p:cNvSpPr>
            <a:spLocks noGrp="1"/>
          </p:cNvSpPr>
          <p:nvPr>
            <p:ph type="title"/>
          </p:nvPr>
        </p:nvSpPr>
        <p:spPr>
          <a:xfrm>
            <a:off x="736600" y="2603734"/>
            <a:ext cx="7253849" cy="1421928"/>
          </a:xfrm>
        </p:spPr>
        <p:txBody>
          <a:bodyPr/>
          <a:lstStyle/>
          <a:p>
            <a:r>
              <a:rPr lang="es-ES" noProof="0" dirty="0"/>
              <a:t>Aprender sobre números y conteo</a:t>
            </a:r>
            <a:endParaRPr lang="en-US" dirty="0"/>
          </a:p>
        </p:txBody>
      </p:sp>
    </p:spTree>
    <p:extLst>
      <p:ext uri="{BB962C8B-B14F-4D97-AF65-F5344CB8AC3E}">
        <p14:creationId xmlns:p14="http://schemas.microsoft.com/office/powerpoint/2010/main" val="11420162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1536C-D764-8E49-E9BC-F14C58EB3909}"/>
              </a:ext>
            </a:extLst>
          </p:cNvPr>
          <p:cNvSpPr>
            <a:spLocks noGrp="1"/>
          </p:cNvSpPr>
          <p:nvPr>
            <p:ph type="title"/>
          </p:nvPr>
        </p:nvSpPr>
        <p:spPr>
          <a:xfrm>
            <a:off x="851646" y="40032"/>
            <a:ext cx="10834075" cy="978729"/>
          </a:xfrm>
        </p:spPr>
        <p:txBody>
          <a:bodyPr/>
          <a:lstStyle/>
          <a:p>
            <a:r>
              <a:rPr lang="es-ES" sz="3200" noProof="0" dirty="0"/>
              <a:t>Fundamentos del aprendizaje en preescolar y TK de California</a:t>
            </a:r>
            <a:endParaRPr lang="en-US" b="1" dirty="0">
              <a:solidFill>
                <a:schemeClr val="bg1"/>
              </a:solidFill>
              <a:latin typeface="Montserrat" pitchFamily="2" charset="77"/>
            </a:endParaRPr>
          </a:p>
        </p:txBody>
      </p:sp>
      <p:sp>
        <p:nvSpPr>
          <p:cNvPr id="3" name="Content Placeholder 2">
            <a:extLst>
              <a:ext uri="{FF2B5EF4-FFF2-40B4-BE49-F238E27FC236}">
                <a16:creationId xmlns:a16="http://schemas.microsoft.com/office/drawing/2014/main" id="{E1718584-69B8-5F62-20C4-A6C61F18891C}"/>
              </a:ext>
            </a:extLst>
          </p:cNvPr>
          <p:cNvSpPr>
            <a:spLocks noGrp="1"/>
          </p:cNvSpPr>
          <p:nvPr>
            <p:ph idx="1"/>
          </p:nvPr>
        </p:nvSpPr>
        <p:spPr>
          <a:xfrm>
            <a:off x="851647" y="1253331"/>
            <a:ext cx="7293547" cy="4973963"/>
          </a:xfrm>
        </p:spPr>
        <p:txBody>
          <a:bodyPr anchor="ctr">
            <a:normAutofit/>
          </a:bodyPr>
          <a:lstStyle/>
          <a:p>
            <a:pPr marL="0" indent="0">
              <a:buNone/>
            </a:pPr>
            <a:r>
              <a:rPr lang="es-ES" b="1" noProof="0" dirty="0">
                <a:solidFill>
                  <a:schemeClr val="tx1"/>
                </a:solidFill>
                <a:latin typeface="Montserrat" panose="00000500000000000000" pitchFamily="50" charset="0"/>
              </a:rPr>
              <a:t>Categoría</a:t>
            </a:r>
            <a:r>
              <a:rPr lang="es-ES" sz="2800" b="1" noProof="0" dirty="0">
                <a:solidFill>
                  <a:schemeClr val="tx1"/>
                </a:solidFill>
                <a:latin typeface="Montserrat" panose="00000500000000000000" pitchFamily="50" charset="0"/>
              </a:rPr>
              <a:t>:</a:t>
            </a:r>
            <a:r>
              <a:rPr lang="es-ES" sz="2800" noProof="0" dirty="0">
                <a:solidFill>
                  <a:schemeClr val="tx1"/>
                </a:solidFill>
                <a:latin typeface="Montserrat" panose="00000500000000000000" pitchFamily="50" charset="0"/>
              </a:rPr>
              <a:t> Conteo y cardinalidad </a:t>
            </a:r>
          </a:p>
          <a:p>
            <a:pPr marL="0" indent="0">
              <a:buNone/>
            </a:pPr>
            <a:r>
              <a:rPr lang="es-ES" b="1" noProof="0" dirty="0">
                <a:latin typeface="Montserrat" panose="00000500000000000000" pitchFamily="50" charset="0"/>
              </a:rPr>
              <a:t>Subcategoría:</a:t>
            </a:r>
            <a:r>
              <a:rPr lang="es-ES" noProof="0" dirty="0">
                <a:latin typeface="Montserrat" panose="00000500000000000000" pitchFamily="50" charset="0"/>
              </a:rPr>
              <a:t> Principios de conteo</a:t>
            </a:r>
            <a:endParaRPr lang="es-ES" noProof="0" dirty="0"/>
          </a:p>
          <a:p>
            <a:r>
              <a:rPr lang="es-ES" noProof="0" dirty="0"/>
              <a:t>Recitar la lista de conteo</a:t>
            </a:r>
          </a:p>
          <a:p>
            <a:r>
              <a:rPr lang="es-ES" noProof="0" dirty="0"/>
              <a:t>Utilizar correspondencia uno a uno mientras se cuenta y </a:t>
            </a:r>
          </a:p>
          <a:p>
            <a:r>
              <a:rPr lang="es-ES" noProof="0" dirty="0"/>
              <a:t>Comprender la cardinalidad</a:t>
            </a:r>
          </a:p>
          <a:p>
            <a:pPr marL="0" indent="0">
              <a:buNone/>
            </a:pPr>
            <a:r>
              <a:rPr lang="en-US" sz="1400" dirty="0">
                <a:solidFill>
                  <a:schemeClr val="bg2">
                    <a:lumMod val="50000"/>
                  </a:schemeClr>
                </a:solidFill>
                <a:effectLst/>
                <a:latin typeface="Montserrat" panose="00000500000000000000" pitchFamily="2" charset="0"/>
                <a:ea typeface="Calibri" panose="020F0502020204030204" pitchFamily="34" charset="0"/>
                <a:cs typeface="Times New Roman" panose="02020603050405020304" pitchFamily="18" charset="0"/>
              </a:rPr>
              <a:t>California Department of Education (2024)</a:t>
            </a:r>
            <a:r>
              <a:rPr lang="en-US" sz="1400" dirty="0">
                <a:solidFill>
                  <a:schemeClr val="bg2">
                    <a:lumMod val="50000"/>
                  </a:schemeClr>
                </a:solidFill>
              </a:rPr>
              <a:t> </a:t>
            </a:r>
          </a:p>
        </p:txBody>
      </p:sp>
      <p:pic>
        <p:nvPicPr>
          <p:cNvPr id="5" name="Content Placeholder 12">
            <a:extLst>
              <a:ext uri="{FF2B5EF4-FFF2-40B4-BE49-F238E27FC236}">
                <a16:creationId xmlns:a16="http://schemas.microsoft.com/office/drawing/2014/main" id="{9F675AE6-D5BB-9F77-D52F-00742EC4CFB0}"/>
              </a:ext>
              <a:ext uri="{C183D7F6-B498-43B3-948B-1728B52AA6E4}">
                <adec:decorative xmlns:adec="http://schemas.microsoft.com/office/drawing/2017/decorative" val="1"/>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colorTemperature colorTemp="5900"/>
                    </a14:imgEffect>
                  </a14:imgLayer>
                </a14:imgProps>
              </a:ext>
              <a:ext uri="{28A0092B-C50C-407E-A947-70E740481C1C}">
                <a14:useLocalDpi xmlns:a14="http://schemas.microsoft.com/office/drawing/2010/main"/>
              </a:ext>
            </a:extLst>
          </a:blip>
          <a:srcRect b="-3308"/>
          <a:stretch/>
        </p:blipFill>
        <p:spPr>
          <a:xfrm>
            <a:off x="8370277" y="967496"/>
            <a:ext cx="3821723" cy="5259798"/>
          </a:xfrm>
          <a:prstGeom prst="rect">
            <a:avLst/>
          </a:prstGeom>
        </p:spPr>
      </p:pic>
    </p:spTree>
    <p:extLst>
      <p:ext uri="{BB962C8B-B14F-4D97-AF65-F5344CB8AC3E}">
        <p14:creationId xmlns:p14="http://schemas.microsoft.com/office/powerpoint/2010/main" val="16113392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1536C-D764-8E49-E9BC-F14C58EB3909}"/>
              </a:ext>
            </a:extLst>
          </p:cNvPr>
          <p:cNvSpPr>
            <a:spLocks noGrp="1"/>
          </p:cNvSpPr>
          <p:nvPr>
            <p:ph type="title"/>
          </p:nvPr>
        </p:nvSpPr>
        <p:spPr>
          <a:xfrm>
            <a:off x="851647" y="44166"/>
            <a:ext cx="10834075" cy="923330"/>
          </a:xfrm>
        </p:spPr>
        <p:txBody>
          <a:bodyPr/>
          <a:lstStyle/>
          <a:p>
            <a:r>
              <a:rPr lang="es-ES" noProof="0" dirty="0"/>
              <a:t>Los fundamentos de aprendizaje en preescolar y TK de California (continuación)</a:t>
            </a:r>
            <a:endParaRPr lang="en-US" b="1" dirty="0">
              <a:solidFill>
                <a:schemeClr val="bg1"/>
              </a:solidFill>
              <a:latin typeface="Montserrat" pitchFamily="2" charset="77"/>
            </a:endParaRPr>
          </a:p>
        </p:txBody>
      </p:sp>
      <p:sp>
        <p:nvSpPr>
          <p:cNvPr id="3" name="Content Placeholder 2">
            <a:extLst>
              <a:ext uri="{FF2B5EF4-FFF2-40B4-BE49-F238E27FC236}">
                <a16:creationId xmlns:a16="http://schemas.microsoft.com/office/drawing/2014/main" id="{E1718584-69B8-5F62-20C4-A6C61F18891C}"/>
              </a:ext>
            </a:extLst>
          </p:cNvPr>
          <p:cNvSpPr>
            <a:spLocks noGrp="1"/>
          </p:cNvSpPr>
          <p:nvPr>
            <p:ph idx="1"/>
          </p:nvPr>
        </p:nvSpPr>
        <p:spPr>
          <a:xfrm>
            <a:off x="851648" y="1253332"/>
            <a:ext cx="6343978" cy="4535524"/>
          </a:xfrm>
        </p:spPr>
        <p:txBody>
          <a:bodyPr anchor="ctr">
            <a:normAutofit fontScale="62500" lnSpcReduction="20000"/>
          </a:bodyPr>
          <a:lstStyle/>
          <a:p>
            <a:pPr marL="0" indent="0">
              <a:lnSpc>
                <a:spcPct val="120000"/>
              </a:lnSpc>
              <a:spcBef>
                <a:spcPts val="0"/>
              </a:spcBef>
              <a:spcAft>
                <a:spcPts val="1200"/>
              </a:spcAft>
              <a:buNone/>
            </a:pPr>
            <a:r>
              <a:rPr lang="es-ES" sz="3100" b="1" noProof="0" dirty="0">
                <a:ea typeface="Calibri" panose="020F0502020204030204" pitchFamily="34" charset="0"/>
                <a:cs typeface="Times New Roman" panose="02020603050405020304" pitchFamily="18" charset="0"/>
              </a:rPr>
              <a:t>Categoría</a:t>
            </a:r>
            <a:r>
              <a:rPr lang="es-ES" sz="3100" b="1" noProof="0" dirty="0">
                <a:solidFill>
                  <a:schemeClr val="tx1"/>
                </a:solidFill>
              </a:rPr>
              <a:t>: </a:t>
            </a:r>
            <a:r>
              <a:rPr lang="es-ES" sz="3100" noProof="0" dirty="0">
                <a:solidFill>
                  <a:schemeClr val="tx1"/>
                </a:solidFill>
                <a:latin typeface="Montserrat" panose="00000500000000000000" pitchFamily="50" charset="0"/>
              </a:rPr>
              <a:t>Conteo y cardinalidad </a:t>
            </a:r>
          </a:p>
          <a:p>
            <a:pPr marL="0" indent="0">
              <a:lnSpc>
                <a:spcPct val="120000"/>
              </a:lnSpc>
              <a:spcBef>
                <a:spcPts val="0"/>
              </a:spcBef>
              <a:spcAft>
                <a:spcPts val="1200"/>
              </a:spcAft>
              <a:buNone/>
            </a:pPr>
            <a:r>
              <a:rPr lang="es-ES" sz="3100" b="1" noProof="0" dirty="0">
                <a:latin typeface="Montserrat" panose="00000500000000000000" pitchFamily="50" charset="0"/>
              </a:rPr>
              <a:t>Subcategoría:</a:t>
            </a:r>
            <a:r>
              <a:rPr kumimoji="0" lang="es-ES" sz="3100" b="1" i="0" u="none" strike="noStrike" kern="1200" cap="none" spc="0" normalizeH="0" baseline="0" noProof="0" dirty="0">
                <a:ln>
                  <a:noFill/>
                </a:ln>
                <a:solidFill>
                  <a:srgbClr val="0F173D"/>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lang="es-ES" sz="3100" noProof="0" dirty="0">
                <a:latin typeface="Montserrat" panose="00000500000000000000" pitchFamily="50" charset="0"/>
              </a:rPr>
              <a:t>Reconocimiento de cantidades</a:t>
            </a:r>
            <a:endParaRPr lang="es-ES" sz="3100" noProof="0" dirty="0"/>
          </a:p>
          <a:p>
            <a:pPr>
              <a:lnSpc>
                <a:spcPct val="120000"/>
              </a:lnSpc>
              <a:spcBef>
                <a:spcPts val="0"/>
              </a:spcBef>
              <a:spcAft>
                <a:spcPts val="1200"/>
              </a:spcAft>
            </a:pPr>
            <a:r>
              <a:rPr lang="es-ES" sz="3100" noProof="0" dirty="0">
                <a:latin typeface="Montserrat" pitchFamily="2" charset="77"/>
              </a:rPr>
              <a:t>Identificar sin contar el número de objetos en una pequeña colección (subitizar)</a:t>
            </a:r>
          </a:p>
          <a:p>
            <a:pPr marL="0" indent="0">
              <a:lnSpc>
                <a:spcPct val="120000"/>
              </a:lnSpc>
              <a:spcBef>
                <a:spcPts val="0"/>
              </a:spcBef>
              <a:spcAft>
                <a:spcPts val="1200"/>
              </a:spcAft>
              <a:buNone/>
            </a:pPr>
            <a:r>
              <a:rPr lang="es-ES" sz="3100" b="1" noProof="0" dirty="0">
                <a:latin typeface="Montserrat" panose="00000500000000000000" pitchFamily="50" charset="0"/>
              </a:rPr>
              <a:t>Subcategoría: </a:t>
            </a:r>
            <a:r>
              <a:rPr lang="es-ES" sz="3100" noProof="0" dirty="0">
                <a:latin typeface="Montserrat" panose="00000500000000000000" pitchFamily="50" charset="0"/>
              </a:rPr>
              <a:t>Reconocimiento de números</a:t>
            </a:r>
            <a:endParaRPr lang="es-ES" sz="3100" noProof="0" dirty="0">
              <a:latin typeface="Montserrat" pitchFamily="2" charset="77"/>
            </a:endParaRPr>
          </a:p>
          <a:p>
            <a:pPr>
              <a:lnSpc>
                <a:spcPct val="120000"/>
              </a:lnSpc>
              <a:spcBef>
                <a:spcPts val="0"/>
              </a:spcBef>
              <a:spcAft>
                <a:spcPts val="1200"/>
              </a:spcAft>
            </a:pPr>
            <a:r>
              <a:rPr lang="es-ES" sz="3100" noProof="0" dirty="0">
                <a:latin typeface="Montserrat" pitchFamily="2" charset="77"/>
              </a:rPr>
              <a:t>Reconocer y nombrar los numerales</a:t>
            </a:r>
          </a:p>
          <a:p>
            <a:pPr marL="0" indent="0">
              <a:lnSpc>
                <a:spcPct val="120000"/>
              </a:lnSpc>
              <a:spcBef>
                <a:spcPts val="0"/>
              </a:spcBef>
              <a:spcAft>
                <a:spcPts val="1200"/>
              </a:spcAft>
              <a:buNone/>
            </a:pPr>
            <a:r>
              <a:rPr lang="es-ES" sz="3100" b="1" noProof="0" dirty="0">
                <a:latin typeface="Montserrat" panose="00000500000000000000" pitchFamily="50" charset="0"/>
              </a:rPr>
              <a:t>Subcategoría:</a:t>
            </a:r>
            <a:r>
              <a:rPr lang="es-ES" sz="3100" noProof="0" dirty="0">
                <a:latin typeface="Montserrat" panose="00000500000000000000" pitchFamily="50" charset="0"/>
              </a:rPr>
              <a:t> Relaciones numéricas</a:t>
            </a:r>
            <a:endParaRPr lang="es-ES" sz="3100" noProof="0" dirty="0"/>
          </a:p>
          <a:p>
            <a:pPr>
              <a:lnSpc>
                <a:spcPct val="120000"/>
              </a:lnSpc>
              <a:spcBef>
                <a:spcPts val="0"/>
              </a:spcBef>
              <a:spcAft>
                <a:spcPts val="2400"/>
              </a:spcAft>
            </a:pPr>
            <a:r>
              <a:rPr lang="es-ES" sz="3100" noProof="0" dirty="0">
                <a:latin typeface="Montserrat" pitchFamily="2" charset="77"/>
              </a:rPr>
              <a:t>Comparar dos grupos de objetos</a:t>
            </a:r>
            <a:endParaRPr lang="es-ES" sz="3100" noProof="0" dirty="0"/>
          </a:p>
          <a:p>
            <a:pPr marL="0" indent="0">
              <a:lnSpc>
                <a:spcPct val="120000"/>
              </a:lnSpc>
              <a:spcBef>
                <a:spcPts val="0"/>
              </a:spcBef>
              <a:spcAft>
                <a:spcPts val="1200"/>
              </a:spcAft>
              <a:buNone/>
            </a:pPr>
            <a:r>
              <a:rPr lang="en-US" sz="1800" dirty="0">
                <a:solidFill>
                  <a:schemeClr val="bg2">
                    <a:lumMod val="50000"/>
                  </a:schemeClr>
                </a:solidFill>
                <a:effectLst/>
                <a:latin typeface="Montserrat" panose="00000500000000000000" pitchFamily="2" charset="0"/>
                <a:ea typeface="Calibri" panose="020F0502020204030204" pitchFamily="34" charset="0"/>
                <a:cs typeface="Times New Roman" panose="02020603050405020304" pitchFamily="18" charset="0"/>
              </a:rPr>
              <a:t>California Department Education (2024)</a:t>
            </a:r>
            <a:r>
              <a:rPr lang="en-US" sz="1800" dirty="0">
                <a:solidFill>
                  <a:schemeClr val="bg2">
                    <a:lumMod val="50000"/>
                  </a:schemeClr>
                </a:solidFill>
              </a:rPr>
              <a:t> </a:t>
            </a:r>
          </a:p>
        </p:txBody>
      </p:sp>
      <p:pic>
        <p:nvPicPr>
          <p:cNvPr id="4" name="Content Placeholder 5">
            <a:extLst>
              <a:ext uri="{FF2B5EF4-FFF2-40B4-BE49-F238E27FC236}">
                <a16:creationId xmlns:a16="http://schemas.microsoft.com/office/drawing/2014/main" id="{121E8FDC-B425-4DB6-3581-F5B08AB77D60}"/>
              </a:ext>
              <a:ext uri="{C183D7F6-B498-43B3-948B-1728B52AA6E4}">
                <adec:decorative xmlns:adec="http://schemas.microsoft.com/office/drawing/2017/decorative" val="1"/>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rcRect/>
          <a:stretch/>
        </p:blipFill>
        <p:spPr>
          <a:xfrm>
            <a:off x="7099201" y="967496"/>
            <a:ext cx="5092800" cy="4821359"/>
          </a:xfrm>
          <a:prstGeom prst="rect">
            <a:avLst/>
          </a:prstGeom>
        </p:spPr>
      </p:pic>
    </p:spTree>
    <p:extLst>
      <p:ext uri="{BB962C8B-B14F-4D97-AF65-F5344CB8AC3E}">
        <p14:creationId xmlns:p14="http://schemas.microsoft.com/office/powerpoint/2010/main" val="32224283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1536C-D764-8E49-E9BC-F14C58EB3909}"/>
              </a:ext>
            </a:extLst>
          </p:cNvPr>
          <p:cNvSpPr>
            <a:spLocks noGrp="1"/>
          </p:cNvSpPr>
          <p:nvPr>
            <p:ph type="title"/>
          </p:nvPr>
        </p:nvSpPr>
        <p:spPr/>
        <p:txBody>
          <a:bodyPr/>
          <a:lstStyle/>
          <a:p>
            <a:r>
              <a:rPr lang="es-ES" noProof="0" dirty="0"/>
              <a:t>Estándares estatales comunes de California </a:t>
            </a:r>
            <a:endParaRPr lang="en-US" b="1" dirty="0">
              <a:solidFill>
                <a:schemeClr val="bg1"/>
              </a:solidFill>
              <a:latin typeface="Montserrat" pitchFamily="2" charset="77"/>
            </a:endParaRPr>
          </a:p>
        </p:txBody>
      </p:sp>
      <p:sp>
        <p:nvSpPr>
          <p:cNvPr id="3" name="Content Placeholder 2">
            <a:extLst>
              <a:ext uri="{FF2B5EF4-FFF2-40B4-BE49-F238E27FC236}">
                <a16:creationId xmlns:a16="http://schemas.microsoft.com/office/drawing/2014/main" id="{E1718584-69B8-5F62-20C4-A6C61F18891C}"/>
              </a:ext>
            </a:extLst>
          </p:cNvPr>
          <p:cNvSpPr>
            <a:spLocks noGrp="1"/>
          </p:cNvSpPr>
          <p:nvPr>
            <p:ph idx="1"/>
          </p:nvPr>
        </p:nvSpPr>
        <p:spPr>
          <a:xfrm>
            <a:off x="851647" y="1167619"/>
            <a:ext cx="10915978" cy="5059676"/>
          </a:xfrm>
        </p:spPr>
        <p:txBody>
          <a:bodyPr anchor="ctr">
            <a:normAutofit/>
          </a:bodyPr>
          <a:lstStyle/>
          <a:p>
            <a:pPr marL="0" indent="0">
              <a:spcBef>
                <a:spcPts val="0"/>
              </a:spcBef>
              <a:spcAft>
                <a:spcPts val="2400"/>
              </a:spcAft>
              <a:buNone/>
            </a:pPr>
            <a:r>
              <a:rPr lang="es-ES" sz="2800" b="1" noProof="0" dirty="0">
                <a:solidFill>
                  <a:schemeClr val="tx1"/>
                </a:solidFill>
                <a:latin typeface="Montserrat" panose="00000500000000000000" pitchFamily="50" charset="0"/>
              </a:rPr>
              <a:t>Conteo y </a:t>
            </a:r>
            <a:r>
              <a:rPr lang="es-ES" b="1" noProof="0" dirty="0">
                <a:solidFill>
                  <a:schemeClr val="tx1"/>
                </a:solidFill>
                <a:latin typeface="Montserrat" panose="00000500000000000000" pitchFamily="50" charset="0"/>
              </a:rPr>
              <a:t>números cardinales</a:t>
            </a:r>
            <a:r>
              <a:rPr lang="es-ES" sz="2800" b="1" noProof="0" dirty="0">
                <a:solidFill>
                  <a:schemeClr val="tx1"/>
                </a:solidFill>
                <a:latin typeface="Montserrat" panose="00000500000000000000" pitchFamily="50" charset="0"/>
              </a:rPr>
              <a:t> (K.CC)</a:t>
            </a:r>
            <a:endParaRPr lang="es-ES" sz="2400" b="1" noProof="0" dirty="0">
              <a:solidFill>
                <a:schemeClr val="tx1"/>
              </a:solidFill>
              <a:latin typeface="Montserrat" panose="00000500000000000000" pitchFamily="50" charset="0"/>
            </a:endParaRPr>
          </a:p>
          <a:p>
            <a:pPr>
              <a:spcBef>
                <a:spcPts val="0"/>
              </a:spcBef>
              <a:spcAft>
                <a:spcPts val="2400"/>
              </a:spcAft>
            </a:pPr>
            <a:r>
              <a:rPr lang="es-ES" kern="100" noProof="0" dirty="0">
                <a:ea typeface="Calibri" panose="020F0502020204030204" pitchFamily="34" charset="0"/>
                <a:cs typeface="Times New Roman" panose="02020603050405020304" pitchFamily="18" charset="0"/>
              </a:rPr>
              <a:t>C</a:t>
            </a:r>
            <a:r>
              <a:rPr lang="es-ES" kern="100" noProof="0" dirty="0">
                <a:latin typeface="Montserrat" pitchFamily="2" charset="77"/>
                <a:ea typeface="Calibri" panose="020F0502020204030204" pitchFamily="34" charset="0"/>
                <a:cs typeface="Times New Roman" panose="02020603050405020304" pitchFamily="18" charset="0"/>
              </a:rPr>
              <a:t>omparan números entre el 1 y el 10 y identificar mayor, menor o igual a</a:t>
            </a:r>
            <a:r>
              <a:rPr lang="es-ES" kern="100" noProof="0" dirty="0">
                <a:effectLst/>
                <a:latin typeface="Montserrat" pitchFamily="2" charset="77"/>
                <a:ea typeface="Calibri" panose="020F0502020204030204" pitchFamily="34" charset="0"/>
                <a:cs typeface="Times New Roman" panose="02020603050405020304" pitchFamily="18" charset="0"/>
              </a:rPr>
              <a:t>.</a:t>
            </a:r>
          </a:p>
          <a:p>
            <a:pPr>
              <a:spcBef>
                <a:spcPts val="0"/>
              </a:spcBef>
              <a:spcAft>
                <a:spcPts val="2400"/>
              </a:spcAft>
            </a:pPr>
            <a:r>
              <a:rPr lang="es-ES" noProof="0" dirty="0">
                <a:ea typeface="Calibri" panose="020F0502020204030204" pitchFamily="34" charset="0"/>
                <a:cs typeface="Times New Roman" panose="02020603050405020304" pitchFamily="18" charset="0"/>
              </a:rPr>
              <a:t>Comprenden la relación entre números y cantidades, relacionan el conteo y la cardinalidad y cuentan para determinar cuántos</a:t>
            </a:r>
            <a:r>
              <a:rPr lang="es-ES" noProof="0" dirty="0">
                <a:effectLst/>
                <a:latin typeface="Montserrat" pitchFamily="2" charset="77"/>
                <a:ea typeface="Calibri" panose="020F0502020204030204" pitchFamily="34" charset="0"/>
                <a:cs typeface="Times New Roman" panose="02020603050405020304" pitchFamily="18" charset="0"/>
              </a:rPr>
              <a:t>. </a:t>
            </a:r>
          </a:p>
          <a:p>
            <a:pPr>
              <a:spcBef>
                <a:spcPts val="0"/>
              </a:spcBef>
              <a:spcAft>
                <a:spcPts val="2400"/>
              </a:spcAft>
            </a:pPr>
            <a:r>
              <a:rPr lang="es-ES" kern="100" noProof="0" dirty="0">
                <a:ea typeface="Calibri" panose="020F0502020204030204" pitchFamily="34" charset="0"/>
                <a:cs typeface="Times New Roman" panose="02020603050405020304" pitchFamily="18" charset="0"/>
              </a:rPr>
              <a:t>Cuentan	hasta 100 de uno</a:t>
            </a:r>
            <a:r>
              <a:rPr lang="es-ES" kern="100" dirty="0">
                <a:ea typeface="Calibri" panose="020F0502020204030204" pitchFamily="34" charset="0"/>
                <a:cs typeface="Times New Roman" panose="02020603050405020304" pitchFamily="18" charset="0"/>
              </a:rPr>
              <a:t> </a:t>
            </a:r>
            <a:r>
              <a:rPr lang="es-ES" kern="100" noProof="0" dirty="0">
                <a:ea typeface="Calibri" panose="020F0502020204030204" pitchFamily="34" charset="0"/>
                <a:cs typeface="Times New Roman" panose="02020603050405020304" pitchFamily="18" charset="0"/>
              </a:rPr>
              <a:t>en</a:t>
            </a:r>
            <a:r>
              <a:rPr lang="es-ES" kern="100" dirty="0">
                <a:ea typeface="Calibri" panose="020F0502020204030204" pitchFamily="34" charset="0"/>
                <a:cs typeface="Times New Roman" panose="02020603050405020304" pitchFamily="18" charset="0"/>
              </a:rPr>
              <a:t> </a:t>
            </a:r>
            <a:r>
              <a:rPr lang="es-ES" kern="100" noProof="0" dirty="0">
                <a:ea typeface="Calibri" panose="020F0502020204030204" pitchFamily="34" charset="0"/>
                <a:cs typeface="Times New Roman" panose="02020603050405020304" pitchFamily="18" charset="0"/>
              </a:rPr>
              <a:t>uno</a:t>
            </a:r>
            <a:r>
              <a:rPr lang="es-ES" kern="100" dirty="0">
                <a:ea typeface="Calibri" panose="020F0502020204030204" pitchFamily="34" charset="0"/>
                <a:cs typeface="Times New Roman" panose="02020603050405020304" pitchFamily="18" charset="0"/>
              </a:rPr>
              <a:t> </a:t>
            </a:r>
            <a:r>
              <a:rPr lang="es-ES" kern="100" noProof="0" dirty="0">
                <a:ea typeface="Calibri" panose="020F0502020204030204" pitchFamily="34" charset="0"/>
                <a:cs typeface="Times New Roman" panose="02020603050405020304" pitchFamily="18" charset="0"/>
              </a:rPr>
              <a:t>y</a:t>
            </a:r>
            <a:r>
              <a:rPr lang="es-ES" kern="100" dirty="0">
                <a:ea typeface="Calibri" panose="020F0502020204030204" pitchFamily="34" charset="0"/>
                <a:cs typeface="Times New Roman" panose="02020603050405020304" pitchFamily="18" charset="0"/>
              </a:rPr>
              <a:t> </a:t>
            </a:r>
            <a:r>
              <a:rPr lang="es-ES" kern="100" noProof="0" dirty="0">
                <a:ea typeface="Calibri" panose="020F0502020204030204" pitchFamily="34" charset="0"/>
                <a:cs typeface="Times New Roman" panose="02020603050405020304" pitchFamily="18" charset="0"/>
              </a:rPr>
              <a:t>de</a:t>
            </a:r>
            <a:r>
              <a:rPr lang="es-ES" kern="100" dirty="0">
                <a:ea typeface="Calibri" panose="020F0502020204030204" pitchFamily="34" charset="0"/>
                <a:cs typeface="Times New Roman" panose="02020603050405020304" pitchFamily="18" charset="0"/>
              </a:rPr>
              <a:t> </a:t>
            </a:r>
            <a:r>
              <a:rPr lang="es-ES" kern="100" noProof="0" dirty="0">
                <a:ea typeface="Calibri" panose="020F0502020204030204" pitchFamily="34" charset="0"/>
                <a:cs typeface="Times New Roman" panose="02020603050405020304" pitchFamily="18" charset="0"/>
              </a:rPr>
              <a:t>diez</a:t>
            </a:r>
            <a:r>
              <a:rPr lang="es-ES" kern="100" dirty="0">
                <a:ea typeface="Calibri" panose="020F0502020204030204" pitchFamily="34" charset="0"/>
                <a:cs typeface="Times New Roman" panose="02020603050405020304" pitchFamily="18" charset="0"/>
              </a:rPr>
              <a:t> </a:t>
            </a:r>
            <a:r>
              <a:rPr lang="es-ES" kern="100" noProof="0" dirty="0">
                <a:ea typeface="Calibri" panose="020F0502020204030204" pitchFamily="34" charset="0"/>
                <a:cs typeface="Times New Roman" panose="02020603050405020304" pitchFamily="18" charset="0"/>
              </a:rPr>
              <a:t>en</a:t>
            </a:r>
            <a:r>
              <a:rPr lang="es-ES" kern="100" dirty="0">
                <a:ea typeface="Calibri" panose="020F0502020204030204" pitchFamily="34" charset="0"/>
                <a:cs typeface="Times New Roman" panose="02020603050405020304" pitchFamily="18" charset="0"/>
              </a:rPr>
              <a:t> </a:t>
            </a:r>
            <a:r>
              <a:rPr lang="es-ES" kern="100" noProof="0" dirty="0">
                <a:ea typeface="Calibri" panose="020F0502020204030204" pitchFamily="34" charset="0"/>
                <a:cs typeface="Times New Roman" panose="02020603050405020304" pitchFamily="18" charset="0"/>
              </a:rPr>
              <a:t>diez</a:t>
            </a:r>
            <a:r>
              <a:rPr lang="es-ES" kern="100" noProof="0" dirty="0">
                <a:effectLst/>
                <a:latin typeface="Montserrat" pitchFamily="2" charset="77"/>
                <a:ea typeface="Calibri" panose="020F0502020204030204" pitchFamily="34" charset="0"/>
                <a:cs typeface="Times New Roman" panose="02020603050405020304" pitchFamily="18" charset="0"/>
              </a:rPr>
              <a:t>, así como escriben y representen números del 0 al 20 .</a:t>
            </a:r>
          </a:p>
          <a:p>
            <a:pPr marL="0" indent="0">
              <a:buNone/>
            </a:pPr>
            <a:r>
              <a:rPr lang="en-US" sz="1400" dirty="0">
                <a:solidFill>
                  <a:schemeClr val="bg2">
                    <a:lumMod val="50000"/>
                  </a:schemeClr>
                </a:solidFill>
                <a:effectLst/>
                <a:latin typeface="Montserrat" panose="00000500000000000000" pitchFamily="2" charset="0"/>
                <a:ea typeface="Calibri" panose="020F0502020204030204" pitchFamily="34" charset="0"/>
                <a:cs typeface="Times New Roman" panose="02020603050405020304" pitchFamily="18" charset="0"/>
              </a:rPr>
              <a:t>California Department Education (2013)</a:t>
            </a:r>
            <a:r>
              <a:rPr lang="en-US" sz="1400" dirty="0">
                <a:solidFill>
                  <a:schemeClr val="bg2">
                    <a:lumMod val="50000"/>
                  </a:schemeClr>
                </a:solidFill>
              </a:rPr>
              <a:t> </a:t>
            </a:r>
          </a:p>
        </p:txBody>
      </p:sp>
    </p:spTree>
    <p:extLst>
      <p:ext uri="{BB962C8B-B14F-4D97-AF65-F5344CB8AC3E}">
        <p14:creationId xmlns:p14="http://schemas.microsoft.com/office/powerpoint/2010/main" val="11488845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38542-B440-AFB3-27F6-60D87FF71925}"/>
              </a:ext>
            </a:extLst>
          </p:cNvPr>
          <p:cNvSpPr>
            <a:spLocks noGrp="1"/>
          </p:cNvSpPr>
          <p:nvPr>
            <p:ph type="title"/>
          </p:nvPr>
        </p:nvSpPr>
        <p:spPr/>
        <p:txBody>
          <a:bodyPr>
            <a:noAutofit/>
          </a:bodyPr>
          <a:lstStyle/>
          <a:p>
            <a:r>
              <a:rPr lang="es-ES" b="1" noProof="0" dirty="0">
                <a:latin typeface="Montserrat" pitchFamily="2" charset="77"/>
              </a:rPr>
              <a:t>Cuatro componentes de números y conteo</a:t>
            </a:r>
            <a:endParaRPr lang="en-US" b="1" dirty="0">
              <a:latin typeface="Montserrat" pitchFamily="2" charset="77"/>
            </a:endParaRPr>
          </a:p>
        </p:txBody>
      </p:sp>
      <p:sp>
        <p:nvSpPr>
          <p:cNvPr id="5" name="Subtitle 4">
            <a:extLst>
              <a:ext uri="{FF2B5EF4-FFF2-40B4-BE49-F238E27FC236}">
                <a16:creationId xmlns:a16="http://schemas.microsoft.com/office/drawing/2014/main" id="{25EE64C4-D5C5-61CD-EAB5-83CC6BB8BC87}"/>
              </a:ext>
            </a:extLst>
          </p:cNvPr>
          <p:cNvSpPr>
            <a:spLocks noGrp="1"/>
          </p:cNvSpPr>
          <p:nvPr>
            <p:ph type="subTitle" idx="14"/>
          </p:nvPr>
        </p:nvSpPr>
        <p:spPr>
          <a:xfrm>
            <a:off x="4348163" y="1204576"/>
            <a:ext cx="7254326" cy="580486"/>
          </a:xfrm>
        </p:spPr>
        <p:txBody>
          <a:bodyPr/>
          <a:lstStyle/>
          <a:p>
            <a:endParaRPr lang="en-US" dirty="0"/>
          </a:p>
        </p:txBody>
      </p:sp>
      <p:graphicFrame>
        <p:nvGraphicFramePr>
          <p:cNvPr id="20" name="Content Placeholder 7">
            <a:extLst>
              <a:ext uri="{FF2B5EF4-FFF2-40B4-BE49-F238E27FC236}">
                <a16:creationId xmlns:a16="http://schemas.microsoft.com/office/drawing/2014/main" id="{306AF5EE-0A80-EF0A-51DC-3F365DA6EC05}"/>
              </a:ext>
            </a:extLst>
          </p:cNvPr>
          <p:cNvGraphicFramePr>
            <a:graphicFrameLocks noGrp="1"/>
          </p:cNvGraphicFramePr>
          <p:nvPr>
            <p:ph idx="1"/>
            <p:extLst>
              <p:ext uri="{D42A27DB-BD31-4B8C-83A1-F6EECF244321}">
                <p14:modId xmlns:p14="http://schemas.microsoft.com/office/powerpoint/2010/main" val="2230568389"/>
              </p:ext>
            </p:extLst>
          </p:nvPr>
        </p:nvGraphicFramePr>
        <p:xfrm>
          <a:off x="4348163" y="1876425"/>
          <a:ext cx="7488237" cy="43005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Placeholder 6">
            <a:extLst>
              <a:ext uri="{FF2B5EF4-FFF2-40B4-BE49-F238E27FC236}">
                <a16:creationId xmlns:a16="http://schemas.microsoft.com/office/drawing/2014/main" id="{F3851DD8-695F-B4DF-F4B4-F736F8A71D01}"/>
              </a:ext>
              <a:ext uri="{C183D7F6-B498-43B3-948B-1728B52AA6E4}">
                <adec:decorative xmlns:adec="http://schemas.microsoft.com/office/drawing/2017/decorative" val="1"/>
              </a:ext>
            </a:extLst>
          </p:cNvPr>
          <p:cNvPicPr>
            <a:picLocks noGrp="1" noChangeAspect="1"/>
          </p:cNvPicPr>
          <p:nvPr>
            <p:ph type="pic" idx="13"/>
          </p:nvPr>
        </p:nvPicPr>
        <p:blipFill rotWithShape="1">
          <a:blip r:embed="rId8" cstate="screen">
            <a:extLst>
              <a:ext uri="{28A0092B-C50C-407E-A947-70E740481C1C}">
                <a14:useLocalDpi xmlns:a14="http://schemas.microsoft.com/office/drawing/2010/main"/>
              </a:ext>
            </a:extLst>
          </a:blip>
          <a:srcRect/>
          <a:stretch/>
        </p:blipFill>
        <p:spPr>
          <a:xfrm>
            <a:off x="1" y="0"/>
            <a:ext cx="4051494" cy="6176963"/>
          </a:xfrm>
        </p:spPr>
      </p:pic>
    </p:spTree>
    <p:extLst>
      <p:ext uri="{BB962C8B-B14F-4D97-AF65-F5344CB8AC3E}">
        <p14:creationId xmlns:p14="http://schemas.microsoft.com/office/powerpoint/2010/main" val="1741787201"/>
      </p:ext>
    </p:extLst>
  </p:cSld>
  <p:clrMapOvr>
    <a:masterClrMapping/>
  </p:clrMapOvr>
</p:sld>
</file>

<file path=ppt/theme/theme1.xml><?xml version="1.0" encoding="utf-8"?>
<a:theme xmlns:a="http://schemas.openxmlformats.org/drawingml/2006/main" name="Office Theme">
  <a:themeElements>
    <a:clrScheme name="Custom 35">
      <a:dk1>
        <a:srgbClr val="140A14"/>
      </a:dk1>
      <a:lt1>
        <a:srgbClr val="FFFFFF"/>
      </a:lt1>
      <a:dk2>
        <a:srgbClr val="2078AE"/>
      </a:dk2>
      <a:lt2>
        <a:srgbClr val="E7E6E6"/>
      </a:lt2>
      <a:accent1>
        <a:srgbClr val="327F7C"/>
      </a:accent1>
      <a:accent2>
        <a:srgbClr val="CC4E0C"/>
      </a:accent2>
      <a:accent3>
        <a:srgbClr val="8948A3"/>
      </a:accent3>
      <a:accent4>
        <a:srgbClr val="4C8503"/>
      </a:accent4>
      <a:accent5>
        <a:srgbClr val="140A14"/>
      </a:accent5>
      <a:accent6>
        <a:srgbClr val="BB1654"/>
      </a:accent6>
      <a:hlink>
        <a:srgbClr val="0000FF"/>
      </a:hlink>
      <a:folHlink>
        <a:srgbClr val="444F9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pattFill prst="pct5">
          <a:fgClr>
            <a:schemeClr val="accent3"/>
          </a:fgClr>
          <a:bgClr>
            <a:schemeClr val="bg1"/>
          </a:bgClr>
        </a:patt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CPE Early Math-PPT Slide Types Template GEOMETRY" id="{F95E4D9D-1DED-4A6B-B65F-7824A2AC1F60}" vid="{70E11D2D-F68C-4584-A492-C572729B311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CPE Early Math-PPT Slide Types Template GEOMETRY</Template>
  <TotalTime>842</TotalTime>
  <Words>11042</Words>
  <Application>Microsoft Macintosh PowerPoint</Application>
  <PresentationFormat>Widescreen</PresentationFormat>
  <Paragraphs>574</Paragraphs>
  <Slides>38</Slides>
  <Notes>38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38</vt:i4>
      </vt:variant>
    </vt:vector>
  </HeadingPairs>
  <TitlesOfParts>
    <vt:vector size="47" baseType="lpstr">
      <vt:lpstr>Courier New</vt:lpstr>
      <vt:lpstr>Symbol</vt:lpstr>
      <vt:lpstr>Calibri Light</vt:lpstr>
      <vt:lpstr>Arial</vt:lpstr>
      <vt:lpstr>Calibri</vt:lpstr>
      <vt:lpstr>Montserrat</vt:lpstr>
      <vt:lpstr>Poppins</vt:lpstr>
      <vt:lpstr>Montserrat Medium</vt:lpstr>
      <vt:lpstr>Office Theme</vt:lpstr>
      <vt:lpstr>Números y conteo: preescolar, kindergarten de transición y kindergarten </vt:lpstr>
      <vt:lpstr>Acknowledgments</vt:lpstr>
      <vt:lpstr>Objetivos de la sesión </vt:lpstr>
      <vt:lpstr>Juego: divertirse con conteo</vt:lpstr>
      <vt:lpstr>Aprender sobre números y conteo</vt:lpstr>
      <vt:lpstr>Fundamentos del aprendizaje en preescolar y TK de California</vt:lpstr>
      <vt:lpstr>Los fundamentos de aprendizaje en preescolar y TK de California (continuación)</vt:lpstr>
      <vt:lpstr>Estándares estatales comunes de California </vt:lpstr>
      <vt:lpstr>Cuatro componentes de números y conteo</vt:lpstr>
      <vt:lpstr>Conteo y cardinalidad: principios de conteo</vt:lpstr>
      <vt:lpstr>¡Vamos a hacer un conteo!</vt:lpstr>
      <vt:lpstr>Principio de conteo 1: orden estable</vt:lpstr>
      <vt:lpstr>Orden estable: kindergarten </vt:lpstr>
      <vt:lpstr>El papel del lenguaje en el conteo</vt:lpstr>
      <vt:lpstr>Principio de conteo 2: correspondencia uno a uno</vt:lpstr>
      <vt:lpstr>Principio de conteo 3: comprensión de la cardinalidad</vt:lpstr>
      <vt:lpstr>Conteo en kindergarten y más allá</vt:lpstr>
      <vt:lpstr>Explorar: actividades de juego para apoyar números y conteo</vt:lpstr>
      <vt:lpstr>Observar: aprender sobre conteo y cardinalidad</vt:lpstr>
      <vt:lpstr>Discutir: aprender sobre conteo y cardinalidad</vt:lpstr>
      <vt:lpstr>Comparar números: comparando grupos visualmente </vt:lpstr>
      <vt:lpstr>Comparar números: emparejar</vt:lpstr>
      <vt:lpstr>Comparar números: conteo</vt:lpstr>
      <vt:lpstr>Comparar números: numerales</vt:lpstr>
      <vt:lpstr>Vocabulario comparativo</vt:lpstr>
      <vt:lpstr>Reflexionar: conteo y comparación de números</vt:lpstr>
      <vt:lpstr>Reconocer, nombrar y anotar numerales: definición</vt:lpstr>
      <vt:lpstr>Recognizing, Naming, and Recording Numerals: Development</vt:lpstr>
      <vt:lpstr>Observar: aprender sobre números y conteo</vt:lpstr>
      <vt:lpstr>Discutir: aprender sobre números y conteo </vt:lpstr>
      <vt:lpstr>Apoyar números y conteo</vt:lpstr>
      <vt:lpstr>Explorar: Enfoque M5 de matemáticas temprana</vt:lpstr>
      <vt:lpstr> Investigaciones significativas: números y conteo</vt:lpstr>
      <vt:lpstr>Explorar: Utilizar M5 para apoyar el aprendizaje sobre números y conteo</vt:lpstr>
      <vt:lpstr>Discutir: Utilizar M5 para apoyar el aprendizaje sobre números y conteo</vt:lpstr>
      <vt:lpstr>Observar: apoyo al aprendizaje sobre números y conteo</vt:lpstr>
      <vt:lpstr>Discutir: apoyar el aprendizaje sobre números conteo</vt:lpstr>
      <vt:lpstr>Reflexionar: tres, dos, uno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Amy Reff</dc:creator>
  <cp:lastModifiedBy>Sophie Savelkouls</cp:lastModifiedBy>
  <cp:revision>280</cp:revision>
  <cp:lastPrinted>2023-08-03T16:24:27Z</cp:lastPrinted>
  <dcterms:created xsi:type="dcterms:W3CDTF">2024-09-24T13:13:29Z</dcterms:created>
  <dcterms:modified xsi:type="dcterms:W3CDTF">2025-05-16T20:30:46Z</dcterms:modified>
</cp:coreProperties>
</file>