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271" r:id="rId2"/>
    <p:sldId id="402" r:id="rId3"/>
    <p:sldId id="391" r:id="rId4"/>
    <p:sldId id="419" r:id="rId5"/>
    <p:sldId id="396" r:id="rId6"/>
    <p:sldId id="437" r:id="rId7"/>
    <p:sldId id="438" r:id="rId8"/>
    <p:sldId id="439" r:id="rId9"/>
    <p:sldId id="328" r:id="rId10"/>
    <p:sldId id="440" r:id="rId11"/>
    <p:sldId id="441" r:id="rId12"/>
    <p:sldId id="394" r:id="rId13"/>
    <p:sldId id="420" r:id="rId14"/>
    <p:sldId id="413" r:id="rId15"/>
    <p:sldId id="442" r:id="rId16"/>
    <p:sldId id="443" r:id="rId17"/>
    <p:sldId id="444" r:id="rId18"/>
    <p:sldId id="410" r:id="rId19"/>
    <p:sldId id="393" r:id="rId20"/>
    <p:sldId id="445" r:id="rId21"/>
    <p:sldId id="446" r:id="rId22"/>
    <p:sldId id="460" r:id="rId23"/>
    <p:sldId id="447" r:id="rId24"/>
    <p:sldId id="448" r:id="rId25"/>
    <p:sldId id="449" r:id="rId26"/>
    <p:sldId id="450" r:id="rId27"/>
    <p:sldId id="451" r:id="rId28"/>
    <p:sldId id="452" r:id="rId29"/>
    <p:sldId id="453" r:id="rId30"/>
    <p:sldId id="454" r:id="rId31"/>
    <p:sldId id="405" r:id="rId32"/>
    <p:sldId id="433" r:id="rId33"/>
    <p:sldId id="455" r:id="rId34"/>
    <p:sldId id="434" r:id="rId35"/>
    <p:sldId id="456" r:id="rId36"/>
    <p:sldId id="457" r:id="rId37"/>
    <p:sldId id="458" r:id="rId38"/>
    <p:sldId id="459" r:id="rId39"/>
  </p:sldIdLst>
  <p:sldSz cx="12192000" cy="6858000"/>
  <p:notesSz cx="6858000" cy="9144000"/>
  <p:embeddedFontLst>
    <p:embeddedFont>
      <p:font typeface="Montserrat" pitchFamily="2" charset="77"/>
      <p:regular r:id="rId42"/>
      <p:bold r:id="rId43"/>
      <p:italic r:id="rId44"/>
      <p:boldItalic r:id="rId45"/>
    </p:embeddedFont>
    <p:embeddedFont>
      <p:font typeface="Montserrat Medium" panose="020F0502020204030204" pitchFamily="34" charset="0"/>
      <p:regular r:id="rId46"/>
      <p:italic r:id="rId47"/>
    </p:embeddedFont>
    <p:embeddedFont>
      <p:font typeface="Poppins" pitchFamily="2" charset="77"/>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3D"/>
    <a:srgbClr val="FEEEE6"/>
    <a:srgbClr val="FBC0A3"/>
    <a:srgbClr val="F79B6D"/>
    <a:srgbClr val="FFFCFB"/>
    <a:srgbClr val="D5EFEE"/>
    <a:srgbClr val="42509F"/>
    <a:srgbClr val="2078AE"/>
    <a:srgbClr val="2078B0"/>
    <a:srgbClr val="8AA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7" autoAdjust="0"/>
    <p:restoredTop sz="87571" autoAdjust="0"/>
  </p:normalViewPr>
  <p:slideViewPr>
    <p:cSldViewPr snapToGrid="0">
      <p:cViewPr varScale="1">
        <p:scale>
          <a:sx n="136" d="100"/>
          <a:sy n="136" d="100"/>
        </p:scale>
        <p:origin x="816"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accent4"/>
          </a:solidFill>
        </a:ln>
      </dgm:spPr>
      <dgm:t>
        <a:bodyPr/>
        <a:lstStyle/>
        <a:p>
          <a:r>
            <a:rPr lang="en-US" sz="2400" b="0" dirty="0">
              <a:latin typeface="Montserrat" pitchFamily="2" charset="77"/>
            </a:rPr>
            <a:t>Attending to quantity</a:t>
          </a: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a:ln>
          <a:solidFill>
            <a:schemeClr val="accent4"/>
          </a:solidFill>
        </a:ln>
      </dgm:spPr>
      <dgm:t>
        <a:bodyPr/>
        <a:lstStyle/>
        <a:p>
          <a:r>
            <a:rPr lang="en-US" sz="2400" b="0" dirty="0">
              <a:latin typeface="Montserrat" pitchFamily="2" charset="77"/>
            </a:rPr>
            <a:t>Comparing numbers</a:t>
          </a:r>
        </a:p>
      </dgm: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2F65CC07-E9FE-DF4E-B448-764C72F71BBA}">
      <dgm:prSet custT="1"/>
      <dgm:spPr>
        <a:ln>
          <a:solidFill>
            <a:schemeClr val="accent4"/>
          </a:solidFill>
        </a:ln>
      </dgm:spPr>
      <dgm:t>
        <a:bodyPr/>
        <a:lstStyle/>
        <a:p>
          <a:r>
            <a:rPr lang="en-US" sz="2400" b="0" dirty="0">
              <a:latin typeface="Montserrat" pitchFamily="2" charset="77"/>
            </a:rPr>
            <a:t>Counting and cardinality</a:t>
          </a:r>
        </a:p>
      </dgm:t>
    </dgm:pt>
    <dgm:pt modelId="{30573BEF-FEA7-7244-BD6A-4F3713953B41}" type="parTrans" cxnId="{46A12B8B-FFA9-3649-AE99-D6F6FFB91991}">
      <dgm:prSet/>
      <dgm:spPr/>
      <dgm:t>
        <a:bodyPr/>
        <a:lstStyle/>
        <a:p>
          <a:endParaRPr lang="en-US"/>
        </a:p>
      </dgm:t>
    </dgm:pt>
    <dgm:pt modelId="{E529E6B7-0B80-1841-8842-913D9F389D9D}" type="sibTrans" cxnId="{46A12B8B-FFA9-3649-AE99-D6F6FFB91991}">
      <dgm:prSet/>
      <dgm:spPr/>
      <dgm:t>
        <a:bodyPr/>
        <a:lstStyle/>
        <a:p>
          <a:endParaRPr lang="en-US"/>
        </a:p>
      </dgm:t>
    </dgm:pt>
    <dgm:pt modelId="{BC592CBB-A52A-2D47-8711-CF0F548F875C}">
      <dgm:prSet custT="1"/>
      <dgm:spPr>
        <a:ln>
          <a:solidFill>
            <a:schemeClr val="accent4"/>
          </a:solidFill>
        </a:ln>
      </dgm:spPr>
      <dgm:t>
        <a:bodyPr/>
        <a:lstStyle/>
        <a:p>
          <a:r>
            <a:rPr lang="en-US" sz="2400" b="0" dirty="0">
              <a:latin typeface="Montserrat" pitchFamily="2" charset="77"/>
            </a:rPr>
            <a:t>Recognizing, naming, and recording numerals</a:t>
          </a:r>
        </a:p>
      </dgm:t>
    </dgm:pt>
    <dgm:pt modelId="{07421B3C-8C3F-3841-A327-5EAF800F2859}" type="parTrans" cxnId="{1D8D49A2-A34D-B249-812F-04B23A345792}">
      <dgm:prSet/>
      <dgm:spPr/>
      <dgm:t>
        <a:bodyPr/>
        <a:lstStyle/>
        <a:p>
          <a:endParaRPr lang="en-US"/>
        </a:p>
      </dgm:t>
    </dgm:pt>
    <dgm:pt modelId="{9E90DB9A-1B0E-9942-8424-EDE0F87CEA76}" type="sibTrans" cxnId="{1D8D49A2-A34D-B249-812F-04B23A345792}">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4" custScaleY="60341"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4" custScaleY="60118" custLinFactNeighborY="-60837">
        <dgm:presLayoutVars>
          <dgm:chMax val="0"/>
          <dgm:bulletEnabled val="1"/>
        </dgm:presLayoutVars>
      </dgm:prSet>
      <dgm:spPr/>
    </dgm:pt>
    <dgm:pt modelId="{497EBEE9-E201-7847-9E79-4C96C962F4F2}" type="pres">
      <dgm:prSet presAssocID="{CE0D9407-8DF3-B84D-97EA-12C6CC72A9A0}" presName="spacer" presStyleCnt="0"/>
      <dgm:spPr/>
    </dgm:pt>
    <dgm:pt modelId="{F85CF650-F98B-9E4A-B938-B6BBAA8B1232}" type="pres">
      <dgm:prSet presAssocID="{2F65CC07-E9FE-DF4E-B448-764C72F71BBA}" presName="parentText" presStyleLbl="node1" presStyleIdx="2" presStyleCnt="4" custScaleY="60118" custLinFactY="-223" custLinFactNeighborY="-100000">
        <dgm:presLayoutVars>
          <dgm:chMax val="0"/>
          <dgm:bulletEnabled val="1"/>
        </dgm:presLayoutVars>
      </dgm:prSet>
      <dgm:spPr/>
    </dgm:pt>
    <dgm:pt modelId="{EBCBB6DE-F71D-E545-AE98-802A75EACD84}" type="pres">
      <dgm:prSet presAssocID="{E529E6B7-0B80-1841-8842-913D9F389D9D}" presName="spacer" presStyleCnt="0"/>
      <dgm:spPr/>
    </dgm:pt>
    <dgm:pt modelId="{2AC87579-6763-8346-9CE0-9639BF48D6DF}" type="pres">
      <dgm:prSet presAssocID="{BC592CBB-A52A-2D47-8711-CF0F548F875C}" presName="parentText" presStyleLbl="node1" presStyleIdx="3" presStyleCnt="4" custScaleY="60118" custLinFactY="-7158" custLinFactNeighborY="-100000">
        <dgm:presLayoutVars>
          <dgm:chMax val="0"/>
          <dgm:bulletEnabled val="1"/>
        </dgm:presLayoutVars>
      </dgm:prSet>
      <dgm:spPr/>
    </dgm:pt>
  </dgm:ptLst>
  <dgm:cxnLst>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46A12B8B-FFA9-3649-AE99-D6F6FFB91991}" srcId="{92CD6AB6-348E-384E-9C15-23F721B7C2CD}" destId="{2F65CC07-E9FE-DF4E-B448-764C72F71BBA}" srcOrd="2" destOrd="0" parTransId="{30573BEF-FEA7-7244-BD6A-4F3713953B41}" sibTransId="{E529E6B7-0B80-1841-8842-913D9F389D9D}"/>
    <dgm:cxn modelId="{1D8D49A2-A34D-B249-812F-04B23A345792}" srcId="{92CD6AB6-348E-384E-9C15-23F721B7C2CD}" destId="{BC592CBB-A52A-2D47-8711-CF0F548F875C}" srcOrd="3" destOrd="0" parTransId="{07421B3C-8C3F-3841-A327-5EAF800F2859}" sibTransId="{9E90DB9A-1B0E-9942-8424-EDE0F87CEA76}"/>
    <dgm:cxn modelId="{80DCBDA3-04F5-4744-9589-CCDCD5C4A422}" type="presOf" srcId="{2F65CC07-E9FE-DF4E-B448-764C72F71BBA}" destId="{F85CF650-F98B-9E4A-B938-B6BBAA8B1232}" srcOrd="0" destOrd="0" presId="urn:microsoft.com/office/officeart/2005/8/layout/vList2"/>
    <dgm:cxn modelId="{510447B3-315B-1B4F-90E1-04AB82240C66}" type="presOf" srcId="{BC592CBB-A52A-2D47-8711-CF0F548F875C}" destId="{2AC87579-6763-8346-9CE0-9639BF48D6DF}" srcOrd="0" destOrd="0" presId="urn:microsoft.com/office/officeart/2005/8/layout/vList2"/>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F0D084CB-8B76-D747-BBFB-2EA53BCFAF0E}" type="presParOf" srcId="{32882DCB-8B10-4A44-A788-A6B6F3E57944}" destId="{F85CF650-F98B-9E4A-B938-B6BBAA8B1232}" srcOrd="4" destOrd="0" presId="urn:microsoft.com/office/officeart/2005/8/layout/vList2"/>
    <dgm:cxn modelId="{8B7540F5-CF6D-8940-930E-FCC2361F86E1}" type="presParOf" srcId="{32882DCB-8B10-4A44-A788-A6B6F3E57944}" destId="{EBCBB6DE-F71D-E545-AE98-802A75EACD84}" srcOrd="5" destOrd="0" presId="urn:microsoft.com/office/officeart/2005/8/layout/vList2"/>
    <dgm:cxn modelId="{A80406BF-F2CF-5240-AE6E-F7CDC54DCBC8}" type="presParOf" srcId="{32882DCB-8B10-4A44-A788-A6B6F3E57944}" destId="{2AC87579-6763-8346-9CE0-9639BF48D6D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366296"/>
          <a:ext cx="7488237" cy="734229"/>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Attending to quantity</a:t>
          </a:r>
        </a:p>
      </dsp:txBody>
      <dsp:txXfrm>
        <a:off x="35842" y="402138"/>
        <a:ext cx="7416553" cy="662545"/>
      </dsp:txXfrm>
    </dsp:sp>
    <dsp:sp modelId="{D1F3FE81-C8BC-2449-853F-7A5C63C07C14}">
      <dsp:nvSpPr>
        <dsp:cNvPr id="0" name=""/>
        <dsp:cNvSpPr/>
      </dsp:nvSpPr>
      <dsp:spPr>
        <a:xfrm>
          <a:off x="0" y="1212623"/>
          <a:ext cx="7488237" cy="731515"/>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Comparing numbers</a:t>
          </a:r>
        </a:p>
      </dsp:txBody>
      <dsp:txXfrm>
        <a:off x="35710" y="1248333"/>
        <a:ext cx="7416817" cy="660095"/>
      </dsp:txXfrm>
    </dsp:sp>
    <dsp:sp modelId="{F85CF650-F98B-9E4A-B938-B6BBAA8B1232}">
      <dsp:nvSpPr>
        <dsp:cNvPr id="0" name=""/>
        <dsp:cNvSpPr/>
      </dsp:nvSpPr>
      <dsp:spPr>
        <a:xfrm>
          <a:off x="0" y="2055312"/>
          <a:ext cx="7488237" cy="731515"/>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Counting and cardinality</a:t>
          </a:r>
        </a:p>
      </dsp:txBody>
      <dsp:txXfrm>
        <a:off x="35710" y="2091022"/>
        <a:ext cx="7416817" cy="660095"/>
      </dsp:txXfrm>
    </dsp:sp>
    <dsp:sp modelId="{2AC87579-6763-8346-9CE0-9639BF48D6DF}">
      <dsp:nvSpPr>
        <dsp:cNvPr id="0" name=""/>
        <dsp:cNvSpPr/>
      </dsp:nvSpPr>
      <dsp:spPr>
        <a:xfrm>
          <a:off x="0" y="2889643"/>
          <a:ext cx="7488237" cy="731515"/>
        </a:xfrm>
        <a:prstGeom prst="roundRect">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ontserrat" pitchFamily="2" charset="77"/>
            </a:rPr>
            <a:t>Recognizing, naming, and recording numerals</a:t>
          </a:r>
        </a:p>
      </dsp:txBody>
      <dsp:txXfrm>
        <a:off x="35710" y="2925353"/>
        <a:ext cx="7416817" cy="660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ek-math-te.stanford.edu/counting/counting-collections-overvie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rFKhGNLVck4"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youtu.be/Q3cI1PqXVn4" TargetMode="External"/><Relationship Id="rId5" Type="http://schemas.openxmlformats.org/officeDocument/2006/relationships/hyperlink" Target="https://youtu.be/bDu4_Ra5AWY" TargetMode="External"/><Relationship Id="rId4" Type="http://schemas.openxmlformats.org/officeDocument/2006/relationships/hyperlink" Target="https://youtu.be/lu0TeR4Xz8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rFKhGNLVck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youtu.be/nPT5azVlVZ8" TargetMode="External"/><Relationship Id="rId3" Type="http://schemas.openxmlformats.org/officeDocument/2006/relationships/hyperlink" Target="https://youtu.be/HJ05cWmCTTQ" TargetMode="External"/><Relationship Id="rId7" Type="http://schemas.openxmlformats.org/officeDocument/2006/relationships/hyperlink" Target="https://youtu.be/iEj5zVpk5Mg" TargetMode="External"/><Relationship Id="rId12" Type="http://schemas.openxmlformats.org/officeDocument/2006/relationships/hyperlink" Target="https://youtu.be/Lt_460QXxNA"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youtu.be/GjYUtP6BrXU" TargetMode="External"/><Relationship Id="rId11" Type="http://schemas.openxmlformats.org/officeDocument/2006/relationships/hyperlink" Target="https://youtu.be/rNRFncCUtBc" TargetMode="External"/><Relationship Id="rId5" Type="http://schemas.openxmlformats.org/officeDocument/2006/relationships/hyperlink" Target="https://youtu.be/Amcf1-gVPJk" TargetMode="External"/><Relationship Id="rId10" Type="http://schemas.openxmlformats.org/officeDocument/2006/relationships/hyperlink" Target="https://youtu.be/vRmJp9G6cuw" TargetMode="External"/><Relationship Id="rId4" Type="http://schemas.openxmlformats.org/officeDocument/2006/relationships/hyperlink" Target="https://youtu.be/p3IY78KN7pE" TargetMode="External"/><Relationship Id="rId9" Type="http://schemas.openxmlformats.org/officeDocument/2006/relationships/hyperlink" Target="https://youtu.be/hNJIlEmQsR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p3IY78KN7p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youtu.be/nPT5azVlVZ8" TargetMode="External"/><Relationship Id="rId3" Type="http://schemas.openxmlformats.org/officeDocument/2006/relationships/hyperlink" Target="https://youtu.be/HJ05cWmCTTQ" TargetMode="External"/><Relationship Id="rId7" Type="http://schemas.openxmlformats.org/officeDocument/2006/relationships/hyperlink" Target="https://youtu.be/iEj5zVpk5Mg" TargetMode="External"/><Relationship Id="rId12" Type="http://schemas.openxmlformats.org/officeDocument/2006/relationships/hyperlink" Target="https://youtu.be/Lt_460QXxN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youtu.be/GjYUtP6BrXU" TargetMode="External"/><Relationship Id="rId11" Type="http://schemas.openxmlformats.org/officeDocument/2006/relationships/hyperlink" Target="https://youtu.be/rNRFncCUtBc" TargetMode="External"/><Relationship Id="rId5" Type="http://schemas.openxmlformats.org/officeDocument/2006/relationships/hyperlink" Target="https://youtu.be/Amcf1-gVPJk" TargetMode="External"/><Relationship Id="rId10" Type="http://schemas.openxmlformats.org/officeDocument/2006/relationships/hyperlink" Target="https://youtu.be/vRmJp9G6cuw" TargetMode="External"/><Relationship Id="rId4" Type="http://schemas.openxmlformats.org/officeDocument/2006/relationships/hyperlink" Target="https://youtu.be/p3IY78KN7pE" TargetMode="External"/><Relationship Id="rId9" Type="http://schemas.openxmlformats.org/officeDocument/2006/relationships/hyperlink" Target="https://youtu.be/hNJIlEmQsRs"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rNRFncCUtB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will explore how children in preschool, transitional kindergarten, and kindergarten develop an understanding of number and counting. We will also focus on ways we can support children (three to six years old) to develop counting skills.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three to five years old may be in preschool or transitional kindergarten. They may be in center-based programs; family child care programs; or family, friend, and neighbor care. Regardless of the setting, children this age learn math through play, daily routines and meaningful interactions with peers and adults.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reflect your session length and participant needs. If necessary, add introductory and “housekeeping” information. </a:t>
            </a:r>
          </a:p>
          <a:p>
            <a:pPr marL="342900" marR="0" lvl="0" indent="-342900">
              <a:buFont typeface="Symbol" pitchFamily="2" charset="2"/>
              <a:buChar char=""/>
            </a:pPr>
            <a:br>
              <a:rPr lang="en-US" sz="1100" kern="0" dirty="0">
                <a:solidFill>
                  <a:srgbClr val="0F173D"/>
                </a:solidFill>
                <a:effectLst/>
                <a:latin typeface="Poppins" pitchFamily="2" charset="77"/>
                <a:ea typeface="Times New Roman" panose="02020603050405020304" pitchFamily="18" charset="0"/>
                <a:cs typeface="Calibri" panose="020F0502020204030204" pitchFamily="34" charset="0"/>
              </a:rPr>
            </a:b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recommend providing collections of small objects (for example, paper clips, shells, cotton balls, counting chips) that participants can use to engage in counting experiences throughout this session. If your agency implements </a:t>
            </a:r>
            <a:r>
              <a:rPr lang="en-US" sz="1100" i="1" dirty="0">
                <a:solidFill>
                  <a:srgbClr val="0F173D"/>
                </a:solidFill>
                <a:effectLst/>
                <a:latin typeface="Poppins" pitchFamily="2" charset="77"/>
                <a:ea typeface="Times New Roman" panose="02020603050405020304" pitchFamily="18" charset="0"/>
                <a:cs typeface="Calibri" panose="020F0502020204030204" pitchFamily="34" charset="0"/>
              </a:rPr>
              <a:t>Counting Collections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(Franke et al., 2018), provide some of these collections or invite educators to bring their own counting manipulatives from their learning setting. Consider providing enough manipulatives so each table group has their own set of small objects.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Share with participants that, in this session, we use “TK” to refer to transitional kindergarten and “K” for kindergarten.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you plan your professional learning session, consider the content in each of the PPTs in this suite: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“Introduction to Number and Counting” describes how children develop knowledge and understanding of number and counting from birth to age eight.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2a “Number and Counting: Infants and Toddlers” and PPT 2b “Number and Counting: Preschool, Transitional Kindergarten, and Kindergarten” describe in greater depth how children at different age levels develop an understanding of number and counting. These PPTs also include guidance on how to support children in specific age ranges to develop number and counting skills.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encourage you to offer the content in PPT 1 before, or in combination with, content in one of the age specific slide decks (PPT 2a or PPT 2b). Together PPT 1 and one of the age specific slide decks have been designed for a three-hour professional learning session. However, you might adjust slide decks to best meet participant needs and time allowances.</a:t>
            </a:r>
          </a:p>
          <a:p>
            <a:endParaRPr lang="en-US" dirty="0">
              <a:solidFill>
                <a:srgbClr val="C00000"/>
              </a:solidFill>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will first focus on children’s developing understanding of counting and cardinality. This component represents one of children’s greatest math accomplishments in the early years. It also sets the basis for the development of other number skills such as making comparisons and solving addition and subtraction problems.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learn about the meaning of counting by observing adults or other children use counting to find out how many.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learn to count with meaning (or to find out how many), they learn to apply three counting principles naturally: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stable order</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one-to-one correspondence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cardinality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Before we explore these three counting principles in more detail, let’s take a moment to do some counting ourselves.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28440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5–10 minutes</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30–40 small objects for each table or small group (paperclips, counters, pens, pinecones, or buttons)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facilitation strategy from the 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each table group with their own collection of 30–40 small objects. Then:] Take turns counting the objects on your table. As you watch others count, notice the strategies they are using.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How are they keeping track of which objects they have counted and which ones they still need to count?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Are they counting by one or skip-counting by two or five?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language are they counting in?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Is everyone using the same strategies?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time for participants to count.]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[Then, depending on the facilitator strategy you chose, invite participants to share their strategies and observations.]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adults, we count without having to think about it. Many of the strategies we use to count come naturally to adults but think what it takes for a child who is just learning to count. In the next few slides, we will discuss some of the concepts and skills children need to learn in order to develop an understanding of counting and cardinality.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organize the activity based on group size, session length and format, and participants’ needs.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you might invite participants to work individually and share their experiences with their tables before discussing as a larger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you might invite participants to work with a partner and share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activity is similar to </a:t>
            </a:r>
            <a:r>
              <a:rPr lang="en-US" sz="1100" i="1" dirty="0">
                <a:solidFill>
                  <a:srgbClr val="0F173D"/>
                </a:solidFill>
                <a:effectLst/>
                <a:latin typeface="Poppins" pitchFamily="2" charset="77"/>
                <a:ea typeface="Times New Roman" panose="02020603050405020304" pitchFamily="18" charset="0"/>
                <a:cs typeface="Calibri" panose="020F0502020204030204" pitchFamily="34" charset="0"/>
              </a:rPr>
              <a:t>Counting Collections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(Franke et al., 2018)</a:t>
            </a:r>
            <a:r>
              <a:rPr lang="en-US" sz="1100" i="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an activity in which young children count a collection of objects and then make a representation of what they counted. Learn more about Counting Collections on the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DREME TE website.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Note: this slide is also featured in PPT 1: “Introduction to Number and Counting: Birth–8 Years.”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237379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first counting principle is</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 stable order. </a:t>
            </a:r>
            <a:r>
              <a:rPr lang="en-US" sz="1100" b="1" dirty="0">
                <a:solidFill>
                  <a:srgbClr val="000000"/>
                </a:solidFill>
                <a:effectLst/>
                <a:latin typeface="Poppins" pitchFamily="2" charset="77"/>
                <a:ea typeface="Times New Roman" panose="02020603050405020304" pitchFamily="18" charset="0"/>
                <a:cs typeface="Calibri" panose="020F0502020204030204" pitchFamily="34" charset="0"/>
              </a:rPr>
              <a:t>Stable order</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 is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understanding that numbers are in a specific order, and this order never changes. It also means understanding that you always start counting at one.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develop an understanding of stable order when they learn to recite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count list</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count list is the ordered list of number words in any language, including sign language. </a:t>
            </a:r>
          </a:p>
          <a:p>
            <a:pPr marL="742950" marR="0" lvl="1" indent="-285750">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example, the count list in English is one, two, three, four, five, and so on.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ages three and four, children learn to recite numbers up to 10 in their home language, English, or both. This skill requires a lot of practice and modeling from adults.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first, children will make mistakes when reciting the count list to 10. They may skip or repeat a number, and children usually make the same mistakes consistently (for example, a child may always skip eight when counting from one to 10).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the ages of four and five, children recite numbers up to 30.</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 child in TK might count a handful of pumpkin seeds they scooped out of a pumpkin.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kindergarten, as children learn to count to 100 in their home language, English, or both, they begin to recognize the pattern of the base-ten system.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base-ten system</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is the number system that we use to assign place value to numbers. The base-ten system uses digits 0, 1, 2, 3, 4, 5, 6, 7, 8, and 9 to represent all other numbers in its system.</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children recognize the pattern of the base-ten number system, they realize an important mathematical concept. That is, once they start a new decade, they just repeat through the numbers one through nine before getting to the next decade.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Even once children start recognizing this pattern, they may need help recalling the sets of tens. For example, they might say “twenty-ten” instead of 30.</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28945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Before we discuss counting principles two and three, here is a note about the role of language in children’s ability to recite the count list.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Consistent exposure and opportunity to use number words—in any language—plays an important role in learning to count, specifically learning to recite the count list.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Multilingual learners learn to recite parts of the count list in any of the languages they are exposed to frequently. For example, a child learning Spanish at home and English in their early learning and care setting may communicate their first few number words in Spanish.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types of languages children are exposed to can also influence children’s understanding of number and counting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Cankaya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et al., 2014). Languages vary in how they represent mathematical concepts, including their number-naming system. Languages such as Chinese or Japanese have a number system in which number words map directly onto a base-ten structure (for example, the word for “11” in Chinese is equivalent to “ten-one”). Languages such as English and Spanish have a less obvious number word system (for example, the word for “11” in English is “eleven”). Research suggests that children learning languages with more transparent number systems, such as Chinese, Japanese, or Arabic, may have an easier time (at least at first) in learning to recite numbers, especially numbers that follow ten.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However, research suggests that children with limited language exposure in the early years may experience delays in learning to count or producing number words.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children who are deaf or have hearing impairments and are learning sign language may experience delays in learning parts of the count list compared to hearing children (Santos &amp; Cordes, 2022).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might be because caregivers are not fluent in sign language and have fewer ways to communicate with their children. As a result, they may not be exposing the children to as much language—including number and counting words—as hearing children.</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Note: this slide is also featured in PPT 1: “Introduction to Number and Counting: Birth–8 Years.”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280610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second counting principle children develop an understanding of is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one-to-one correspondence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One-to-one correspondence is the ability to assign one number word to each object while counting.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the early stages of learning to count a set of objects, children do better with small sets and when sets are organized in rows.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Between ages three and five, children have many opportunities to count sets of objects as part of daily play and routine activities. As a result, they learn to count larger groups of objects (up to 10) with increasing accuracy, using one-to-one correspondence.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are learning one-to-one correspondence, they may make errors, such as counting the same item twice or skipping one item. These errors are often related to their fine motor skills, memory, or ability to regulate their attention.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Adults can help children avoid these errors by modeling and encouraging them to use strategies like touching items as they count, counting items from left to right, and moving items they’ve counted to one side.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develop more efficient one-to-one counting strategies between the ages of four and five. For example, they are more likely to use some of these strategies like moving items they’ve counted to one side, without support from an adult.</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207301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Developing an understanding of cardinality is the third counting principle.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Most children develop an understanding of cardinality around age five. </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Cardinality</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is understanding that, when counting, the last number word in the count list represents the size of the set.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 child might count a row of four toy cars: “one, two, three, four.” If they understand cardinality, they know that the number word “four” does not just label the fourth toy car but that it labels the total number of toy cars in this set.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Developing an understanding of cardinality is quite complex and requires a lot of practice with counting and answering “how many” questions.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Once children understand this concept, they also understand that how they arrange the objects doesn’t matter. They understand that counting from top to bottom, left to right, or in any variation does not affect the number of objects.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Building on this foundation, children in the early grades use their counting skills to solve addition and subtraction problems.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Research on multilingual children’s understanding of counting and cardinality shows that as children first learn to recite numbers, they may show different counting levels in their various languages (for example, a child may recite numbers to 10 in English but only to six in Spanish). However, this research also finds that once children develop an understanding of cardinality, they can represent this knowledge using any of their languages (Wagner et al., 2015).</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2955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of the skills children develop in the early grades is skip counting. Let’s practice some skip counting together.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skip count by two, five, and 10. Select a facilitation strategy from the 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skip counting activity:] As children transition into kindergarten, first grade, and second grade, their understanding of number and counting skills progresses. That is, they can recite to higher numbers in their home language, English, or both.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the end of kindergarten, children can recite the count list to 100.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transition into first grade, they can recite the count list to 120. By the end of second grade, children count within 1,000.</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also learn to skip count in their home language, English, or both.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Skip counting</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is counting forward by a number other than one. Therefore, skip counting by ten is counting 10, 20, 30, and so 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the end of kindergarten, children learn to skip count by tens to 100. They also count forward from a number other than one.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transition into first and second grade, they can skip count by 2, 5, 10, and 100.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facilitate this short activity based on your group size, session length and format, and participants’ needs.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the following options for facilitating this activity: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Use an object such as a ball, or a balled-up piece of paper, that participants can toss across the room to different people. Each time someone catches the ball, they must name the next number in the skip counting sequence, then they toss the ball to the next person.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gather around in a circle and go around naming the next number in the skip counting sequence.</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4215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5–10 minutes </a:t>
            </a:r>
          </a:p>
          <a:p>
            <a:pPr marL="0" marR="0">
              <a:buNone/>
            </a:pPr>
            <a:r>
              <a:rPr lang="en-US" sz="1100" b="1" kern="100" dirty="0">
                <a:ln>
                  <a:noFill/>
                </a:ln>
                <a:solidFill>
                  <a:srgbClr val="222222"/>
                </a:solidFill>
                <a:effectLst/>
                <a:uFill>
                  <a:solidFill>
                    <a:srgbClr val="000000"/>
                  </a:solidFill>
                </a:uFill>
                <a:latin typeface="Poppins" pitchFamily="2" charset="77"/>
                <a:ea typeface="Arial Unicode MS" panose="020B0604020202020204" pitchFamily="34" charset="-128"/>
              </a:rPr>
              <a:t>Materials: </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Frog Splash</a:t>
            </a:r>
            <a:r>
              <a:rPr lang="en-US" sz="1100" b="1" kern="100" dirty="0">
                <a:ln>
                  <a:noFill/>
                </a:ln>
                <a:solidFill>
                  <a:srgbClr val="222222"/>
                </a:solidFill>
                <a:effectLst/>
                <a:uFill>
                  <a:solidFill>
                    <a:srgbClr val="000000"/>
                  </a:solidFill>
                </a:uFill>
                <a:latin typeface="Poppins" pitchFamily="2" charset="77"/>
                <a:ea typeface="Arial Unicode MS" panose="020B0604020202020204" pitchFamily="34" charset="-128"/>
              </a:rPr>
              <a:t> or </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Tubes and Cubes: A Counting Activity</a:t>
            </a:r>
            <a:r>
              <a:rPr lang="en-US" sz="1100" kern="100" dirty="0">
                <a:ln>
                  <a:noFill/>
                </a:ln>
                <a:solidFill>
                  <a:srgbClr val="222222"/>
                </a:solidFill>
                <a:effectLst/>
                <a:uFill>
                  <a:solidFill>
                    <a:srgbClr val="000000"/>
                  </a:solidFill>
                </a:uFill>
                <a:latin typeface="Poppins" pitchFamily="2" charset="77"/>
                <a:ea typeface="Arial Unicode MS" panose="020B0604020202020204" pitchFamily="34" charset="-128"/>
              </a:rPr>
              <a:t> handout</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chart paper, markers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Here are examples of two activities you can offer children to practice their counting skills. Of course, these are just two examples of activities. As we will discuss later in the session, you can support children’s knowledge and skills in number and counting in many other ways.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Take out and r</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ead </a:t>
            </a: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Frog Splash</a:t>
            </a:r>
            <a:r>
              <a:rPr lang="en-US" sz="1100" dirty="0">
                <a:solidFill>
                  <a:srgbClr val="222222"/>
                </a:solidFill>
                <a:effectLst/>
                <a:latin typeface="Poppins" pitchFamily="2" charset="77"/>
                <a:ea typeface="DengXian" panose="02010600030101010101" pitchFamily="2" charset="-122"/>
                <a:cs typeface="Calibri" panose="020F0502020204030204" pitchFamily="34" charset="0"/>
              </a:rPr>
              <a:t> and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Tubes and Cubes</a:t>
            </a:r>
            <a:r>
              <a:rPr lang="en-US" sz="1100" dirty="0">
                <a:solidFill>
                  <a:srgbClr val="222222"/>
                </a:solidFill>
                <a:effectLst/>
                <a:latin typeface="Poppins" pitchFamily="2" charset="77"/>
                <a:ea typeface="DengXian" panose="02010600030101010101" pitchFamily="2" charset="-122"/>
                <a:cs typeface="Calibri" panose="020F0502020204030204" pitchFamily="34" charset="0"/>
              </a:rPr>
              <a:t> activity.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With a partner, choose one of the handouts. Review the handout together. Then, discuss how you might use this activity in your settings. Consider the following questions: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Think about the children in your setting. In what ways might you modify this activity to respond to children’s interests, languages, cultures and lived experiences, abilities, and emerging skills and knowledge?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What vocabulary might be introduced through this activity?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You may also want to share some other activities that you have used in your setting that allow children to practice similar number and counting skills.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These handouts include instructions for setting up the activity and ideas on how to support children’s learning using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is introduced to participants later in this session, starting on slide 32. Consider introducing the activities here and returning to these activities again once you have reviewed slide 32.</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5–10 minutes for participants to review and discuss the handouts.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share with the larger group how they might use the activity in their setting.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ways participants might modify this activity to respond to children’s interests, languages, cultures and lived experiences, abilities, and emerging skills: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children with motor impairments, have smaller lily pads in front of the child where the child can easily reach them.</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children who speak languages other than English, ask family members how to say counting words in the child’s home language.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To be responsive to cultures and lived experiences, invite children to bring objects in from home that can be used in the game.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offering time for participants to do the activity. Be sure to prepare and bring the necessary materials. Encourage participants to discuss what they notice as they engage in the activity.</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501094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debrief on next slide)</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Preschool, TK, or K</a:t>
            </a:r>
            <a:r>
              <a:rPr lang="en-US" sz="1100" kern="100" dirty="0">
                <a:ln>
                  <a:noFill/>
                </a:ln>
                <a:solidFill>
                  <a:srgbClr val="000000"/>
                </a:solidFill>
                <a:effectLst/>
                <a:uFill>
                  <a:solidFill>
                    <a:srgbClr val="000000"/>
                  </a:solidFill>
                </a:uFill>
                <a:latin typeface="Calibri" panose="020F0502020204030204" pitchFamily="34" charset="0"/>
                <a:ea typeface="Calibri" panose="020F0502020204030204" pitchFamily="34" charset="0"/>
              </a:rPr>
              <a:t>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number and counting video clip</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have reviewed how children in preschool, TK, and K develop an understanding of counting and cardinality. Now, we will observe a video clip. As you observe, pay attention to the ways children are counting and understanding cardinality.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clip, we will discuss what you noticed.</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preschool, TK, or K</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video clip that shows children counting.</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to 100 With Support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/rFKhGNLVck4]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Counting to 100 With Support (3–5 years) – Audio Descriptive Version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/lu0TeR4Xz8E]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Counting Toy Vehicles in Spanish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/bDu4_Ra5AWY]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6"/>
              </a:rPr>
              <a:t>Counting Toy Vehicles in Spanish (3–5 years) – Audio Descriptive Version</a:t>
            </a:r>
            <a:r>
              <a:rPr lang="en-US" sz="1100" dirty="0">
                <a:solidFill>
                  <a:srgbClr val="222222"/>
                </a:solidFill>
                <a:effectLst/>
                <a:latin typeface="Poppins" pitchFamily="2" charset="77"/>
                <a:ea typeface="Times New Roman" panose="02020603050405020304" pitchFamily="18" charset="0"/>
                <a:cs typeface="Calibri" panose="020F0502020204030204" pitchFamily="34" charset="0"/>
              </a:rPr>
              <a:t> [https://</a:t>
            </a:r>
            <a:r>
              <a:rPr lang="en-US" sz="1100" dirty="0" err="1">
                <a:solidFill>
                  <a:srgbClr val="222222"/>
                </a:solidFill>
                <a:effectLst/>
                <a:latin typeface="Poppins" pitchFamily="2" charset="77"/>
                <a:ea typeface="Times New Roman" panose="02020603050405020304" pitchFamily="18" charset="0"/>
                <a:cs typeface="Calibri" panose="020F0502020204030204" pitchFamily="34" charset="0"/>
              </a:rPr>
              <a:t>youtu.be</a:t>
            </a:r>
            <a:r>
              <a:rPr lang="en-US" sz="1100" dirty="0">
                <a:solidFill>
                  <a:srgbClr val="222222"/>
                </a:solidFill>
                <a:effectLst/>
                <a:latin typeface="Poppins" pitchFamily="2" charset="77"/>
                <a:ea typeface="Times New Roman" panose="02020603050405020304" pitchFamily="18" charset="0"/>
                <a:cs typeface="Calibri" panose="020F0502020204030204" pitchFamily="34" charset="0"/>
              </a:rPr>
              <a:t>/Q3cI1PqXVn4]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Discussion points are provided for the video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to 100 with Support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/rFKhGNLVck4]</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playing the video more than once. The first time, invite participants to become familiar with the clip. Then, invite participants to observe specific ways children show their understanding of counting and cardinality.</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74174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800" b="1" kern="1200" dirty="0">
                <a:solidFill>
                  <a:srgbClr val="0F173D"/>
                </a:solidFill>
                <a:effectLst/>
                <a:latin typeface="Poppins" panose="00000500000000000000" pitchFamily="2" charset="0"/>
                <a:ea typeface="+mn-ea"/>
                <a:cs typeface="Calibri" panose="020F0502020204030204" pitchFamily="34" charset="0"/>
              </a:rPr>
              <a:t>Talking Points</a:t>
            </a:r>
          </a:p>
          <a:p>
            <a:pPr marL="0" marR="0">
              <a:spcBef>
                <a:spcPts val="600"/>
              </a:spcBef>
              <a:spcAft>
                <a:spcPts val="600"/>
              </a:spcAft>
            </a:pPr>
            <a:r>
              <a:rPr lang="en-US" sz="1800"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The Count Play Explore Professional Learning Resources were made possible by Count Play Explore, an early math and science initiative led by the Fresno County Superintendent of Schools, Early Care and Education Department. This initiative is generously funded by the California Department of Education and the California State Board of Education. These resources are intended to be used as a guide for implementing evidence-based strategies, promoting active learning, and encouraging developmentally appropriate practices in early education settings. </a:t>
            </a:r>
            <a:r>
              <a:rPr lang="en-US" sz="1800" kern="100">
                <a:solidFill>
                  <a:srgbClr val="0F173D"/>
                </a:solidFill>
                <a:effectLst/>
                <a:latin typeface="Poppins" panose="00000500000000000000" pitchFamily="2" charset="0"/>
                <a:ea typeface="Calibri" panose="020F0502020204030204" pitchFamily="34" charset="0"/>
                <a:cs typeface="Times New Roman" panose="02020603050405020304" pitchFamily="18" charset="0"/>
              </a:rPr>
              <a:t>They are not intended for commercial redistribution, unauthorized modification, or use outside the scope of professional education.</a:t>
            </a:r>
          </a:p>
          <a:p>
            <a:endParaRPr lang="en-US"/>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a:p>
        </p:txBody>
      </p:sp>
    </p:spTree>
    <p:extLst>
      <p:ext uri="{BB962C8B-B14F-4D97-AF65-F5344CB8AC3E}">
        <p14:creationId xmlns:p14="http://schemas.microsoft.com/office/powerpoint/2010/main" val="375208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observing video on the prior slide)</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you noticed. </a:t>
            </a:r>
            <a:r>
              <a:rPr lang="en-US" sz="1100" dirty="0">
                <a:solidFill>
                  <a:srgbClr val="0F173D"/>
                </a:solidFill>
                <a:effectLst/>
                <a:latin typeface="Poppins" pitchFamily="2" charset="77"/>
                <a:ea typeface="Calibri" panose="020F0502020204030204" pitchFamily="34" charset="0"/>
                <a:cs typeface="Calibri" panose="020F0502020204030204" pitchFamily="34" charset="0"/>
              </a:rPr>
              <a:t>In what ways did children in the video demonstrate their understanding of:</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stable order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one-to-one correspondence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ardinality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debrief based on your group size, session length and format, and participant needs. Consider charting participants’ observations to provide a visual of ways children develop counting and cardinality skills.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participants to share with the larger group what they noticed about ways preschool, TK, and K children showed </a:t>
            </a:r>
            <a:r>
              <a:rPr lang="en-US" sz="1100" dirty="0">
                <a:solidFill>
                  <a:srgbClr val="000000"/>
                </a:solidFill>
                <a:effectLst/>
                <a:latin typeface="Poppins" pitchFamily="2" charset="77"/>
                <a:ea typeface="Calibri" panose="020F0502020204030204" pitchFamily="34" charset="0"/>
                <a:cs typeface="Calibri" panose="020F0502020204030204" pitchFamily="34" charset="0"/>
              </a:rPr>
              <a:t>their understanding of 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ounting and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some of their observations.</a:t>
            </a: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preschool video clip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to 100 with Support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/rFKhGNLVck4]</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demonstrated an understanding of counting and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was able to count to 95 with support from the educator at the decades. The child demonstrated an understanding of stable order.</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engaged in one-to-one correspondence by pointing to each cube while reciting the count list.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understood that the last number word in her count list, 95, represented the total amount of cubes in her tower. The child demonstrated an understanding of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child was to calculate how many more cubes she needed to go from 95 to 100 cubes.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66019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Next, let’s discuss how children compare numbers.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 just like adults, may compare numbers using different strategies. Let’s review the different strategies children may use when comparing numbers.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To compare two sets of objects, children can use visual strategies. This involves looking at the two sets and deciding which is more.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 and adults use this strategy when there are only a few objects.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Children and adults can also use this visual comparison strategy when the difference between the two groups is very big.</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Although we call this a visual comparing strategy, this is not limited to the visual modality. Blind or visually impaired children and adults might compare sets by briefly touching the two sets to decide which one has more.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2108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Around three years old, children learn to compare two sets of objects by matching. This involves lining up the two sets next to another in one-to-one correspondence. When children match two sets, they decide by comparing which line is longer or if they are the same.</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Young children may need scaffolding from an adult to use the matching strategy to compare two sets. However, eventually, children will engage in the matching strategy independently when asked questions like “Which one is more? How can we find out?”</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91514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Lastly, children and adults can use counting to compare sets, which is often the most accurate way to compare sets.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To use this strategy, children need to know how to count. Therefore, it is usually not until late preschool that children begin to use counting as a strategy to compare quantities.</a:t>
            </a:r>
          </a:p>
          <a:p>
            <a:pPr marL="742950" marR="0" lvl="1" indent="-285750">
              <a:buFont typeface="Courier New" panose="02070309020205020404" pitchFamily="49" charset="0"/>
              <a:buChar char="o"/>
            </a:pP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For example, when comparing the number of blue and green cars, they might first count the blue cars to find six, then count the green cars to find five. Then they will need to use their understanding of the count list to know whether five or six is bigger.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535803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So far, we have discussed how children compare sets of </a:t>
            </a:r>
            <a:r>
              <a:rPr lang="en-US" sz="1800" i="1" dirty="0">
                <a:solidFill>
                  <a:srgbClr val="0F173D"/>
                </a:solidFill>
                <a:effectLst/>
                <a:latin typeface="Poppins" pitchFamily="2" charset="77"/>
                <a:ea typeface="Times New Roman" panose="02020603050405020304" pitchFamily="18" charset="0"/>
                <a:cs typeface="Calibri" panose="020F0502020204030204" pitchFamily="34" charset="0"/>
              </a:rPr>
              <a:t>objects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By the end of kindergarten, children can also compare </a:t>
            </a:r>
            <a:r>
              <a:rPr lang="en-US" sz="1800" i="1" dirty="0">
                <a:solidFill>
                  <a:srgbClr val="0F173D"/>
                </a:solidFill>
                <a:effectLst/>
                <a:latin typeface="Poppins" pitchFamily="2" charset="77"/>
                <a:ea typeface="Times New Roman" panose="02020603050405020304" pitchFamily="18" charset="0"/>
                <a:cs typeface="Calibri" panose="020F0502020204030204" pitchFamily="34" charset="0"/>
              </a:rPr>
              <a:t>numerals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between one and ten. For example, if they observe numerals three and eight, they know that three is smaller. To compare numerals, children need to understand what numbers each numeral represents and the order of these numbers.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As children move into first and second grade, they can compare two-digit and three-digit numbers using symbols such as &lt;, &gt;, = (less than, greater than, equal to) to record these comparisons.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24</a:t>
            </a:fld>
            <a:endParaRPr lang="en-US"/>
          </a:p>
        </p:txBody>
      </p:sp>
    </p:spTree>
    <p:extLst>
      <p:ext uri="{BB962C8B-B14F-4D97-AF65-F5344CB8AC3E}">
        <p14:creationId xmlns:p14="http://schemas.microsoft.com/office/powerpoint/2010/main" val="14079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addition to developing strategies to compare numbers, children also learn comparative vocabulary in their home language, English, or both.</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around age three, children more consistently use language like “more,” “less,” and “same” to describe and compare numbers.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kindergarten, children may also use language like “equal,” “greater,” or “fewer.”</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25</a:t>
            </a:fld>
            <a:endParaRPr lang="en-US"/>
          </a:p>
        </p:txBody>
      </p:sp>
    </p:spTree>
    <p:extLst>
      <p:ext uri="{BB962C8B-B14F-4D97-AF65-F5344CB8AC3E}">
        <p14:creationId xmlns:p14="http://schemas.microsoft.com/office/powerpoint/2010/main" val="301708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5–10 minutes</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Paper, pens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Before we explore the next component, let’s think about how children in your setting count, develop an understanding of the counting principles, and compare numbers.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piece of paper and divide it into three sections. Label the top of the three sections, “Reciting the count list,” “Counting to find out how many,” and “Counting to compare sets.”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Think about your learning setting. Identify specific examples of children reciting the count list, counting to find out how many, and counting to compare sets. In your examples, describe when during the day this happened. For example, was this part of a daily routine or activity? Also describe the strategies you notice the child or children using. For example, were they subitizing or counting using one-to-one correspondence?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Record some of your examples under the three headings.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debrief strategy from the facilitator notes:] From your examples, you may have noticed that children’s interests, cultures and lived experiences, languages, abilities, and developing skills might affect how they count and use cardinality. For example, children may count in their home language, on their fingers, or silently in their head. Children with visual impairments might compare numbers by touching objects in a set.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debrief the activity based on your group size, session length and format, and participants’ needs.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tables to discuss and record their responses on chart paper. Each table might choose a recorder and a reporter. Recorders will document the table’s responses on their chart. Then, reporters share some of their tables’ responses with the larger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a few participants to share their ideas with the large group.</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26</a:t>
            </a:fld>
            <a:endParaRPr lang="en-US"/>
          </a:p>
        </p:txBody>
      </p:sp>
    </p:spTree>
    <p:extLst>
      <p:ext uri="{BB962C8B-B14F-4D97-AF65-F5344CB8AC3E}">
        <p14:creationId xmlns:p14="http://schemas.microsoft.com/office/powerpoint/2010/main" val="3952294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last component describes children’s ability to recognize, name, and record—or write—numerals.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each of these abilities mean: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Recognize: being able to identify the numeral. For example, if a child sees the numeral 2, they understand that it represents the quantity two.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Name: being able to communicate the correct number word (in any language) when they see the numeral. For example, if a child sees the numeral 2, they know that it is named “two” or “dos.”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Record: being able to trace or write numerals. Children’s accuracy in writing numerals increases as their fine motor skills develop. Children’s ability to record or write numerals follows a similar developmental path as their ability to record or write letters. For example, as children are just learning to write, they may write the mirror image of numerals.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27</a:t>
            </a:fld>
            <a:endParaRPr lang="en-US"/>
          </a:p>
        </p:txBody>
      </p:sp>
    </p:spTree>
    <p:extLst>
      <p:ext uri="{BB962C8B-B14F-4D97-AF65-F5344CB8AC3E}">
        <p14:creationId xmlns:p14="http://schemas.microsoft.com/office/powerpoint/2010/main" val="3962383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Preschool and TK children learn to recognize, name, and even record a few numerals under 10. By age five, children can recognize, name, and write all numerals from 1 to 10.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By the end of kindergarten, children recognize, name, and record all numerals from 0 to 20.</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first and second grades, they learn to recognize and record numerals up to 1,000 using base-ten numerals, number names, and expanded form.</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28</a:t>
            </a:fld>
            <a:endParaRPr lang="en-US"/>
          </a:p>
        </p:txBody>
      </p:sp>
    </p:spTree>
    <p:extLst>
      <p:ext uri="{BB962C8B-B14F-4D97-AF65-F5344CB8AC3E}">
        <p14:creationId xmlns:p14="http://schemas.microsoft.com/office/powerpoint/2010/main" val="194286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the debrief on the next slide)</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Preschool, TK, or K</a:t>
            </a:r>
            <a:r>
              <a:rPr lang="en-US" sz="1100" kern="100" dirty="0">
                <a:ln>
                  <a:noFill/>
                </a:ln>
                <a:solidFill>
                  <a:srgbClr val="000000"/>
                </a:solidFill>
                <a:effectLst/>
                <a:uFill>
                  <a:solidFill>
                    <a:srgbClr val="000000"/>
                  </a:solidFill>
                </a:uFill>
                <a:latin typeface="Calibri" panose="020F0502020204030204" pitchFamily="34" charset="0"/>
                <a:ea typeface="Calibri" panose="020F0502020204030204" pitchFamily="34" charset="0"/>
              </a:rPr>
              <a:t>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number and counting video clip</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have reviewed three components of number and counting that are relevant for children in preschool, TK, and K. Now, we will observe another video clip. As you observe, pay attention to the ways children are: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counting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comparing numbers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clip, we will discuss what you noticed.</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preschool, TK, or K</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video clip that shows children counting, comparing numbers, and recording numerals. These video clips are different from the ones presented in slides 19 and 20.</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may use other videos):</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Comparing Numbers and Recording Numerals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Comparing Numbers and Recording Numerals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/p3IY78KN7pE]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Counting and Adding While Reading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/Amcf1-gVPJk]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6"/>
              </a:rPr>
              <a:t>Counting and Adding While Reading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/GjYUtP6BrXU]</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7"/>
              </a:rPr>
              <a:t>Counting During Circle Time (4–5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/iEj5zVpk5Mg]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8"/>
              </a:rPr>
              <a:t>Counting During Circle Time (4–5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/nPT5azVlVZ8]</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9"/>
              </a:rPr>
              <a:t>Counting During Outdoor Play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hNJIlEmQsRs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0"/>
              </a:rPr>
              <a:t>Counting During Outdoor Play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/vRmJp9G6cuw]</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1"/>
              </a:rPr>
              <a:t>Counting Family Members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rNRFncCUtBc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2"/>
              </a:rPr>
              <a:t>Counting Family Members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/Lt_460QXxNA]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Discussion points are provided for the video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Comparing Numbers and Recording Numerals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the Facilitator Notes on the next slide.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a component is not observed in the video, invite participants to: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Think about ways that children might develop knowledge and skills related to that component.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Explain how educators might support children to develop the knowledge and skills related to that component.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playing the video more than once. The first time, invite participants to become familiar with the clip. Then, invite participants to observe specific ways children show their understanding of the number and counting components.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29</a:t>
            </a:fld>
            <a:endParaRPr lang="en-US"/>
          </a:p>
        </p:txBody>
      </p:sp>
    </p:spTree>
    <p:extLst>
      <p:ext uri="{BB962C8B-B14F-4D97-AF65-F5344CB8AC3E}">
        <p14:creationId xmlns:p14="http://schemas.microsoft.com/office/powerpoint/2010/main" val="337336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First, we will review how children in preschool, TK, and K develop knowledge and skills in number and counting.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Then, we will explore some ways that educators and families can support preschool, TK, and K children to develop knowledge and skills in number and counting.</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will also make connections to how children in first and second grade further understand number and advance their counting skills.</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Throughout our session, we will take time to reflect on our current practices. We will also think about how we might use information from this session in our work.</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slide content and talking points to reflect what you plan to address in your professional learning session.</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you might start the session by engaging participants in the interactive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Alphabet Counting</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activity described in PPT 1 “Introduction to Number and Counting: Birth–8 Years” and its corresponding handout. The purpose of this activity is to help participants become aware of the different skills involved in counting by inviting them to use a new counting system—the alphabet counting system. </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1638357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10–20 minutes (including observing the video on the prior slide)</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you noticed. </a:t>
            </a:r>
            <a:r>
              <a:rPr lang="en-US" sz="1100" dirty="0">
                <a:solidFill>
                  <a:srgbClr val="0F173D"/>
                </a:solidFill>
                <a:effectLst/>
                <a:latin typeface="Poppins" pitchFamily="2" charset="77"/>
                <a:ea typeface="Calibri" panose="020F0502020204030204" pitchFamily="34" charset="0"/>
                <a:cs typeface="Calibri" panose="020F0502020204030204" pitchFamily="34" charset="0"/>
              </a:rPr>
              <a:t>In what ways did children in the video demonstrate that they were doing the following: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comparing numbers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counting and understanding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discussion:] You noticed many ways that children in this video are developing number and counting skills.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debrief based on your group size, session length and format, and participant needs. Consider charting participants’ observations to provide a visual of ways children develop number and counting skills.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using the following adaptations based on session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invite participants to share with the larger group what they noticed about ways preschool, TK, and K children showed their knowledge and skills related to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some of their observations.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Here are some examples of how children in the preschool video clip “</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Comparing Numbers and Recording Numerals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compare, count, recognize, name, and record numerals: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Comparing numbers: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child counted each color group, he was able to answer the educator’s question, “Which one is the biggest number so far?” by pointing to the correct color group or numeral. The child was also able to recognize when two color groups had the same number. For example, after counting the orange counters and realizing there were eight, the educator asked, “Did you have another eight?” The child pointed to the numeral eight and then remembered that the red counters also had eight. The child demonstrated understanding of comparative words such more, most, same, less, and smaller.</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Counting and cardinality:</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The child counted and engaged in one-to-one correspondence to determine how many there were of each color group. The child had developed an understanding of cardinality because he understood that the last number word in his count list represented the size of the set.</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the child had counted a color group (for example, eight red counters), he pointed to the correct numeral on the number line (the numeral 8). Then he wrote that numeral on the piece of paper. The child did this for each color group.</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30</a:t>
            </a:fld>
            <a:endParaRPr lang="en-US"/>
          </a:p>
        </p:txBody>
      </p:sp>
    </p:spTree>
    <p:extLst>
      <p:ext uri="{BB962C8B-B14F-4D97-AF65-F5344CB8AC3E}">
        <p14:creationId xmlns:p14="http://schemas.microsoft.com/office/powerpoint/2010/main" val="3077826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explored three components that describe how children in preschool, TK, and K</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come to understand number and develop counting skills. We also observed some ways children in preschool, TK, and K compare, count, recognize, name, and record numerals. Now, let’s discuss ways we can support children to learn about numbers and develop counting skills in our learning settings.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31</a:t>
            </a:fld>
            <a:endParaRPr lang="en-US"/>
          </a:p>
        </p:txBody>
      </p:sp>
    </p:spTree>
    <p:extLst>
      <p:ext uri="{BB962C8B-B14F-4D97-AF65-F5344CB8AC3E}">
        <p14:creationId xmlns:p14="http://schemas.microsoft.com/office/powerpoint/2010/main" val="1081576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15 minutes</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M</a:t>
            </a:r>
            <a:r>
              <a:rPr lang="en-US" sz="11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Overview</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handout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often refer to five core early math teaching practices as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(pronounced: M to the fifth) Early Math Approach. These practices include: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Mutual Learning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Meaningful Investigations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Materials and Learning Environment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Vocabulary and Discourse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Multiple Representations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explore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Then, we will observe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in action.</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Consider your participants and their prior experiences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significant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offer a few minutes for participants to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share with a partner their areas of strength and what practices they are working on. Use this slide to briefly revisit the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practices and move to the next slide.</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For groups that have less experience with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offer more time for participants to independently explore each practice. Invite them to make a square over practices that they have “squared away” (practices they understand and use), a circle over “what’s still going around in their heads” (practices they still have questions about), and a triangle over three ideas that they will use in their settings. For more ideas on how to provide a more comprehensive review, visit the </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n-U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b="1" dirty="0">
                <a:solidFill>
                  <a:srgbClr val="0F173D"/>
                </a:solidFill>
                <a:effectLst/>
                <a:latin typeface="Poppins" pitchFamily="2" charset="77"/>
                <a:ea typeface="DengXian" panose="02010600030101010101" pitchFamily="2" charset="-122"/>
                <a:cs typeface="Calibri" panose="020F0502020204030204" pitchFamily="34" charset="0"/>
              </a:rPr>
              <a:t> Early Math Approach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Suite.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n-US" sz="1800" b="1" kern="100" dirty="0">
              <a:solidFill>
                <a:srgbClr val="0F173D"/>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32</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Let’s consider what meaningful investigations that promote number and counting learning may look like.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Meaningful Investigations: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relate to children’s interests, questions, or real-world problems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are open-ended and promote problem solving and experimentation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support children to use math for a purpose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children participate in meaningful investigations, they are more likely to develop deeper understanding of math concepts. Motivated to solve a problem of interest, they are more likely to be engaged in the task and experience joy in their learning.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while exploring pumpkins, children may notice that each pumpkin has a lot of seeds. They may begin counting the seeds and use a chart to show different amounts of seeds.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Children’s daily routines or interactions offer opportunities for children to practice counting for a purpose.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as two children are trying to share a box of crayons, the educator might encourage them to count how many crayons they each have to make sure they each have the same amount. </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33</a:t>
            </a:fld>
            <a:endParaRPr lang="en-US"/>
          </a:p>
        </p:txBody>
      </p:sp>
    </p:spTree>
    <p:extLst>
      <p:ext uri="{BB962C8B-B14F-4D97-AF65-F5344CB8AC3E}">
        <p14:creationId xmlns:p14="http://schemas.microsoft.com/office/powerpoint/2010/main" val="259351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minutes (including the debrief on the next slide)</a:t>
            </a:r>
          </a:p>
          <a:p>
            <a:pPr marL="0" marR="0">
              <a:buNone/>
            </a:pP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Using M</a:t>
            </a:r>
            <a:r>
              <a:rPr lang="en-US" sz="18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 to Support Learning About Number and Counting</a:t>
            </a:r>
            <a:r>
              <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 handout, paper, markers</a:t>
            </a: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We discussed the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Early Math Approach and discussed some examples of what meaningful investigations might look like for children ages three to six years. Let’s consider ways to use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children’s understanding of number and developing counting skills.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Take out the </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Using M</a:t>
            </a:r>
            <a:r>
              <a:rPr lang="en-US" sz="18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b="1" dirty="0">
                <a:solidFill>
                  <a:srgbClr val="0F173D"/>
                </a:solidFill>
                <a:effectLst/>
                <a:latin typeface="Poppins" pitchFamily="2" charset="77"/>
                <a:ea typeface="DengXian" panose="02010600030101010101" pitchFamily="2" charset="-122"/>
                <a:cs typeface="Calibri" panose="020F0502020204030204" pitchFamily="34" charset="0"/>
              </a:rPr>
              <a:t> to Support Learning About Number and Counting</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handout.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Review the ideas on how to use M</a:t>
            </a:r>
            <a:r>
              <a:rPr lang="en-U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800" dirty="0">
                <a:solidFill>
                  <a:srgbClr val="0F173D"/>
                </a:solidFill>
                <a:effectLst/>
                <a:latin typeface="Poppins" pitchFamily="2" charset="77"/>
                <a:ea typeface="DengXian" panose="02010600030101010101" pitchFamily="2" charset="-122"/>
                <a:cs typeface="Calibri" panose="020F0502020204030204" pitchFamily="34" charset="0"/>
              </a:rPr>
              <a:t> to support children in preschool, TK, and K to understand number and developing counting skills. You might make notes, circle, or highlight as you review.</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Consider the practices you reviewed. With a partner, discuss what you might want to try and why. [If time permits, invite some participants to share with the large group what practices they will try and why.]</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use slide 35 to facilitate the discussion.]</a:t>
            </a: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Provide seven to ten minutes for participants to review the handout independently.</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instead of using the next slide move on to slide 36.</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34</a:t>
            </a:fld>
            <a:endParaRPr lang="en-US"/>
          </a:p>
        </p:txBody>
      </p:sp>
    </p:spTree>
    <p:extLst>
      <p:ext uri="{BB962C8B-B14F-4D97-AF65-F5344CB8AC3E}">
        <p14:creationId xmlns:p14="http://schemas.microsoft.com/office/powerpoint/2010/main" val="2548523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minutes (including a review of the document on the previous slide)</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Using M</a:t>
            </a:r>
            <a:r>
              <a:rPr lang="en-US" sz="1100" b="1" kern="100" baseline="30000" dirty="0">
                <a:ln>
                  <a:noFill/>
                </a:ln>
                <a:solidFill>
                  <a:srgbClr val="0F173D"/>
                </a:solidFill>
                <a:effectLst/>
                <a:uFill>
                  <a:solidFill>
                    <a:srgbClr val="000000"/>
                  </a:solidFill>
                </a:uFill>
                <a:latin typeface="Poppins" pitchFamily="2" charset="77"/>
                <a:ea typeface="Arial Unicode MS" panose="020B0604020202020204" pitchFamily="34" charset="-128"/>
              </a:rPr>
              <a:t>5</a:t>
            </a: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 to Support Learning About Number and Counting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handout, paper, markers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 reviewed some ideas on ways to use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Early Math Approach to support children </a:t>
            </a: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to understand number and develop counting skills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Next, let’s reflect on ways we can continue to support children’s </a:t>
            </a:r>
            <a:r>
              <a:rPr lang="en-US" sz="1100" dirty="0">
                <a:solidFill>
                  <a:srgbClr val="000000"/>
                </a:solidFill>
                <a:effectLst/>
                <a:latin typeface="Poppins" pitchFamily="2" charset="77"/>
                <a:ea typeface="DengXian" panose="02010600030101010101" pitchFamily="2" charset="-122"/>
                <a:cs typeface="Calibri" panose="020F0502020204030204" pitchFamily="34" charset="0"/>
              </a:rPr>
              <a:t>understanding of number and developing counting skills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way to organize this activity from the facilitator notes. Then, adapt these talking points based on your selection.]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[Assign each group one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Briefly discuss the ideas described for your assigned practice. Then, decide how you will share these ideas with the larger group.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 creative. For example, create a drawing, song, or role-play to share what you learned.</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ways to represent the diversity of children’s interests, languages, cultures and lived experiences, abilities, and emerging skills.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Each group will have two to three minutes to present their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practice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[Provide time for participants to prepare their presentations. Then, invite groups to share their assigned practices. Offer additional information about each practice as needed.]</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each group has shared:] You reviewed some ways to use the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Early Math Approach to support children’s understanding of number and developing counting skills. Hopefully, you will find these strategies helpful in your setting.</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organize this activity based on group size: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sessions: Divide participants into five groups. Assign each group one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Each group will discuss their assigned practice briefly and identify a way to share the information with the larger group.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Create groups of five to seven participants each. Assign each group an M</a:t>
            </a:r>
            <a:r>
              <a:rPr lang="en-U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practice. As necessary, assign more than one group the same practice. Each group will discuss their assigned practice briefly and identify a way to share the information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Move around the room while participants work in groups. Provide support as needed.</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35</a:t>
            </a:fld>
            <a:endParaRPr lang="en-US"/>
          </a:p>
        </p:txBody>
      </p:sp>
    </p:spTree>
    <p:extLst>
      <p:ext uri="{BB962C8B-B14F-4D97-AF65-F5344CB8AC3E}">
        <p14:creationId xmlns:p14="http://schemas.microsoft.com/office/powerpoint/2010/main" val="219426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5–7 minutes (not including the debrief)</a:t>
            </a:r>
          </a:p>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Materials: Observing M5 in Action: Number and Counting</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handout; preschool, TK, or K number and counting video clip; chart paper; markers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We observed examples of how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(three to six years old)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learn about number and counting. Then, we explored the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 Early Math Approach for supporting children’s early math learning. Now, we are going to observe a video that shows how educators use M</a:t>
            </a:r>
            <a:r>
              <a:rPr lang="en-US" sz="1100" baseline="30000" dirty="0">
                <a:solidFill>
                  <a:srgbClr val="0F173D"/>
                </a:solidFill>
                <a:effectLst/>
                <a:latin typeface="Poppins" pitchFamily="2" charset="77"/>
                <a:ea typeface="DengXian" panose="02010600030101010101" pitchFamily="2" charset="-122"/>
                <a:cs typeface="Calibri" panose="020F0502020204030204" pitchFamily="34" charset="0"/>
              </a:rPr>
              <a:t>5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to help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(three to six years old) </a:t>
            </a: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understand number and develop counting skills.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DengXian" panose="02010600030101010101" pitchFamily="2" charset="-122"/>
                <a:cs typeface="Calibri" panose="020F0502020204030204" pitchFamily="34" charset="0"/>
              </a:rPr>
              <a:t>[Choose a strategy for facilitating this observation and debrief. Adapt the talking points to reflect this strategy.]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Choose a video clip that shows children learning about number and counting. This may be the same video clip that you used earlier in this presentation.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provide the following videos (you might use other videos):</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Comparing Numbers and Recording Numerals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/HJ05cWmCTTQ]</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Comparing Numbers and Recording Numerals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/p3IY78KN7pE]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Counting and Adding While Reading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/Amcf1-gVPJk]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6"/>
              </a:rPr>
              <a:t>Counting and Adding While Reading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/GjYUtP6BrXU]</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7"/>
              </a:rPr>
              <a:t>Counting During Circle Time (4–5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/iEj5zVpk5Mg]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8"/>
              </a:rPr>
              <a:t>Counting During Circle Time (4–5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/nPT5azVlVZ8]</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9"/>
              </a:rPr>
              <a:t>Counting During Outdoor Play (3–5 years)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hNJIlEmQsRs</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0"/>
              </a:rPr>
              <a:t>Counting During Outdoor Play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/vRmJp9G6cuw]</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1"/>
              </a:rPr>
              <a:t>Counting Family Members (3–5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rNRFncCUtBc</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742950" marR="0" lvl="1" indent="-285750">
              <a:buFont typeface="Courier New" panose="02070309020205020404" pitchFamily="49" charset="0"/>
              <a:buChar char="o"/>
            </a:pP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12"/>
              </a:rPr>
              <a:t>Counting Family Members (3–5 years) – Audio Descriptive Version</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100" u="sng"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100" u="sng" dirty="0">
                <a:solidFill>
                  <a:srgbClr val="0F173D"/>
                </a:solidFill>
                <a:effectLst/>
                <a:latin typeface="Poppins" pitchFamily="2" charset="77"/>
                <a:ea typeface="Times New Roman" panose="02020603050405020304" pitchFamily="18" charset="0"/>
                <a:cs typeface="Calibri" panose="020F0502020204030204" pitchFamily="34" charset="0"/>
              </a:rPr>
              <a:t>/Lt_460QXxNA]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take out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Observing M</a:t>
            </a:r>
            <a:r>
              <a:rPr lang="en-US" sz="11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in Action: Number and Counting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handout.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larger groups and longer sessions, use a jigsaw approach. Before playing the video clip, assign each table one practice to focus on during the video. If there are more than five tables, assign more than one table to focus on each practice.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smaller groups and shorter sessions, consider showing the video clip two to three times, inviting participants to focus on specific practices each time. Encourage them to record observations on the handout.</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36</a:t>
            </a:fld>
            <a:endParaRPr lang="en-US"/>
          </a:p>
        </p:txBody>
      </p:sp>
    </p:spTree>
    <p:extLst>
      <p:ext uri="{BB962C8B-B14F-4D97-AF65-F5344CB8AC3E}">
        <p14:creationId xmlns:p14="http://schemas.microsoft.com/office/powerpoint/2010/main" val="2799316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 </a:t>
            </a:r>
            <a:r>
              <a:rPr lang="en-US" sz="1800" kern="100" dirty="0">
                <a:ln>
                  <a:noFill/>
                </a:ln>
                <a:solidFill>
                  <a:srgbClr val="0F173D"/>
                </a:solidFill>
                <a:effectLst/>
                <a:uFill>
                  <a:solidFill>
                    <a:srgbClr val="000000"/>
                  </a:solidFill>
                </a:uFill>
                <a:latin typeface="Poppins" pitchFamily="2" charset="77"/>
                <a:ea typeface="Arial Unicode MS" panose="020B0604020202020204" pitchFamily="34" charset="-128"/>
              </a:rPr>
              <a:t>20–30 minutes (varies based on the session goals)</a:t>
            </a: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Let’s unpack your observations of each M</a:t>
            </a:r>
            <a:r>
              <a:rPr lang="en-US" sz="1800"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practice.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Use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Answer Key for</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Observing M</a:t>
            </a:r>
            <a:r>
              <a:rPr lang="en-US" sz="18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 in Action: Number and Counting</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for examples of ways M</a:t>
            </a:r>
            <a:r>
              <a:rPr lang="en-U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was used in the video “</a:t>
            </a:r>
            <a:r>
              <a:rPr lang="en-US" sz="18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Counting Family Members (3–5 Years)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rNRFncCUtBc</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larger groups or longer sessions: After observing the video clip, ask each table group to discuss what they noticed about their assigned practice. Then, invite each group to share their observations with the larger group. As each group shares, paraphrase, affirm, and add to their responses as needed. Consider charting each group’s observations to make practices visible.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smaller groups or shorter sessions: Invite participants to share their observations with the whole group. Chart their observations to make the practices visible. As participants share, paraphrase, affirm, and add to their responses as needed. Consider inviting participants to share something they learned with someone from another table. For example, ask them to find someone with a similar colored shirt, move to meet them, and share something they learned about that person.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Calibri" panose="020F0502020204030204" pitchFamily="34" charset="0"/>
                <a:cs typeface="Calibri" panose="020F0502020204030204" pitchFamily="34" charset="0"/>
              </a:rPr>
              <a:t>For additional ideas on how to facilitate debriefs, visit the </a:t>
            </a:r>
            <a:r>
              <a:rPr lang="en-US" sz="1800" b="1" dirty="0">
                <a:solidFill>
                  <a:srgbClr val="0F173D"/>
                </a:solidFill>
                <a:effectLst/>
                <a:latin typeface="Poppins" pitchFamily="2" charset="77"/>
                <a:ea typeface="Calibri" panose="020F0502020204030204" pitchFamily="34" charset="0"/>
                <a:cs typeface="Calibri" panose="020F0502020204030204" pitchFamily="34" charset="0"/>
              </a:rPr>
              <a:t>Facilitating STEAM Professional Learning</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 suite of resources.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37</a:t>
            </a:fld>
            <a:endParaRPr lang="en-US"/>
          </a:p>
        </p:txBody>
      </p:sp>
    </p:spTree>
    <p:extLst>
      <p:ext uri="{BB962C8B-B14F-4D97-AF65-F5344CB8AC3E}">
        <p14:creationId xmlns:p14="http://schemas.microsoft.com/office/powerpoint/2010/main" val="1019401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5–7 minutes</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few minutes to think about our session.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 the following: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Three things you learned during this session.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Two questions you have.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thing you will try in your learning setting next week.</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[Allow three to four minutes for participants to think. You might invite participants to share with a partner.]</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Thank you for your time, attention, and engagement. It’s been wonderful working with you.</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asking participants to share their questions with the larger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participants discuss their reflections, note the questions that they still have and what they would like to try. Use this information to identify topics for future training, coaching, or communities of practice.</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38</a:t>
            </a:fld>
            <a:endParaRPr lang="en-US"/>
          </a:p>
        </p:txBody>
      </p:sp>
    </p:spTree>
    <p:extLst>
      <p:ext uri="{BB962C8B-B14F-4D97-AF65-F5344CB8AC3E}">
        <p14:creationId xmlns:p14="http://schemas.microsoft.com/office/powerpoint/2010/main" val="14293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100" b="1" kern="100" dirty="0">
                <a:ln>
                  <a:noFill/>
                </a:ln>
                <a:solidFill>
                  <a:srgbClr val="0F173D"/>
                </a:solidFill>
                <a:effectLst/>
                <a:uFill>
                  <a:solidFill>
                    <a:srgbClr val="000000"/>
                  </a:solidFill>
                </a:uFill>
                <a:latin typeface="Poppins" pitchFamily="2" charset="77"/>
                <a:ea typeface="Arial Unicode MS" panose="020B0604020202020204" pitchFamily="34" charset="-128"/>
              </a:rPr>
              <a:t>Time:</a:t>
            </a:r>
            <a:r>
              <a:rPr lang="en-US" sz="1100" kern="100" dirty="0">
                <a:ln>
                  <a:noFill/>
                </a:ln>
                <a:solidFill>
                  <a:srgbClr val="0F173D"/>
                </a:solidFill>
                <a:effectLst/>
                <a:uFill>
                  <a:solidFill>
                    <a:srgbClr val="000000"/>
                  </a:solidFill>
                </a:uFill>
                <a:latin typeface="Poppins" pitchFamily="2" charset="77"/>
                <a:ea typeface="Arial Unicode MS" panose="020B0604020202020204" pitchFamily="34" charset="-128"/>
              </a:rPr>
              <a:t> 15–20 minutes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Children ages three to six are learning about numbers every day and count to find out how many. For example, they practice counting through books, songs, everyday routines, and activities.</a:t>
            </a:r>
            <a:r>
              <a:rPr lang="en-US" sz="1300" dirty="0">
                <a:solidFill>
                  <a:srgbClr val="000000"/>
                </a:solidFill>
                <a:effectLst/>
                <a:latin typeface="Montserrat" pitchFamily="2" charset="77"/>
                <a:ea typeface="Times New Roman" panose="02020603050405020304" pitchFamily="18" charset="0"/>
                <a:cs typeface="Helvetica Neue" panose="02000503000000020004" pitchFamily="2"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Think about some counting books, stories, songs, chants, everyday routines, or activities that you use in your learning setting—in English or any other language.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Share, with your table group, one of your favorite number and counting books, stories, songs, chants, everyday routines, or activities to use with children ages three to six. Then, discuss the following with your group:</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What number words or concepts are used?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When might you use these books, stories, songs, chants, or activities (for example, during a specific daily routine)? Share why it’s used during that routine.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you organize the activity based on group size, session length and format, and participants’ needs.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asking each table group to perform one or two songs for the large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consider inviting each table to focus on the first question.</a:t>
            </a:r>
          </a:p>
          <a:p>
            <a:pPr marL="342900" marR="0" lvl="0" indent="-342900">
              <a:buFont typeface="Symbol" pitchFamily="2" charset="2"/>
              <a:buChar char=""/>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After participants share with their table group, consider sharing some of the following key takeaways: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Participants already engage children in counting through books and stories, songs, chants, everyday routines, or activities.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Participants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engage children in number and counting as part of daily routines and play.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Participants use multiple representations, such as language, movement, and gestures, to engage children in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Calibri" panose="020F0502020204030204" pitchFamily="34" charset="0"/>
                <a:cs typeface="Calibri" panose="020F0502020204030204" pitchFamily="34" charset="0"/>
              </a:rPr>
              <a:t>Children differ in the ways they learn and can express what they know. Language-based activities that include gestures and movements offer more than one way to learn and express counting knowledge and skills.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233944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800" b="1" kern="1200" dirty="0">
                <a:solidFill>
                  <a:srgbClr val="0F173D"/>
                </a:solidFill>
                <a:effectLst/>
                <a:latin typeface="Poppins" pitchFamily="2" charset="77"/>
                <a:ea typeface="+mn-ea"/>
                <a:cs typeface="Calibri" panose="020F0502020204030204" pitchFamily="34" charset="0"/>
              </a:rPr>
              <a:t>Talking Points</a:t>
            </a:r>
          </a:p>
          <a:p>
            <a:pP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 will explore how children in preschool, TK, and K develop an understanding of number and counting. </a:t>
            </a:r>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382781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review how number and counting learning is represented in the California Preschool/Transitional Kindergarten Learning Foundations (PTKLF; California Department of Education, 2024). The recently revised foundations were designed to align with expectations stated in the California Common Core Kindergarten Mathematics Standards.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Six standards in the “Counting and Cardinality” strand describe what children learn about number and counting in preschool or TK.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Three of these standards are part of the “Counting Principles” sub-strand.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These standards describe children’s ability to (1) recite the count list, (2) use one-to-one correspondence while counting, and (3) understand cardinality.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Slides 6 through 8 make connections to foundations and standards for number and counting.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PTKLF addresses children aged 3–5, this includes both children in preschool and TK. The California Common Core State Standards in Mathematics include standards for children in kindergarten.</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foundations and standards listed in some of the slides are condensed. Consider providing participants with copies of the relevant California Preschool/TK Learning Foundations or the California Common Core State Standards. Consider whether electronic or printed copies will be more useful for your participants.</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325946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remaining three standards describe children’s ability to: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 without counting the number of objects in a small collection. This skill is called subitizing.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recognize numerals under 10.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compare quantities using strategies like counting. It also describes their ability to use vocabulary like “more,” “less,” and “same.”</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157733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children in kindergarten, let’s review how number and counting learning is represented in the California Common Core State Standards: Mathematics (California Common Core, 2011).</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Three kindergarten standards for counting and cardinality describe what children learn about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One standard describes children’s ability to compare numbers between one and 10. This includes their ability to identify whether the group is greater than, less than, or equal to the number of objects in the other group.</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Another standard describes children’s understanding of the relationship between numbers and quantity, connecting counting to cardinality, and counting to determine how many.</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last standard describes children’s ability to count to 100 by tens and ones. This standard also includes children’s ability to record and represent numbers from zero to 20.</a:t>
            </a: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338775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learning suite addresses four components of children’s growing understanding of number and counting: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attending to quantity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counting and cardinality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comparing numbers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recognizing, naming, and recording numerals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this age group (three to six years old), we will focus on the last three components: counting and cardinality; comparing numbers; and recognizing, naming, and recording numerals. The first component, attending to quantity, describes infants’ and toddlers’ interest in quantity and ability to notice quantity in the environment. These abilities generally develop before preschool. </a:t>
            </a:r>
          </a:p>
          <a:p>
            <a:pPr marL="0" marR="0">
              <a:lnSpc>
                <a:spcPts val="2400"/>
              </a:lnSpc>
              <a:spcBef>
                <a:spcPts val="600"/>
              </a:spcBef>
              <a:buNone/>
            </a:pPr>
            <a:r>
              <a:rPr lang="en-US" sz="1200" b="1" kern="1200" dirty="0">
                <a:solidFill>
                  <a:srgbClr val="0F173D"/>
                </a:solidFill>
                <a:effectLst/>
                <a:latin typeface="Poppins" pitchFamily="2" charset="77"/>
                <a:ea typeface="+mn-ea"/>
                <a:cs typeface="Calibri" panose="020F0502020204030204" pitchFamily="34" charset="0"/>
              </a:rPr>
              <a:t>Facilitator Notes</a:t>
            </a:r>
          </a:p>
          <a:p>
            <a:pPr>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about how young children attend to quantity, review PPT 1 “Introduction to Number and Counting: Birth–8 Years.” </a:t>
            </a:r>
            <a:endParaRPr lang="en-US" dirty="0">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83310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HORT HEADER">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3">
            <a:extLst>
              <a:ext uri="{FF2B5EF4-FFF2-40B4-BE49-F238E27FC236}">
                <a16:creationId xmlns:a16="http://schemas.microsoft.com/office/drawing/2014/main" id="{BD1E5FD8-ADEA-8298-6D44-0A376BA87F01}"/>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4"/>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Number and Counting</a:t>
            </a:r>
          </a:p>
        </p:txBody>
      </p:sp>
      <p:pic>
        <p:nvPicPr>
          <p:cNvPr id="4" name="Picture 3" descr="A black background with orange and pink text&#10;&#10;Description automatically generated">
            <a:extLst>
              <a:ext uri="{FF2B5EF4-FFF2-40B4-BE49-F238E27FC236}">
                <a16:creationId xmlns:a16="http://schemas.microsoft.com/office/drawing/2014/main" id="{4FB09A9C-AFB6-3C64-3D0A-A5E0B4B14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pic>
        <p:nvPicPr>
          <p:cNvPr id="6" name="Picture 5" descr="A young children working on a black board&#10;&#10;Description automatically generated with medium confidence">
            <a:extLst>
              <a:ext uri="{FF2B5EF4-FFF2-40B4-BE49-F238E27FC236}">
                <a16:creationId xmlns:a16="http://schemas.microsoft.com/office/drawing/2014/main" id="{E7D0FB4B-1C41-28AE-A3BB-266C6BB5BA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68411" y="0"/>
            <a:ext cx="6323589" cy="6858000"/>
          </a:xfrm>
          <a:prstGeom prst="rect">
            <a:avLst/>
          </a:prstGeom>
        </p:spPr>
      </p:pic>
      <p:pic>
        <p:nvPicPr>
          <p:cNvPr id="5" name="Picture 4" descr="A green numbers with white outline&#10;&#10;Description automatically generated">
            <a:extLst>
              <a:ext uri="{FF2B5EF4-FFF2-40B4-BE49-F238E27FC236}">
                <a16:creationId xmlns:a16="http://schemas.microsoft.com/office/drawing/2014/main" id="{350364AF-892C-C680-AA07-A913D60529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6595" y="109263"/>
            <a:ext cx="505969" cy="381001"/>
          </a:xfrm>
          <a:prstGeom prst="rect">
            <a:avLst/>
          </a:prstGeom>
        </p:spPr>
      </p:pic>
    </p:spTree>
    <p:extLst>
      <p:ext uri="{BB962C8B-B14F-4D97-AF65-F5344CB8AC3E}">
        <p14:creationId xmlns:p14="http://schemas.microsoft.com/office/powerpoint/2010/main" val="39743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8" name="Picture 7" descr="A black background with orange and pink text&#10;&#10;Description automatically generated">
            <a:extLst>
              <a:ext uri="{FF2B5EF4-FFF2-40B4-BE49-F238E27FC236}">
                <a16:creationId xmlns:a16="http://schemas.microsoft.com/office/drawing/2014/main" id="{00F594E6-64BF-1E93-2C2C-D3FBF7459F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B497636E-AF6E-955B-1817-D23F0FB6E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24774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chemeClr val="accent4"/>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8" name="Picture 7" descr="A black background with orange and pink text&#10;&#10;Description automatically generated">
            <a:extLst>
              <a:ext uri="{FF2B5EF4-FFF2-40B4-BE49-F238E27FC236}">
                <a16:creationId xmlns:a16="http://schemas.microsoft.com/office/drawing/2014/main" id="{ABFA3DFB-1DE5-BCB4-55D3-65D0A859F4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75AFC0C1-EC5A-03F4-1CCA-B392523ABBC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41468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background with orange and pink text&#10;&#10;Description automatically generated">
            <a:extLst>
              <a:ext uri="{FF2B5EF4-FFF2-40B4-BE49-F238E27FC236}">
                <a16:creationId xmlns:a16="http://schemas.microsoft.com/office/drawing/2014/main" id="{2D58A50B-A91B-72AB-2B5C-386E76B9B2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6C1FAE5A-9F2B-3DAD-8471-0CF455DBF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3430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a:t>Click to edit Master title style</a:t>
            </a:r>
            <a:endParaRPr lang="en-US" dirty="0"/>
          </a:p>
        </p:txBody>
      </p:sp>
      <p:pic>
        <p:nvPicPr>
          <p:cNvPr id="6" name="Picture 5" descr="A black background with orange and pink text&#10;&#10;Description automatically generated">
            <a:extLst>
              <a:ext uri="{FF2B5EF4-FFF2-40B4-BE49-F238E27FC236}">
                <a16:creationId xmlns:a16="http://schemas.microsoft.com/office/drawing/2014/main" id="{2897E82C-9D8E-15E2-E424-24885393A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5F03F21B-26E9-E189-DB67-825562B7C43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8667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7" name="Picture 6" descr="A black background with orange and pink text&#10;&#10;Description automatically generated">
            <a:extLst>
              <a:ext uri="{FF2B5EF4-FFF2-40B4-BE49-F238E27FC236}">
                <a16:creationId xmlns:a16="http://schemas.microsoft.com/office/drawing/2014/main" id="{34D83D3C-AD86-FA74-4646-65424A3D1D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F163DA2F-D770-9A9E-5BC4-205E1D0D8174}"/>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96815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background with orange and pink text&#10;&#10;Description automatically generated">
            <a:extLst>
              <a:ext uri="{FF2B5EF4-FFF2-40B4-BE49-F238E27FC236}">
                <a16:creationId xmlns:a16="http://schemas.microsoft.com/office/drawing/2014/main" id="{D1743FD9-B7A5-29D3-08A1-B23A0595F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11876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ACD6269A-5A3A-5252-08AE-0FC483A9D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6D084669-E976-DB7D-D239-0088D2F7C9F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9749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483C6C8F-93E5-E9DF-BF6A-621E155EE0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E3CD8D9-1E12-9CBD-90C3-2C7F7FDA877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NG HEADER">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4"/>
                </a:solidFill>
                <a:latin typeface="Montserrat" pitchFamily="2" charset="77"/>
              </a:defRPr>
            </a:lvl1pPr>
          </a:lstStyle>
          <a:p>
            <a:r>
              <a:rPr lang="en-US" dirty="0"/>
              <a:t>Click to edit Master title style</a:t>
            </a:r>
          </a:p>
        </p:txBody>
      </p:sp>
      <p:sp>
        <p:nvSpPr>
          <p:cNvPr id="5" name="Rectangle 4">
            <a:extLst>
              <a:ext uri="{FF2B5EF4-FFF2-40B4-BE49-F238E27FC236}">
                <a16:creationId xmlns:a16="http://schemas.microsoft.com/office/drawing/2014/main" id="{A4140EFA-0829-EFFA-DB47-EB1A66805D3A}"/>
              </a:ext>
            </a:extLst>
          </p:cNvPr>
          <p:cNvSpPr/>
          <p:nvPr userDrawn="1"/>
        </p:nvSpPr>
        <p:spPr>
          <a:xfrm>
            <a:off x="0" y="793665"/>
            <a:ext cx="6623701" cy="42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background with orange and pink text&#10;&#10;Description automatically generated">
            <a:extLst>
              <a:ext uri="{FF2B5EF4-FFF2-40B4-BE49-F238E27FC236}">
                <a16:creationId xmlns:a16="http://schemas.microsoft.com/office/drawing/2014/main" id="{7470BB95-C88C-3F32-A6D8-262E71FF6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10" name="Parallelogram 25">
            <a:extLst>
              <a:ext uri="{FF2B5EF4-FFF2-40B4-BE49-F238E27FC236}">
                <a16:creationId xmlns:a16="http://schemas.microsoft.com/office/drawing/2014/main" id="{00DEA289-80F6-D332-E24F-D2AD7776E5CF}"/>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3">
            <a:extLst>
              <a:ext uri="{FF2B5EF4-FFF2-40B4-BE49-F238E27FC236}">
                <a16:creationId xmlns:a16="http://schemas.microsoft.com/office/drawing/2014/main" id="{CFBBB842-059E-400D-4E29-7981835A4A1F}"/>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3" name="Date Placeholder 3">
            <a:extLst>
              <a:ext uri="{FF2B5EF4-FFF2-40B4-BE49-F238E27FC236}">
                <a16:creationId xmlns:a16="http://schemas.microsoft.com/office/drawing/2014/main" id="{57750543-8D5A-63B3-060E-39FADB6D828E}"/>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5" name="Date Placeholder 3">
            <a:extLst>
              <a:ext uri="{FF2B5EF4-FFF2-40B4-BE49-F238E27FC236}">
                <a16:creationId xmlns:a16="http://schemas.microsoft.com/office/drawing/2014/main" id="{D66307FB-B619-55C4-75E7-BE8F83AB877F}"/>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Number and Counting</a:t>
            </a:r>
          </a:p>
        </p:txBody>
      </p:sp>
      <p:pic>
        <p:nvPicPr>
          <p:cNvPr id="6" name="Picture 5" descr="A young children working on a black board&#10;&#10;Description automatically generated with medium confidence">
            <a:extLst>
              <a:ext uri="{FF2B5EF4-FFF2-40B4-BE49-F238E27FC236}">
                <a16:creationId xmlns:a16="http://schemas.microsoft.com/office/drawing/2014/main" id="{F9D30099-A4EE-8D6C-41E9-C4458B07C01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68411" y="0"/>
            <a:ext cx="6323589" cy="6858000"/>
          </a:xfrm>
          <a:prstGeom prst="rect">
            <a:avLst/>
          </a:prstGeom>
        </p:spPr>
      </p:pic>
      <p:pic>
        <p:nvPicPr>
          <p:cNvPr id="3" name="Picture 2" descr="A green numbers with white outline&#10;&#10;Description automatically generated">
            <a:extLst>
              <a:ext uri="{FF2B5EF4-FFF2-40B4-BE49-F238E27FC236}">
                <a16:creationId xmlns:a16="http://schemas.microsoft.com/office/drawing/2014/main" id="{96B66354-8C66-2761-BA3C-C55E370340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6595" y="109263"/>
            <a:ext cx="505969" cy="381001"/>
          </a:xfrm>
          <a:prstGeom prst="rect">
            <a:avLst/>
          </a:prstGeom>
        </p:spPr>
      </p:pic>
    </p:spTree>
    <p:extLst>
      <p:ext uri="{BB962C8B-B14F-4D97-AF65-F5344CB8AC3E}">
        <p14:creationId xmlns:p14="http://schemas.microsoft.com/office/powerpoint/2010/main" val="26917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Acks Slide 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92495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Acks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1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47D6916A-A13E-E2BE-E1BF-854E0C5B83B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chemeClr val="accent4"/>
              </a:buClr>
              <a:defRPr>
                <a:latin typeface="Montserrat" pitchFamily="2" charset="77"/>
              </a:defRPr>
            </a:lvl1pPr>
            <a:lvl2pPr>
              <a:buClr>
                <a:schemeClr val="accent4"/>
              </a:buClr>
              <a:defRPr>
                <a:latin typeface="Montserrat" pitchFamily="2" charset="77"/>
              </a:defRPr>
            </a:lvl2pPr>
            <a:lvl3pPr>
              <a:buClr>
                <a:schemeClr val="accent4"/>
              </a:buClr>
              <a:defRPr>
                <a:latin typeface="Montserrat" pitchFamily="2" charset="77"/>
              </a:defRPr>
            </a:lvl3pPr>
            <a:lvl4pPr>
              <a:buClr>
                <a:schemeClr val="accent4"/>
              </a:buClr>
              <a:defRPr>
                <a:latin typeface="Montserrat" pitchFamily="2" charset="77"/>
              </a:defRPr>
            </a:lvl4pPr>
            <a:lvl5pPr>
              <a:buClr>
                <a:schemeClr val="accent4"/>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86A8E1E5-FD0E-1573-A51F-20C4C9B9B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0375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Parallelogram 4">
            <a:extLst>
              <a:ext uri="{FF2B5EF4-FFF2-40B4-BE49-F238E27FC236}">
                <a16:creationId xmlns:a16="http://schemas.microsoft.com/office/drawing/2014/main" id="{99106158-56B9-2217-E443-573F19EDC6AE}"/>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chemeClr val="accent4"/>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3" name="Title 1">
            <a:extLst>
              <a:ext uri="{FF2B5EF4-FFF2-40B4-BE49-F238E27FC236}">
                <a16:creationId xmlns:a16="http://schemas.microsoft.com/office/drawing/2014/main" id="{270D5323-9D08-1BF1-2026-E29C8844B730}"/>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6" name="Picture 5" descr="A black background with orange and pink text&#10;&#10;Description automatically generated">
            <a:extLst>
              <a:ext uri="{FF2B5EF4-FFF2-40B4-BE49-F238E27FC236}">
                <a16:creationId xmlns:a16="http://schemas.microsoft.com/office/drawing/2014/main" id="{1571766E-8583-9C86-EF80-26FFE67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695AC86B-6E13-9B91-6807-7142E885F9E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pic>
        <p:nvPicPr>
          <p:cNvPr id="4" name="Picture 3" descr="A green numbers with white outline&#10;&#10;Description automatically generated">
            <a:extLst>
              <a:ext uri="{FF2B5EF4-FFF2-40B4-BE49-F238E27FC236}">
                <a16:creationId xmlns:a16="http://schemas.microsoft.com/office/drawing/2014/main" id="{894EBF21-9098-B6C1-4CA7-883739C41A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7176" y="165229"/>
            <a:ext cx="655270" cy="493427"/>
          </a:xfrm>
          <a:prstGeom prst="rect">
            <a:avLst/>
          </a:prstGeom>
        </p:spPr>
      </p:pic>
    </p:spTree>
    <p:extLst>
      <p:ext uri="{BB962C8B-B14F-4D97-AF65-F5344CB8AC3E}">
        <p14:creationId xmlns:p14="http://schemas.microsoft.com/office/powerpoint/2010/main" val="115664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8" y="-1"/>
            <a:ext cx="8144641" cy="61769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5" name="Picture 4" descr="A black background with orange and pink text&#10;&#10;Description automatically generated">
            <a:extLst>
              <a:ext uri="{FF2B5EF4-FFF2-40B4-BE49-F238E27FC236}">
                <a16:creationId xmlns:a16="http://schemas.microsoft.com/office/drawing/2014/main" id="{54BCEE84-BDB0-0458-D934-AD1A8FF89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E1ADEEBB-FE22-8F50-5135-7529606EA5B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15960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4"/>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orange and pink text&#10;&#10;Description automatically generated">
            <a:extLst>
              <a:ext uri="{FF2B5EF4-FFF2-40B4-BE49-F238E27FC236}">
                <a16:creationId xmlns:a16="http://schemas.microsoft.com/office/drawing/2014/main" id="{14CFB3AB-378B-437C-AF63-1F122EC5D3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DFA49843-550C-F779-0176-E068BF2626E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21312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4"/>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D22DFA49-7492-8141-2C3E-0F81CAAD41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2D06AFA7-5B30-1E9A-7689-273DE0960F6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Preschool/TK/K |     </a:t>
            </a:r>
            <a:fld id="{8B512919-B088-4E12-9038-722E97F79378}" type="slidenum">
              <a:rPr lang="en-US" smtClean="0">
                <a:solidFill>
                  <a:schemeClr val="accent4"/>
                </a:solidFill>
              </a:rPr>
              <a:pPr/>
              <a:t>‹#›</a:t>
            </a:fld>
            <a:endParaRPr lang="en-US" dirty="0">
              <a:solidFill>
                <a:schemeClr val="accent4"/>
              </a:solidFill>
            </a:endParaRPr>
          </a:p>
        </p:txBody>
      </p:sp>
    </p:spTree>
    <p:extLst>
      <p:ext uri="{BB962C8B-B14F-4D97-AF65-F5344CB8AC3E}">
        <p14:creationId xmlns:p14="http://schemas.microsoft.com/office/powerpoint/2010/main" val="17524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313DF2A-6B63-F66A-B382-265CE0FDC93F}"/>
              </a:ext>
            </a:extLst>
          </p:cNvPr>
          <p:cNvSpPr>
            <a:spLocks noGrp="1"/>
          </p:cNvSpPr>
          <p:nvPr>
            <p:ph type="sldNum" sz="quarter" idx="4"/>
          </p:nvPr>
        </p:nvSpPr>
        <p:spPr>
          <a:xfrm>
            <a:off x="9410700" y="6451600"/>
            <a:ext cx="2743200" cy="365125"/>
          </a:xfrm>
          <a:prstGeom prst="rect">
            <a:avLst/>
          </a:prstGeom>
        </p:spPr>
        <p:txBody>
          <a:bodyPr vert="horz" lIns="91440" tIns="45720" rIns="91440" bIns="45720" rtlCol="0" anchor="ctr"/>
          <a:lstStyle>
            <a:lvl1pPr algn="r">
              <a:defRPr sz="1200" b="1">
                <a:solidFill>
                  <a:schemeClr val="accent4"/>
                </a:solidFill>
                <a:latin typeface="Montserrat" panose="00000500000000000000" pitchFamily="50" charset="0"/>
              </a:defRPr>
            </a:lvl1pPr>
          </a:lstStyle>
          <a:p>
            <a:fld id="{8B512919-B088-4E12-9038-722E97F79378}"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50" r:id="rId5"/>
    <p:sldLayoutId id="2147483669" r:id="rId6"/>
    <p:sldLayoutId id="2147483667" r:id="rId7"/>
    <p:sldLayoutId id="2147483660" r:id="rId8"/>
    <p:sldLayoutId id="2147483664" r:id="rId9"/>
    <p:sldLayoutId id="2147483652" r:id="rId10"/>
    <p:sldLayoutId id="2147483665" r:id="rId11"/>
    <p:sldLayoutId id="2147483653" r:id="rId12"/>
    <p:sldLayoutId id="2147483654" r:id="rId13"/>
    <p:sldLayoutId id="2147483666" r:id="rId14"/>
    <p:sldLayoutId id="2147483655" r:id="rId15"/>
    <p:sldLayoutId id="2147483656" r:id="rId16"/>
    <p:sldLayoutId id="2147483657" r:id="rId17"/>
  </p:sldLayoutIdLst>
  <p:hf hdr="0" ftr="0" dt="0"/>
  <p:txStyles>
    <p:titleStyle>
      <a:lvl1pPr algn="l" defTabSz="914400" rtl="0" eaLnBrk="1" latinLnBrk="0" hangingPunct="1">
        <a:lnSpc>
          <a:spcPct val="90000"/>
        </a:lnSpc>
        <a:spcBef>
          <a:spcPct val="0"/>
        </a:spcBef>
        <a:buNone/>
        <a:defRPr sz="3000" b="1" kern="1200">
          <a:solidFill>
            <a:schemeClr val="accent4"/>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rFKhGNLVck4"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hyperlink" Target="https://youtu.be/lu0TeR4Xz8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https://youtu.be/p3IY78KN7pE" TargetMode="External"/><Relationship Id="rId4" Type="http://schemas.openxmlformats.org/officeDocument/2006/relationships/hyperlink" Target="https://youtu.be/HJ05cWmCTT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rNRFncCUtBc"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hyperlink" Target="https://youtu.be/Lt_460QXxN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700682" y="1662326"/>
            <a:ext cx="4781907" cy="3804118"/>
          </a:xfrm>
        </p:spPr>
        <p:txBody>
          <a:bodyPr anchor="b">
            <a:spAutoFit/>
          </a:bodyPr>
          <a:lstStyle/>
          <a:p>
            <a:pPr algn="l"/>
            <a:r>
              <a:rPr lang="en-US" sz="5400" b="1" dirty="0">
                <a:latin typeface="Montserrat" pitchFamily="2" charset="77"/>
              </a:rPr>
              <a:t>Number and Counting:</a:t>
            </a:r>
            <a:br>
              <a:rPr lang="en-US" sz="5600" b="1" dirty="0">
                <a:latin typeface="Montserrat" pitchFamily="2" charset="77"/>
              </a:rPr>
            </a:br>
            <a:r>
              <a:rPr lang="en-US" sz="4000" b="0" dirty="0">
                <a:latin typeface="Montserrat Medium" panose="00000600000000000000" pitchFamily="2" charset="0"/>
              </a:rPr>
              <a:t>Preschool, Transitional Kindergarten, and Kindergarten</a:t>
            </a:r>
            <a:endParaRPr lang="en-US" sz="4400" b="0" dirty="0">
              <a:latin typeface="Montserrat Medium" panose="00000600000000000000" pitchFamily="2" charset="0"/>
            </a:endParaRP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and Cardinality: Counting Principles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2"/>
            <a:ext cx="5809405" cy="4915494"/>
          </a:xfrm>
        </p:spPr>
        <p:txBody>
          <a:bodyPr anchor="ctr">
            <a:normAutofit/>
          </a:bodyPr>
          <a:lstStyle/>
          <a:p>
            <a:pPr marL="0" indent="0">
              <a:buNone/>
            </a:pPr>
            <a:r>
              <a:rPr lang="en-US" b="1" dirty="0"/>
              <a:t>Three counting principles:</a:t>
            </a:r>
          </a:p>
          <a:p>
            <a:pPr marL="457200" lvl="1" indent="-457200">
              <a:spcBef>
                <a:spcPts val="1800"/>
              </a:spcBef>
            </a:pPr>
            <a:r>
              <a:rPr lang="en-US" sz="2800" dirty="0"/>
              <a:t>stable order</a:t>
            </a:r>
          </a:p>
          <a:p>
            <a:pPr marL="457200" lvl="1" indent="-457200">
              <a:spcBef>
                <a:spcPts val="1800"/>
              </a:spcBef>
            </a:pPr>
            <a:r>
              <a:rPr lang="en-US" sz="2800" dirty="0"/>
              <a:t>one-to-one correspondence</a:t>
            </a:r>
          </a:p>
          <a:p>
            <a:pPr marL="457200" lvl="1" indent="-457200">
              <a:spcBef>
                <a:spcPts val="1800"/>
              </a:spcBef>
            </a:pPr>
            <a:r>
              <a:rPr lang="en-US" sz="2800" dirty="0"/>
              <a:t>cardinality</a:t>
            </a:r>
          </a:p>
        </p:txBody>
      </p:sp>
      <p:pic>
        <p:nvPicPr>
          <p:cNvPr id="4" name="Picture 3">
            <a:extLst>
              <a:ext uri="{FF2B5EF4-FFF2-40B4-BE49-F238E27FC236}">
                <a16:creationId xmlns:a16="http://schemas.microsoft.com/office/drawing/2014/main" id="{61FACC4A-272F-2AC0-5C43-1125211556D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4695" y="968540"/>
            <a:ext cx="5397305" cy="5200285"/>
          </a:xfrm>
          <a:prstGeom prst="rect">
            <a:avLst/>
          </a:prstGeom>
        </p:spPr>
      </p:pic>
    </p:spTree>
    <p:extLst>
      <p:ext uri="{BB962C8B-B14F-4D97-AF65-F5344CB8AC3E}">
        <p14:creationId xmlns:p14="http://schemas.microsoft.com/office/powerpoint/2010/main" val="143694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Let’s Count!</a:t>
            </a:r>
            <a:endParaRPr lang="en-US" b="1" dirty="0">
              <a:solidFill>
                <a:schemeClr val="bg1"/>
              </a:solidFill>
              <a:latin typeface="Montserrat" pitchFamily="2" charset="77"/>
            </a:endParaRPr>
          </a:p>
        </p:txBody>
      </p:sp>
      <p:pic>
        <p:nvPicPr>
          <p:cNvPr id="7" name="Content Placeholder 15">
            <a:extLst>
              <a:ext uri="{FF2B5EF4-FFF2-40B4-BE49-F238E27FC236}">
                <a16:creationId xmlns:a16="http://schemas.microsoft.com/office/drawing/2014/main" id="{889E3697-6D8F-88E1-9C33-F0AA797E5868}"/>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321718" y="1094422"/>
            <a:ext cx="7548563" cy="5032375"/>
          </a:xfrm>
        </p:spPr>
      </p:pic>
    </p:spTree>
    <p:extLst>
      <p:ext uri="{BB962C8B-B14F-4D97-AF65-F5344CB8AC3E}">
        <p14:creationId xmlns:p14="http://schemas.microsoft.com/office/powerpoint/2010/main" val="69397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Principle 1: Stable Order</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10142584" cy="2464322"/>
          </a:xfrm>
        </p:spPr>
        <p:txBody>
          <a:bodyPr anchor="ctr" anchorCtr="0">
            <a:normAutofit/>
          </a:bodyPr>
          <a:lstStyle/>
          <a:p>
            <a:pPr marL="0" indent="0">
              <a:spcAft>
                <a:spcPts val="1800"/>
              </a:spcAft>
              <a:buNone/>
            </a:pPr>
            <a:r>
              <a:rPr lang="en-US" dirty="0"/>
              <a:t>Numbers are in a specific order that does not change.</a:t>
            </a:r>
          </a:p>
          <a:p>
            <a:r>
              <a:rPr lang="en-US" dirty="0"/>
              <a:t>Between ages three and five, children </a:t>
            </a:r>
            <a:r>
              <a:rPr lang="en-US" b="1" dirty="0"/>
              <a:t>recite numbers </a:t>
            </a:r>
            <a:r>
              <a:rPr lang="en-US" dirty="0"/>
              <a:t>to 10 and then 20 and 30 with some errors. </a:t>
            </a:r>
          </a:p>
        </p:txBody>
      </p:sp>
      <p:pic>
        <p:nvPicPr>
          <p:cNvPr id="3" name="Picture 2" descr="Numberline from 1 to 10. There are 5 curved arrows showing skip counting by 2. The first arrow starts at 0 and ends at 2, the second arrow starts at 2 and ends at 4, and so on.">
            <a:extLst>
              <a:ext uri="{FF2B5EF4-FFF2-40B4-BE49-F238E27FC236}">
                <a16:creationId xmlns:a16="http://schemas.microsoft.com/office/drawing/2014/main" id="{3E059F2B-92F0-2C4C-19BB-35EB3CF128BD}"/>
              </a:ext>
            </a:extLst>
          </p:cNvPr>
          <p:cNvPicPr>
            <a:picLocks noChangeAspect="1"/>
          </p:cNvPicPr>
          <p:nvPr/>
        </p:nvPicPr>
        <p:blipFill>
          <a:blip r:embed="rId3" cstate="screen">
            <a:extLst>
              <a:ext uri="{28A0092B-C50C-407E-A947-70E740481C1C}">
                <a14:useLocalDpi xmlns:a14="http://schemas.microsoft.com/office/drawing/2010/main"/>
              </a:ext>
            </a:extLst>
          </a:blip>
          <a:srcRect t="58677"/>
          <a:stretch/>
        </p:blipFill>
        <p:spPr>
          <a:xfrm>
            <a:off x="1185950" y="4062443"/>
            <a:ext cx="9622542" cy="733640"/>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Stable Order: Kindergarten</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101332" cy="4520048"/>
          </a:xfrm>
        </p:spPr>
        <p:txBody>
          <a:bodyPr anchor="ctr" anchorCtr="0">
            <a:normAutofit/>
          </a:bodyPr>
          <a:lstStyle/>
          <a:p>
            <a:pPr marL="0" indent="0">
              <a:spcAft>
                <a:spcPts val="1800"/>
              </a:spcAft>
              <a:buNone/>
            </a:pPr>
            <a:r>
              <a:rPr lang="en-US" b="1" dirty="0"/>
              <a:t>Base-ten system: </a:t>
            </a:r>
            <a:r>
              <a:rPr lang="en-US" dirty="0"/>
              <a:t>the number system that we use to assign place value to numbers.</a:t>
            </a:r>
          </a:p>
          <a:p>
            <a:r>
              <a:rPr lang="en-US" dirty="0"/>
              <a:t>In kindergarten, children begin to recognize the pattern of the base-ten system.</a:t>
            </a:r>
          </a:p>
        </p:txBody>
      </p:sp>
      <p:pic>
        <p:nvPicPr>
          <p:cNvPr id="3" name="Picture 2">
            <a:extLst>
              <a:ext uri="{FF2B5EF4-FFF2-40B4-BE49-F238E27FC236}">
                <a16:creationId xmlns:a16="http://schemas.microsoft.com/office/drawing/2014/main" id="{B8948175-97DB-3FC0-CE19-DE9EB91BB02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9023" y="967494"/>
            <a:ext cx="5950630" cy="4724402"/>
          </a:xfrm>
          <a:prstGeom prst="rect">
            <a:avLst/>
          </a:prstGeom>
        </p:spPr>
      </p:pic>
    </p:spTree>
    <p:extLst>
      <p:ext uri="{BB962C8B-B14F-4D97-AF65-F5344CB8AC3E}">
        <p14:creationId xmlns:p14="http://schemas.microsoft.com/office/powerpoint/2010/main" val="279851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222695"/>
            <a:ext cx="4034118" cy="3555267"/>
          </a:xfrm>
        </p:spPr>
        <p:txBody>
          <a:bodyPr>
            <a:normAutofit/>
          </a:bodyPr>
          <a:lstStyle/>
          <a:p>
            <a:pPr algn="ctr"/>
            <a:r>
              <a:rPr lang="en-US" dirty="0"/>
              <a:t>The Role of Language in Counting </a:t>
            </a:r>
            <a:endParaRPr lang="en-US" sz="4400" dirty="0">
              <a:solidFill>
                <a:schemeClr val="bg1"/>
              </a:solidFill>
              <a:latin typeface="Montserrat" pitchFamily="2" charset="77"/>
            </a:endParaRPr>
          </a:p>
        </p:txBody>
      </p:sp>
      <p:sp>
        <p:nvSpPr>
          <p:cNvPr id="4" name="Content Placeholder 3">
            <a:extLst>
              <a:ext uri="{FF2B5EF4-FFF2-40B4-BE49-F238E27FC236}">
                <a16:creationId xmlns:a16="http://schemas.microsoft.com/office/drawing/2014/main" id="{7B3E48A8-7776-8576-333C-2B927C49C56B}"/>
              </a:ext>
            </a:extLst>
          </p:cNvPr>
          <p:cNvSpPr>
            <a:spLocks noGrp="1"/>
          </p:cNvSpPr>
          <p:nvPr>
            <p:ph idx="1"/>
          </p:nvPr>
        </p:nvSpPr>
        <p:spPr/>
        <p:txBody>
          <a:bodyPr/>
          <a:lstStyle/>
          <a:p>
            <a:pPr>
              <a:spcAft>
                <a:spcPts val="1800"/>
              </a:spcAft>
            </a:pPr>
            <a:r>
              <a:rPr lang="en-US" dirty="0"/>
              <a:t>Multilingual learners learn to recite the count list in the languages they are exposed to.</a:t>
            </a:r>
          </a:p>
          <a:p>
            <a:pPr>
              <a:spcAft>
                <a:spcPts val="1800"/>
              </a:spcAft>
            </a:pPr>
            <a:r>
              <a:rPr lang="en-US" dirty="0"/>
              <a:t>Children who have limited exposure to language may experience delays in learning to count.</a:t>
            </a:r>
          </a:p>
          <a:p>
            <a:pPr marL="0" indent="0">
              <a:buNone/>
            </a:pPr>
            <a:r>
              <a:rPr lang="en-US" sz="1400" dirty="0" err="1">
                <a:solidFill>
                  <a:schemeClr val="bg2">
                    <a:lumMod val="50000"/>
                  </a:schemeClr>
                </a:solidFill>
              </a:rPr>
              <a:t>Cankaya</a:t>
            </a:r>
            <a:r>
              <a:rPr lang="en-US" sz="1400" dirty="0">
                <a:solidFill>
                  <a:schemeClr val="bg2">
                    <a:lumMod val="50000"/>
                  </a:schemeClr>
                </a:solidFill>
              </a:rPr>
              <a:t> et al. (2014); </a:t>
            </a:r>
            <a:r>
              <a:rPr lang="nl-NL" sz="1400" dirty="0">
                <a:solidFill>
                  <a:schemeClr val="bg2">
                    <a:lumMod val="50000"/>
                  </a:schemeClr>
                </a:solidFill>
              </a:rPr>
              <a:t>Leybaert &amp; Van Cutsem (2002); </a:t>
            </a:r>
            <a:r>
              <a:rPr lang="en-US" sz="1400" dirty="0">
                <a:solidFill>
                  <a:schemeClr val="bg2">
                    <a:lumMod val="50000"/>
                  </a:schemeClr>
                </a:solidFill>
              </a:rPr>
              <a:t>Santos &amp; Cordes (2022)</a:t>
            </a:r>
          </a:p>
        </p:txBody>
      </p:sp>
    </p:spTree>
    <p:extLst>
      <p:ext uri="{BB962C8B-B14F-4D97-AF65-F5344CB8AC3E}">
        <p14:creationId xmlns:p14="http://schemas.microsoft.com/office/powerpoint/2010/main" val="169817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Principle 2: One-to-One Correspondence</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4986445" cy="4624040"/>
          </a:xfrm>
        </p:spPr>
        <p:txBody>
          <a:bodyPr anchor="ctr" anchorCtr="0">
            <a:normAutofit lnSpcReduction="10000"/>
          </a:bodyPr>
          <a:lstStyle/>
          <a:p>
            <a:pPr marL="0" indent="0">
              <a:spcAft>
                <a:spcPts val="600"/>
              </a:spcAft>
              <a:buNone/>
            </a:pPr>
            <a:r>
              <a:rPr lang="en-US" dirty="0">
                <a:effectLst/>
                <a:latin typeface="Montserrat" pitchFamily="2" charset="77"/>
                <a:ea typeface="Calibri" panose="020F0502020204030204" pitchFamily="34" charset="0"/>
                <a:cs typeface="Times New Roman" panose="02020603050405020304" pitchFamily="18" charset="0"/>
              </a:rPr>
              <a:t>Assigning one number word to each object while counting:</a:t>
            </a:r>
            <a:r>
              <a:rPr lang="en-US" dirty="0">
                <a:effectLst/>
                <a:latin typeface="Montserrat" pitchFamily="2" charset="77"/>
              </a:rPr>
              <a:t> </a:t>
            </a:r>
          </a:p>
          <a:p>
            <a:pPr>
              <a:spcBef>
                <a:spcPts val="1800"/>
              </a:spcBef>
            </a:pPr>
            <a:r>
              <a:rPr lang="en-US" dirty="0"/>
              <a:t>Between ages three and five, c</a:t>
            </a:r>
            <a:r>
              <a:rPr lang="en-US" dirty="0">
                <a:effectLst/>
                <a:latin typeface="Montserrat" pitchFamily="2" charset="77"/>
                <a:ea typeface="Calibri" panose="020F0502020204030204" pitchFamily="34" charset="0"/>
                <a:cs typeface="Times New Roman" panose="02020603050405020304" pitchFamily="18" charset="0"/>
              </a:rPr>
              <a:t>hildren </a:t>
            </a:r>
            <a:r>
              <a:rPr lang="en-US" b="1" dirty="0">
                <a:effectLst/>
                <a:latin typeface="Montserrat" pitchFamily="2" charset="77"/>
                <a:ea typeface="Calibri" panose="020F0502020204030204" pitchFamily="34" charset="0"/>
                <a:cs typeface="Times New Roman" panose="02020603050405020304" pitchFamily="18" charset="0"/>
              </a:rPr>
              <a:t>count to 10 </a:t>
            </a:r>
            <a:r>
              <a:rPr lang="en-US" dirty="0">
                <a:effectLst/>
                <a:latin typeface="Montserrat" pitchFamily="2" charset="77"/>
                <a:ea typeface="Calibri" panose="020F0502020204030204" pitchFamily="34" charset="0"/>
                <a:cs typeface="Times New Roman" panose="02020603050405020304" pitchFamily="18" charset="0"/>
              </a:rPr>
              <a:t>with one-to-one correspondence.  </a:t>
            </a:r>
            <a:r>
              <a:rPr lang="en-US" dirty="0">
                <a:effectLst/>
                <a:latin typeface="Montserrat" pitchFamily="2" charset="77"/>
              </a:rPr>
              <a:t> </a:t>
            </a:r>
            <a:r>
              <a:rPr lang="en-US" kern="100" dirty="0">
                <a:effectLst/>
                <a:latin typeface="Montserrat" pitchFamily="2" charset="77"/>
                <a:ea typeface="Calibri" panose="020F0502020204030204" pitchFamily="34" charset="0"/>
                <a:cs typeface="Times New Roman" panose="02020603050405020304" pitchFamily="18" charset="0"/>
              </a:rPr>
              <a:t> </a:t>
            </a:r>
            <a:endParaRPr lang="en-US" dirty="0">
              <a:latin typeface="Montserrat" pitchFamily="2" charset="77"/>
            </a:endParaRPr>
          </a:p>
          <a:p>
            <a:pPr>
              <a:spcBef>
                <a:spcPts val="1800"/>
              </a:spcBef>
            </a:pPr>
            <a:r>
              <a:rPr lang="en-US" dirty="0">
                <a:effectLst/>
                <a:latin typeface="Montserrat" pitchFamily="2" charset="77"/>
                <a:ea typeface="Calibri" panose="020F0502020204030204" pitchFamily="34" charset="0"/>
                <a:cs typeface="Times New Roman" panose="02020603050405020304" pitchFamily="18" charset="0"/>
              </a:rPr>
              <a:t>In </a:t>
            </a:r>
            <a:r>
              <a:rPr lang="en-US" dirty="0">
                <a:latin typeface="Montserrat" pitchFamily="2" charset="77"/>
                <a:ea typeface="Calibri" panose="020F0502020204030204" pitchFamily="34" charset="0"/>
                <a:cs typeface="Times New Roman" panose="02020603050405020304" pitchFamily="18" charset="0"/>
              </a:rPr>
              <a:t>k</a:t>
            </a:r>
            <a:r>
              <a:rPr lang="en-US" dirty="0">
                <a:effectLst/>
                <a:latin typeface="Montserrat" pitchFamily="2" charset="77"/>
                <a:ea typeface="Calibri" panose="020F0502020204030204" pitchFamily="34" charset="0"/>
                <a:cs typeface="Times New Roman" panose="02020603050405020304" pitchFamily="18" charset="0"/>
              </a:rPr>
              <a:t>indergarten, children develop </a:t>
            </a:r>
            <a:r>
              <a:rPr lang="en-US" b="1" dirty="0">
                <a:effectLst/>
                <a:latin typeface="Montserrat" pitchFamily="2" charset="77"/>
                <a:ea typeface="Calibri" panose="020F0502020204030204" pitchFamily="34" charset="0"/>
                <a:cs typeface="Times New Roman" panose="02020603050405020304" pitchFamily="18" charset="0"/>
              </a:rPr>
              <a:t>more efficient </a:t>
            </a:r>
            <a:r>
              <a:rPr lang="en-US" dirty="0">
                <a:effectLst/>
                <a:latin typeface="Montserrat" pitchFamily="2" charset="77"/>
                <a:ea typeface="Calibri" panose="020F0502020204030204" pitchFamily="34" charset="0"/>
                <a:cs typeface="Times New Roman" panose="02020603050405020304" pitchFamily="18" charset="0"/>
              </a:rPr>
              <a:t>one-to-one counting strategies.</a:t>
            </a:r>
            <a:r>
              <a:rPr lang="en-US" dirty="0">
                <a:effectLst/>
                <a:latin typeface="Montserrat" pitchFamily="2" charset="77"/>
              </a:rPr>
              <a:t> </a:t>
            </a:r>
            <a:endParaRPr lang="en-US" dirty="0">
              <a:latin typeface="Montserrat" pitchFamily="2" charset="77"/>
            </a:endParaRPr>
          </a:p>
        </p:txBody>
      </p:sp>
      <p:pic>
        <p:nvPicPr>
          <p:cNvPr id="4" name="Content Placeholder 8">
            <a:extLst>
              <a:ext uri="{FF2B5EF4-FFF2-40B4-BE49-F238E27FC236}">
                <a16:creationId xmlns:a16="http://schemas.microsoft.com/office/drawing/2014/main" id="{959E59A4-E528-FED3-3F43-919844D85D5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6"/>
          <a:stretch/>
        </p:blipFill>
        <p:spPr>
          <a:xfrm>
            <a:off x="5932219" y="947185"/>
            <a:ext cx="6259781" cy="4848703"/>
          </a:xfrm>
          <a:prstGeom prst="rect">
            <a:avLst/>
          </a:prstGeom>
        </p:spPr>
      </p:pic>
    </p:spTree>
    <p:extLst>
      <p:ext uri="{BB962C8B-B14F-4D97-AF65-F5344CB8AC3E}">
        <p14:creationId xmlns:p14="http://schemas.microsoft.com/office/powerpoint/2010/main" val="151037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Counting Principle 3: Understanding Cardinality</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6" y="1171848"/>
            <a:ext cx="5900845" cy="4881082"/>
          </a:xfrm>
        </p:spPr>
        <p:txBody>
          <a:bodyPr anchor="ctr" anchorCtr="0">
            <a:normAutofit/>
          </a:bodyPr>
          <a:lstStyle/>
          <a:p>
            <a:pPr marL="0" indent="0">
              <a:spcAft>
                <a:spcPts val="600"/>
              </a:spcAft>
              <a:buNone/>
            </a:pPr>
            <a:r>
              <a:rPr lang="en-US" dirty="0"/>
              <a:t>The last number word in the count list represents the size of the set </a:t>
            </a:r>
          </a:p>
          <a:p>
            <a:pPr>
              <a:spcBef>
                <a:spcPts val="1800"/>
              </a:spcBef>
            </a:pPr>
            <a:r>
              <a:rPr lang="en-US" sz="2800" dirty="0">
                <a:effectLst/>
                <a:latin typeface="Montserrat" pitchFamily="2" charset="77"/>
                <a:ea typeface="Calibri" panose="020F0502020204030204" pitchFamily="34" charset="0"/>
                <a:cs typeface="Times New Roman" panose="02020603050405020304" pitchFamily="18" charset="0"/>
              </a:rPr>
              <a:t>Between ages three and five, children develop an understanding of cardinality</a:t>
            </a:r>
            <a:endParaRPr lang="en-US" dirty="0">
              <a:latin typeface="Montserrat" pitchFamily="2" charset="77"/>
            </a:endParaRPr>
          </a:p>
        </p:txBody>
      </p:sp>
      <p:pic>
        <p:nvPicPr>
          <p:cNvPr id="3" name="Content Placeholder 7">
            <a:extLst>
              <a:ext uri="{FF2B5EF4-FFF2-40B4-BE49-F238E27FC236}">
                <a16:creationId xmlns:a16="http://schemas.microsoft.com/office/drawing/2014/main" id="{7C4AB0BD-7703-FAC5-B57B-04282A16717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7646" y="967496"/>
            <a:ext cx="5244354" cy="5085434"/>
          </a:xfrm>
          <a:prstGeom prst="rect">
            <a:avLst/>
          </a:prstGeom>
        </p:spPr>
      </p:pic>
    </p:spTree>
    <p:extLst>
      <p:ext uri="{BB962C8B-B14F-4D97-AF65-F5344CB8AC3E}">
        <p14:creationId xmlns:p14="http://schemas.microsoft.com/office/powerpoint/2010/main" val="139749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338DD-B01C-6523-5444-D3F1358AFAF6}"/>
              </a:ext>
            </a:extLst>
          </p:cNvPr>
          <p:cNvSpPr>
            <a:spLocks noGrp="1"/>
          </p:cNvSpPr>
          <p:nvPr>
            <p:ph sz="half" idx="1"/>
          </p:nvPr>
        </p:nvSpPr>
        <p:spPr>
          <a:xfrm>
            <a:off x="838200" y="1324303"/>
            <a:ext cx="5181600" cy="2375500"/>
          </a:xfrm>
        </p:spPr>
        <p:txBody>
          <a:bodyPr/>
          <a:lstStyle/>
          <a:p>
            <a:pPr marL="0" indent="0">
              <a:buNone/>
            </a:pPr>
            <a:r>
              <a:rPr lang="en-US" dirty="0"/>
              <a:t>In kindergarten, children: </a:t>
            </a:r>
          </a:p>
          <a:p>
            <a:r>
              <a:rPr lang="en-US" dirty="0"/>
              <a:t>count to 100</a:t>
            </a:r>
          </a:p>
          <a:p>
            <a:r>
              <a:rPr lang="en-US" dirty="0"/>
              <a:t>skip count by 10</a:t>
            </a:r>
          </a:p>
        </p:txBody>
      </p:sp>
      <p:sp>
        <p:nvSpPr>
          <p:cNvPr id="3" name="Content Placeholder 2">
            <a:extLst>
              <a:ext uri="{FF2B5EF4-FFF2-40B4-BE49-F238E27FC236}">
                <a16:creationId xmlns:a16="http://schemas.microsoft.com/office/drawing/2014/main" id="{FD023410-D008-64F1-2832-7F9C66DFF1CD}"/>
              </a:ext>
            </a:extLst>
          </p:cNvPr>
          <p:cNvSpPr>
            <a:spLocks noGrp="1"/>
          </p:cNvSpPr>
          <p:nvPr>
            <p:ph sz="half" idx="2"/>
          </p:nvPr>
        </p:nvSpPr>
        <p:spPr>
          <a:xfrm>
            <a:off x="6172200" y="1324303"/>
            <a:ext cx="5181600" cy="2375500"/>
          </a:xfrm>
        </p:spPr>
        <p:txBody>
          <a:bodyPr/>
          <a:lstStyle/>
          <a:p>
            <a:pPr marL="0" indent="0">
              <a:buNone/>
            </a:pPr>
            <a:r>
              <a:rPr lang="en-US" dirty="0"/>
              <a:t>In first and second grade, children:</a:t>
            </a:r>
          </a:p>
          <a:p>
            <a:r>
              <a:rPr lang="en-US" dirty="0"/>
              <a:t>count to 1,000</a:t>
            </a:r>
          </a:p>
          <a:p>
            <a:r>
              <a:rPr lang="en-US" dirty="0"/>
              <a:t>skip count by 2, 5, 10, and 100</a:t>
            </a:r>
          </a:p>
        </p:txBody>
      </p:sp>
      <p:sp>
        <p:nvSpPr>
          <p:cNvPr id="4" name="Title 3">
            <a:extLst>
              <a:ext uri="{FF2B5EF4-FFF2-40B4-BE49-F238E27FC236}">
                <a16:creationId xmlns:a16="http://schemas.microsoft.com/office/drawing/2014/main" id="{9D5EBD90-36F7-95B9-8428-59E86FFA6BC0}"/>
              </a:ext>
            </a:extLst>
          </p:cNvPr>
          <p:cNvSpPr>
            <a:spLocks noGrp="1"/>
          </p:cNvSpPr>
          <p:nvPr>
            <p:ph type="title"/>
          </p:nvPr>
        </p:nvSpPr>
        <p:spPr/>
        <p:txBody>
          <a:bodyPr/>
          <a:lstStyle/>
          <a:p>
            <a:r>
              <a:rPr lang="en-US" dirty="0"/>
              <a:t>Counting in Kindergarten and Beyond</a:t>
            </a:r>
          </a:p>
        </p:txBody>
      </p:sp>
      <p:pic>
        <p:nvPicPr>
          <p:cNvPr id="8" name="Picture 7" descr="Numberline from 1 to 10. There are 5 curved arrows showing skip counting by 2. The first arrow starts at 0 and ends at 2, the second arrow starts at 2 and ends at 4, and so on.">
            <a:extLst>
              <a:ext uri="{FF2B5EF4-FFF2-40B4-BE49-F238E27FC236}">
                <a16:creationId xmlns:a16="http://schemas.microsoft.com/office/drawing/2014/main" id="{DF415B63-8FD1-60C6-3107-1427032A0D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8529" y="3980300"/>
            <a:ext cx="9622542" cy="1775396"/>
          </a:xfrm>
          <a:prstGeom prst="rect">
            <a:avLst/>
          </a:prstGeom>
        </p:spPr>
      </p:pic>
    </p:spTree>
    <p:extLst>
      <p:ext uri="{BB962C8B-B14F-4D97-AF65-F5344CB8AC3E}">
        <p14:creationId xmlns:p14="http://schemas.microsoft.com/office/powerpoint/2010/main" val="417983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61898"/>
            <a:ext cx="10834075" cy="923330"/>
          </a:xfrm>
        </p:spPr>
        <p:txBody>
          <a:bodyPr/>
          <a:lstStyle/>
          <a:p>
            <a:r>
              <a:rPr lang="en-US" b="1" dirty="0"/>
              <a:t>Explore:</a:t>
            </a:r>
            <a:r>
              <a:rPr lang="en-US" dirty="0"/>
              <a:t> </a:t>
            </a:r>
            <a:r>
              <a:rPr lang="en-US" b="0" dirty="0">
                <a:latin typeface="Montserrat Medium" panose="00000600000000000000" pitchFamily="2" charset="0"/>
              </a:rPr>
              <a:t>Playful Activities to Support Number and Counting</a:t>
            </a:r>
            <a:endParaRPr lang="en-US" b="0" dirty="0">
              <a:solidFill>
                <a:schemeClr val="bg1"/>
              </a:solidFill>
              <a:latin typeface="Montserrat Medium" panose="00000600000000000000" pitchFamily="2" charset="0"/>
            </a:endParaRPr>
          </a:p>
        </p:txBody>
      </p:sp>
      <p:sp>
        <p:nvSpPr>
          <p:cNvPr id="44" name="TextBox 43">
            <a:extLst>
              <a:ext uri="{FF2B5EF4-FFF2-40B4-BE49-F238E27FC236}">
                <a16:creationId xmlns:a16="http://schemas.microsoft.com/office/drawing/2014/main" id="{2633E2C1-CE99-A49D-437D-EBA814E8E1AB}"/>
              </a:ext>
            </a:extLst>
          </p:cNvPr>
          <p:cNvSpPr txBox="1"/>
          <p:nvPr/>
        </p:nvSpPr>
        <p:spPr>
          <a:xfrm>
            <a:off x="1374613" y="4792050"/>
            <a:ext cx="4140710" cy="523220"/>
          </a:xfrm>
          <a:prstGeom prst="rect">
            <a:avLst/>
          </a:prstGeom>
          <a:noFill/>
        </p:spPr>
        <p:txBody>
          <a:bodyPr wrap="square" rtlCol="0">
            <a:spAutoFit/>
          </a:bodyPr>
          <a:lstStyle/>
          <a:p>
            <a:pPr algn="ctr"/>
            <a:r>
              <a:rPr lang="en-US" sz="2800" dirty="0">
                <a:solidFill>
                  <a:srgbClr val="0F173D"/>
                </a:solidFill>
                <a:latin typeface="Montserrat" panose="00000500000000000000" pitchFamily="50" charset="0"/>
              </a:rPr>
              <a:t>Frog Splash</a:t>
            </a:r>
            <a:endParaRPr lang="en-US" sz="1400" dirty="0">
              <a:solidFill>
                <a:srgbClr val="0F173D"/>
              </a:solidFill>
              <a:latin typeface="Montserrat" panose="00000500000000000000" pitchFamily="50" charset="0"/>
            </a:endParaRPr>
          </a:p>
        </p:txBody>
      </p:sp>
      <p:sp>
        <p:nvSpPr>
          <p:cNvPr id="46" name="TextBox 45">
            <a:extLst>
              <a:ext uri="{FF2B5EF4-FFF2-40B4-BE49-F238E27FC236}">
                <a16:creationId xmlns:a16="http://schemas.microsoft.com/office/drawing/2014/main" id="{87081072-C87C-6AE4-260A-B02BAE20BCBA}"/>
              </a:ext>
            </a:extLst>
          </p:cNvPr>
          <p:cNvSpPr txBox="1"/>
          <p:nvPr/>
        </p:nvSpPr>
        <p:spPr>
          <a:xfrm>
            <a:off x="6676678" y="4792050"/>
            <a:ext cx="4155555" cy="523220"/>
          </a:xfrm>
          <a:prstGeom prst="rect">
            <a:avLst/>
          </a:prstGeom>
          <a:noFill/>
        </p:spPr>
        <p:txBody>
          <a:bodyPr wrap="square" rtlCol="0">
            <a:spAutoFit/>
          </a:bodyPr>
          <a:lstStyle/>
          <a:p>
            <a:pPr algn="ctr"/>
            <a:r>
              <a:rPr lang="en-US" sz="2800" dirty="0">
                <a:solidFill>
                  <a:srgbClr val="0F173D"/>
                </a:solidFill>
                <a:latin typeface="Montserrat" panose="00000500000000000000" pitchFamily="50" charset="0"/>
              </a:rPr>
              <a:t>Tubes and Cubes</a:t>
            </a:r>
            <a:endParaRPr lang="en-US" sz="1400" dirty="0">
              <a:solidFill>
                <a:srgbClr val="0F173D"/>
              </a:solidFill>
              <a:latin typeface="Montserrat" panose="00000500000000000000" pitchFamily="50" charset="0"/>
            </a:endParaRPr>
          </a:p>
        </p:txBody>
      </p:sp>
      <p:pic>
        <p:nvPicPr>
          <p:cNvPr id="3" name="Picture 2" descr="A child wearing a frog hat and kneeling on the grass. She is jumping towards a picture of a lily pad that is on the grass.">
            <a:extLst>
              <a:ext uri="{FF2B5EF4-FFF2-40B4-BE49-F238E27FC236}">
                <a16:creationId xmlns:a16="http://schemas.microsoft.com/office/drawing/2014/main" id="{E35A0285-5A98-8005-0230-EB338FDB50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374614" y="1426452"/>
            <a:ext cx="4140710" cy="3346357"/>
          </a:xfrm>
          <a:prstGeom prst="rect">
            <a:avLst/>
          </a:prstGeom>
          <a:ln>
            <a:noFill/>
          </a:ln>
          <a:extLst>
            <a:ext uri="{53640926-AAD7-44D8-BBD7-CCE9431645EC}">
              <a14:shadowObscured xmlns:a14="http://schemas.microsoft.com/office/drawing/2010/main"/>
            </a:ext>
          </a:extLst>
        </p:spPr>
      </p:pic>
      <p:pic>
        <p:nvPicPr>
          <p:cNvPr id="4" name="Picture 3" descr="A set of cylinders with wooden cubes on a table. The cylinders are ordered from smallest to biggest and are filled to the top with the wooden cubes. The shortest cylinder has the numeral 3 on the outside, as well as a picture of a die with three dots. The second cylinder has a picture of a die with four dots. The third cylinder has the number 5 on the outside.">
            <a:extLst>
              <a:ext uri="{FF2B5EF4-FFF2-40B4-BE49-F238E27FC236}">
                <a16:creationId xmlns:a16="http://schemas.microsoft.com/office/drawing/2014/main" id="{BF270D6A-EB42-7F9C-11C8-B8B43C7795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6678" y="1426452"/>
            <a:ext cx="4155555" cy="3365599"/>
          </a:xfrm>
          <a:prstGeom prst="rect">
            <a:avLst/>
          </a:prstGeom>
        </p:spPr>
      </p:pic>
    </p:spTree>
    <p:extLst>
      <p:ext uri="{BB962C8B-B14F-4D97-AF65-F5344CB8AC3E}">
        <p14:creationId xmlns:p14="http://schemas.microsoft.com/office/powerpoint/2010/main" val="185213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1294229"/>
            <a:ext cx="4034118" cy="4483734"/>
          </a:xfrm>
        </p:spPr>
        <p:txBody>
          <a:bodyPr>
            <a:normAutofit fontScale="90000"/>
          </a:bodyPr>
          <a:lstStyle/>
          <a:p>
            <a:pPr algn="ctr"/>
            <a:r>
              <a:rPr lang="en-US" sz="5400" dirty="0"/>
              <a:t>Observe: </a:t>
            </a:r>
            <a:br>
              <a:rPr lang="en-US" sz="5400" dirty="0"/>
            </a:br>
            <a:r>
              <a:rPr lang="en-US" sz="5400" dirty="0"/>
              <a:t>Learning About Counting and Cardinality </a:t>
            </a:r>
            <a:endParaRPr lang="en-US" sz="4800" dirty="0">
              <a:solidFill>
                <a:schemeClr val="bg1"/>
              </a:solidFill>
              <a:latin typeface="Montserrat" pitchFamily="2" charset="77"/>
            </a:endParaRPr>
          </a:p>
        </p:txBody>
      </p:sp>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5908431" y="5092505"/>
            <a:ext cx="5718517" cy="1084458"/>
          </a:xfrm>
        </p:spPr>
        <p:txBody>
          <a:bodyPr>
            <a:normAutofit/>
          </a:bodyPr>
          <a:lstStyle/>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3"/>
              </a:rPr>
              <a:t>Counting to 100 with Support (3—5 years)</a:t>
            </a:r>
            <a:endParaRPr lang="en-US" sz="1600" u="sng" dirty="0">
              <a:solidFill>
                <a:srgbClr val="0000FF"/>
              </a:solidFill>
              <a:latin typeface="Montserrat Medium" panose="00000600000000000000" pitchFamily="2" charset="0"/>
              <a:cs typeface="Calibri" panose="020F0502020204030204" pitchFamily="34" charset="0"/>
            </a:endParaRPr>
          </a:p>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4"/>
              </a:rPr>
              <a:t>Counting to 100 with Support (3—5 years) – Audio Descriptive Version</a:t>
            </a:r>
            <a:endParaRPr lang="en-US" sz="1600" u="sng" dirty="0">
              <a:solidFill>
                <a:srgbClr val="0000FF"/>
              </a:solidFill>
              <a:latin typeface="Montserrat Medium" panose="00000600000000000000" pitchFamily="2" charset="0"/>
              <a:cs typeface="Calibri" panose="020F0502020204030204" pitchFamily="34" charset="0"/>
            </a:endParaRPr>
          </a:p>
        </p:txBody>
      </p:sp>
      <p:pic>
        <p:nvPicPr>
          <p:cNvPr id="2" name="Content Placeholder 5">
            <a:extLst>
              <a:ext uri="{FF2B5EF4-FFF2-40B4-BE49-F238E27FC236}">
                <a16:creationId xmlns:a16="http://schemas.microsoft.com/office/drawing/2014/main" id="{9D2B998B-472E-8A1F-E889-AC260592B21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90492" y="681036"/>
            <a:ext cx="5587219" cy="4327061"/>
          </a:xfrm>
          <a:prstGeom prst="rect">
            <a:avLst/>
          </a:prstGeom>
        </p:spPr>
      </p:pic>
    </p:spTree>
    <p:extLst>
      <p:ext uri="{BB962C8B-B14F-4D97-AF65-F5344CB8AC3E}">
        <p14:creationId xmlns:p14="http://schemas.microsoft.com/office/powerpoint/2010/main" val="225863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in collaboration with WestEd and partners. They are not intended for commercial redistribution, unauthorized modification, or use outside the scope of professional education.</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B22E8C9E-AE99-BB9C-4AFD-4D01F9549AD2}"/>
              </a:ext>
            </a:extLst>
          </p:cNvPr>
          <p:cNvSpPr>
            <a:spLocks noGrp="1"/>
          </p:cNvSpPr>
          <p:nvPr>
            <p:ph type="title" idx="4294967295"/>
          </p:nvPr>
        </p:nvSpPr>
        <p:spPr>
          <a:xfrm>
            <a:off x="176293" y="-602705"/>
            <a:ext cx="11839413" cy="525333"/>
          </a:xfrm>
        </p:spPr>
        <p:txBody>
          <a:bodyPr/>
          <a:lstStyle/>
          <a:p>
            <a:r>
              <a:rPr lang="en-US" dirty="0"/>
              <a:t>Acknowledgments</a:t>
            </a: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Discuss: </a:t>
            </a:r>
            <a:r>
              <a:rPr lang="en-US" b="0" dirty="0">
                <a:latin typeface="Montserrat Medium" panose="00000600000000000000" pitchFamily="2" charset="0"/>
              </a:rPr>
              <a:t>Learning About Counting and Cardinality </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7"/>
            <a:ext cx="4887971" cy="4602941"/>
          </a:xfrm>
        </p:spPr>
        <p:txBody>
          <a:bodyPr anchor="ctr" anchorCtr="0">
            <a:normAutofit/>
          </a:bodyPr>
          <a:lstStyle/>
          <a:p>
            <a:pPr marL="0" indent="0">
              <a:buNone/>
            </a:pPr>
            <a:r>
              <a:rPr lang="en-US" dirty="0"/>
              <a:t>In what ways do children demonstrate an understanding of:</a:t>
            </a:r>
          </a:p>
          <a:p>
            <a:pPr>
              <a:spcBef>
                <a:spcPts val="1800"/>
              </a:spcBef>
            </a:pPr>
            <a:r>
              <a:rPr lang="en-US" dirty="0"/>
              <a:t>stable order</a:t>
            </a:r>
          </a:p>
          <a:p>
            <a:pPr>
              <a:spcBef>
                <a:spcPts val="1800"/>
              </a:spcBef>
            </a:pPr>
            <a:r>
              <a:rPr lang="en-US" dirty="0"/>
              <a:t>one-to-one correspondence</a:t>
            </a:r>
          </a:p>
          <a:p>
            <a:pPr>
              <a:spcBef>
                <a:spcPts val="1800"/>
              </a:spcBef>
            </a:pPr>
            <a:r>
              <a:rPr lang="en-US" dirty="0"/>
              <a:t>cardinality</a:t>
            </a:r>
          </a:p>
        </p:txBody>
      </p:sp>
      <p:pic>
        <p:nvPicPr>
          <p:cNvPr id="3" name="Content Placeholder 5">
            <a:extLst>
              <a:ext uri="{FF2B5EF4-FFF2-40B4-BE49-F238E27FC236}">
                <a16:creationId xmlns:a16="http://schemas.microsoft.com/office/drawing/2014/main" id="{5DC7C5ED-48B5-A226-2CDF-FCD41A60DE7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49214" y="967494"/>
            <a:ext cx="6142787" cy="4807294"/>
          </a:xfrm>
          <a:prstGeom prst="rect">
            <a:avLst/>
          </a:prstGeom>
        </p:spPr>
      </p:pic>
    </p:spTree>
    <p:extLst>
      <p:ext uri="{BB962C8B-B14F-4D97-AF65-F5344CB8AC3E}">
        <p14:creationId xmlns:p14="http://schemas.microsoft.com/office/powerpoint/2010/main" val="587663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Visually Comparing Sets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244353" cy="3330223"/>
          </a:xfrm>
        </p:spPr>
        <p:txBody>
          <a:bodyPr anchor="ctr" anchorCtr="0">
            <a:normAutofit/>
          </a:bodyPr>
          <a:lstStyle/>
          <a:p>
            <a:pPr marL="0" indent="0">
              <a:buNone/>
            </a:pPr>
            <a:r>
              <a:rPr lang="en-US" dirty="0"/>
              <a:t>Looking at the two sets and deciding which is more. </a:t>
            </a:r>
          </a:p>
        </p:txBody>
      </p:sp>
      <p:grpSp>
        <p:nvGrpSpPr>
          <p:cNvPr id="23" name="Group 22" descr="Two groups of rubber ducks. The group on the left has four yellow ducks and the word “more” written below it. The group on the right has 2 green ducks and the word “less” written below it. ">
            <a:extLst>
              <a:ext uri="{FF2B5EF4-FFF2-40B4-BE49-F238E27FC236}">
                <a16:creationId xmlns:a16="http://schemas.microsoft.com/office/drawing/2014/main" id="{697AC59A-BDB0-64D4-39DE-3D481E2BB71B}"/>
              </a:ext>
            </a:extLst>
          </p:cNvPr>
          <p:cNvGrpSpPr/>
          <p:nvPr/>
        </p:nvGrpSpPr>
        <p:grpSpPr>
          <a:xfrm>
            <a:off x="6268683" y="1464258"/>
            <a:ext cx="4970582" cy="3458133"/>
            <a:chOff x="261434" y="2814309"/>
            <a:chExt cx="3713837" cy="2551176"/>
          </a:xfrm>
        </p:grpSpPr>
        <p:sp>
          <p:nvSpPr>
            <p:cNvPr id="24" name="Rectangle 23" descr="The word for four written in English, Spanish and Vietnamese.">
              <a:extLst>
                <a:ext uri="{FF2B5EF4-FFF2-40B4-BE49-F238E27FC236}">
                  <a16:creationId xmlns:a16="http://schemas.microsoft.com/office/drawing/2014/main" id="{8DD2A926-2DA3-2B33-75CF-AF0ACF1D16D1}"/>
                </a:ext>
              </a:extLst>
            </p:cNvPr>
            <p:cNvSpPr/>
            <p:nvPr/>
          </p:nvSpPr>
          <p:spPr>
            <a:xfrm>
              <a:off x="261434" y="2814309"/>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05BF43C9-FE2A-CEDA-77B5-4FA7DF3F64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050" y="3098769"/>
              <a:ext cx="712374" cy="731520"/>
            </a:xfrm>
            <a:prstGeom prst="rect">
              <a:avLst/>
            </a:prstGeom>
          </p:spPr>
        </p:pic>
        <p:pic>
          <p:nvPicPr>
            <p:cNvPr id="26" name="Picture 25">
              <a:extLst>
                <a:ext uri="{FF2B5EF4-FFF2-40B4-BE49-F238E27FC236}">
                  <a16:creationId xmlns:a16="http://schemas.microsoft.com/office/drawing/2014/main" id="{FF398C96-54CF-4BEE-97BD-62449F2DDF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724" y="3914848"/>
              <a:ext cx="712374" cy="731520"/>
            </a:xfrm>
            <a:prstGeom prst="rect">
              <a:avLst/>
            </a:prstGeom>
          </p:spPr>
        </p:pic>
        <p:pic>
          <p:nvPicPr>
            <p:cNvPr id="27" name="Picture 26">
              <a:extLst>
                <a:ext uri="{FF2B5EF4-FFF2-40B4-BE49-F238E27FC236}">
                  <a16:creationId xmlns:a16="http://schemas.microsoft.com/office/drawing/2014/main" id="{93C6F56C-19BC-A7B6-528D-0C57F44D1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5265" y="2936783"/>
              <a:ext cx="712374" cy="731520"/>
            </a:xfrm>
            <a:prstGeom prst="rect">
              <a:avLst/>
            </a:prstGeom>
          </p:spPr>
        </p:pic>
        <p:pic>
          <p:nvPicPr>
            <p:cNvPr id="28" name="Picture 27">
              <a:extLst>
                <a:ext uri="{FF2B5EF4-FFF2-40B4-BE49-F238E27FC236}">
                  <a16:creationId xmlns:a16="http://schemas.microsoft.com/office/drawing/2014/main" id="{602D4111-097D-A3E5-21E8-67FFA1266A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9229" y="3716418"/>
              <a:ext cx="712374" cy="731520"/>
            </a:xfrm>
            <a:prstGeom prst="rect">
              <a:avLst/>
            </a:prstGeom>
          </p:spPr>
        </p:pic>
        <p:pic>
          <p:nvPicPr>
            <p:cNvPr id="29" name="Content Placeholder 12">
              <a:extLst>
                <a:ext uri="{FF2B5EF4-FFF2-40B4-BE49-F238E27FC236}">
                  <a16:creationId xmlns:a16="http://schemas.microsoft.com/office/drawing/2014/main" id="{EA2946F1-E4E6-4EFD-2574-FA7CCB8682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6667" y="3086715"/>
              <a:ext cx="705820" cy="731520"/>
            </a:xfrm>
            <a:prstGeom prst="rect">
              <a:avLst/>
            </a:prstGeom>
          </p:spPr>
        </p:pic>
        <p:pic>
          <p:nvPicPr>
            <p:cNvPr id="30" name="Content Placeholder 12">
              <a:extLst>
                <a:ext uri="{FF2B5EF4-FFF2-40B4-BE49-F238E27FC236}">
                  <a16:creationId xmlns:a16="http://schemas.microsoft.com/office/drawing/2014/main" id="{281F76E9-B49A-8E76-8728-C5D4AA1A80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6442" y="3782892"/>
              <a:ext cx="705820" cy="731520"/>
            </a:xfrm>
            <a:prstGeom prst="rect">
              <a:avLst/>
            </a:prstGeom>
          </p:spPr>
        </p:pic>
        <p:sp>
          <p:nvSpPr>
            <p:cNvPr id="31" name="TextBox 30">
              <a:extLst>
                <a:ext uri="{FF2B5EF4-FFF2-40B4-BE49-F238E27FC236}">
                  <a16:creationId xmlns:a16="http://schemas.microsoft.com/office/drawing/2014/main" id="{62788167-5CE7-12C7-4A07-B8ADD30A0CDE}"/>
                </a:ext>
              </a:extLst>
            </p:cNvPr>
            <p:cNvSpPr txBox="1"/>
            <p:nvPr/>
          </p:nvSpPr>
          <p:spPr>
            <a:xfrm>
              <a:off x="555926" y="4744513"/>
              <a:ext cx="1151277" cy="523220"/>
            </a:xfrm>
            <a:prstGeom prst="rect">
              <a:avLst/>
            </a:prstGeom>
            <a:noFill/>
          </p:spPr>
          <p:txBody>
            <a:bodyPr wrap="none" rtlCol="0">
              <a:spAutoFit/>
            </a:bodyPr>
            <a:lstStyle/>
            <a:p>
              <a:r>
                <a:rPr lang="en-US" sz="2800" dirty="0">
                  <a:latin typeface="Montserrat Medium" panose="00000600000000000000" pitchFamily="2" charset="0"/>
                </a:rPr>
                <a:t>more</a:t>
              </a:r>
            </a:p>
          </p:txBody>
        </p:sp>
        <p:sp>
          <p:nvSpPr>
            <p:cNvPr id="32" name="TextBox 31">
              <a:extLst>
                <a:ext uri="{FF2B5EF4-FFF2-40B4-BE49-F238E27FC236}">
                  <a16:creationId xmlns:a16="http://schemas.microsoft.com/office/drawing/2014/main" id="{1CE9146F-A4A7-E8CD-6176-6210993CE97C}"/>
                </a:ext>
              </a:extLst>
            </p:cNvPr>
            <p:cNvSpPr txBox="1"/>
            <p:nvPr/>
          </p:nvSpPr>
          <p:spPr>
            <a:xfrm>
              <a:off x="2712977" y="4710169"/>
              <a:ext cx="862737" cy="523220"/>
            </a:xfrm>
            <a:prstGeom prst="rect">
              <a:avLst/>
            </a:prstGeom>
            <a:noFill/>
          </p:spPr>
          <p:txBody>
            <a:bodyPr wrap="none" rtlCol="0">
              <a:spAutoFit/>
            </a:bodyPr>
            <a:lstStyle/>
            <a:p>
              <a:r>
                <a:rPr lang="en-US" sz="2800" dirty="0">
                  <a:latin typeface="Montserrat Medium" panose="00000600000000000000" pitchFamily="2" charset="0"/>
                </a:rPr>
                <a:t>less</a:t>
              </a:r>
            </a:p>
          </p:txBody>
        </p:sp>
      </p:grpSp>
    </p:spTree>
    <p:extLst>
      <p:ext uri="{BB962C8B-B14F-4D97-AF65-F5344CB8AC3E}">
        <p14:creationId xmlns:p14="http://schemas.microsoft.com/office/powerpoint/2010/main" val="341391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Matching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171848"/>
            <a:ext cx="5317036" cy="3330223"/>
          </a:xfrm>
        </p:spPr>
        <p:txBody>
          <a:bodyPr anchor="ctr" anchorCtr="0">
            <a:normAutofit/>
          </a:bodyPr>
          <a:lstStyle/>
          <a:p>
            <a:pPr marL="0" indent="0">
              <a:buNone/>
            </a:pPr>
            <a:r>
              <a:rPr lang="en-US" dirty="0"/>
              <a:t>Putting two sets of objects side-by-side to compare the amount.</a:t>
            </a:r>
          </a:p>
        </p:txBody>
      </p:sp>
      <p:grpSp>
        <p:nvGrpSpPr>
          <p:cNvPr id="22" name="Group 21" descr="Two rows of rubber ducks lined up in one-to-one correspondence. The top row contains four yellow ducks. The bottom row contains two green ducks.">
            <a:extLst>
              <a:ext uri="{FF2B5EF4-FFF2-40B4-BE49-F238E27FC236}">
                <a16:creationId xmlns:a16="http://schemas.microsoft.com/office/drawing/2014/main" id="{5E522C85-6592-0427-18AC-7849AFD805CD}"/>
              </a:ext>
            </a:extLst>
          </p:cNvPr>
          <p:cNvGrpSpPr/>
          <p:nvPr/>
        </p:nvGrpSpPr>
        <p:grpSpPr>
          <a:xfrm>
            <a:off x="6515685" y="1479628"/>
            <a:ext cx="4555587" cy="3428695"/>
            <a:chOff x="7160271" y="1950895"/>
            <a:chExt cx="3713837" cy="2551176"/>
          </a:xfrm>
        </p:grpSpPr>
        <p:pic>
          <p:nvPicPr>
            <p:cNvPr id="15" name="Picture 14">
              <a:extLst>
                <a:ext uri="{FF2B5EF4-FFF2-40B4-BE49-F238E27FC236}">
                  <a16:creationId xmlns:a16="http://schemas.microsoft.com/office/drawing/2014/main" id="{E7262A68-B298-7C0E-823B-1A8D9E9F41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4017" y="2396103"/>
              <a:ext cx="712374" cy="731520"/>
            </a:xfrm>
            <a:prstGeom prst="rect">
              <a:avLst/>
            </a:prstGeom>
          </p:spPr>
        </p:pic>
        <p:pic>
          <p:nvPicPr>
            <p:cNvPr id="16" name="Picture 15">
              <a:extLst>
                <a:ext uri="{FF2B5EF4-FFF2-40B4-BE49-F238E27FC236}">
                  <a16:creationId xmlns:a16="http://schemas.microsoft.com/office/drawing/2014/main" id="{C4E71345-C295-B00D-3B3B-32B301BCFE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2211" y="2389999"/>
              <a:ext cx="712374" cy="731520"/>
            </a:xfrm>
            <a:prstGeom prst="rect">
              <a:avLst/>
            </a:prstGeom>
          </p:spPr>
        </p:pic>
        <p:pic>
          <p:nvPicPr>
            <p:cNvPr id="17" name="Picture 16">
              <a:extLst>
                <a:ext uri="{FF2B5EF4-FFF2-40B4-BE49-F238E27FC236}">
                  <a16:creationId xmlns:a16="http://schemas.microsoft.com/office/drawing/2014/main" id="{B519E39C-7EAB-84DA-6565-9545A394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1608" y="2408892"/>
              <a:ext cx="712374" cy="731520"/>
            </a:xfrm>
            <a:prstGeom prst="rect">
              <a:avLst/>
            </a:prstGeom>
          </p:spPr>
        </p:pic>
        <p:pic>
          <p:nvPicPr>
            <p:cNvPr id="18" name="Picture 17">
              <a:extLst>
                <a:ext uri="{FF2B5EF4-FFF2-40B4-BE49-F238E27FC236}">
                  <a16:creationId xmlns:a16="http://schemas.microsoft.com/office/drawing/2014/main" id="{2F8CEFA9-C165-ED86-813B-FDE2E3C18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8913" y="2389999"/>
              <a:ext cx="712374" cy="731520"/>
            </a:xfrm>
            <a:prstGeom prst="rect">
              <a:avLst/>
            </a:prstGeom>
          </p:spPr>
        </p:pic>
        <p:pic>
          <p:nvPicPr>
            <p:cNvPr id="19" name="Content Placeholder 12">
              <a:extLst>
                <a:ext uri="{FF2B5EF4-FFF2-40B4-BE49-F238E27FC236}">
                  <a16:creationId xmlns:a16="http://schemas.microsoft.com/office/drawing/2014/main" id="{56379ACE-0622-03F8-E4DB-71915DDC45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5283" y="3264813"/>
              <a:ext cx="705820" cy="731520"/>
            </a:xfrm>
            <a:prstGeom prst="rect">
              <a:avLst/>
            </a:prstGeom>
          </p:spPr>
        </p:pic>
        <p:pic>
          <p:nvPicPr>
            <p:cNvPr id="20" name="Content Placeholder 12">
              <a:extLst>
                <a:ext uri="{FF2B5EF4-FFF2-40B4-BE49-F238E27FC236}">
                  <a16:creationId xmlns:a16="http://schemas.microsoft.com/office/drawing/2014/main" id="{C3D3CEEC-585A-B7ED-50D0-57E4C0C10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5638" y="3264813"/>
              <a:ext cx="705820" cy="731520"/>
            </a:xfrm>
            <a:prstGeom prst="rect">
              <a:avLst/>
            </a:prstGeom>
          </p:spPr>
        </p:pic>
        <p:sp>
          <p:nvSpPr>
            <p:cNvPr id="21" name="Rectangle 20" descr="The word for four written in English, Spanish and Vietnamese.">
              <a:extLst>
                <a:ext uri="{FF2B5EF4-FFF2-40B4-BE49-F238E27FC236}">
                  <a16:creationId xmlns:a16="http://schemas.microsoft.com/office/drawing/2014/main" id="{E0DEA55C-CDAB-4414-AB9F-370E063E6DC5}"/>
                </a:ext>
              </a:extLst>
            </p:cNvPr>
            <p:cNvSpPr/>
            <p:nvPr/>
          </p:nvSpPr>
          <p:spPr>
            <a:xfrm>
              <a:off x="7160271" y="1950895"/>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291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1128873" y="1171849"/>
            <a:ext cx="5533216" cy="1726602"/>
          </a:xfrm>
        </p:spPr>
        <p:txBody>
          <a:bodyPr anchor="ctr" anchorCtr="0">
            <a:normAutofit/>
          </a:bodyPr>
          <a:lstStyle/>
          <a:p>
            <a:pPr marL="0" indent="0">
              <a:buNone/>
            </a:pPr>
            <a:r>
              <a:rPr lang="en-US" dirty="0"/>
              <a:t>Counting each set to compare quantities.</a:t>
            </a:r>
          </a:p>
        </p:txBody>
      </p:sp>
      <p:grpSp>
        <p:nvGrpSpPr>
          <p:cNvPr id="23" name="Group 22" descr="Two groups of rubber ducks. The group on the left has four yellow ducks, numbered 1 through 4. The text “4 ducks” is written below it. The group on the right has 2 green ducks, numbered 1 and 2. the text “2 ducks” is written below it. ">
            <a:extLst>
              <a:ext uri="{FF2B5EF4-FFF2-40B4-BE49-F238E27FC236}">
                <a16:creationId xmlns:a16="http://schemas.microsoft.com/office/drawing/2014/main" id="{B7B8DE9C-EE31-D15C-E58B-833409FF5D3E}"/>
              </a:ext>
            </a:extLst>
          </p:cNvPr>
          <p:cNvGrpSpPr/>
          <p:nvPr/>
        </p:nvGrpSpPr>
        <p:grpSpPr>
          <a:xfrm>
            <a:off x="5903146" y="1821762"/>
            <a:ext cx="5329907" cy="3892525"/>
            <a:chOff x="8259713" y="2813316"/>
            <a:chExt cx="3777464" cy="2551176"/>
          </a:xfrm>
        </p:grpSpPr>
        <p:sp>
          <p:nvSpPr>
            <p:cNvPr id="24" name="Rectangle 23" descr="The word for four written in English, Spanish and Vietnamese.">
              <a:extLst>
                <a:ext uri="{FF2B5EF4-FFF2-40B4-BE49-F238E27FC236}">
                  <a16:creationId xmlns:a16="http://schemas.microsoft.com/office/drawing/2014/main" id="{90F96C9C-C208-0F1C-3266-03B50C847DC8}"/>
                </a:ext>
              </a:extLst>
            </p:cNvPr>
            <p:cNvSpPr/>
            <p:nvPr/>
          </p:nvSpPr>
          <p:spPr>
            <a:xfrm>
              <a:off x="8259713" y="2813316"/>
              <a:ext cx="3713837" cy="2551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222E010-A92F-D91B-1482-F1A70E277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047" y="3114958"/>
              <a:ext cx="712374" cy="731520"/>
            </a:xfrm>
            <a:prstGeom prst="rect">
              <a:avLst/>
            </a:prstGeom>
          </p:spPr>
        </p:pic>
        <p:pic>
          <p:nvPicPr>
            <p:cNvPr id="26" name="Picture 25">
              <a:extLst>
                <a:ext uri="{FF2B5EF4-FFF2-40B4-BE49-F238E27FC236}">
                  <a16:creationId xmlns:a16="http://schemas.microsoft.com/office/drawing/2014/main" id="{25947840-7EA9-2E67-B920-5BF28B73A6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0722" y="3931036"/>
              <a:ext cx="712374" cy="731520"/>
            </a:xfrm>
            <a:prstGeom prst="rect">
              <a:avLst/>
            </a:prstGeom>
          </p:spPr>
        </p:pic>
        <p:pic>
          <p:nvPicPr>
            <p:cNvPr id="27" name="Picture 26">
              <a:extLst>
                <a:ext uri="{FF2B5EF4-FFF2-40B4-BE49-F238E27FC236}">
                  <a16:creationId xmlns:a16="http://schemas.microsoft.com/office/drawing/2014/main" id="{661D9D3B-213A-E4EE-1AF1-A655A1888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1262" y="2952972"/>
              <a:ext cx="712374" cy="731520"/>
            </a:xfrm>
            <a:prstGeom prst="rect">
              <a:avLst/>
            </a:prstGeom>
          </p:spPr>
        </p:pic>
        <p:pic>
          <p:nvPicPr>
            <p:cNvPr id="28" name="Picture 27">
              <a:extLst>
                <a:ext uri="{FF2B5EF4-FFF2-40B4-BE49-F238E27FC236}">
                  <a16:creationId xmlns:a16="http://schemas.microsoft.com/office/drawing/2014/main" id="{AD0EAA8D-7770-8105-9B75-EECDB6C7DA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227" y="3732605"/>
              <a:ext cx="712374" cy="731520"/>
            </a:xfrm>
            <a:prstGeom prst="rect">
              <a:avLst/>
            </a:prstGeom>
          </p:spPr>
        </p:pic>
        <p:pic>
          <p:nvPicPr>
            <p:cNvPr id="29" name="Content Placeholder 12">
              <a:extLst>
                <a:ext uri="{FF2B5EF4-FFF2-40B4-BE49-F238E27FC236}">
                  <a16:creationId xmlns:a16="http://schemas.microsoft.com/office/drawing/2014/main" id="{212A703B-4907-914E-4C74-AF66200917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841" y="3121718"/>
              <a:ext cx="705820" cy="731520"/>
            </a:xfrm>
            <a:prstGeom prst="rect">
              <a:avLst/>
            </a:prstGeom>
          </p:spPr>
        </p:pic>
        <p:pic>
          <p:nvPicPr>
            <p:cNvPr id="30" name="Content Placeholder 12">
              <a:extLst>
                <a:ext uri="{FF2B5EF4-FFF2-40B4-BE49-F238E27FC236}">
                  <a16:creationId xmlns:a16="http://schemas.microsoft.com/office/drawing/2014/main" id="{D6A59761-11A7-FCE1-5475-AE0945E3EE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7401" y="3819837"/>
              <a:ext cx="705820" cy="731520"/>
            </a:xfrm>
            <a:prstGeom prst="rect">
              <a:avLst/>
            </a:prstGeom>
          </p:spPr>
        </p:pic>
        <p:sp>
          <p:nvSpPr>
            <p:cNvPr id="31" name="TextBox 30">
              <a:extLst>
                <a:ext uri="{FF2B5EF4-FFF2-40B4-BE49-F238E27FC236}">
                  <a16:creationId xmlns:a16="http://schemas.microsoft.com/office/drawing/2014/main" id="{955A94C9-C485-1C57-D0EA-5F552C9F223C}"/>
                </a:ext>
              </a:extLst>
            </p:cNvPr>
            <p:cNvSpPr txBox="1"/>
            <p:nvPr/>
          </p:nvSpPr>
          <p:spPr>
            <a:xfrm>
              <a:off x="8624664" y="4807044"/>
              <a:ext cx="1391728" cy="461665"/>
            </a:xfrm>
            <a:prstGeom prst="rect">
              <a:avLst/>
            </a:prstGeom>
            <a:noFill/>
          </p:spPr>
          <p:txBody>
            <a:bodyPr wrap="none" rtlCol="0">
              <a:spAutoFit/>
            </a:bodyPr>
            <a:lstStyle/>
            <a:p>
              <a:r>
                <a:rPr lang="en-US" sz="2400" dirty="0">
                  <a:solidFill>
                    <a:srgbClr val="0F173D"/>
                  </a:solidFill>
                  <a:latin typeface="Montserrat" panose="00000500000000000000" pitchFamily="50" charset="0"/>
                </a:rPr>
                <a:t>4 ducks</a:t>
              </a:r>
            </a:p>
          </p:txBody>
        </p:sp>
        <p:sp>
          <p:nvSpPr>
            <p:cNvPr id="32" name="TextBox 31">
              <a:extLst>
                <a:ext uri="{FF2B5EF4-FFF2-40B4-BE49-F238E27FC236}">
                  <a16:creationId xmlns:a16="http://schemas.microsoft.com/office/drawing/2014/main" id="{54DF6E97-0488-33FF-F3A1-121468DDCE9C}"/>
                </a:ext>
              </a:extLst>
            </p:cNvPr>
            <p:cNvSpPr txBox="1"/>
            <p:nvPr/>
          </p:nvSpPr>
          <p:spPr>
            <a:xfrm>
              <a:off x="10674303" y="4807043"/>
              <a:ext cx="1362874" cy="461665"/>
            </a:xfrm>
            <a:prstGeom prst="rect">
              <a:avLst/>
            </a:prstGeom>
            <a:noFill/>
          </p:spPr>
          <p:txBody>
            <a:bodyPr wrap="none" rtlCol="0">
              <a:spAutoFit/>
            </a:bodyPr>
            <a:lstStyle/>
            <a:p>
              <a:r>
                <a:rPr lang="en-US" sz="2400" dirty="0">
                  <a:solidFill>
                    <a:srgbClr val="0F173D"/>
                  </a:solidFill>
                  <a:latin typeface="Montserrat" panose="00000500000000000000" pitchFamily="50" charset="0"/>
                </a:rPr>
                <a:t>2 ducks</a:t>
              </a:r>
            </a:p>
          </p:txBody>
        </p:sp>
        <p:sp>
          <p:nvSpPr>
            <p:cNvPr id="33" name="TextBox 32">
              <a:extLst>
                <a:ext uri="{FF2B5EF4-FFF2-40B4-BE49-F238E27FC236}">
                  <a16:creationId xmlns:a16="http://schemas.microsoft.com/office/drawing/2014/main" id="{7FD0DEDC-3E0D-6638-EEDF-F87D665824A8}"/>
                </a:ext>
              </a:extLst>
            </p:cNvPr>
            <p:cNvSpPr txBox="1"/>
            <p:nvPr/>
          </p:nvSpPr>
          <p:spPr>
            <a:xfrm>
              <a:off x="8737767" y="3476557"/>
              <a:ext cx="2776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1</a:t>
              </a:r>
            </a:p>
          </p:txBody>
        </p:sp>
        <p:sp>
          <p:nvSpPr>
            <p:cNvPr id="34" name="TextBox 33">
              <a:extLst>
                <a:ext uri="{FF2B5EF4-FFF2-40B4-BE49-F238E27FC236}">
                  <a16:creationId xmlns:a16="http://schemas.microsoft.com/office/drawing/2014/main" id="{09D487F2-DB44-6882-DB8B-93089DD4B30A}"/>
                </a:ext>
              </a:extLst>
            </p:cNvPr>
            <p:cNvSpPr txBox="1"/>
            <p:nvPr/>
          </p:nvSpPr>
          <p:spPr>
            <a:xfrm>
              <a:off x="9530811" y="3325640"/>
              <a:ext cx="3305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2</a:t>
              </a:r>
            </a:p>
          </p:txBody>
        </p:sp>
        <p:sp>
          <p:nvSpPr>
            <p:cNvPr id="35" name="TextBox 34">
              <a:extLst>
                <a:ext uri="{FF2B5EF4-FFF2-40B4-BE49-F238E27FC236}">
                  <a16:creationId xmlns:a16="http://schemas.microsoft.com/office/drawing/2014/main" id="{290AB7A4-E764-7032-B356-5B90A4DFAA42}"/>
                </a:ext>
              </a:extLst>
            </p:cNvPr>
            <p:cNvSpPr txBox="1"/>
            <p:nvPr/>
          </p:nvSpPr>
          <p:spPr>
            <a:xfrm>
              <a:off x="8653662" y="4308625"/>
              <a:ext cx="328936"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3</a:t>
              </a:r>
            </a:p>
          </p:txBody>
        </p:sp>
        <p:sp>
          <p:nvSpPr>
            <p:cNvPr id="36" name="TextBox 35">
              <a:extLst>
                <a:ext uri="{FF2B5EF4-FFF2-40B4-BE49-F238E27FC236}">
                  <a16:creationId xmlns:a16="http://schemas.microsoft.com/office/drawing/2014/main" id="{0C6345F4-BD32-276E-286A-522C72586EC5}"/>
                </a:ext>
              </a:extLst>
            </p:cNvPr>
            <p:cNvSpPr txBox="1"/>
            <p:nvPr/>
          </p:nvSpPr>
          <p:spPr>
            <a:xfrm>
              <a:off x="9439763" y="4100290"/>
              <a:ext cx="354584"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4</a:t>
              </a:r>
            </a:p>
          </p:txBody>
        </p:sp>
        <p:sp>
          <p:nvSpPr>
            <p:cNvPr id="37" name="TextBox 36">
              <a:extLst>
                <a:ext uri="{FF2B5EF4-FFF2-40B4-BE49-F238E27FC236}">
                  <a16:creationId xmlns:a16="http://schemas.microsoft.com/office/drawing/2014/main" id="{2DC65EDE-05A6-87CA-AA08-B872A631C399}"/>
                </a:ext>
              </a:extLst>
            </p:cNvPr>
            <p:cNvSpPr txBox="1"/>
            <p:nvPr/>
          </p:nvSpPr>
          <p:spPr>
            <a:xfrm>
              <a:off x="10746516" y="3504039"/>
              <a:ext cx="2776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1</a:t>
              </a:r>
            </a:p>
          </p:txBody>
        </p:sp>
        <p:sp>
          <p:nvSpPr>
            <p:cNvPr id="38" name="TextBox 37">
              <a:extLst>
                <a:ext uri="{FF2B5EF4-FFF2-40B4-BE49-F238E27FC236}">
                  <a16:creationId xmlns:a16="http://schemas.microsoft.com/office/drawing/2014/main" id="{3030BC62-4852-3666-45C9-B984F3B3E541}"/>
                </a:ext>
              </a:extLst>
            </p:cNvPr>
            <p:cNvSpPr txBox="1"/>
            <p:nvPr/>
          </p:nvSpPr>
          <p:spPr>
            <a:xfrm>
              <a:off x="11257939" y="4188552"/>
              <a:ext cx="330540" cy="400110"/>
            </a:xfrm>
            <a:prstGeom prst="rect">
              <a:avLst/>
            </a:prstGeom>
            <a:noFill/>
          </p:spPr>
          <p:txBody>
            <a:bodyPr wrap="none" rtlCol="0">
              <a:spAutoFit/>
            </a:bodyPr>
            <a:lstStyle/>
            <a:p>
              <a:r>
                <a:rPr lang="en-US" sz="2000" dirty="0">
                  <a:solidFill>
                    <a:srgbClr val="0F173D"/>
                  </a:solidFill>
                  <a:latin typeface="Montserrat" panose="00000500000000000000" pitchFamily="50" charset="0"/>
                </a:rPr>
                <a:t>2</a:t>
              </a:r>
            </a:p>
          </p:txBody>
        </p:sp>
      </p:grpSp>
      <p:pic>
        <p:nvPicPr>
          <p:cNvPr id="39" name="Content Placeholder 5">
            <a:extLst>
              <a:ext uri="{FF2B5EF4-FFF2-40B4-BE49-F238E27FC236}">
                <a16:creationId xmlns:a16="http://schemas.microsoft.com/office/drawing/2014/main" id="{294229BD-3FC1-A602-80BD-EC833EF0C26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8873" y="2674828"/>
            <a:ext cx="3798852" cy="3025011"/>
          </a:xfrm>
          <a:prstGeom prst="rect">
            <a:avLst/>
          </a:prstGeom>
        </p:spPr>
      </p:pic>
    </p:spTree>
    <p:extLst>
      <p:ext uri="{BB962C8B-B14F-4D97-AF65-F5344CB8AC3E}">
        <p14:creationId xmlns:p14="http://schemas.microsoft.com/office/powerpoint/2010/main" val="40324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Comparing Numbers: Numerals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59836" cy="4609021"/>
          </a:xfrm>
        </p:spPr>
        <p:txBody>
          <a:bodyPr anchor="ctr" anchorCtr="0">
            <a:normAutofit/>
          </a:bodyPr>
          <a:lstStyle/>
          <a:p>
            <a:pPr marL="0" indent="0">
              <a:buNone/>
            </a:pPr>
            <a:r>
              <a:rPr lang="en-US" dirty="0">
                <a:effectLst/>
                <a:latin typeface="Montserrat" pitchFamily="2" charset="77"/>
                <a:ea typeface="Calibri" panose="020F0502020204030204" pitchFamily="34" charset="0"/>
                <a:cs typeface="Times New Roman" panose="02020603050405020304" pitchFamily="18" charset="0"/>
              </a:rPr>
              <a:t>In kindergarten, children: </a:t>
            </a:r>
          </a:p>
          <a:p>
            <a:r>
              <a:rPr lang="en-US" dirty="0">
                <a:effectLst/>
                <a:latin typeface="Montserrat" pitchFamily="2" charset="77"/>
                <a:ea typeface="Calibri" panose="020F0502020204030204" pitchFamily="34" charset="0"/>
                <a:cs typeface="Times New Roman" panose="02020603050405020304" pitchFamily="18" charset="0"/>
              </a:rPr>
              <a:t>compare numerals between 1 and 10 </a:t>
            </a:r>
            <a:endParaRPr lang="en-US" dirty="0">
              <a:latin typeface="Montserrat" pitchFamily="2" charset="77"/>
              <a:cs typeface="Times New Roman" panose="02020603050405020304" pitchFamily="18" charset="0"/>
            </a:endParaRPr>
          </a:p>
          <a:p>
            <a:pPr marL="0" indent="0">
              <a:spcBef>
                <a:spcPts val="2400"/>
              </a:spcBef>
              <a:buNone/>
            </a:pPr>
            <a:r>
              <a:rPr lang="en-US" dirty="0"/>
              <a:t>In first and second grade, children: </a:t>
            </a:r>
          </a:p>
          <a:p>
            <a:r>
              <a:rPr lang="en-US" dirty="0"/>
              <a:t>compare two-digit and three-digit numbers</a:t>
            </a:r>
          </a:p>
          <a:p>
            <a:r>
              <a:rPr lang="en-US" dirty="0"/>
              <a:t>use symbols such </a:t>
            </a:r>
            <a:br>
              <a:rPr lang="en-US" dirty="0"/>
            </a:br>
            <a:r>
              <a:rPr lang="en-US" dirty="0"/>
              <a:t>as </a:t>
            </a:r>
            <a:r>
              <a:rPr lang="en-US" b="1" dirty="0"/>
              <a:t>&lt;</a:t>
            </a:r>
            <a:r>
              <a:rPr lang="en-US" dirty="0"/>
              <a:t>, </a:t>
            </a:r>
            <a:r>
              <a:rPr lang="en-US" b="1" dirty="0"/>
              <a:t>&gt;</a:t>
            </a:r>
            <a:r>
              <a:rPr lang="en-US" dirty="0"/>
              <a:t>, </a:t>
            </a:r>
            <a:r>
              <a:rPr lang="en-US" b="1" dirty="0"/>
              <a:t>=</a:t>
            </a:r>
            <a:r>
              <a:rPr lang="en-US" dirty="0"/>
              <a:t> </a:t>
            </a:r>
          </a:p>
        </p:txBody>
      </p:sp>
      <p:pic>
        <p:nvPicPr>
          <p:cNvPr id="4" name="Content Placeholder 11">
            <a:extLst>
              <a:ext uri="{FF2B5EF4-FFF2-40B4-BE49-F238E27FC236}">
                <a16:creationId xmlns:a16="http://schemas.microsoft.com/office/drawing/2014/main" id="{99CBB0BA-6085-1E12-6E39-C9F252C2EBA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2497" y="973917"/>
            <a:ext cx="6269503" cy="4843074"/>
          </a:xfrm>
          <a:prstGeom prst="rect">
            <a:avLst/>
          </a:prstGeom>
        </p:spPr>
      </p:pic>
    </p:spTree>
    <p:extLst>
      <p:ext uri="{BB962C8B-B14F-4D97-AF65-F5344CB8AC3E}">
        <p14:creationId xmlns:p14="http://schemas.microsoft.com/office/powerpoint/2010/main" val="241928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Comparative Vocabulary</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1"/>
          </a:xfrm>
        </p:spPr>
        <p:txBody>
          <a:bodyPr anchor="ctr" anchorCtr="0">
            <a:normAutofit/>
          </a:bodyPr>
          <a:lstStyle/>
          <a:p>
            <a:pPr>
              <a:spcBef>
                <a:spcPts val="0"/>
              </a:spcBef>
            </a:pPr>
            <a:r>
              <a:rPr lang="en-US" sz="2800" dirty="0">
                <a:effectLst/>
                <a:latin typeface="Montserrat" pitchFamily="2" charset="77"/>
                <a:ea typeface="Calibri" panose="020F0502020204030204" pitchFamily="34" charset="0"/>
                <a:cs typeface="Times New Roman" panose="02020603050405020304" pitchFamily="18" charset="0"/>
              </a:rPr>
              <a:t>Between ages three and five, children c</a:t>
            </a:r>
            <a:r>
              <a:rPr lang="en-US" dirty="0">
                <a:effectLst/>
                <a:latin typeface="Montserrat" pitchFamily="2" charset="77"/>
                <a:ea typeface="Calibri" panose="020F0502020204030204" pitchFamily="34" charset="0"/>
                <a:cs typeface="Times New Roman" panose="02020603050405020304" pitchFamily="18" charset="0"/>
              </a:rPr>
              <a:t>onsistently use words like “</a:t>
            </a:r>
            <a:r>
              <a:rPr lang="en-US" b="1" dirty="0">
                <a:effectLst/>
                <a:latin typeface="Montserrat" pitchFamily="2" charset="77"/>
                <a:ea typeface="Calibri" panose="020F0502020204030204" pitchFamily="34" charset="0"/>
                <a:cs typeface="Times New Roman" panose="02020603050405020304" pitchFamily="18" charset="0"/>
              </a:rPr>
              <a:t>more</a:t>
            </a:r>
            <a:r>
              <a:rPr lang="en-US" dirty="0">
                <a:effectLst/>
                <a:latin typeface="Montserrat" pitchFamily="2" charset="77"/>
                <a:ea typeface="Calibri" panose="020F0502020204030204" pitchFamily="34" charset="0"/>
                <a:cs typeface="Times New Roman" panose="02020603050405020304" pitchFamily="18" charset="0"/>
              </a:rPr>
              <a:t>,”</a:t>
            </a:r>
            <a:r>
              <a:rPr lang="en-US" b="1" dirty="0">
                <a:effectLst/>
                <a:latin typeface="Montserrat" pitchFamily="2" charset="77"/>
                <a:ea typeface="Calibri" panose="020F0502020204030204" pitchFamily="34" charset="0"/>
                <a:cs typeface="Times New Roman" panose="02020603050405020304" pitchFamily="18" charset="0"/>
              </a:rPr>
              <a:t> </a:t>
            </a:r>
            <a:r>
              <a:rPr lang="en-US" dirty="0">
                <a:effectLst/>
                <a:latin typeface="Montserrat" pitchFamily="2" charset="77"/>
                <a:ea typeface="Calibri" panose="020F0502020204030204" pitchFamily="34" charset="0"/>
                <a:cs typeface="Times New Roman" panose="02020603050405020304" pitchFamily="18" charset="0"/>
              </a:rPr>
              <a:t>“</a:t>
            </a:r>
            <a:r>
              <a:rPr lang="en-US" b="1" dirty="0">
                <a:effectLst/>
                <a:latin typeface="Montserrat" pitchFamily="2" charset="77"/>
                <a:ea typeface="Calibri" panose="020F0502020204030204" pitchFamily="34" charset="0"/>
                <a:cs typeface="Times New Roman" panose="02020603050405020304" pitchFamily="18" charset="0"/>
              </a:rPr>
              <a:t>less</a:t>
            </a:r>
            <a:r>
              <a:rPr lang="en-US" dirty="0">
                <a:effectLst/>
                <a:latin typeface="Montserrat" pitchFamily="2" charset="77"/>
                <a:ea typeface="Calibri" panose="020F0502020204030204" pitchFamily="34" charset="0"/>
                <a:cs typeface="Times New Roman" panose="02020603050405020304" pitchFamily="18" charset="0"/>
              </a:rPr>
              <a:t>,” and “</a:t>
            </a:r>
            <a:r>
              <a:rPr lang="en-US" b="1" dirty="0">
                <a:effectLst/>
                <a:latin typeface="Montserrat" pitchFamily="2" charset="77"/>
                <a:ea typeface="Calibri" panose="020F0502020204030204" pitchFamily="34" charset="0"/>
                <a:cs typeface="Times New Roman" panose="02020603050405020304" pitchFamily="18" charset="0"/>
              </a:rPr>
              <a:t>same</a:t>
            </a:r>
            <a:r>
              <a:rPr lang="en-US" dirty="0">
                <a:effectLst/>
                <a:latin typeface="Montserrat" pitchFamily="2" charset="77"/>
                <a:ea typeface="Calibri" panose="020F0502020204030204" pitchFamily="34" charset="0"/>
                <a:cs typeface="Times New Roman" panose="02020603050405020304" pitchFamily="18" charset="0"/>
              </a:rPr>
              <a:t>.”</a:t>
            </a:r>
            <a:endParaRPr lang="en-US" dirty="0">
              <a:latin typeface="Montserrat" pitchFamily="2" charset="77"/>
              <a:ea typeface="Calibri" panose="020F0502020204030204" pitchFamily="34" charset="0"/>
              <a:cs typeface="Times New Roman" panose="02020603050405020304" pitchFamily="18" charset="0"/>
            </a:endParaRPr>
          </a:p>
          <a:p>
            <a:pPr>
              <a:spcBef>
                <a:spcPts val="1800"/>
              </a:spcBef>
            </a:pPr>
            <a:r>
              <a:rPr lang="en-US" dirty="0">
                <a:effectLst/>
                <a:latin typeface="Montserrat" pitchFamily="2" charset="77"/>
                <a:ea typeface="Calibri" panose="020F0502020204030204" pitchFamily="34" charset="0"/>
                <a:cs typeface="Times New Roman" panose="02020603050405020304" pitchFamily="18" charset="0"/>
              </a:rPr>
              <a:t>In kindergarten, children</a:t>
            </a:r>
            <a:r>
              <a:rPr lang="en-US" dirty="0">
                <a:latin typeface="Montserrat" pitchFamily="2" charset="77"/>
                <a:ea typeface="Calibri" panose="020F0502020204030204" pitchFamily="34" charset="0"/>
                <a:cs typeface="Times New Roman" panose="02020603050405020304" pitchFamily="18" charset="0"/>
              </a:rPr>
              <a:t> u</a:t>
            </a:r>
            <a:r>
              <a:rPr lang="en-US" dirty="0">
                <a:effectLst/>
                <a:latin typeface="Montserrat" pitchFamily="2" charset="77"/>
                <a:ea typeface="Calibri" panose="020F0502020204030204" pitchFamily="34" charset="0"/>
                <a:cs typeface="Times New Roman" panose="02020603050405020304" pitchFamily="18" charset="0"/>
              </a:rPr>
              <a:t>se words like “</a:t>
            </a:r>
            <a:r>
              <a:rPr lang="en-US" b="1" dirty="0">
                <a:effectLst/>
                <a:latin typeface="Montserrat" pitchFamily="2" charset="77"/>
                <a:ea typeface="Calibri" panose="020F0502020204030204" pitchFamily="34" charset="0"/>
                <a:cs typeface="Times New Roman" panose="02020603050405020304" pitchFamily="18" charset="0"/>
              </a:rPr>
              <a:t>fewer</a:t>
            </a:r>
            <a:r>
              <a:rPr lang="en-US" dirty="0">
                <a:effectLst/>
                <a:latin typeface="Montserrat" pitchFamily="2" charset="77"/>
                <a:ea typeface="Calibri" panose="020F0502020204030204" pitchFamily="34" charset="0"/>
                <a:cs typeface="Times New Roman" panose="02020603050405020304" pitchFamily="18" charset="0"/>
              </a:rPr>
              <a:t>,” “</a:t>
            </a:r>
            <a:r>
              <a:rPr lang="en-US" b="1" dirty="0">
                <a:effectLst/>
                <a:latin typeface="Montserrat" pitchFamily="2" charset="77"/>
                <a:ea typeface="Calibri" panose="020F0502020204030204" pitchFamily="34" charset="0"/>
                <a:cs typeface="Times New Roman" panose="02020603050405020304" pitchFamily="18" charset="0"/>
              </a:rPr>
              <a:t>greater</a:t>
            </a:r>
            <a:r>
              <a:rPr lang="en-US" dirty="0">
                <a:effectLst/>
                <a:latin typeface="Montserrat" pitchFamily="2" charset="77"/>
                <a:ea typeface="Calibri" panose="020F0502020204030204" pitchFamily="34" charset="0"/>
                <a:cs typeface="Times New Roman" panose="02020603050405020304" pitchFamily="18" charset="0"/>
              </a:rPr>
              <a:t>,” and “</a:t>
            </a:r>
            <a:r>
              <a:rPr lang="en-US" b="1" dirty="0">
                <a:effectLst/>
                <a:latin typeface="Montserrat" pitchFamily="2" charset="77"/>
                <a:ea typeface="Calibri" panose="020F0502020204030204" pitchFamily="34" charset="0"/>
                <a:cs typeface="Times New Roman" panose="02020603050405020304" pitchFamily="18" charset="0"/>
              </a:rPr>
              <a:t>equal</a:t>
            </a:r>
            <a:r>
              <a:rPr lang="en-US" dirty="0">
                <a:effectLst/>
                <a:latin typeface="Montserrat" pitchFamily="2" charset="77"/>
                <a:ea typeface="Calibri" panose="020F0502020204030204" pitchFamily="34" charset="0"/>
                <a:cs typeface="Times New Roman" panose="02020603050405020304" pitchFamily="18" charset="0"/>
              </a:rPr>
              <a:t>.”</a:t>
            </a:r>
          </a:p>
        </p:txBody>
      </p:sp>
      <p:pic>
        <p:nvPicPr>
          <p:cNvPr id="4" name="Content Placeholder 7">
            <a:extLst>
              <a:ext uri="{FF2B5EF4-FFF2-40B4-BE49-F238E27FC236}">
                <a16:creationId xmlns:a16="http://schemas.microsoft.com/office/drawing/2014/main" id="{6A924D49-3F77-C313-AAE4-BCB1057627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15465" y="971557"/>
            <a:ext cx="6276535" cy="4714593"/>
          </a:xfrm>
          <a:prstGeom prst="rect">
            <a:avLst/>
          </a:prstGeom>
        </p:spPr>
      </p:pic>
    </p:spTree>
    <p:extLst>
      <p:ext uri="{BB962C8B-B14F-4D97-AF65-F5344CB8AC3E}">
        <p14:creationId xmlns:p14="http://schemas.microsoft.com/office/powerpoint/2010/main" val="224314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Reflect: </a:t>
            </a:r>
            <a:r>
              <a:rPr lang="en-US" b="0" dirty="0">
                <a:latin typeface="Montserrat Medium" panose="00000600000000000000" pitchFamily="2" charset="0"/>
              </a:rPr>
              <a:t>Counting and Comparing Numbers</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4"/>
          </a:xfrm>
        </p:spPr>
        <p:txBody>
          <a:bodyPr anchor="ctr" anchorCtr="0">
            <a:normAutofit/>
          </a:bodyPr>
          <a:lstStyle/>
          <a:p>
            <a:pPr marL="0" indent="0">
              <a:buNone/>
            </a:pPr>
            <a:r>
              <a:rPr lang="en-US" dirty="0"/>
              <a:t>Identify examples of children:</a:t>
            </a:r>
          </a:p>
          <a:p>
            <a:pPr>
              <a:spcBef>
                <a:spcPts val="1800"/>
              </a:spcBef>
            </a:pPr>
            <a:r>
              <a:rPr lang="en-US" dirty="0"/>
              <a:t>reciting the count list</a:t>
            </a:r>
          </a:p>
          <a:p>
            <a:pPr>
              <a:spcBef>
                <a:spcPts val="1800"/>
              </a:spcBef>
            </a:pPr>
            <a:r>
              <a:rPr lang="en-US" dirty="0"/>
              <a:t>counting to find out how many</a:t>
            </a:r>
          </a:p>
          <a:p>
            <a:pPr>
              <a:spcBef>
                <a:spcPts val="1800"/>
              </a:spcBef>
            </a:pPr>
            <a:r>
              <a:rPr lang="en-US" dirty="0"/>
              <a:t>counting to compare sets</a:t>
            </a:r>
          </a:p>
        </p:txBody>
      </p:sp>
      <p:pic>
        <p:nvPicPr>
          <p:cNvPr id="3" name="Picture 2">
            <a:extLst>
              <a:ext uri="{FF2B5EF4-FFF2-40B4-BE49-F238E27FC236}">
                <a16:creationId xmlns:a16="http://schemas.microsoft.com/office/drawing/2014/main" id="{FB721576-4694-875B-45C6-A7D5AFE574C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57668" y="973918"/>
            <a:ext cx="6234332" cy="4712234"/>
          </a:xfrm>
          <a:prstGeom prst="rect">
            <a:avLst/>
          </a:prstGeom>
        </p:spPr>
      </p:pic>
    </p:spTree>
    <p:extLst>
      <p:ext uri="{BB962C8B-B14F-4D97-AF65-F5344CB8AC3E}">
        <p14:creationId xmlns:p14="http://schemas.microsoft.com/office/powerpoint/2010/main" val="269726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50588"/>
            <a:ext cx="10834075" cy="923330"/>
          </a:xfrm>
        </p:spPr>
        <p:txBody>
          <a:bodyPr/>
          <a:lstStyle/>
          <a:p>
            <a:r>
              <a:rPr lang="en-US" dirty="0"/>
              <a:t>Recognizing, Naming, and Recording Numerals: Definition</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847312"/>
          </a:xfrm>
        </p:spPr>
        <p:txBody>
          <a:bodyPr anchor="ctr" anchorCtr="0">
            <a:normAutofit/>
          </a:bodyPr>
          <a:lstStyle/>
          <a:p>
            <a:pPr>
              <a:spcBef>
                <a:spcPts val="0"/>
              </a:spcBef>
            </a:pPr>
            <a:r>
              <a:rPr lang="en-US" b="1" dirty="0"/>
              <a:t>Recognize: </a:t>
            </a:r>
            <a:r>
              <a:rPr lang="en-US" dirty="0"/>
              <a:t>Identify the numeral. </a:t>
            </a:r>
          </a:p>
          <a:p>
            <a:pPr>
              <a:spcBef>
                <a:spcPts val="1800"/>
              </a:spcBef>
            </a:pPr>
            <a:r>
              <a:rPr lang="en-US" b="1" dirty="0"/>
              <a:t>Name: </a:t>
            </a:r>
            <a:r>
              <a:rPr lang="en-US" dirty="0"/>
              <a:t>Communicate the correct number word (in any language) when they see the numeral. </a:t>
            </a:r>
          </a:p>
          <a:p>
            <a:pPr>
              <a:spcBef>
                <a:spcPts val="1800"/>
              </a:spcBef>
            </a:pPr>
            <a:r>
              <a:rPr lang="en-US" b="1" dirty="0"/>
              <a:t>Record: </a:t>
            </a:r>
            <a:r>
              <a:rPr lang="en-US" dirty="0"/>
              <a:t>Trace or write numerals. </a:t>
            </a:r>
          </a:p>
        </p:txBody>
      </p:sp>
      <p:pic>
        <p:nvPicPr>
          <p:cNvPr id="5" name="Picture 4" descr="A child drawing on paper&#10;&#10;AI-generated content may be incorrect.">
            <a:extLst>
              <a:ext uri="{FF2B5EF4-FFF2-40B4-BE49-F238E27FC236}">
                <a16:creationId xmlns:a16="http://schemas.microsoft.com/office/drawing/2014/main" id="{C632F519-6D96-B659-2B03-E575A5DAFB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00774" y="973918"/>
            <a:ext cx="5991225" cy="5045242"/>
          </a:xfrm>
          <a:prstGeom prst="rect">
            <a:avLst/>
          </a:prstGeom>
        </p:spPr>
      </p:pic>
    </p:spTree>
    <p:extLst>
      <p:ext uri="{BB962C8B-B14F-4D97-AF65-F5344CB8AC3E}">
        <p14:creationId xmlns:p14="http://schemas.microsoft.com/office/powerpoint/2010/main" val="47798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50588"/>
            <a:ext cx="10834075" cy="923330"/>
          </a:xfrm>
        </p:spPr>
        <p:txBody>
          <a:bodyPr/>
          <a:lstStyle/>
          <a:p>
            <a:r>
              <a:rPr lang="en-US" dirty="0"/>
              <a:t>Recognizing, Naming, and Recording Numerals: Development</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4873903" cy="4514304"/>
          </a:xfrm>
        </p:spPr>
        <p:txBody>
          <a:bodyPr anchor="ctr" anchorCtr="0">
            <a:normAutofit fontScale="92500" lnSpcReduction="20000"/>
          </a:bodyPr>
          <a:lstStyle/>
          <a:p>
            <a:pPr>
              <a:lnSpc>
                <a:spcPct val="110000"/>
              </a:lnSpc>
              <a:spcBef>
                <a:spcPts val="0"/>
              </a:spcBef>
              <a:spcAft>
                <a:spcPts val="1200"/>
              </a:spcAft>
            </a:pPr>
            <a:r>
              <a:rPr lang="en-US" dirty="0"/>
              <a:t>Between ages three and five</a:t>
            </a:r>
            <a:r>
              <a:rPr lang="en-US" strike="sngStrike" dirty="0"/>
              <a:t>, </a:t>
            </a:r>
            <a:r>
              <a:rPr lang="en-US" dirty="0"/>
              <a:t>children recognize, name, and record numerals </a:t>
            </a:r>
            <a:r>
              <a:rPr lang="en-US" b="1" dirty="0"/>
              <a:t>1 to 10</a:t>
            </a:r>
            <a:r>
              <a:rPr lang="en-US" dirty="0"/>
              <a:t>.</a:t>
            </a:r>
          </a:p>
          <a:p>
            <a:pPr>
              <a:lnSpc>
                <a:spcPct val="110000"/>
              </a:lnSpc>
              <a:spcBef>
                <a:spcPts val="0"/>
              </a:spcBef>
              <a:spcAft>
                <a:spcPts val="1200"/>
              </a:spcAft>
            </a:pPr>
            <a:r>
              <a:rPr lang="en-US" dirty="0"/>
              <a:t>In kindergarten, children recognize, name, and record numerals </a:t>
            </a:r>
            <a:r>
              <a:rPr lang="en-US" b="1" dirty="0"/>
              <a:t>0 to 20</a:t>
            </a:r>
            <a:r>
              <a:rPr lang="en-US" dirty="0"/>
              <a:t>.</a:t>
            </a:r>
          </a:p>
          <a:p>
            <a:pPr>
              <a:lnSpc>
                <a:spcPct val="110000"/>
              </a:lnSpc>
              <a:spcBef>
                <a:spcPts val="0"/>
              </a:spcBef>
              <a:spcAft>
                <a:spcPts val="1200"/>
              </a:spcAft>
            </a:pPr>
            <a:r>
              <a:rPr lang="en-US" dirty="0"/>
              <a:t>In first and second grade, children recognize, name, and record numerals to </a:t>
            </a:r>
            <a:r>
              <a:rPr lang="en-US" b="1" dirty="0"/>
              <a:t>1,000</a:t>
            </a:r>
            <a:r>
              <a:rPr lang="en-US" dirty="0"/>
              <a:t>.</a:t>
            </a:r>
          </a:p>
        </p:txBody>
      </p:sp>
      <p:pic>
        <p:nvPicPr>
          <p:cNvPr id="8" name="Content Placeholder 3">
            <a:extLst>
              <a:ext uri="{FF2B5EF4-FFF2-40B4-BE49-F238E27FC236}">
                <a16:creationId xmlns:a16="http://schemas.microsoft.com/office/drawing/2014/main" id="{F5A1DC36-418F-F6BE-C6DD-F7F7F8BF0E5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973917"/>
            <a:ext cx="6096000" cy="4712235"/>
          </a:xfrm>
          <a:prstGeom prst="rect">
            <a:avLst/>
          </a:prstGeom>
        </p:spPr>
      </p:pic>
    </p:spTree>
    <p:extLst>
      <p:ext uri="{BB962C8B-B14F-4D97-AF65-F5344CB8AC3E}">
        <p14:creationId xmlns:p14="http://schemas.microsoft.com/office/powerpoint/2010/main" val="260423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2949E4-3460-A912-F10C-43D6713F669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0492" y="681036"/>
            <a:ext cx="5542671" cy="4269115"/>
          </a:xfrm>
          <a:prstGeom prst="rect">
            <a:avLst/>
          </a:prstGeom>
        </p:spPr>
      </p:pic>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6035039" y="4972930"/>
            <a:ext cx="5542671" cy="1204034"/>
          </a:xfrm>
        </p:spPr>
        <p:txBody>
          <a:bodyPr>
            <a:normAutofit/>
          </a:bodyPr>
          <a:lstStyle/>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4"/>
              </a:rPr>
              <a:t>Comparing Numbers and Recording Numerals (3—5 Years)</a:t>
            </a:r>
            <a:endParaRPr lang="en-US" sz="1600" u="sng" dirty="0">
              <a:solidFill>
                <a:srgbClr val="0000FF"/>
              </a:solidFill>
              <a:latin typeface="Montserrat Medium" panose="00000600000000000000" pitchFamily="2" charset="0"/>
              <a:cs typeface="Calibri" panose="020F0502020204030204" pitchFamily="34" charset="0"/>
            </a:endParaRPr>
          </a:p>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5"/>
              </a:rPr>
              <a:t>Comparing Numbers and Recording Numerals (3—5 Years) – Audio Descriptive Version</a:t>
            </a:r>
            <a:endParaRPr lang="en-US" sz="1600" u="sng" dirty="0">
              <a:solidFill>
                <a:srgbClr val="0000FF"/>
              </a:solidFill>
              <a:latin typeface="Montserrat Medium" panose="00000600000000000000" pitchFamily="2" charset="0"/>
              <a:cs typeface="Calibri" panose="020F0502020204030204" pitchFamily="34" charset="0"/>
            </a:endParaRPr>
          </a:p>
        </p:txBody>
      </p:sp>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1294229"/>
            <a:ext cx="4034118" cy="4483734"/>
          </a:xfrm>
        </p:spPr>
        <p:txBody>
          <a:bodyPr>
            <a:normAutofit fontScale="90000"/>
          </a:bodyPr>
          <a:lstStyle/>
          <a:p>
            <a:pPr algn="ctr"/>
            <a:r>
              <a:rPr lang="en-US" sz="5400" dirty="0"/>
              <a:t>Observe: </a:t>
            </a:r>
            <a:br>
              <a:rPr lang="en-US" sz="5400" dirty="0"/>
            </a:br>
            <a:r>
              <a:rPr lang="en-US" sz="5400" dirty="0">
                <a:latin typeface="Montserrat" panose="00000500000000000000" pitchFamily="50" charset="0"/>
              </a:rPr>
              <a:t>Learning About Number and Counting</a:t>
            </a:r>
            <a:endParaRPr lang="en-US" sz="48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428867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4987553" cy="4503239"/>
          </a:xfrm>
        </p:spPr>
        <p:txBody>
          <a:bodyPr anchor="ctr"/>
          <a:lstStyle/>
          <a:p>
            <a:pPr>
              <a:spcAft>
                <a:spcPts val="1800"/>
              </a:spcAft>
            </a:pPr>
            <a:r>
              <a:rPr lang="en-US" dirty="0">
                <a:latin typeface="Montserrat" pitchFamily="2" charset="77"/>
              </a:rPr>
              <a:t>Describe how children (three to six years old) develop knowledge and skills in number and counting.</a:t>
            </a:r>
          </a:p>
          <a:p>
            <a:r>
              <a:rPr lang="en-US" dirty="0">
                <a:latin typeface="Montserrat" pitchFamily="2" charset="77"/>
              </a:rPr>
              <a:t>Identify ways to support children (three to six years old) in developing number and counting knowledge and skills.</a:t>
            </a:r>
          </a:p>
        </p:txBody>
      </p:sp>
      <p:pic>
        <p:nvPicPr>
          <p:cNvPr id="4" name="Content Placeholder 8">
            <a:extLst>
              <a:ext uri="{FF2B5EF4-FFF2-40B4-BE49-F238E27FC236}">
                <a16:creationId xmlns:a16="http://schemas.microsoft.com/office/drawing/2014/main" id="{3560CEE2-B94F-DF82-0046-911E7DFCADD8}"/>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b="-900"/>
          <a:stretch/>
        </p:blipFill>
        <p:spPr>
          <a:xfrm>
            <a:off x="6026400" y="967496"/>
            <a:ext cx="6165600" cy="4789074"/>
          </a:xfrm>
          <a:prstGeom prst="rect">
            <a:avLst/>
          </a:prstGeom>
        </p:spPr>
      </p:pic>
    </p:spTree>
    <p:extLst>
      <p:ext uri="{BB962C8B-B14F-4D97-AF65-F5344CB8AC3E}">
        <p14:creationId xmlns:p14="http://schemas.microsoft.com/office/powerpoint/2010/main" val="268705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219400"/>
            <a:ext cx="10834075" cy="507831"/>
          </a:xfrm>
        </p:spPr>
        <p:txBody>
          <a:bodyPr/>
          <a:lstStyle/>
          <a:p>
            <a:r>
              <a:rPr lang="en-US" b="1" dirty="0"/>
              <a:t>Discuss</a:t>
            </a:r>
            <a:r>
              <a:rPr lang="en-US" dirty="0"/>
              <a:t>: </a:t>
            </a:r>
            <a:r>
              <a:rPr lang="en-US" b="0" dirty="0">
                <a:latin typeface="Montserrat Medium" panose="00000600000000000000" pitchFamily="2" charset="0"/>
              </a:rPr>
              <a:t>Learning About Number and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5359238" cy="4475455"/>
          </a:xfrm>
        </p:spPr>
        <p:txBody>
          <a:bodyPr anchor="ctr" anchorCtr="0">
            <a:normAutofit/>
          </a:bodyPr>
          <a:lstStyle/>
          <a:p>
            <a:pPr marL="0" indent="0">
              <a:buNone/>
            </a:pPr>
            <a:r>
              <a:rPr lang="en-US" dirty="0"/>
              <a:t>In what ways did children do the following:</a:t>
            </a:r>
          </a:p>
          <a:p>
            <a:pPr>
              <a:spcBef>
                <a:spcPts val="1800"/>
              </a:spcBef>
            </a:pPr>
            <a:r>
              <a:rPr lang="en-US" dirty="0"/>
              <a:t>count and use cardinality</a:t>
            </a:r>
          </a:p>
          <a:p>
            <a:pPr>
              <a:spcBef>
                <a:spcPts val="1800"/>
              </a:spcBef>
            </a:pPr>
            <a:r>
              <a:rPr lang="en-US" dirty="0"/>
              <a:t>compare numbers</a:t>
            </a:r>
          </a:p>
          <a:p>
            <a:pPr>
              <a:spcBef>
                <a:spcPts val="1800"/>
              </a:spcBef>
            </a:pPr>
            <a:r>
              <a:rPr lang="en-US" dirty="0"/>
              <a:t>recognize, name, and record numerals</a:t>
            </a:r>
          </a:p>
        </p:txBody>
      </p:sp>
      <p:pic>
        <p:nvPicPr>
          <p:cNvPr id="4" name="Picture 3">
            <a:extLst>
              <a:ext uri="{FF2B5EF4-FFF2-40B4-BE49-F238E27FC236}">
                <a16:creationId xmlns:a16="http://schemas.microsoft.com/office/drawing/2014/main" id="{8D5BC4D9-F981-EBCD-A271-1AE937630AD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9760" y="961836"/>
            <a:ext cx="5359238" cy="4754963"/>
          </a:xfrm>
          <a:prstGeom prst="rect">
            <a:avLst/>
          </a:prstGeom>
        </p:spPr>
      </p:pic>
    </p:spTree>
    <p:extLst>
      <p:ext uri="{BB962C8B-B14F-4D97-AF65-F5344CB8AC3E}">
        <p14:creationId xmlns:p14="http://schemas.microsoft.com/office/powerpoint/2010/main" val="75670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1228970" y="2589667"/>
            <a:ext cx="6051062" cy="2086725"/>
          </a:xfrm>
        </p:spPr>
        <p:txBody>
          <a:bodyPr/>
          <a:lstStyle/>
          <a:p>
            <a:r>
              <a:rPr lang="en-US" dirty="0"/>
              <a:t>Supporting Number and Counting</a:t>
            </a:r>
          </a:p>
        </p:txBody>
      </p:sp>
    </p:spTree>
    <p:extLst>
      <p:ext uri="{BB962C8B-B14F-4D97-AF65-F5344CB8AC3E}">
        <p14:creationId xmlns:p14="http://schemas.microsoft.com/office/powerpoint/2010/main" val="247334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n-US" dirty="0"/>
              <a:t>Explore: </a:t>
            </a:r>
            <a:r>
              <a:rPr lang="en-US" b="0" dirty="0">
                <a:latin typeface="Montserrat Medium" panose="00000600000000000000" pitchFamily="2" charset="0"/>
              </a:rPr>
              <a:t>M</a:t>
            </a:r>
            <a:r>
              <a:rPr lang="en-US" b="0" baseline="30000" dirty="0">
                <a:latin typeface="Montserrat Medium" panose="00000600000000000000" pitchFamily="2" charset="0"/>
              </a:rPr>
              <a:t>5</a:t>
            </a:r>
            <a:r>
              <a:rPr lang="en-US" b="0" dirty="0">
                <a:latin typeface="Montserrat Medium" panose="00000600000000000000" pitchFamily="2" charset="0"/>
              </a:rPr>
              <a:t> Early Math Approach</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a:bodyPr>
          <a:lstStyle/>
          <a:p>
            <a:pPr>
              <a:spcAft>
                <a:spcPts val="1800"/>
              </a:spcAft>
            </a:pPr>
            <a:r>
              <a:rPr lang="en-US" dirty="0">
                <a:latin typeface="Montserrat" panose="00000500000000000000" pitchFamily="50" charset="0"/>
              </a:rPr>
              <a:t>Mutual Learning</a:t>
            </a:r>
          </a:p>
          <a:p>
            <a:pPr>
              <a:spcAft>
                <a:spcPts val="1800"/>
              </a:spcAft>
            </a:pPr>
            <a:r>
              <a:rPr lang="en-US" dirty="0">
                <a:latin typeface="Montserrat" panose="00000500000000000000" pitchFamily="50" charset="0"/>
              </a:rPr>
              <a:t>Meaningful Investigations </a:t>
            </a:r>
          </a:p>
          <a:p>
            <a:pPr>
              <a:spcAft>
                <a:spcPts val="1800"/>
              </a:spcAft>
            </a:pPr>
            <a:r>
              <a:rPr lang="en-US" dirty="0">
                <a:latin typeface="Montserrat" panose="00000500000000000000" pitchFamily="50" charset="0"/>
              </a:rPr>
              <a:t>Materials and Learning Environment</a:t>
            </a:r>
          </a:p>
          <a:p>
            <a:pPr>
              <a:spcAft>
                <a:spcPts val="1800"/>
              </a:spcAft>
            </a:pPr>
            <a:r>
              <a:rPr lang="en-US" dirty="0">
                <a:latin typeface="Montserrat" panose="00000500000000000000" pitchFamily="50" charset="0"/>
              </a:rPr>
              <a:t>Math Vocabulary and Discourse</a:t>
            </a:r>
          </a:p>
          <a:p>
            <a:pPr>
              <a:spcAft>
                <a:spcPts val="1800"/>
              </a:spcAft>
            </a:pPr>
            <a:r>
              <a:rPr lang="en-US" dirty="0">
                <a:latin typeface="Montserrat" panose="00000500000000000000" pitchFamily="50" charset="0"/>
              </a:rPr>
              <a:t>Multiple Representations</a:t>
            </a:r>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212366"/>
            <a:ext cx="10834075" cy="507831"/>
          </a:xfrm>
        </p:spPr>
        <p:txBody>
          <a:bodyPr/>
          <a:lstStyle/>
          <a:p>
            <a:r>
              <a:rPr lang="en-US" dirty="0"/>
              <a:t>Meaningful Investigations: Number and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6266604" cy="4514304"/>
          </a:xfrm>
        </p:spPr>
        <p:txBody>
          <a:bodyPr anchor="ctr" anchorCtr="0">
            <a:normAutofit lnSpcReduction="10000"/>
          </a:bodyPr>
          <a:lstStyle/>
          <a:p>
            <a:pPr marL="0" marR="0" lvl="0" indent="0">
              <a:lnSpc>
                <a:spcPct val="107000"/>
              </a:lnSpc>
              <a:spcBef>
                <a:spcPts val="0"/>
              </a:spcBef>
              <a:spcAft>
                <a:spcPts val="0"/>
              </a:spcAft>
              <a:buNone/>
            </a:pPr>
            <a:r>
              <a:rPr lang="en-US" dirty="0"/>
              <a:t>Think about the ways the experience:</a:t>
            </a:r>
          </a:p>
          <a:p>
            <a:pPr>
              <a:lnSpc>
                <a:spcPct val="107000"/>
              </a:lnSpc>
              <a:spcBef>
                <a:spcPts val="1800"/>
              </a:spcBef>
            </a:pPr>
            <a:r>
              <a:rPr lang="en-US" dirty="0"/>
              <a:t>relates to children’s interests, questions, or real-world situations</a:t>
            </a:r>
          </a:p>
          <a:p>
            <a:pPr>
              <a:lnSpc>
                <a:spcPct val="107000"/>
              </a:lnSpc>
              <a:spcBef>
                <a:spcPts val="1800"/>
              </a:spcBef>
            </a:pPr>
            <a:r>
              <a:rPr lang="en-US" dirty="0"/>
              <a:t>is open-ended and promotes experimentation</a:t>
            </a:r>
          </a:p>
          <a:p>
            <a:pPr>
              <a:lnSpc>
                <a:spcPct val="107000"/>
              </a:lnSpc>
              <a:spcBef>
                <a:spcPts val="1800"/>
              </a:spcBef>
            </a:pPr>
            <a:r>
              <a:rPr lang="en-US" dirty="0"/>
              <a:t>supports children to use math for a purpose</a:t>
            </a:r>
          </a:p>
        </p:txBody>
      </p:sp>
      <p:pic>
        <p:nvPicPr>
          <p:cNvPr id="3" name="Content Placeholder 6">
            <a:extLst>
              <a:ext uri="{FF2B5EF4-FFF2-40B4-BE49-F238E27FC236}">
                <a16:creationId xmlns:a16="http://schemas.microsoft.com/office/drawing/2014/main" id="{7BB3CB6A-4B5F-D1F9-36BE-627AEBB60FC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01650" y="1171848"/>
            <a:ext cx="3101408" cy="2468003"/>
          </a:xfrm>
          <a:prstGeom prst="rect">
            <a:avLst/>
          </a:prstGeom>
        </p:spPr>
      </p:pic>
      <p:pic>
        <p:nvPicPr>
          <p:cNvPr id="12" name="Picture 11">
            <a:extLst>
              <a:ext uri="{FF2B5EF4-FFF2-40B4-BE49-F238E27FC236}">
                <a16:creationId xmlns:a16="http://schemas.microsoft.com/office/drawing/2014/main" id="{F8304ED2-9503-C661-EC91-83C36D5A665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25613" y="3722871"/>
            <a:ext cx="3077783" cy="1963281"/>
          </a:xfrm>
          <a:prstGeom prst="rect">
            <a:avLst/>
          </a:prstGeom>
        </p:spPr>
      </p:pic>
    </p:spTree>
    <p:extLst>
      <p:ext uri="{BB962C8B-B14F-4D97-AF65-F5344CB8AC3E}">
        <p14:creationId xmlns:p14="http://schemas.microsoft.com/office/powerpoint/2010/main" val="3589126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970671" y="1610751"/>
            <a:ext cx="4515729" cy="4167212"/>
          </a:xfrm>
        </p:spPr>
        <p:txBody>
          <a:bodyPr>
            <a:noAutofit/>
          </a:bodyPr>
          <a:lstStyle/>
          <a:p>
            <a:pPr algn="ctr"/>
            <a:r>
              <a:rPr lang="en-US" sz="4400"/>
              <a:t>Explore: Using M</a:t>
            </a:r>
            <a:r>
              <a:rPr lang="en-US" sz="4400" baseline="30000"/>
              <a:t>5</a:t>
            </a:r>
            <a:r>
              <a:rPr lang="en-US" sz="4400"/>
              <a:t> to Support Learning About Number and Counting</a:t>
            </a:r>
            <a:endParaRPr lang="en-US" sz="36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2FB8B26B-017F-EF9A-E253-6007CFB28C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4517" y="686141"/>
            <a:ext cx="4247861" cy="5497231"/>
          </a:xfrm>
          <a:prstGeom prst="rect">
            <a:avLst/>
          </a:prstGeom>
          <a:ln>
            <a:solidFill>
              <a:schemeClr val="accent4"/>
            </a:solidFill>
          </a:ln>
        </p:spPr>
      </p:pic>
    </p:spTree>
    <p:extLst>
      <p:ext uri="{BB962C8B-B14F-4D97-AF65-F5344CB8AC3E}">
        <p14:creationId xmlns:p14="http://schemas.microsoft.com/office/powerpoint/2010/main" val="3350840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68932"/>
            <a:ext cx="10834075" cy="923330"/>
          </a:xfrm>
        </p:spPr>
        <p:txBody>
          <a:bodyPr/>
          <a:lstStyle/>
          <a:p>
            <a:r>
              <a:rPr lang="en-US" b="1" dirty="0">
                <a:solidFill>
                  <a:schemeClr val="bg1"/>
                </a:solidFill>
                <a:latin typeface="Montserrat" pitchFamily="2" charset="77"/>
              </a:rPr>
              <a:t>Discuss: </a:t>
            </a:r>
            <a:r>
              <a:rPr lang="en-US" b="0" dirty="0">
                <a:latin typeface="Montserrat Medium" panose="00000600000000000000" pitchFamily="2" charset="0"/>
              </a:rPr>
              <a:t>Using M</a:t>
            </a:r>
            <a:r>
              <a:rPr lang="en-US" b="0" baseline="30000" dirty="0">
                <a:latin typeface="Montserrat Medium" panose="00000600000000000000" pitchFamily="2" charset="0"/>
              </a:rPr>
              <a:t>5</a:t>
            </a:r>
            <a:r>
              <a:rPr lang="en-US" b="0" dirty="0">
                <a:latin typeface="Montserrat Medium" panose="00000600000000000000" pitchFamily="2" charset="0"/>
              </a:rPr>
              <a:t> to Support Learning About Number and Counting</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10834074" cy="4934458"/>
          </a:xfrm>
        </p:spPr>
        <p:txBody>
          <a:bodyPr>
            <a:normAutofit/>
          </a:bodyPr>
          <a:lstStyle/>
          <a:p>
            <a:r>
              <a:rPr lang="en-US" dirty="0"/>
              <a:t>Decide how to share the ideas about your M</a:t>
            </a:r>
            <a:r>
              <a:rPr lang="en-US" baseline="30000" dirty="0"/>
              <a:t>5</a:t>
            </a:r>
            <a:r>
              <a:rPr lang="en-US" dirty="0"/>
              <a:t> practice with the whole group. For example, create the following:</a:t>
            </a:r>
          </a:p>
          <a:p>
            <a:pPr lvl="1"/>
            <a:r>
              <a:rPr lang="en-US" dirty="0"/>
              <a:t>picture</a:t>
            </a:r>
          </a:p>
          <a:p>
            <a:pPr lvl="1"/>
            <a:r>
              <a:rPr lang="en-US" dirty="0"/>
              <a:t>song</a:t>
            </a:r>
          </a:p>
          <a:p>
            <a:pPr lvl="1"/>
            <a:r>
              <a:rPr lang="en-US" dirty="0"/>
              <a:t>role-play</a:t>
            </a:r>
          </a:p>
          <a:p>
            <a:pPr>
              <a:spcBef>
                <a:spcPts val="2400"/>
              </a:spcBef>
            </a:pPr>
            <a:r>
              <a:rPr lang="en-US" dirty="0"/>
              <a:t>Share with the larger group.</a:t>
            </a:r>
          </a:p>
        </p:txBody>
      </p:sp>
    </p:spTree>
    <p:extLst>
      <p:ext uri="{BB962C8B-B14F-4D97-AF65-F5344CB8AC3E}">
        <p14:creationId xmlns:p14="http://schemas.microsoft.com/office/powerpoint/2010/main" val="2079220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73366" y="1012876"/>
            <a:ext cx="4034118" cy="4483734"/>
          </a:xfrm>
        </p:spPr>
        <p:txBody>
          <a:bodyPr>
            <a:normAutofit fontScale="90000"/>
          </a:bodyPr>
          <a:lstStyle/>
          <a:p>
            <a:pPr algn="ctr"/>
            <a:r>
              <a:rPr lang="en-US" sz="5400" dirty="0"/>
              <a:t>Observe: </a:t>
            </a:r>
            <a:br>
              <a:rPr lang="en-US" sz="5400" dirty="0"/>
            </a:br>
            <a:r>
              <a:rPr lang="en-US" sz="5400" dirty="0"/>
              <a:t>Supporting </a:t>
            </a:r>
            <a:r>
              <a:rPr lang="en-US" sz="5400" dirty="0">
                <a:latin typeface="Montserrat" panose="00000500000000000000" pitchFamily="50" charset="0"/>
              </a:rPr>
              <a:t>Learning About Number and Counting</a:t>
            </a:r>
            <a:endParaRPr lang="en-US" sz="4800" dirty="0">
              <a:solidFill>
                <a:schemeClr val="bg1"/>
              </a:solidFill>
              <a:latin typeface="Montserrat" panose="00000500000000000000" pitchFamily="50" charset="0"/>
            </a:endParaRPr>
          </a:p>
        </p:txBody>
      </p:sp>
      <p:sp>
        <p:nvSpPr>
          <p:cNvPr id="7" name="Content Placeholder 6">
            <a:extLst>
              <a:ext uri="{FF2B5EF4-FFF2-40B4-BE49-F238E27FC236}">
                <a16:creationId xmlns:a16="http://schemas.microsoft.com/office/drawing/2014/main" id="{D6978D14-4DA0-AB10-77E9-D4F4C4DEB888}"/>
              </a:ext>
            </a:extLst>
          </p:cNvPr>
          <p:cNvSpPr>
            <a:spLocks noGrp="1"/>
          </p:cNvSpPr>
          <p:nvPr>
            <p:ph idx="1"/>
          </p:nvPr>
        </p:nvSpPr>
        <p:spPr>
          <a:xfrm>
            <a:off x="5887329" y="5226148"/>
            <a:ext cx="5634111" cy="950815"/>
          </a:xfrm>
        </p:spPr>
        <p:txBody>
          <a:bodyPr>
            <a:normAutofit/>
          </a:bodyPr>
          <a:lstStyle/>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3"/>
              </a:rPr>
              <a:t>Counting Family Members (3–5 years) </a:t>
            </a:r>
            <a:endParaRPr lang="en-US" sz="1600" u="sng" dirty="0">
              <a:solidFill>
                <a:srgbClr val="0000FF"/>
              </a:solidFill>
              <a:latin typeface="Montserrat Medium" panose="00000600000000000000" pitchFamily="2" charset="0"/>
              <a:cs typeface="Calibri" panose="020F0502020204030204" pitchFamily="34" charset="0"/>
            </a:endParaRPr>
          </a:p>
          <a:p>
            <a:pPr marL="0" indent="0">
              <a:buNone/>
            </a:pPr>
            <a:r>
              <a:rPr lang="en-US" sz="1600" u="sng" dirty="0">
                <a:solidFill>
                  <a:srgbClr val="0000FF"/>
                </a:solidFill>
                <a:latin typeface="Montserrat Medium" panose="00000600000000000000" pitchFamily="2" charset="0"/>
                <a:cs typeface="Calibri" panose="020F0502020204030204" pitchFamily="34" charset="0"/>
                <a:hlinkClick r:id="rId4"/>
              </a:rPr>
              <a:t>Counting Family Members (3–5 years) – Audio Descriptive Version</a:t>
            </a:r>
            <a:endParaRPr lang="en-US" sz="1600" u="sng" dirty="0">
              <a:solidFill>
                <a:srgbClr val="0000FF"/>
              </a:solidFill>
              <a:latin typeface="Montserrat Medium" panose="00000600000000000000" pitchFamily="2" charset="0"/>
              <a:cs typeface="Calibri" panose="020F0502020204030204" pitchFamily="34" charset="0"/>
            </a:endParaRPr>
          </a:p>
        </p:txBody>
      </p:sp>
      <p:pic>
        <p:nvPicPr>
          <p:cNvPr id="4" name="Picture 3">
            <a:extLst>
              <a:ext uri="{FF2B5EF4-FFF2-40B4-BE49-F238E27FC236}">
                <a16:creationId xmlns:a16="http://schemas.microsoft.com/office/drawing/2014/main" id="{ECFB7DD7-AD2B-1FFF-1656-F0833C70AADA}"/>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90931" y="681037"/>
            <a:ext cx="5542231" cy="4483734"/>
          </a:xfrm>
          <a:prstGeom prst="rect">
            <a:avLst/>
          </a:prstGeom>
        </p:spPr>
      </p:pic>
    </p:spTree>
    <p:extLst>
      <p:ext uri="{BB962C8B-B14F-4D97-AF65-F5344CB8AC3E}">
        <p14:creationId xmlns:p14="http://schemas.microsoft.com/office/powerpoint/2010/main" val="3288778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8" y="48419"/>
            <a:ext cx="10834075" cy="923330"/>
          </a:xfrm>
        </p:spPr>
        <p:txBody>
          <a:bodyPr/>
          <a:lstStyle/>
          <a:p>
            <a:r>
              <a:rPr lang="en-US" b="1" dirty="0"/>
              <a:t>Discuss</a:t>
            </a:r>
            <a:r>
              <a:rPr lang="en-US" dirty="0"/>
              <a:t>: </a:t>
            </a:r>
            <a:r>
              <a:rPr lang="en-US" b="0" dirty="0">
                <a:latin typeface="Montserrat Medium" panose="00000600000000000000" pitchFamily="2" charset="0"/>
              </a:rPr>
              <a:t>Supporting Learning About Number and Counting</a:t>
            </a:r>
            <a:endParaRPr lang="en-US" b="0" dirty="0">
              <a:solidFill>
                <a:schemeClr val="bg1"/>
              </a:solidFill>
              <a:latin typeface="Montserrat Medium" panose="00000600000000000000" pitchFamily="2" charset="0"/>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8" y="1171848"/>
            <a:ext cx="5999318" cy="4771313"/>
          </a:xfrm>
        </p:spPr>
        <p:txBody>
          <a:bodyPr anchor="ctr" anchorCtr="0">
            <a:normAutofit/>
          </a:bodyPr>
          <a:lstStyle/>
          <a:p>
            <a:r>
              <a:rPr lang="en-US" dirty="0"/>
              <a:t>Mutual Learning</a:t>
            </a:r>
          </a:p>
          <a:p>
            <a:pPr>
              <a:spcBef>
                <a:spcPts val="1800"/>
              </a:spcBef>
            </a:pPr>
            <a:r>
              <a:rPr lang="en-US" dirty="0"/>
              <a:t>Meaningful Investigations </a:t>
            </a:r>
          </a:p>
          <a:p>
            <a:pPr>
              <a:spcBef>
                <a:spcPts val="1800"/>
              </a:spcBef>
            </a:pPr>
            <a:r>
              <a:rPr lang="en-US" dirty="0"/>
              <a:t>Materials and Learning Environment</a:t>
            </a:r>
          </a:p>
          <a:p>
            <a:pPr>
              <a:spcBef>
                <a:spcPts val="1800"/>
              </a:spcBef>
            </a:pPr>
            <a:r>
              <a:rPr lang="en-US" dirty="0"/>
              <a:t>Math Vocabulary and Discourse</a:t>
            </a:r>
          </a:p>
          <a:p>
            <a:pPr>
              <a:spcBef>
                <a:spcPts val="1800"/>
              </a:spcBef>
            </a:pPr>
            <a:r>
              <a:rPr lang="en-US" dirty="0"/>
              <a:t>Multiple Representations</a:t>
            </a:r>
          </a:p>
        </p:txBody>
      </p:sp>
      <p:pic>
        <p:nvPicPr>
          <p:cNvPr id="3" name="Picture 2">
            <a:extLst>
              <a:ext uri="{FF2B5EF4-FFF2-40B4-BE49-F238E27FC236}">
                <a16:creationId xmlns:a16="http://schemas.microsoft.com/office/drawing/2014/main" id="{25AFCBD5-E789-5DC0-FD4C-5135E603749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1643" y="971749"/>
            <a:ext cx="5200357" cy="5045038"/>
          </a:xfrm>
          <a:prstGeom prst="rect">
            <a:avLst/>
          </a:prstGeom>
        </p:spPr>
      </p:pic>
    </p:spTree>
    <p:extLst>
      <p:ext uri="{BB962C8B-B14F-4D97-AF65-F5344CB8AC3E}">
        <p14:creationId xmlns:p14="http://schemas.microsoft.com/office/powerpoint/2010/main" val="4154677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Reflect: </a:t>
            </a:r>
            <a:r>
              <a:rPr lang="en-US" b="0" dirty="0">
                <a:latin typeface="Montserrat Medium" panose="00000600000000000000" pitchFamily="2" charset="0"/>
              </a:rPr>
              <a:t>Three, Two, One</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10834073" cy="3482067"/>
          </a:xfrm>
        </p:spPr>
        <p:txBody>
          <a:bodyPr anchor="ctr"/>
          <a:lstStyle/>
          <a:p>
            <a:pPr marL="0" indent="0">
              <a:spcBef>
                <a:spcPts val="0"/>
              </a:spcBef>
              <a:buNone/>
            </a:pPr>
            <a:r>
              <a:rPr lang="en-US" dirty="0"/>
              <a:t>Reflect and identify the following:</a:t>
            </a:r>
          </a:p>
          <a:p>
            <a:pPr>
              <a:spcBef>
                <a:spcPts val="1800"/>
              </a:spcBef>
            </a:pPr>
            <a:r>
              <a:rPr lang="en-US" b="1" dirty="0"/>
              <a:t>Three</a:t>
            </a:r>
            <a:r>
              <a:rPr lang="en-US" dirty="0"/>
              <a:t> things you have learned.</a:t>
            </a:r>
          </a:p>
          <a:p>
            <a:pPr>
              <a:spcBef>
                <a:spcPts val="1800"/>
              </a:spcBef>
            </a:pPr>
            <a:r>
              <a:rPr lang="en-US" b="1" dirty="0"/>
              <a:t>Two</a:t>
            </a:r>
            <a:r>
              <a:rPr lang="en-US" dirty="0"/>
              <a:t> questions you have.</a:t>
            </a:r>
          </a:p>
          <a:p>
            <a:pPr>
              <a:spcBef>
                <a:spcPts val="1800"/>
              </a:spcBef>
            </a:pPr>
            <a:r>
              <a:rPr lang="en-US" b="1" dirty="0"/>
              <a:t>One</a:t>
            </a:r>
            <a:r>
              <a:rPr lang="en-US" dirty="0"/>
              <a:t> thing you will try.</a:t>
            </a:r>
          </a:p>
        </p:txBody>
      </p:sp>
    </p:spTree>
    <p:extLst>
      <p:ext uri="{BB962C8B-B14F-4D97-AF65-F5344CB8AC3E}">
        <p14:creationId xmlns:p14="http://schemas.microsoft.com/office/powerpoint/2010/main" val="191050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Play: </a:t>
            </a:r>
            <a:r>
              <a:rPr lang="en-US" b="0" dirty="0">
                <a:latin typeface="Montserrat Medium" panose="00000600000000000000" pitchFamily="2" charset="0"/>
              </a:rPr>
              <a:t>Counting Fun</a:t>
            </a:r>
            <a:endParaRPr lang="en-US" b="0" dirty="0">
              <a:solidFill>
                <a:schemeClr val="bg1"/>
              </a:solidFill>
              <a:latin typeface="Montserrat Medium" panose="00000600000000000000" pitchFamily="2"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2"/>
            <a:ext cx="5464747" cy="4447700"/>
          </a:xfrm>
        </p:spPr>
        <p:txBody>
          <a:bodyPr/>
          <a:lstStyle/>
          <a:p>
            <a:pPr marL="0" indent="0">
              <a:spcBef>
                <a:spcPts val="600"/>
              </a:spcBef>
              <a:spcAft>
                <a:spcPts val="1800"/>
              </a:spcAft>
              <a:buNone/>
            </a:pPr>
            <a:r>
              <a:rPr lang="en-US" sz="2800" dirty="0"/>
              <a:t>Share your favorite number or counting book, story, song, chant, everyday routine, or activity.</a:t>
            </a:r>
          </a:p>
          <a:p>
            <a:pPr marL="0" indent="0">
              <a:buNone/>
            </a:pPr>
            <a:r>
              <a:rPr lang="en-US" b="1" dirty="0"/>
              <a:t>Discuss:</a:t>
            </a:r>
          </a:p>
          <a:p>
            <a:pPr marL="514350" indent="-514350">
              <a:buAutoNum type="arabicPeriod"/>
            </a:pPr>
            <a:r>
              <a:rPr lang="en-US" dirty="0"/>
              <a:t>What number words and concepts are used?</a:t>
            </a:r>
          </a:p>
          <a:p>
            <a:pPr marL="514350" indent="-514350">
              <a:buAutoNum type="arabicPeriod"/>
            </a:pPr>
            <a:r>
              <a:rPr lang="en-US" dirty="0"/>
              <a:t>When do you use this during the day?</a:t>
            </a:r>
          </a:p>
        </p:txBody>
      </p:sp>
      <p:pic>
        <p:nvPicPr>
          <p:cNvPr id="5" name="Picture 4">
            <a:extLst>
              <a:ext uri="{FF2B5EF4-FFF2-40B4-BE49-F238E27FC236}">
                <a16:creationId xmlns:a16="http://schemas.microsoft.com/office/drawing/2014/main" id="{5C924680-55CC-B979-D288-FF15B77719D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3680" y="967495"/>
            <a:ext cx="5607149" cy="4733536"/>
          </a:xfrm>
          <a:prstGeom prst="rect">
            <a:avLst/>
          </a:prstGeom>
        </p:spPr>
      </p:pic>
    </p:spTree>
    <p:extLst>
      <p:ext uri="{BB962C8B-B14F-4D97-AF65-F5344CB8AC3E}">
        <p14:creationId xmlns:p14="http://schemas.microsoft.com/office/powerpoint/2010/main" val="45149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736600" y="2603734"/>
            <a:ext cx="7253849" cy="1421928"/>
          </a:xfrm>
        </p:spPr>
        <p:txBody>
          <a:bodyPr/>
          <a:lstStyle/>
          <a:p>
            <a:r>
              <a:rPr lang="en-US" dirty="0"/>
              <a:t>Learning About Number and Counting</a:t>
            </a:r>
          </a:p>
        </p:txBody>
      </p:sp>
    </p:spTree>
    <p:extLst>
      <p:ext uri="{BB962C8B-B14F-4D97-AF65-F5344CB8AC3E}">
        <p14:creationId xmlns:p14="http://schemas.microsoft.com/office/powerpoint/2010/main" val="114201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The California Preschool/TK Learning Foundations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253331"/>
            <a:ext cx="7293547" cy="4973963"/>
          </a:xfrm>
        </p:spPr>
        <p:txBody>
          <a:bodyPr anchor="ctr">
            <a:normAutofit/>
          </a:bodyPr>
          <a:lstStyle/>
          <a:p>
            <a:pPr marL="0" indent="0">
              <a:buNone/>
            </a:pPr>
            <a:r>
              <a:rPr lang="en-US" sz="2800" b="1" dirty="0">
                <a:solidFill>
                  <a:schemeClr val="tx1"/>
                </a:solidFill>
                <a:latin typeface="Montserrat" panose="00000500000000000000" pitchFamily="50" charset="0"/>
              </a:rPr>
              <a:t>Strand:</a:t>
            </a:r>
            <a:r>
              <a:rPr lang="en-US" sz="2800" dirty="0">
                <a:solidFill>
                  <a:schemeClr val="tx1"/>
                </a:solidFill>
                <a:latin typeface="Montserrat" panose="00000500000000000000" pitchFamily="50" charset="0"/>
              </a:rPr>
              <a:t> Counting and Cardinality </a:t>
            </a:r>
          </a:p>
          <a:p>
            <a:pPr marL="0" indent="0">
              <a:buNone/>
            </a:pPr>
            <a:r>
              <a:rPr lang="en-US" b="1" dirty="0">
                <a:latin typeface="Montserrat" panose="00000500000000000000" pitchFamily="50" charset="0"/>
              </a:rPr>
              <a:t>Sub-strand:</a:t>
            </a:r>
            <a:r>
              <a:rPr lang="en-US" dirty="0">
                <a:latin typeface="Montserrat" panose="00000500000000000000" pitchFamily="50" charset="0"/>
              </a:rPr>
              <a:t> Counting Principles</a:t>
            </a:r>
            <a:endParaRPr lang="en-US" dirty="0"/>
          </a:p>
          <a:p>
            <a:r>
              <a:rPr lang="en-US" dirty="0"/>
              <a:t>Recite the count list</a:t>
            </a:r>
          </a:p>
          <a:p>
            <a:r>
              <a:rPr lang="en-US" dirty="0"/>
              <a:t>Use one-to-one correspondence while counting</a:t>
            </a:r>
          </a:p>
          <a:p>
            <a:pPr>
              <a:spcAft>
                <a:spcPts val="1800"/>
              </a:spcAft>
            </a:pPr>
            <a:r>
              <a:rPr lang="en-US" dirty="0"/>
              <a:t>Understand cardinality</a:t>
            </a:r>
          </a:p>
          <a:p>
            <a:pPr marL="0" indent="0">
              <a:buNone/>
            </a:pPr>
            <a:r>
              <a:rPr lang="en-US" sz="1400" dirty="0">
                <a:solidFill>
                  <a:schemeClr val="bg2">
                    <a:lumMod val="50000"/>
                  </a:schemeClr>
                </a:solidFill>
                <a:effectLst/>
                <a:latin typeface="Montserrat" panose="00000500000000000000" pitchFamily="2" charset="0"/>
                <a:ea typeface="Calibri" panose="020F0502020204030204" pitchFamily="34" charset="0"/>
                <a:cs typeface="Times New Roman" panose="02020603050405020304" pitchFamily="18" charset="0"/>
              </a:rPr>
              <a:t>California Department of Education (2024)</a:t>
            </a:r>
            <a:r>
              <a:rPr lang="en-US" sz="1400" dirty="0">
                <a:solidFill>
                  <a:schemeClr val="bg2">
                    <a:lumMod val="50000"/>
                  </a:schemeClr>
                </a:solidFill>
              </a:rPr>
              <a:t> </a:t>
            </a:r>
          </a:p>
        </p:txBody>
      </p:sp>
      <p:pic>
        <p:nvPicPr>
          <p:cNvPr id="5" name="Content Placeholder 12">
            <a:extLst>
              <a:ext uri="{FF2B5EF4-FFF2-40B4-BE49-F238E27FC236}">
                <a16:creationId xmlns:a16="http://schemas.microsoft.com/office/drawing/2014/main" id="{9F675AE6-D5BB-9F77-D52F-00742EC4CFB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b="-3308"/>
          <a:stretch/>
        </p:blipFill>
        <p:spPr>
          <a:xfrm>
            <a:off x="8370277" y="967496"/>
            <a:ext cx="3821723" cy="5259798"/>
          </a:xfrm>
          <a:prstGeom prst="rect">
            <a:avLst/>
          </a:prstGeom>
        </p:spPr>
      </p:pic>
    </p:spTree>
    <p:extLst>
      <p:ext uri="{BB962C8B-B14F-4D97-AF65-F5344CB8AC3E}">
        <p14:creationId xmlns:p14="http://schemas.microsoft.com/office/powerpoint/2010/main" val="161133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7" y="44166"/>
            <a:ext cx="10834075" cy="923330"/>
          </a:xfrm>
        </p:spPr>
        <p:txBody>
          <a:bodyPr/>
          <a:lstStyle/>
          <a:p>
            <a:r>
              <a:rPr lang="en-US" dirty="0"/>
              <a:t>The California Preschool/TK Learning Foundations (continued)</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8" y="1253332"/>
            <a:ext cx="6343978" cy="4535524"/>
          </a:xfrm>
        </p:spPr>
        <p:txBody>
          <a:bodyPr anchor="ctr">
            <a:normAutofit fontScale="77500" lnSpcReduction="20000"/>
          </a:bodyPr>
          <a:lstStyle/>
          <a:p>
            <a:pPr marL="0" indent="0">
              <a:lnSpc>
                <a:spcPct val="120000"/>
              </a:lnSpc>
              <a:spcBef>
                <a:spcPts val="0"/>
              </a:spcBef>
              <a:spcAft>
                <a:spcPts val="1200"/>
              </a:spcAft>
              <a:buNone/>
            </a:pPr>
            <a:r>
              <a:rPr lang="en-US" sz="2800" b="1" dirty="0">
                <a:solidFill>
                  <a:schemeClr val="tx1"/>
                </a:solidFill>
                <a:latin typeface="Montserrat" panose="00000500000000000000" pitchFamily="50" charset="0"/>
              </a:rPr>
              <a:t>Strand:</a:t>
            </a:r>
            <a:r>
              <a:rPr lang="en-US" sz="2800" dirty="0">
                <a:solidFill>
                  <a:schemeClr val="tx1"/>
                </a:solidFill>
                <a:latin typeface="Montserrat" panose="00000500000000000000" pitchFamily="50" charset="0"/>
              </a:rPr>
              <a:t> Counting and Cardinality </a:t>
            </a:r>
          </a:p>
          <a:p>
            <a:pPr marL="0" indent="0">
              <a:lnSpc>
                <a:spcPct val="120000"/>
              </a:lnSpc>
              <a:spcBef>
                <a:spcPts val="0"/>
              </a:spcBef>
              <a:spcAft>
                <a:spcPts val="1200"/>
              </a:spcAft>
              <a:buNone/>
            </a:pPr>
            <a:r>
              <a:rPr lang="en-US" b="1" dirty="0">
                <a:latin typeface="Montserrat" panose="00000500000000000000" pitchFamily="50" charset="0"/>
              </a:rPr>
              <a:t>Sub-strand:</a:t>
            </a:r>
            <a:r>
              <a:rPr lang="en-US" dirty="0">
                <a:latin typeface="Montserrat" panose="00000500000000000000" pitchFamily="50" charset="0"/>
              </a:rPr>
              <a:t> Recognizing Quantities</a:t>
            </a:r>
            <a:endParaRPr lang="en-US" dirty="0"/>
          </a:p>
          <a:p>
            <a:pPr>
              <a:lnSpc>
                <a:spcPct val="120000"/>
              </a:lnSpc>
              <a:spcBef>
                <a:spcPts val="0"/>
              </a:spcBef>
              <a:spcAft>
                <a:spcPts val="1200"/>
              </a:spcAft>
            </a:pPr>
            <a:r>
              <a:rPr lang="en-US" sz="2800" dirty="0">
                <a:latin typeface="Montserrat" pitchFamily="2" charset="77"/>
              </a:rPr>
              <a:t>Identify without counting the number of objects in a small collection (subitize)</a:t>
            </a:r>
          </a:p>
          <a:p>
            <a:pPr marL="0" indent="0">
              <a:lnSpc>
                <a:spcPct val="120000"/>
              </a:lnSpc>
              <a:spcBef>
                <a:spcPts val="0"/>
              </a:spcBef>
              <a:spcAft>
                <a:spcPts val="1200"/>
              </a:spcAft>
              <a:buNone/>
            </a:pPr>
            <a:r>
              <a:rPr lang="en-US" b="1" dirty="0">
                <a:latin typeface="Montserrat" panose="00000500000000000000" pitchFamily="50" charset="0"/>
              </a:rPr>
              <a:t>Sub-strand:</a:t>
            </a:r>
            <a:r>
              <a:rPr lang="en-US" dirty="0">
                <a:latin typeface="Montserrat" panose="00000500000000000000" pitchFamily="50" charset="0"/>
              </a:rPr>
              <a:t> Numeral Recognition</a:t>
            </a:r>
            <a:endParaRPr lang="en-US" sz="2800" dirty="0">
              <a:latin typeface="Montserrat" pitchFamily="2" charset="77"/>
            </a:endParaRPr>
          </a:p>
          <a:p>
            <a:pPr>
              <a:lnSpc>
                <a:spcPct val="120000"/>
              </a:lnSpc>
              <a:spcBef>
                <a:spcPts val="0"/>
              </a:spcBef>
              <a:spcAft>
                <a:spcPts val="1200"/>
              </a:spcAft>
            </a:pPr>
            <a:r>
              <a:rPr lang="en-US" dirty="0">
                <a:latin typeface="Montserrat" pitchFamily="2" charset="77"/>
              </a:rPr>
              <a:t>Recognize and name numerals</a:t>
            </a:r>
          </a:p>
          <a:p>
            <a:pPr marL="0" indent="0">
              <a:lnSpc>
                <a:spcPct val="120000"/>
              </a:lnSpc>
              <a:spcBef>
                <a:spcPts val="0"/>
              </a:spcBef>
              <a:spcAft>
                <a:spcPts val="1200"/>
              </a:spcAft>
              <a:buNone/>
            </a:pPr>
            <a:r>
              <a:rPr lang="en-US" b="1" dirty="0">
                <a:latin typeface="Montserrat" panose="00000500000000000000" pitchFamily="50" charset="0"/>
              </a:rPr>
              <a:t>Sub-strand:</a:t>
            </a:r>
            <a:r>
              <a:rPr lang="en-US" dirty="0">
                <a:latin typeface="Montserrat" panose="00000500000000000000" pitchFamily="50" charset="0"/>
              </a:rPr>
              <a:t> Number Relationships</a:t>
            </a:r>
            <a:endParaRPr lang="en-US" dirty="0"/>
          </a:p>
          <a:p>
            <a:pPr>
              <a:lnSpc>
                <a:spcPct val="120000"/>
              </a:lnSpc>
              <a:spcBef>
                <a:spcPts val="0"/>
              </a:spcBef>
              <a:spcAft>
                <a:spcPts val="2400"/>
              </a:spcAft>
            </a:pPr>
            <a:r>
              <a:rPr lang="en-US" dirty="0">
                <a:latin typeface="Montserrat" pitchFamily="2" charset="77"/>
              </a:rPr>
              <a:t>Compare two groups of objects</a:t>
            </a:r>
          </a:p>
          <a:p>
            <a:pPr marL="0" indent="0">
              <a:lnSpc>
                <a:spcPct val="120000"/>
              </a:lnSpc>
              <a:spcBef>
                <a:spcPts val="0"/>
              </a:spcBef>
              <a:spcAft>
                <a:spcPts val="1200"/>
              </a:spcAft>
              <a:buNone/>
            </a:pPr>
            <a:r>
              <a:rPr lang="en-US" sz="1800" dirty="0">
                <a:solidFill>
                  <a:schemeClr val="bg2">
                    <a:lumMod val="50000"/>
                  </a:schemeClr>
                </a:solidFill>
                <a:effectLst/>
                <a:latin typeface="Montserrat" panose="00000500000000000000" pitchFamily="2" charset="0"/>
                <a:ea typeface="Calibri" panose="020F0502020204030204" pitchFamily="34" charset="0"/>
                <a:cs typeface="Times New Roman" panose="02020603050405020304" pitchFamily="18" charset="0"/>
              </a:rPr>
              <a:t>California Department Education (2024)</a:t>
            </a:r>
            <a:r>
              <a:rPr lang="en-US" sz="1800" dirty="0">
                <a:solidFill>
                  <a:schemeClr val="bg2">
                    <a:lumMod val="50000"/>
                  </a:schemeClr>
                </a:solidFill>
              </a:rPr>
              <a:t> </a:t>
            </a:r>
          </a:p>
        </p:txBody>
      </p:sp>
      <p:pic>
        <p:nvPicPr>
          <p:cNvPr id="4" name="Content Placeholder 5">
            <a:extLst>
              <a:ext uri="{FF2B5EF4-FFF2-40B4-BE49-F238E27FC236}">
                <a16:creationId xmlns:a16="http://schemas.microsoft.com/office/drawing/2014/main" id="{121E8FDC-B425-4DB6-3581-F5B08AB77D6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7099201" y="967496"/>
            <a:ext cx="5092800" cy="4821359"/>
          </a:xfrm>
          <a:prstGeom prst="rect">
            <a:avLst/>
          </a:prstGeom>
        </p:spPr>
      </p:pic>
    </p:spTree>
    <p:extLst>
      <p:ext uri="{BB962C8B-B14F-4D97-AF65-F5344CB8AC3E}">
        <p14:creationId xmlns:p14="http://schemas.microsoft.com/office/powerpoint/2010/main" val="322242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dirty="0"/>
              <a:t>The California Common Core</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a:xfrm>
            <a:off x="851647" y="1167619"/>
            <a:ext cx="10915978" cy="5059676"/>
          </a:xfrm>
        </p:spPr>
        <p:txBody>
          <a:bodyPr anchor="ctr">
            <a:normAutofit/>
          </a:bodyPr>
          <a:lstStyle/>
          <a:p>
            <a:pPr marL="0" indent="0">
              <a:spcBef>
                <a:spcPts val="0"/>
              </a:spcBef>
              <a:spcAft>
                <a:spcPts val="2400"/>
              </a:spcAft>
              <a:buNone/>
            </a:pPr>
            <a:r>
              <a:rPr lang="en-US" sz="2800" b="1" dirty="0">
                <a:solidFill>
                  <a:schemeClr val="tx1"/>
                </a:solidFill>
                <a:latin typeface="Montserrat" panose="00000500000000000000" pitchFamily="50" charset="0"/>
              </a:rPr>
              <a:t>Counting and Cardinality (K.CC)</a:t>
            </a:r>
            <a:endParaRPr lang="en-US" sz="2400" b="1" dirty="0">
              <a:solidFill>
                <a:schemeClr val="tx1"/>
              </a:solidFill>
              <a:latin typeface="Montserrat" panose="00000500000000000000" pitchFamily="50" charset="0"/>
            </a:endParaRPr>
          </a:p>
          <a:p>
            <a:pPr>
              <a:spcBef>
                <a:spcPts val="0"/>
              </a:spcBef>
              <a:spcAft>
                <a:spcPts val="2400"/>
              </a:spcAft>
            </a:pPr>
            <a:r>
              <a:rPr lang="en-US" kern="100" dirty="0">
                <a:latin typeface="Montserrat" pitchFamily="2" charset="77"/>
                <a:ea typeface="Calibri" panose="020F0502020204030204" pitchFamily="34" charset="0"/>
                <a:cs typeface="Times New Roman" panose="02020603050405020304" pitchFamily="18" charset="0"/>
              </a:rPr>
              <a:t>C</a:t>
            </a:r>
            <a:r>
              <a:rPr lang="en-US" kern="100" dirty="0">
                <a:effectLst/>
                <a:latin typeface="Montserrat" pitchFamily="2" charset="77"/>
                <a:ea typeface="Calibri" panose="020F0502020204030204" pitchFamily="34" charset="0"/>
                <a:cs typeface="Times New Roman" panose="02020603050405020304" pitchFamily="18" charset="0"/>
              </a:rPr>
              <a:t>ompare numbers between 1 and 10, and identify greater than, less than, or equal to.</a:t>
            </a:r>
          </a:p>
          <a:p>
            <a:pPr>
              <a:spcBef>
                <a:spcPts val="0"/>
              </a:spcBef>
              <a:spcAft>
                <a:spcPts val="2400"/>
              </a:spcAft>
            </a:pPr>
            <a:r>
              <a:rPr lang="en-US" dirty="0">
                <a:effectLst/>
                <a:latin typeface="Montserrat" pitchFamily="2" charset="77"/>
                <a:ea typeface="Calibri" panose="020F0502020204030204" pitchFamily="34" charset="0"/>
                <a:cs typeface="Times New Roman" panose="02020603050405020304" pitchFamily="18" charset="0"/>
              </a:rPr>
              <a:t>Understand the relationship between numbers and quantity, connect counting to cardinality, and count to determine how many. </a:t>
            </a:r>
          </a:p>
          <a:p>
            <a:pPr>
              <a:spcBef>
                <a:spcPts val="0"/>
              </a:spcBef>
              <a:spcAft>
                <a:spcPts val="2400"/>
              </a:spcAft>
            </a:pPr>
            <a:r>
              <a:rPr lang="en-US" kern="100" dirty="0">
                <a:latin typeface="Montserrat" pitchFamily="2" charset="77"/>
                <a:ea typeface="Calibri" panose="020F0502020204030204" pitchFamily="34" charset="0"/>
                <a:cs typeface="Times New Roman" panose="02020603050405020304" pitchFamily="18" charset="0"/>
              </a:rPr>
              <a:t>C</a:t>
            </a:r>
            <a:r>
              <a:rPr lang="en-US" kern="100" dirty="0">
                <a:effectLst/>
                <a:latin typeface="Montserrat" pitchFamily="2" charset="77"/>
                <a:ea typeface="Calibri" panose="020F0502020204030204" pitchFamily="34" charset="0"/>
                <a:cs typeface="Times New Roman" panose="02020603050405020304" pitchFamily="18" charset="0"/>
              </a:rPr>
              <a:t>ount to 100 by tens and ones, as well as write and represent the numbers from 0 to 20.</a:t>
            </a:r>
          </a:p>
          <a:p>
            <a:pPr marL="0" indent="0">
              <a:buNone/>
            </a:pPr>
            <a:r>
              <a:rPr lang="en-US" sz="1400" dirty="0">
                <a:solidFill>
                  <a:schemeClr val="bg2">
                    <a:lumMod val="50000"/>
                  </a:schemeClr>
                </a:solidFill>
                <a:effectLst/>
                <a:latin typeface="Montserrat" panose="00000500000000000000" pitchFamily="2" charset="0"/>
                <a:ea typeface="Calibri" panose="020F0502020204030204" pitchFamily="34" charset="0"/>
                <a:cs typeface="Times New Roman" panose="02020603050405020304" pitchFamily="18" charset="0"/>
              </a:rPr>
              <a:t>California Department Education (2013)</a:t>
            </a:r>
            <a:r>
              <a:rPr lang="en-US" sz="1400" dirty="0">
                <a:solidFill>
                  <a:schemeClr val="bg2">
                    <a:lumMod val="50000"/>
                  </a:schemeClr>
                </a:solidFill>
              </a:rPr>
              <a:t> </a:t>
            </a:r>
          </a:p>
        </p:txBody>
      </p:sp>
    </p:spTree>
    <p:extLst>
      <p:ext uri="{BB962C8B-B14F-4D97-AF65-F5344CB8AC3E}">
        <p14:creationId xmlns:p14="http://schemas.microsoft.com/office/powerpoint/2010/main" val="114888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Four Components of </a:t>
            </a:r>
            <a:br>
              <a:rPr lang="en-US" b="1" dirty="0">
                <a:latin typeface="Montserrat" pitchFamily="2" charset="77"/>
              </a:rPr>
            </a:br>
            <a:r>
              <a:rPr lang="en-US" b="1" dirty="0">
                <a:latin typeface="Montserrat" pitchFamily="2" charset="77"/>
              </a:rPr>
              <a:t>Number and Counting</a:t>
            </a: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endParaRPr lang="en-US" dirty="0"/>
          </a:p>
        </p:txBody>
      </p:sp>
      <p:graphicFrame>
        <p:nvGraphicFramePr>
          <p:cNvPr id="20" name="Content Placeholder 7">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2351569092"/>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6">
            <a:extLst>
              <a:ext uri="{FF2B5EF4-FFF2-40B4-BE49-F238E27FC236}">
                <a16:creationId xmlns:a16="http://schemas.microsoft.com/office/drawing/2014/main" id="{F3851DD8-695F-B4DF-F4B4-F736F8A71D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8" cstate="screen">
            <a:extLst>
              <a:ext uri="{28A0092B-C50C-407E-A947-70E740481C1C}">
                <a14:useLocalDpi xmlns:a14="http://schemas.microsoft.com/office/drawing/2010/main"/>
              </a:ext>
            </a:extLst>
          </a:blip>
          <a:srcRect/>
          <a:stretch/>
        </p:blipFill>
        <p:spPr>
          <a:xfrm>
            <a:off x="1" y="0"/>
            <a:ext cx="4051494" cy="6176963"/>
          </a:xfrm>
        </p:spPr>
      </p:pic>
    </p:spTree>
    <p:extLst>
      <p:ext uri="{BB962C8B-B14F-4D97-AF65-F5344CB8AC3E}">
        <p14:creationId xmlns:p14="http://schemas.microsoft.com/office/powerpoint/2010/main" val="1741787201"/>
      </p:ext>
    </p:extLst>
  </p:cSld>
  <p:clrMapOvr>
    <a:masterClrMapping/>
  </p:clrMapOvr>
</p:sld>
</file>

<file path=ppt/theme/theme1.xml><?xml version="1.0" encoding="utf-8"?>
<a:theme xmlns:a="http://schemas.openxmlformats.org/drawingml/2006/main" name="Office Theme">
  <a:themeElements>
    <a:clrScheme name="Custom 35">
      <a:dk1>
        <a:srgbClr val="140A14"/>
      </a:dk1>
      <a:lt1>
        <a:srgbClr val="FFFFFF"/>
      </a:lt1>
      <a:dk2>
        <a:srgbClr val="2078AE"/>
      </a:dk2>
      <a:lt2>
        <a:srgbClr val="E7E6E6"/>
      </a:lt2>
      <a:accent1>
        <a:srgbClr val="327F7C"/>
      </a:accent1>
      <a:accent2>
        <a:srgbClr val="CC4E0C"/>
      </a:accent2>
      <a:accent3>
        <a:srgbClr val="8948A3"/>
      </a:accent3>
      <a:accent4>
        <a:srgbClr val="4C8503"/>
      </a:accent4>
      <a:accent5>
        <a:srgbClr val="140A14"/>
      </a:accent5>
      <a:accent6>
        <a:srgbClr val="BB1654"/>
      </a:accent6>
      <a:hlink>
        <a:srgbClr val="0000FF"/>
      </a:hlink>
      <a:folHlink>
        <a:srgbClr val="44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PE Early Math-PPT Slide Types Template GEOMETRY" id="{F95E4D9D-1DED-4A6B-B65F-7824A2AC1F60}" vid="{70E11D2D-F68C-4584-A492-C572729B31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CPE Early Math-PPT Slide Types Template GEOMETRY</Template>
  <TotalTime>727</TotalTime>
  <Words>9891</Words>
  <Application>Microsoft Macintosh PowerPoint</Application>
  <PresentationFormat>Widescreen</PresentationFormat>
  <Paragraphs>572</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Courier New</vt:lpstr>
      <vt:lpstr>Symbol</vt:lpstr>
      <vt:lpstr>Arial</vt:lpstr>
      <vt:lpstr>Calibri</vt:lpstr>
      <vt:lpstr>Montserrat</vt:lpstr>
      <vt:lpstr>Poppins</vt:lpstr>
      <vt:lpstr>Montserrat Medium</vt:lpstr>
      <vt:lpstr>Office Theme</vt:lpstr>
      <vt:lpstr>Number and Counting: Preschool, Transitional Kindergarten, and Kindergarten</vt:lpstr>
      <vt:lpstr>Acknowledgments</vt:lpstr>
      <vt:lpstr>Session Goals</vt:lpstr>
      <vt:lpstr>Play: Counting Fun</vt:lpstr>
      <vt:lpstr>Learning About Number and Counting</vt:lpstr>
      <vt:lpstr>The California Preschool/TK Learning Foundations</vt:lpstr>
      <vt:lpstr>The California Preschool/TK Learning Foundations (continued)</vt:lpstr>
      <vt:lpstr>The California Common Core</vt:lpstr>
      <vt:lpstr>Four Components of  Number and Counting</vt:lpstr>
      <vt:lpstr>Counting and Cardinality: Counting Principles</vt:lpstr>
      <vt:lpstr>Let’s Count!</vt:lpstr>
      <vt:lpstr>Counting Principle 1: Stable Order</vt:lpstr>
      <vt:lpstr>Stable Order: Kindergarten</vt:lpstr>
      <vt:lpstr>The Role of Language in Counting </vt:lpstr>
      <vt:lpstr>Counting Principle 2: One-to-One Correspondence</vt:lpstr>
      <vt:lpstr>Counting Principle 3: Understanding Cardinality</vt:lpstr>
      <vt:lpstr>Counting in Kindergarten and Beyond</vt:lpstr>
      <vt:lpstr>Explore: Playful Activities to Support Number and Counting</vt:lpstr>
      <vt:lpstr>Observe:  Learning About Counting and Cardinality </vt:lpstr>
      <vt:lpstr>Discuss: Learning About Counting and Cardinality </vt:lpstr>
      <vt:lpstr>Comparing Numbers: Visually Comparing Sets</vt:lpstr>
      <vt:lpstr>Comparing Numbers: Matching</vt:lpstr>
      <vt:lpstr>Comparing Numbers: Counting</vt:lpstr>
      <vt:lpstr>Comparing Numbers: Numerals</vt:lpstr>
      <vt:lpstr>Comparative Vocabulary</vt:lpstr>
      <vt:lpstr>Reflect: Counting and Comparing Numbers</vt:lpstr>
      <vt:lpstr>Recognizing, Naming, and Recording Numerals: Definition</vt:lpstr>
      <vt:lpstr>Recognizing, Naming, and Recording Numerals: Development</vt:lpstr>
      <vt:lpstr>Observe:  Learning About Number and Counting</vt:lpstr>
      <vt:lpstr>Discuss: Learning About Number and Counting</vt:lpstr>
      <vt:lpstr>Supporting Number and Counting</vt:lpstr>
      <vt:lpstr>Explore: M5 Early Math Approach</vt:lpstr>
      <vt:lpstr>Meaningful Investigations: Number and Counting</vt:lpstr>
      <vt:lpstr>Explore: Using M5 to Support Learning About Number and Counting</vt:lpstr>
      <vt:lpstr>Discuss: Using M5 to Support Learning About Number and Counting</vt:lpstr>
      <vt:lpstr>Observe:  Supporting Learning About Number and Counting</vt:lpstr>
      <vt:lpstr>Discuss: Supporting Learning About Number and Counting</vt:lpstr>
      <vt:lpstr>Reflect: Three, Two, 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Reff</dc:creator>
  <cp:lastModifiedBy>Sophie Savelkouls</cp:lastModifiedBy>
  <cp:revision>266</cp:revision>
  <cp:lastPrinted>2023-08-03T16:24:27Z</cp:lastPrinted>
  <dcterms:created xsi:type="dcterms:W3CDTF">2024-09-24T13:13:29Z</dcterms:created>
  <dcterms:modified xsi:type="dcterms:W3CDTF">2025-05-16T20:28:11Z</dcterms:modified>
</cp:coreProperties>
</file>