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1"/>
  </p:notesMasterIdLst>
  <p:handoutMasterIdLst>
    <p:handoutMasterId r:id="rId32"/>
  </p:handoutMasterIdLst>
  <p:sldIdLst>
    <p:sldId id="271" r:id="rId2"/>
    <p:sldId id="402" r:id="rId3"/>
    <p:sldId id="391" r:id="rId4"/>
    <p:sldId id="419" r:id="rId5"/>
    <p:sldId id="396" r:id="rId6"/>
    <p:sldId id="398" r:id="rId7"/>
    <p:sldId id="328" r:id="rId8"/>
    <p:sldId id="394" r:id="rId9"/>
    <p:sldId id="420" r:id="rId10"/>
    <p:sldId id="421" r:id="rId11"/>
    <p:sldId id="422" r:id="rId12"/>
    <p:sldId id="423" r:id="rId13"/>
    <p:sldId id="424" r:id="rId14"/>
    <p:sldId id="425" r:id="rId15"/>
    <p:sldId id="426" r:id="rId16"/>
    <p:sldId id="427" r:id="rId17"/>
    <p:sldId id="428" r:id="rId18"/>
    <p:sldId id="429" r:id="rId19"/>
    <p:sldId id="430" r:id="rId20"/>
    <p:sldId id="393" r:id="rId21"/>
    <p:sldId id="431" r:id="rId22"/>
    <p:sldId id="405" r:id="rId23"/>
    <p:sldId id="432" r:id="rId24"/>
    <p:sldId id="433" r:id="rId25"/>
    <p:sldId id="434" r:id="rId26"/>
    <p:sldId id="403" r:id="rId27"/>
    <p:sldId id="435" r:id="rId28"/>
    <p:sldId id="436" r:id="rId29"/>
    <p:sldId id="404" r:id="rId30"/>
  </p:sldIdLst>
  <p:sldSz cx="12192000" cy="6858000"/>
  <p:notesSz cx="6858000" cy="9144000"/>
  <p:embeddedFontLst>
    <p:embeddedFont>
      <p:font typeface="DengXian" panose="02010600030101010101" pitchFamily="2" charset="-122"/>
      <p:regular r:id="rId33"/>
      <p:bold r:id="rId34"/>
    </p:embeddedFont>
    <p:embeddedFont>
      <p:font typeface="Montserrat" pitchFamily="2" charset="77"/>
      <p:regular r:id="rId35"/>
      <p:bold r:id="rId36"/>
      <p:italic r:id="rId37"/>
      <p:boldItalic r:id="rId38"/>
    </p:embeddedFont>
    <p:embeddedFont>
      <p:font typeface="Montserrat Medium" panose="020F0502020204030204" pitchFamily="34" charset="0"/>
      <p:regular r:id="rId39"/>
      <p:italic r:id="rId40"/>
    </p:embeddedFont>
    <p:embeddedFont>
      <p:font typeface="Poppins" pitchFamily="2" charset="77"/>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990F5A61-37B3-57C3-4E8D-1D794B946607}" name="Amy Reff" initials="AR" userId="Amy Reff"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ED6"/>
    <a:srgbClr val="DCFDB1"/>
    <a:srgbClr val="0F173D"/>
    <a:srgbClr val="FEEEE6"/>
    <a:srgbClr val="FBC0A3"/>
    <a:srgbClr val="F79B6D"/>
    <a:srgbClr val="FFFCFB"/>
    <a:srgbClr val="D5EFEE"/>
    <a:srgbClr val="42509F"/>
    <a:srgbClr val="2078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32AFD8-FA97-4F90-ADCC-1C987F0AAD3A}" v="14" dt="2025-04-22T05:34:52.4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56" autoAdjust="0"/>
    <p:restoredTop sz="65306" autoAdjust="0"/>
  </p:normalViewPr>
  <p:slideViewPr>
    <p:cSldViewPr snapToGrid="0">
      <p:cViewPr varScale="1">
        <p:scale>
          <a:sx n="81" d="100"/>
          <a:sy n="81" d="100"/>
        </p:scale>
        <p:origin x="1632" y="1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ableStyles" Target="tableStyles.xml"/><Relationship Id="rId8" Type="http://schemas.openxmlformats.org/officeDocument/2006/relationships/slide" Target="slides/slide7.xml"/><Relationship Id="rId51"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Srinivasiah" userId="cMuhFhg7b1RDMEKSa8rqjeqIVOrE1KnoxrT28eed3PM=" providerId="None" clId="Web-{3AA26D93-8F79-4425-9300-83D3146EAC5D}"/>
    <pc:docChg chg="modSld">
      <pc:chgData name="Grace Srinivasiah" userId="cMuhFhg7b1RDMEKSa8rqjeqIVOrE1KnoxrT28eed3PM=" providerId="None" clId="Web-{3AA26D93-8F79-4425-9300-83D3146EAC5D}" dt="2025-04-10T21:54:41.414" v="42"/>
      <pc:docMkLst>
        <pc:docMk/>
      </pc:docMkLst>
      <pc:sldChg chg="modSp modNotes">
        <pc:chgData name="Grace Srinivasiah" userId="cMuhFhg7b1RDMEKSa8rqjeqIVOrE1KnoxrT28eed3PM=" providerId="None" clId="Web-{3AA26D93-8F79-4425-9300-83D3146EAC5D}" dt="2025-04-10T21:53:38.486" v="39"/>
        <pc:sldMkLst>
          <pc:docMk/>
          <pc:sldMk cId="2258638901" sldId="393"/>
        </pc:sldMkLst>
        <pc:spChg chg="mod">
          <ac:chgData name="Grace Srinivasiah" userId="cMuhFhg7b1RDMEKSa8rqjeqIVOrE1KnoxrT28eed3PM=" providerId="None" clId="Web-{3AA26D93-8F79-4425-9300-83D3146EAC5D}" dt="2025-04-10T21:50:49.800" v="8" actId="20577"/>
          <ac:spMkLst>
            <pc:docMk/>
            <pc:sldMk cId="2258638901" sldId="393"/>
            <ac:spMk id="7" creationId="{D6978D14-4DA0-AB10-77E9-D4F4C4DEB888}"/>
          </ac:spMkLst>
        </pc:spChg>
      </pc:sldChg>
      <pc:sldChg chg="modNotes">
        <pc:chgData name="Grace Srinivasiah" userId="cMuhFhg7b1RDMEKSa8rqjeqIVOrE1KnoxrT28eed3PM=" providerId="None" clId="Web-{3AA26D93-8F79-4425-9300-83D3146EAC5D}" dt="2025-04-10T21:54:36.851" v="41"/>
        <pc:sldMkLst>
          <pc:docMk/>
          <pc:sldMk cId="1997074656" sldId="431"/>
        </pc:sldMkLst>
      </pc:sldChg>
      <pc:sldChg chg="modSp modNotes">
        <pc:chgData name="Grace Srinivasiah" userId="cMuhFhg7b1RDMEKSa8rqjeqIVOrE1KnoxrT28eed3PM=" providerId="None" clId="Web-{3AA26D93-8F79-4425-9300-83D3146EAC5D}" dt="2025-04-10T21:54:41.414" v="42"/>
        <pc:sldMkLst>
          <pc:docMk/>
          <pc:sldMk cId="442500185" sldId="435"/>
        </pc:sldMkLst>
        <pc:spChg chg="mod">
          <ac:chgData name="Grace Srinivasiah" userId="cMuhFhg7b1RDMEKSa8rqjeqIVOrE1KnoxrT28eed3PM=" providerId="None" clId="Web-{3AA26D93-8F79-4425-9300-83D3146EAC5D}" dt="2025-04-10T21:51:58.275" v="27" actId="20577"/>
          <ac:spMkLst>
            <pc:docMk/>
            <pc:sldMk cId="442500185" sldId="435"/>
            <ac:spMk id="2" creationId="{E0F5993F-0F29-38F3-11A1-310BD6AE7795}"/>
          </ac:spMkLst>
        </pc:spChg>
      </pc:sldChg>
    </pc:docChg>
  </pc:docChgLst>
  <pc:docChgLst>
    <pc:chgData name="Grace Srinivasiah" userId="cMuhFhg7b1RDMEKSa8rqjeqIVOrE1KnoxrT28eed3PM=" providerId="None" clId="Web-{1932AFD8-FA97-4F90-ADCC-1C987F0AAD3A}"/>
    <pc:docChg chg="modSld">
      <pc:chgData name="Grace Srinivasiah" userId="cMuhFhg7b1RDMEKSa8rqjeqIVOrE1KnoxrT28eed3PM=" providerId="None" clId="Web-{1932AFD8-FA97-4F90-ADCC-1C987F0AAD3A}" dt="2025-04-22T05:34:50.525" v="28"/>
      <pc:docMkLst>
        <pc:docMk/>
      </pc:docMkLst>
      <pc:sldChg chg="modNotes">
        <pc:chgData name="Grace Srinivasiah" userId="cMuhFhg7b1RDMEKSa8rqjeqIVOrE1KnoxrT28eed3PM=" providerId="None" clId="Web-{1932AFD8-FA97-4F90-ADCC-1C987F0AAD3A}" dt="2025-04-22T05:34:50.525" v="28"/>
        <pc:sldMkLst>
          <pc:docMk/>
          <pc:sldMk cId="2687053959" sldId="39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CD6AB6-348E-384E-9C15-23F721B7C2CD}" type="doc">
      <dgm:prSet loTypeId="urn:microsoft.com/office/officeart/2005/8/layout/vList2" loCatId="" qsTypeId="urn:microsoft.com/office/officeart/2005/8/quickstyle/simple1" qsCatId="simple" csTypeId="urn:microsoft.com/office/officeart/2005/8/colors/accent1_1" csCatId="accent1" phldr="1"/>
      <dgm:spPr/>
      <dgm:t>
        <a:bodyPr/>
        <a:lstStyle/>
        <a:p>
          <a:endParaRPr lang="en-US"/>
        </a:p>
      </dgm:t>
    </dgm:pt>
    <dgm:pt modelId="{8769C50C-E863-1942-AA2A-4BB4313504E2}">
      <dgm:prSet phldrT="[Text]" custT="1"/>
      <dgm:spPr>
        <a:ln>
          <a:solidFill>
            <a:schemeClr val="accent4"/>
          </a:solidFill>
        </a:ln>
      </dgm:spPr>
      <dgm:t>
        <a:bodyPr/>
        <a:lstStyle/>
        <a:p>
          <a:r>
            <a:rPr lang="es-ES_tradnl" sz="2400" b="0" noProof="0" dirty="0">
              <a:latin typeface="Montserrat" pitchFamily="2" charset="77"/>
            </a:rPr>
            <a:t>Atención a la cantidad</a:t>
          </a:r>
        </a:p>
      </dgm:t>
    </dgm:pt>
    <dgm:pt modelId="{0F9FC8CF-8F9E-2942-9545-289DDF1037C6}" type="parTrans" cxnId="{AC58F36A-368B-EC47-9132-CB20D56AE6CB}">
      <dgm:prSet/>
      <dgm:spPr/>
      <dgm:t>
        <a:bodyPr/>
        <a:lstStyle/>
        <a:p>
          <a:endParaRPr lang="en-US"/>
        </a:p>
      </dgm:t>
    </dgm:pt>
    <dgm:pt modelId="{A2352D8A-C4EC-A84A-821D-3A59FB15D321}" type="sibTrans" cxnId="{AC58F36A-368B-EC47-9132-CB20D56AE6CB}">
      <dgm:prSet/>
      <dgm:spPr/>
      <dgm:t>
        <a:bodyPr/>
        <a:lstStyle/>
        <a:p>
          <a:endParaRPr lang="en-US"/>
        </a:p>
      </dgm:t>
    </dgm:pt>
    <dgm:pt modelId="{6C8F184A-D5EC-AC4A-AAF4-96E70140B6FE}">
      <dgm:prSet phldrT="[Text]" custT="1"/>
      <dgm:spPr>
        <a:ln>
          <a:solidFill>
            <a:schemeClr val="accent4"/>
          </a:solidFill>
        </a:ln>
      </dgm:spPr>
      <dgm:t>
        <a:bodyPr/>
        <a:lstStyle/>
        <a:p>
          <a:r>
            <a:rPr lang="es-ES_tradnl" sz="2400" b="0" noProof="0" dirty="0">
              <a:latin typeface="Montserrat" pitchFamily="2" charset="77"/>
            </a:rPr>
            <a:t>Comparar números</a:t>
          </a:r>
        </a:p>
      </dgm:t>
    </dgm:pt>
    <dgm:pt modelId="{77A100E7-5D02-8947-B692-EA5F5DCC565A}" type="parTrans" cxnId="{7576766F-9AE3-6444-B158-91BA1C13BB55}">
      <dgm:prSet/>
      <dgm:spPr/>
      <dgm:t>
        <a:bodyPr/>
        <a:lstStyle/>
        <a:p>
          <a:endParaRPr lang="en-US"/>
        </a:p>
      </dgm:t>
    </dgm:pt>
    <dgm:pt modelId="{CE0D9407-8DF3-B84D-97EA-12C6CC72A9A0}" type="sibTrans" cxnId="{7576766F-9AE3-6444-B158-91BA1C13BB55}">
      <dgm:prSet/>
      <dgm:spPr/>
      <dgm:t>
        <a:bodyPr/>
        <a:lstStyle/>
        <a:p>
          <a:endParaRPr lang="en-US"/>
        </a:p>
      </dgm:t>
    </dgm:pt>
    <dgm:pt modelId="{2F65CC07-E9FE-DF4E-B448-764C72F71BBA}">
      <dgm:prSet custT="1"/>
      <dgm:spPr>
        <a:ln>
          <a:solidFill>
            <a:schemeClr val="accent4"/>
          </a:solidFill>
        </a:ln>
      </dgm:spPr>
      <dgm:t>
        <a:bodyPr/>
        <a:lstStyle/>
        <a:p>
          <a:r>
            <a:rPr lang="es-ES_tradnl" sz="2400" b="0" noProof="0" dirty="0">
              <a:latin typeface="Montserrat" pitchFamily="2" charset="77"/>
            </a:rPr>
            <a:t>Conteo y cardinalidad</a:t>
          </a:r>
        </a:p>
      </dgm:t>
    </dgm:pt>
    <dgm:pt modelId="{30573BEF-FEA7-7244-BD6A-4F3713953B41}" type="parTrans" cxnId="{46A12B8B-FFA9-3649-AE99-D6F6FFB91991}">
      <dgm:prSet/>
      <dgm:spPr/>
      <dgm:t>
        <a:bodyPr/>
        <a:lstStyle/>
        <a:p>
          <a:endParaRPr lang="en-US"/>
        </a:p>
      </dgm:t>
    </dgm:pt>
    <dgm:pt modelId="{E529E6B7-0B80-1841-8842-913D9F389D9D}" type="sibTrans" cxnId="{46A12B8B-FFA9-3649-AE99-D6F6FFB91991}">
      <dgm:prSet/>
      <dgm:spPr/>
      <dgm:t>
        <a:bodyPr/>
        <a:lstStyle/>
        <a:p>
          <a:endParaRPr lang="en-US"/>
        </a:p>
      </dgm:t>
    </dgm:pt>
    <dgm:pt modelId="{BC592CBB-A52A-2D47-8711-CF0F548F875C}">
      <dgm:prSet custT="1"/>
      <dgm:spPr>
        <a:ln>
          <a:solidFill>
            <a:schemeClr val="accent4"/>
          </a:solidFill>
        </a:ln>
      </dgm:spPr>
      <dgm:t>
        <a:bodyPr/>
        <a:lstStyle/>
        <a:p>
          <a:r>
            <a:rPr lang="es-ES_tradnl" sz="2400" b="0" noProof="0" dirty="0">
              <a:latin typeface="Montserrat" pitchFamily="2" charset="77"/>
            </a:rPr>
            <a:t>Reconocer, nombrar y escribir números</a:t>
          </a:r>
        </a:p>
      </dgm:t>
    </dgm:pt>
    <dgm:pt modelId="{07421B3C-8C3F-3841-A327-5EAF800F2859}" type="parTrans" cxnId="{1D8D49A2-A34D-B249-812F-04B23A345792}">
      <dgm:prSet/>
      <dgm:spPr/>
      <dgm:t>
        <a:bodyPr/>
        <a:lstStyle/>
        <a:p>
          <a:endParaRPr lang="en-US"/>
        </a:p>
      </dgm:t>
    </dgm:pt>
    <dgm:pt modelId="{9E90DB9A-1B0E-9942-8424-EDE0F87CEA76}" type="sibTrans" cxnId="{1D8D49A2-A34D-B249-812F-04B23A345792}">
      <dgm:prSet/>
      <dgm:spPr/>
      <dgm:t>
        <a:bodyPr/>
        <a:lstStyle/>
        <a:p>
          <a:endParaRPr lang="en-US"/>
        </a:p>
      </dgm:t>
    </dgm:pt>
    <dgm:pt modelId="{32882DCB-8B10-4A44-A788-A6B6F3E57944}" type="pres">
      <dgm:prSet presAssocID="{92CD6AB6-348E-384E-9C15-23F721B7C2CD}" presName="linear" presStyleCnt="0">
        <dgm:presLayoutVars>
          <dgm:animLvl val="lvl"/>
          <dgm:resizeHandles val="exact"/>
        </dgm:presLayoutVars>
      </dgm:prSet>
      <dgm:spPr/>
    </dgm:pt>
    <dgm:pt modelId="{26B4C7C6-095A-9F42-ADB5-7BE01EB74A90}" type="pres">
      <dgm:prSet presAssocID="{8769C50C-E863-1942-AA2A-4BB4313504E2}" presName="parentText" presStyleLbl="node1" presStyleIdx="0" presStyleCnt="4" custScaleY="60341" custLinFactNeighborX="0" custLinFactNeighborY="-20718">
        <dgm:presLayoutVars>
          <dgm:chMax val="0"/>
          <dgm:bulletEnabled val="1"/>
        </dgm:presLayoutVars>
      </dgm:prSet>
      <dgm:spPr/>
    </dgm:pt>
    <dgm:pt modelId="{BC3DBE44-AEC4-3744-8FB6-06F8D8EAC4C2}" type="pres">
      <dgm:prSet presAssocID="{A2352D8A-C4EC-A84A-821D-3A59FB15D321}" presName="spacer" presStyleCnt="0"/>
      <dgm:spPr/>
    </dgm:pt>
    <dgm:pt modelId="{D1F3FE81-C8BC-2449-853F-7A5C63C07C14}" type="pres">
      <dgm:prSet presAssocID="{6C8F184A-D5EC-AC4A-AAF4-96E70140B6FE}" presName="parentText" presStyleLbl="node1" presStyleIdx="1" presStyleCnt="4" custScaleY="60118" custLinFactNeighborY="-60837">
        <dgm:presLayoutVars>
          <dgm:chMax val="0"/>
          <dgm:bulletEnabled val="1"/>
        </dgm:presLayoutVars>
      </dgm:prSet>
      <dgm:spPr/>
    </dgm:pt>
    <dgm:pt modelId="{497EBEE9-E201-7847-9E79-4C96C962F4F2}" type="pres">
      <dgm:prSet presAssocID="{CE0D9407-8DF3-B84D-97EA-12C6CC72A9A0}" presName="spacer" presStyleCnt="0"/>
      <dgm:spPr/>
    </dgm:pt>
    <dgm:pt modelId="{F85CF650-F98B-9E4A-B938-B6BBAA8B1232}" type="pres">
      <dgm:prSet presAssocID="{2F65CC07-E9FE-DF4E-B448-764C72F71BBA}" presName="parentText" presStyleLbl="node1" presStyleIdx="2" presStyleCnt="4" custScaleY="60118" custLinFactY="-223" custLinFactNeighborY="-100000">
        <dgm:presLayoutVars>
          <dgm:chMax val="0"/>
          <dgm:bulletEnabled val="1"/>
        </dgm:presLayoutVars>
      </dgm:prSet>
      <dgm:spPr/>
    </dgm:pt>
    <dgm:pt modelId="{EBCBB6DE-F71D-E545-AE98-802A75EACD84}" type="pres">
      <dgm:prSet presAssocID="{E529E6B7-0B80-1841-8842-913D9F389D9D}" presName="spacer" presStyleCnt="0"/>
      <dgm:spPr/>
    </dgm:pt>
    <dgm:pt modelId="{2AC87579-6763-8346-9CE0-9639BF48D6DF}" type="pres">
      <dgm:prSet presAssocID="{BC592CBB-A52A-2D47-8711-CF0F548F875C}" presName="parentText" presStyleLbl="node1" presStyleIdx="3" presStyleCnt="4" custScaleY="60118" custLinFactY="-7158" custLinFactNeighborY="-100000">
        <dgm:presLayoutVars>
          <dgm:chMax val="0"/>
          <dgm:bulletEnabled val="1"/>
        </dgm:presLayoutVars>
      </dgm:prSet>
      <dgm:spPr/>
    </dgm:pt>
  </dgm:ptLst>
  <dgm:cxnLst>
    <dgm:cxn modelId="{AC58F36A-368B-EC47-9132-CB20D56AE6CB}" srcId="{92CD6AB6-348E-384E-9C15-23F721B7C2CD}" destId="{8769C50C-E863-1942-AA2A-4BB4313504E2}" srcOrd="0" destOrd="0" parTransId="{0F9FC8CF-8F9E-2942-9545-289DDF1037C6}" sibTransId="{A2352D8A-C4EC-A84A-821D-3A59FB15D321}"/>
    <dgm:cxn modelId="{7576766F-9AE3-6444-B158-91BA1C13BB55}" srcId="{92CD6AB6-348E-384E-9C15-23F721B7C2CD}" destId="{6C8F184A-D5EC-AC4A-AAF4-96E70140B6FE}" srcOrd="1" destOrd="0" parTransId="{77A100E7-5D02-8947-B692-EA5F5DCC565A}" sibTransId="{CE0D9407-8DF3-B84D-97EA-12C6CC72A9A0}"/>
    <dgm:cxn modelId="{46A12B8B-FFA9-3649-AE99-D6F6FFB91991}" srcId="{92CD6AB6-348E-384E-9C15-23F721B7C2CD}" destId="{2F65CC07-E9FE-DF4E-B448-764C72F71BBA}" srcOrd="2" destOrd="0" parTransId="{30573BEF-FEA7-7244-BD6A-4F3713953B41}" sibTransId="{E529E6B7-0B80-1841-8842-913D9F389D9D}"/>
    <dgm:cxn modelId="{1D8D49A2-A34D-B249-812F-04B23A345792}" srcId="{92CD6AB6-348E-384E-9C15-23F721B7C2CD}" destId="{BC592CBB-A52A-2D47-8711-CF0F548F875C}" srcOrd="3" destOrd="0" parTransId="{07421B3C-8C3F-3841-A327-5EAF800F2859}" sibTransId="{9E90DB9A-1B0E-9942-8424-EDE0F87CEA76}"/>
    <dgm:cxn modelId="{80DCBDA3-04F5-4744-9589-CCDCD5C4A422}" type="presOf" srcId="{2F65CC07-E9FE-DF4E-B448-764C72F71BBA}" destId="{F85CF650-F98B-9E4A-B938-B6BBAA8B1232}" srcOrd="0" destOrd="0" presId="urn:microsoft.com/office/officeart/2005/8/layout/vList2"/>
    <dgm:cxn modelId="{510447B3-315B-1B4F-90E1-04AB82240C66}" type="presOf" srcId="{BC592CBB-A52A-2D47-8711-CF0F548F875C}" destId="{2AC87579-6763-8346-9CE0-9639BF48D6DF}" srcOrd="0" destOrd="0" presId="urn:microsoft.com/office/officeart/2005/8/layout/vList2"/>
    <dgm:cxn modelId="{CEABDCC2-E769-C44E-99D4-ECA34163A6EC}" type="presOf" srcId="{8769C50C-E863-1942-AA2A-4BB4313504E2}" destId="{26B4C7C6-095A-9F42-ADB5-7BE01EB74A90}" srcOrd="0" destOrd="0" presId="urn:microsoft.com/office/officeart/2005/8/layout/vList2"/>
    <dgm:cxn modelId="{870969D5-6198-9F4B-B672-ECD333E78D4A}" type="presOf" srcId="{92CD6AB6-348E-384E-9C15-23F721B7C2CD}" destId="{32882DCB-8B10-4A44-A788-A6B6F3E57944}" srcOrd="0" destOrd="0" presId="urn:microsoft.com/office/officeart/2005/8/layout/vList2"/>
    <dgm:cxn modelId="{23CAB5E8-FF07-F24E-9570-7491B5936E8F}" type="presOf" srcId="{6C8F184A-D5EC-AC4A-AAF4-96E70140B6FE}" destId="{D1F3FE81-C8BC-2449-853F-7A5C63C07C14}" srcOrd="0" destOrd="0" presId="urn:microsoft.com/office/officeart/2005/8/layout/vList2"/>
    <dgm:cxn modelId="{8053F5C4-8BA7-F146-929A-83E4DFEEFAFC}" type="presParOf" srcId="{32882DCB-8B10-4A44-A788-A6B6F3E57944}" destId="{26B4C7C6-095A-9F42-ADB5-7BE01EB74A90}" srcOrd="0" destOrd="0" presId="urn:microsoft.com/office/officeart/2005/8/layout/vList2"/>
    <dgm:cxn modelId="{D44F8AA4-F423-5144-B970-D96781E84218}" type="presParOf" srcId="{32882DCB-8B10-4A44-A788-A6B6F3E57944}" destId="{BC3DBE44-AEC4-3744-8FB6-06F8D8EAC4C2}" srcOrd="1" destOrd="0" presId="urn:microsoft.com/office/officeart/2005/8/layout/vList2"/>
    <dgm:cxn modelId="{A7A06A0D-216B-1C4F-AB62-B08BC7BBCC12}" type="presParOf" srcId="{32882DCB-8B10-4A44-A788-A6B6F3E57944}" destId="{D1F3FE81-C8BC-2449-853F-7A5C63C07C14}" srcOrd="2" destOrd="0" presId="urn:microsoft.com/office/officeart/2005/8/layout/vList2"/>
    <dgm:cxn modelId="{80BC2855-0396-7D48-BB52-26BEDE88BC5E}" type="presParOf" srcId="{32882DCB-8B10-4A44-A788-A6B6F3E57944}" destId="{497EBEE9-E201-7847-9E79-4C96C962F4F2}" srcOrd="3" destOrd="0" presId="urn:microsoft.com/office/officeart/2005/8/layout/vList2"/>
    <dgm:cxn modelId="{F0D084CB-8B76-D747-BBFB-2EA53BCFAF0E}" type="presParOf" srcId="{32882DCB-8B10-4A44-A788-A6B6F3E57944}" destId="{F85CF650-F98B-9E4A-B938-B6BBAA8B1232}" srcOrd="4" destOrd="0" presId="urn:microsoft.com/office/officeart/2005/8/layout/vList2"/>
    <dgm:cxn modelId="{8B7540F5-CF6D-8940-930E-FCC2361F86E1}" type="presParOf" srcId="{32882DCB-8B10-4A44-A788-A6B6F3E57944}" destId="{EBCBB6DE-F71D-E545-AE98-802A75EACD84}" srcOrd="5" destOrd="0" presId="urn:microsoft.com/office/officeart/2005/8/layout/vList2"/>
    <dgm:cxn modelId="{A80406BF-F2CF-5240-AE6E-F7CDC54DCBC8}" type="presParOf" srcId="{32882DCB-8B10-4A44-A788-A6B6F3E57944}" destId="{2AC87579-6763-8346-9CE0-9639BF48D6D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4C7C6-095A-9F42-ADB5-7BE01EB74A90}">
      <dsp:nvSpPr>
        <dsp:cNvPr id="0" name=""/>
        <dsp:cNvSpPr/>
      </dsp:nvSpPr>
      <dsp:spPr>
        <a:xfrm>
          <a:off x="0" y="366296"/>
          <a:ext cx="7488237" cy="734229"/>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_tradnl" sz="2400" b="0" kern="1200" noProof="0" dirty="0">
              <a:latin typeface="Montserrat" pitchFamily="2" charset="77"/>
            </a:rPr>
            <a:t>Atención a la cantidad</a:t>
          </a:r>
        </a:p>
      </dsp:txBody>
      <dsp:txXfrm>
        <a:off x="35842" y="402138"/>
        <a:ext cx="7416553" cy="662545"/>
      </dsp:txXfrm>
    </dsp:sp>
    <dsp:sp modelId="{D1F3FE81-C8BC-2449-853F-7A5C63C07C14}">
      <dsp:nvSpPr>
        <dsp:cNvPr id="0" name=""/>
        <dsp:cNvSpPr/>
      </dsp:nvSpPr>
      <dsp:spPr>
        <a:xfrm>
          <a:off x="0" y="1212623"/>
          <a:ext cx="7488237" cy="731515"/>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_tradnl" sz="2400" b="0" kern="1200" noProof="0" dirty="0">
              <a:latin typeface="Montserrat" pitchFamily="2" charset="77"/>
            </a:rPr>
            <a:t>Comparar números</a:t>
          </a:r>
        </a:p>
      </dsp:txBody>
      <dsp:txXfrm>
        <a:off x="35710" y="1248333"/>
        <a:ext cx="7416817" cy="660095"/>
      </dsp:txXfrm>
    </dsp:sp>
    <dsp:sp modelId="{F85CF650-F98B-9E4A-B938-B6BBAA8B1232}">
      <dsp:nvSpPr>
        <dsp:cNvPr id="0" name=""/>
        <dsp:cNvSpPr/>
      </dsp:nvSpPr>
      <dsp:spPr>
        <a:xfrm>
          <a:off x="0" y="2055312"/>
          <a:ext cx="7488237" cy="731515"/>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_tradnl" sz="2400" b="0" kern="1200" noProof="0" dirty="0">
              <a:latin typeface="Montserrat" pitchFamily="2" charset="77"/>
            </a:rPr>
            <a:t>Conteo y cardinalidad</a:t>
          </a:r>
        </a:p>
      </dsp:txBody>
      <dsp:txXfrm>
        <a:off x="35710" y="2091022"/>
        <a:ext cx="7416817" cy="660095"/>
      </dsp:txXfrm>
    </dsp:sp>
    <dsp:sp modelId="{2AC87579-6763-8346-9CE0-9639BF48D6DF}">
      <dsp:nvSpPr>
        <dsp:cNvPr id="0" name=""/>
        <dsp:cNvSpPr/>
      </dsp:nvSpPr>
      <dsp:spPr>
        <a:xfrm>
          <a:off x="0" y="2889643"/>
          <a:ext cx="7488237" cy="731515"/>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_tradnl" sz="2400" b="0" kern="1200" noProof="0" dirty="0">
              <a:latin typeface="Montserrat" pitchFamily="2" charset="77"/>
            </a:rPr>
            <a:t>Reconocer, nombrar y escribir números</a:t>
          </a:r>
        </a:p>
      </dsp:txBody>
      <dsp:txXfrm>
        <a:off x="35710" y="2925353"/>
        <a:ext cx="7416817" cy="66009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5/16/25</a:t>
            </a:fld>
            <a:endParaRPr lang="en-US"/>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5/16/25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youtu.be/VvP4Nsnm9aE"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youtu.be/_J-PTsQJRas" TargetMode="External"/><Relationship Id="rId5" Type="http://schemas.openxmlformats.org/officeDocument/2006/relationships/hyperlink" Target="https://youtu.be/obsWuDeQuVM" TargetMode="External"/><Relationship Id="rId4" Type="http://schemas.openxmlformats.org/officeDocument/2006/relationships/hyperlink" Target="https://youtu.be/RC5TVOInr5A"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youtu.be/obsWuDeQuV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youtu.be/VvP4Nsnm9aE"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youtu.be/_J-PTsQJRas" TargetMode="External"/><Relationship Id="rId5" Type="http://schemas.openxmlformats.org/officeDocument/2006/relationships/hyperlink" Target="https://youtu.be/obsWuDeQuVM" TargetMode="External"/><Relationship Id="rId4" Type="http://schemas.openxmlformats.org/officeDocument/2006/relationships/hyperlink" Target="https://youtu.be/RC5TVOInr5A"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youtu.be/obsWuDeQuV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pPr marL="0" marR="0"/>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Puntos de conversación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En esta sesión, exploraremos cómo los bebés y niños pequeños comienzan a entender números y conteo. También nos centraremos en las formas en que podemos apoyar a los bebés y niños pequeños a medida que desarrollan habilidades de números y conteo temprano.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Notas del facilitador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200" kern="100" dirty="0">
                <a:effectLst/>
                <a:latin typeface="Calibri" panose="020F0502020204030204" pitchFamily="34" charset="0"/>
                <a:ea typeface="Calibri" panose="020F0502020204030204" pitchFamily="34" charset="0"/>
                <a:cs typeface="Calibri" panose="020F0502020204030204" pitchFamily="34" charset="0"/>
              </a:rPr>
              <a:t>Ajuste los puntos de conversación para reflejar la duración de su sesión y las necesidades de los participantes. Si es necesario, agregue información introductoria y "limpieza".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200" kern="100" dirty="0">
                <a:effectLst/>
                <a:latin typeface="Calibri" panose="020F0502020204030204" pitchFamily="34" charset="0"/>
                <a:ea typeface="Calibri" panose="020F0502020204030204" pitchFamily="34" charset="0"/>
                <a:cs typeface="Calibri" panose="020F0502020204030204" pitchFamily="34" charset="0"/>
              </a:rPr>
              <a:t>A medida que planifique su sesión de aprendizaje profesional, considere el contenido en cada una de las presentaciones (PPT por sus siglas en inglés) en esta serie: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PPT 1 "Introducción a números y conteo" describe cómo los niños desarrollan una comprensión de números y conteo desde el nacimiento hasta los ocho años.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PPT 2a "Números y conteo: bebés y niños pequeños" y PPT 2b "Números y conteo: preescolar, kindergarten de transición y kindergarten" describen con mayor profundidad cómo los niños en diferentes niveles de edad desarrollan una comprensión sobre números y conteo. Estos PPT incluyen también orientaciones sobre cómo apoyar a niños en rangos de edad específicos para desarrollar habilidades de números y de conteo.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200" kern="100" dirty="0">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Le animamos a que ofrezca el contenido en PPT 1 antes, o en combinación con, el contenido en una de las series de diapositivas específicas para cada edad (PPT 2a o PPT 2b). El PPT 1 y una de las series de diapositivas específicos para cada edad han sido diseñadas para una sesión de aprendizaje profesional de tres horas. Sin embargo, puede ajustar las series de diapositivas para satisfacer mejor las necesidades de los participantes y el tiempo disponible.</a:t>
            </a:r>
            <a:endParaRPr lang="en-US" sz="1200" kern="100" dirty="0">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endParaRPr lang="en-US" dirty="0">
              <a:solidFill>
                <a:srgbClr val="C00000"/>
              </a:solidFill>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Puntos de conversación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Vamos a explorar cómo los investigadores saben lo que los bebés notan sobre cantidades grandes. Esta diapositiva muestra dos ejemplos de imágenes utilizadas por los investigadores para medir la precisión de la comprensión de los niños de números grandes.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¿Cuál de estas imágenes tiene más puntos? </a:t>
            </a:r>
            <a:endPar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[Pausa para que los participantes respondan a la pregunta.] Como se ha dado cuenta, la imagen de la derecha tiene más puntos. </a:t>
            </a:r>
            <a:endPar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 diferencia entre el número de puntos es grande, lo que hace que sea fácil para los adultos saber qué imagen tiene más puntos. En este ejemplo, no necesitamos contar los puntos. Solo sabemos que uno tiene más.</a:t>
            </a:r>
            <a:endPar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Los niños de seis meses también notan grandes cambios en el número, como el cambio de ocho a 16 objetos. Para medir esto, los investigadores mostraron a los niños de seis meses unas pocas imágenes de ocho puntos. Luego, mostraron a los bebés una imagen de 16 puntos. Los investigadores notaron que los niños miraban la imagen con 16 puntos mucho más tiempo. Esto muestra que los niños notaron el cambio en el número de puntos</a:t>
            </a:r>
            <a:r>
              <a:rPr lang="es-419"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a:p>
        </p:txBody>
      </p:sp>
    </p:spTree>
    <p:extLst>
      <p:ext uri="{BB962C8B-B14F-4D97-AF65-F5344CB8AC3E}">
        <p14:creationId xmlns:p14="http://schemas.microsoft.com/office/powerpoint/2010/main" val="4153030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Puntos de conversación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 sensibilidad de los bebés a números, o su comprensión, </a:t>
            </a:r>
            <a:r>
              <a:rPr lang="es-419" sz="18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es aproximada</a:t>
            </a:r>
            <a:r>
              <a:rPr lang="es-419"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no es precisa. Sin embargo, se vuelve más precisa a medida que crecen.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Por ejemplo, como se describe en la diapositiva anterior, los niños de seis meses notan el cambio de ocho a 16 objetos. Los niños de nueve meses pueden notar un cambio menor en el número, como el cambio de ocho a 12 puntos que se muestra en esta diapositiva.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 medida que crecen, los niños notan cambios aún menores en el número sin contar.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Poner atención a la cantidad y diferentes cantidades de objetos es importante, ya que proporciona la base para las habilidades números y conteo posteriorer como aprender a etiquetar un conjunto de objetos con una palabra de número o comparar dos grupos de objetos para decidir cuál tiene más</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a:p>
        </p:txBody>
      </p:sp>
    </p:spTree>
    <p:extLst>
      <p:ext uri="{BB962C8B-B14F-4D97-AF65-F5344CB8AC3E}">
        <p14:creationId xmlns:p14="http://schemas.microsoft.com/office/powerpoint/2010/main" val="2573602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Tiempo: </a:t>
            </a: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5–10 minutos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Materiales: </a:t>
            </a: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Papel y plumas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Puntos de conversación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Antes de explorar el siguiente componente, consideremos cómo exponemos a los bebés a la cantidad en nuestro entorno.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Tome un pedazo de papel y divídalo en tres secciones. Etiquete la parte superior de la primera sección, "Atención a la cantidad". Utilizaremos las otras secciones más adelante en la sesión.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Piense en su entorno de aprendizaje. ¿Cómo configura el entorno para que los bebés y niños pequeños presten atención a la cantidad?</a:t>
            </a:r>
            <a:endPar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¿Cómo se tiene en cuenta las características individuales de los niños, como sus aptitudes numéricas emergentes, intereses, culturas, idiomas o experiencias vividas al organizar el entorno?  </a:t>
            </a:r>
            <a:endPar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Escribir algunas de sus ideas bajo el título "Atención a la cantidad".</a:t>
            </a:r>
            <a:endPar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[Elija una estrategia en las Notas del facilitador.] A partir de sus ejemplos, es posible que haya notado que los intereses, las culturas, los idiomas, las experiencias vividas, las habilidades y las habilidades emergentes de los niños pueden afectar la manera en que ellos notan y exploran la cantidad. Por ejemplo, los niños con deficiencias visuales pueden gravitar hacia materiales que pueden tocar o meter en la boca para explorar la cantidad.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Notas del facilitador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Ajuste la forma de informar sobre la actividad en función del tamaño de su grupo, la duración y el formato de la sesión y las necesidades de los participantes.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Las adaptaciones basadas en la duración de la sesión incluyen lo siguiente: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Para sesiones más largas, los facilitadores podrían invitar a las mesas para que discutan y registren sus respuestas en un papel gráfico. Cada mesa puede elegir alguien que escriba y un reportero. Alguien escribirá las respuestas y los reporteros compartirán las respuestas con todo el grupo.</a:t>
            </a:r>
            <a:endPar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Para sesiones más cortas, invite a algunos participantes a compartir sus ideas con todo el grupo.</a:t>
            </a:r>
            <a:endPar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a:p>
        </p:txBody>
      </p:sp>
    </p:spTree>
    <p:extLst>
      <p:ext uri="{BB962C8B-B14F-4D97-AF65-F5344CB8AC3E}">
        <p14:creationId xmlns:p14="http://schemas.microsoft.com/office/powerpoint/2010/main" val="4222627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Puntos de conversación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Antes, discutimos cómo los bebés más pequeños pueden poner atención a la cantidad. La capacidad de comparar números está muy estrechamente relacionada con la capacidad de atender a la cantidad.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 comparar el número de objetos en dos conjuntos, los niños averiguan cuál tiene más, cual tiene menos, o si los conjuntos son iguales</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a:p>
        </p:txBody>
      </p:sp>
    </p:spTree>
    <p:extLst>
      <p:ext uri="{BB962C8B-B14F-4D97-AF65-F5344CB8AC3E}">
        <p14:creationId xmlns:p14="http://schemas.microsoft.com/office/powerpoint/2010/main" val="2568050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419" sz="1800" b="1" kern="1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Puntos de conversación</a:t>
            </a:r>
            <a:endParaRPr lang="en-US" sz="1800" kern="1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L="342900" marR="0" lvl="0" indent="-342900">
              <a:buFont typeface="Symbol" pitchFamily="2" charset="2"/>
              <a:buChar char=""/>
            </a:pPr>
            <a:r>
              <a:rPr lang="es-419" sz="1800" kern="1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Una de las primeras formas en que los niños aprenden a comparar dos conjuntos de objetos es mediante el uso de estrategias visuales. Esto implica examinar los dos conjuntos y decidir cuál es más.</a:t>
            </a:r>
            <a:endParaRPr lang="en-US" sz="1800" kern="1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L="342900" marR="0" lvl="0" indent="-342900">
              <a:buFont typeface="Symbol" pitchFamily="2" charset="2"/>
              <a:buChar char=""/>
            </a:pPr>
            <a:r>
              <a:rPr lang="es-419" sz="1800" kern="1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Los niños y los adultos utilizan esta estrategia cuando solo hay unos pocos objetos. </a:t>
            </a:r>
            <a:endParaRPr lang="en-US" sz="1800" kern="1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L="342900" marR="0" lvl="0" indent="-342900">
              <a:buFont typeface="Symbol" pitchFamily="2" charset="2"/>
              <a:buChar char=""/>
            </a:pPr>
            <a:r>
              <a:rPr lang="es-419" sz="1800" kern="1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Los niños y los adultos también pueden utilizar esta estrategia de comparación visual cuando la diferencia entre los dos grupos es muy grande.</a:t>
            </a:r>
            <a:endParaRPr lang="en-US" sz="1800" kern="1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L="342900" marR="0" lvl="0" indent="-342900">
              <a:buFont typeface="Symbol" pitchFamily="2" charset="2"/>
              <a:buChar char=""/>
            </a:pPr>
            <a:r>
              <a:rPr lang="es-419" sz="1800" kern="1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Aunque lo llamamos una estrategia de comparación visual, esto no se limita a la modalidad visual. Niños y adultos ciegos o con deficiencias visuales pueden comparar los conjuntos tocando brevemente los dos conjuntos para decidir cuál tiene más. </a:t>
            </a:r>
            <a:endParaRPr lang="en-US" sz="1800" kern="1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a:p>
        </p:txBody>
      </p:sp>
    </p:spTree>
    <p:extLst>
      <p:ext uri="{BB962C8B-B14F-4D97-AF65-F5344CB8AC3E}">
        <p14:creationId xmlns:p14="http://schemas.microsoft.com/office/powerpoint/2010/main" val="2058260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419" sz="1200" b="1" kern="1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Puntos de conversación</a:t>
            </a:r>
            <a:endParaRPr lang="en-US" sz="1200" kern="1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L="342900" marR="0" lvl="0" indent="-342900">
              <a:buFont typeface="Symbol" pitchFamily="2" charset="2"/>
              <a:buChar char=""/>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Alrededor de los tres años de edad, los niños aprenden a comparar dos conjuntos de emparejándolos. Esto implica alinear los dos conjuntos de uno al lado del otro en correspondencia uno-a-uno.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Al principio, los niños pequeños necesitarán apoyo de un adulto para usar la estrategia de emparejar para comparar dos conjuntos.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Por ejemplo, un adulto podría decir: "Hagamos dos filas para ver cuál tiene más". Entonces, el adulto podría hacer una fila con el primer conjunto de objetos y pedir al niño que ponga el segundo conjunto de objetos en correspondencia uno-a-uno con el primero. El adulto podría entonces señalar cada fila y preguntar, "¿Cuál tiene más?" o "¿Cuál es más larga?" para ayudar al niño a hacer la comparación.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Sin embargo, con el tiempo los niños se involucrarán en la estrategia de comparación independientemente cuando se les hagan preguntas como: "¿Cuál es más? ¿Cómo podemos averiguarlo?”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Luego, a medida que los niños crecen y aprenden a contar, pasan a usar el conteo para comparar números.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a:p>
        </p:txBody>
      </p:sp>
    </p:spTree>
    <p:extLst>
      <p:ext uri="{BB962C8B-B14F-4D97-AF65-F5344CB8AC3E}">
        <p14:creationId xmlns:p14="http://schemas.microsoft.com/office/powerpoint/2010/main" val="3666066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Puntos de conversación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Como parte del aprendizaje de comparar números, los niños aprenden vocabulario comparativo.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Alrededor de los 12 meses, los niños comienzan a </a:t>
            </a:r>
            <a:r>
              <a:rPr lang="es-419" sz="1800"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comprender</a:t>
            </a:r>
            <a:r>
              <a:rPr lang="es-419"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el vocabulario comparativo en su idioma del hogar, inglés o ambos. Esto puede incluir palabras como "más," "menos" o "igual."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Entre los 12 y los 24 meses, los niños pueden comenzar a </a:t>
            </a:r>
            <a:r>
              <a:rPr lang="es-419" sz="1800"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utilizar</a:t>
            </a:r>
            <a:r>
              <a:rPr lang="es-419"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este tipo de vocabulario comparativo en su idioma del hogar, inglés, o ambos para expresar sus deseos o necesidades. Por ejemplo, los niños pequeños pueden pedir más tortillas en la comida o más crayones mientras dibujan.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Entre los 24 y 36 meses, los niños comienzan a responder preguntas como "¿Cuál tiene más?" usando vocabulario comparativo en su idioma del hogar, inglés o ambos, o usar gestos. Por ejemplo, cuando se le pregunta: "¿Quién tiene más bloques, Diego o yo?" un niño pequeño podría señalar a Diego o comunicar, "Diego tiene más".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a:p>
        </p:txBody>
      </p:sp>
    </p:spTree>
    <p:extLst>
      <p:ext uri="{BB962C8B-B14F-4D97-AF65-F5344CB8AC3E}">
        <p14:creationId xmlns:p14="http://schemas.microsoft.com/office/powerpoint/2010/main" val="2162706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Puntos de conversación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tabLst>
                <a:tab pos="228600" algn="l"/>
                <a:tab pos="457200" algn="l"/>
              </a:tabLst>
            </a:pPr>
            <a:r>
              <a:rPr lang="es-419" sz="1200" kern="100" dirty="0">
                <a:solidFill>
                  <a:srgbClr val="000000"/>
                </a:solidFill>
                <a:effectLst/>
                <a:uFill>
                  <a:solidFill>
                    <a:srgbClr val="000000"/>
                  </a:solidFill>
                </a:uFill>
                <a:latin typeface="Calibri" panose="020F0502020204030204" pitchFamily="34" charset="0"/>
                <a:ea typeface="Calibri" panose="020F0502020204030204" pitchFamily="34" charset="0"/>
                <a:cs typeface="Times New Roman" panose="02020603050405020304" pitchFamily="18" charset="0"/>
              </a:rPr>
              <a:t>A continuación, discutiremos el conteo. </a:t>
            </a:r>
            <a:endParaRPr lang="en-US" sz="1200" kern="100" dirty="0">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L="342900" marR="0" lvl="0" indent="-342900" fontAlgn="base">
              <a:buFont typeface="Arial" panose="020B0604020202020204" pitchFamily="34" charset="0"/>
              <a:buChar char="·"/>
              <a:tabLst>
                <a:tab pos="228600" algn="l"/>
                <a:tab pos="457200" algn="l"/>
              </a:tabLst>
            </a:pPr>
            <a:r>
              <a:rPr lang="es-419" sz="1200" u="none" strike="noStrike" kern="0" spc="0" dirty="0">
                <a:solidFill>
                  <a:srgbClr val="000000"/>
                </a:solidFill>
                <a:effectLst/>
                <a:uFill>
                  <a:solidFill>
                    <a:srgbClr val="000000"/>
                  </a:solidFill>
                </a:uFill>
                <a:latin typeface="Calibri" panose="020F0502020204030204" pitchFamily="34" charset="0"/>
                <a:ea typeface="DengXian" panose="02010600030101010101" pitchFamily="2" charset="-122"/>
                <a:cs typeface="Times New Roman" panose="02020603050405020304" pitchFamily="18" charset="0"/>
              </a:rPr>
              <a:t>Conteo describe el proceso que utilizamos para identificar el número exacto de objetos en un grupo. Al contar, los niños usan la lista de conteo</a:t>
            </a:r>
            <a:r>
              <a:rPr lang="es-419" sz="1200" u="none" strike="noStrike" kern="0" spc="0" dirty="0">
                <a:solidFill>
                  <a:srgbClr val="000000"/>
                </a:solidFill>
                <a:effectLst/>
                <a:uFill>
                  <a:solidFill>
                    <a:srgbClr val="000000"/>
                  </a:solidFill>
                </a:uFill>
                <a:latin typeface="Symbol" pitchFamily="2" charset="2"/>
                <a:ea typeface="Symbol" pitchFamily="2" charset="2"/>
                <a:cs typeface="Symbol" pitchFamily="2" charset="2"/>
              </a:rPr>
              <a:t>. </a:t>
            </a:r>
            <a:endParaRPr lang="en-US" sz="1200" u="none" strike="noStrike" kern="0" spc="0" dirty="0">
              <a:solidFill>
                <a:srgbClr val="000000"/>
              </a:solidFill>
              <a:effectLst/>
              <a:uFill>
                <a:solidFill>
                  <a:srgbClr val="000000"/>
                </a:solidFill>
              </a:uFill>
              <a:latin typeface="Symbol" pitchFamily="2" charset="2"/>
              <a:ea typeface="Symbol" pitchFamily="2" charset="2"/>
              <a:cs typeface="Symbol" pitchFamily="2" charset="2"/>
            </a:endParaRPr>
          </a:p>
          <a:p>
            <a:pPr marL="742950" marR="0" lvl="1" indent="-285750">
              <a:buFont typeface="Courier New" panose="02070309020205020404" pitchFamily="49" charset="0"/>
              <a:buChar char="o"/>
              <a:tabLst>
                <a:tab pos="228600" algn="l"/>
                <a:tab pos="457200" algn="l"/>
              </a:tabLst>
            </a:pPr>
            <a:r>
              <a:rPr lang="es-419" sz="1200" kern="100" dirty="0">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La lista de conteo es la lista ordenada de palabras para números. Por ejemplo, las palabras uno, dos, tres, cuatro, cinco. </a:t>
            </a:r>
            <a:endParaRPr lang="en-US" sz="1200" kern="100" dirty="0">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L="342900" marR="0" lvl="0" indent="-342900">
              <a:buFont typeface="Symbol" pitchFamily="2" charset="2"/>
              <a:buChar char=""/>
              <a:tabLst>
                <a:tab pos="228600" algn="l"/>
                <a:tab pos="457200" algn="l"/>
              </a:tabLst>
            </a:pPr>
            <a:r>
              <a:rPr lang="es-419" sz="1200" kern="100" dirty="0">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Los niños comienzan a desarrollar una comprensión de la cardinalidad alrededor de los cuatro o cinco años. Para los bebés y niños pequeños, nos centraremos en el desarrollo de habilidades de conteo y no discutiremos cardinalidad.</a:t>
            </a:r>
            <a:endParaRPr lang="en-US" sz="1200" kern="100" dirty="0">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L="0" marR="0"/>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Notas del facilitador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s-419" sz="1200" kern="100" dirty="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t>Revise el PPT 2b: "Números y conteo: preescolar, kindergarten de transición y kindergarten" para obtener más información sobre cómo se desarrollan los niños la comprensión de la cardinalidad.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a:p>
        </p:txBody>
      </p:sp>
    </p:spTree>
    <p:extLst>
      <p:ext uri="{BB962C8B-B14F-4D97-AF65-F5344CB8AC3E}">
        <p14:creationId xmlns:p14="http://schemas.microsoft.com/office/powerpoint/2010/main" val="1169985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Puntos de conversación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 mayoría de los niños comienzan a reconocer y comunicar una o dos palabras para los números entre los 12 y los 24 meses.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Por ejemplo, los niños pequeños pueden expresar la edad que tienen usando los dedos. Podrían decir "dos" en su idioma del hogar, inglés, o ambos.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Entre los 24 y 36 meses, los niños comienzan a recitar partes de la lista de conteo en su idioma del hogar, inglés, o ambos. Recitar partes de la lista de conteo significa que los niños pueden comunicar algunas palabras para los números en orden.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Es poco probable que los niños sepan el significado de las palabras para números en su lista de conteo. Cuando comienzan a recitar la lista de conteo, tienden a comunicarla como una cadena de palabras sin separación entre las palabras, similar a cómo recitan el alfabeto y piensan que "l, m, n, o, p" es una letra.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Además, es probable que cometan errores. Por ejemplo, pueden omitir o repetir un número. Estos errores tienden a ser consistentes. Por ejemplo, un niño puede omitir tres y decir: "Uno, dos, cuatro, cinco." Los adultos pueden ayudar a los niños pequeños a corregir estos errores al contar frecuentemente</a:t>
            </a:r>
            <a:r>
              <a:rPr lang="es-419"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a:p>
        </p:txBody>
      </p:sp>
    </p:spTree>
    <p:extLst>
      <p:ext uri="{BB962C8B-B14F-4D97-AF65-F5344CB8AC3E}">
        <p14:creationId xmlns:p14="http://schemas.microsoft.com/office/powerpoint/2010/main" val="3337011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Tiempo: </a:t>
            </a: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5–10 minutos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Materials: </a:t>
            </a: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Papel y plumas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Puntos de conversación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Volvamos al papel con tres secciones que crearon anteriormente en la sesión. Etiqueten la parte superior de la segunda sección, "Comparar números" y la parte superior de la tercera sección, "Conteo”.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Piense en su entorno de aprendizaje. ¿Cómo configura el entorno para que los bebés y niños pequeños comparen números y aprendan a contar?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¿Cómo se tienen en cuenta las características individuales de los niños, como sus aptitudes numéricas emergentes, intereses, culturas, idiomas o experiencias vividas al configurar el entorno?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Escriba algunas de sus ideas bajo los títulos "Comparar números" y "Conteo.”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[Elegir una estrategia de las Notas del facilitador.] A partir de sus ejemplos, es posible que haya notado que los intereses, las culturas y las experiencias vividas, los idiomas, las habilidades y las habilidades emergentes de los niños pueden afectar la forma en que comparan números y aprenden a contar. Por ejemplo, los niños que aprenden en múltiples idiomas pueden utilizar su idioma del hogar y el inglés para describir las comparaciones. Los niños también pueden contar en su idioma del hogar, con los dedos o utilizando objetos familiares.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Notas del facilitador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Ajuste la forma de informar sobre la actividad en función del tamaño de su grupo, la duración y el formato de la sesión y las necesidades de los participantes.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Las adaptaciones basadas en la duración de la sesión incluyen lo siguiente: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Para sesiones más largas, los facilitadores podrían invitar a las mesas para que discutan y escriban sus respuestas en un papel gráfico. Cada mesa puede elegir alguien que escriba y un reportero. Los que escriben anotarán las respuestas y los reporteros compartirán las respuestas con todo el grupo.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Para sesiones más cortas, invite a algunos participantes a compartir sus ideas con todo el grupo.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a:p>
        </p:txBody>
      </p:sp>
    </p:spTree>
    <p:extLst>
      <p:ext uri="{BB962C8B-B14F-4D97-AF65-F5344CB8AC3E}">
        <p14:creationId xmlns:p14="http://schemas.microsoft.com/office/powerpoint/2010/main" val="987816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Puntos de conversación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s-419" sz="1800" dirty="0">
                <a:effectLst/>
                <a:latin typeface="Calibri" panose="020F0502020204030204" pitchFamily="34" charset="0"/>
                <a:ea typeface="Calibri" panose="020F0502020204030204" pitchFamily="34" charset="0"/>
                <a:cs typeface="Times New Roman" panose="02020603050405020304" pitchFamily="18" charset="0"/>
              </a:rPr>
              <a:t>El Count Play Explore Recursos de aprendizaje profesional fueron posibles gracias a Count Play Explore, una iniciativa de matemáticas temprana y ciencias dirigidas por el Departamento de atención temprana y educación del superintendente del de escuelas del condado de Fresno. Esta iniciativa está generosamente financiada por el Departamento de educación de California y la Junta estatal de educación de California. Estos recursos, desarrollados en colaboración por WestEd y sus socios, están destinados a ser utilizados como guía para la implementación de estrategias basadas en evidencia, promoviendo el aprendizaje activo y fomentando prácticas apropiadas para el desarrollo en entornos de educación temprana. No están destinados a la redistribución comercial, modificación </a:t>
            </a:r>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a:t>
            </a:fld>
            <a:endParaRPr lang="en-US"/>
          </a:p>
        </p:txBody>
      </p:sp>
    </p:spTree>
    <p:extLst>
      <p:ext uri="{BB962C8B-B14F-4D97-AF65-F5344CB8AC3E}">
        <p14:creationId xmlns:p14="http://schemas.microsoft.com/office/powerpoint/2010/main" val="3752083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s-E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Tiempo:</a:t>
            </a:r>
            <a:r>
              <a:rPr lang="es-E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10–20 minutos (incluyendo un informe en la siguiente diapositiva)</a:t>
            </a:r>
            <a:endPar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endParaRPr>
          </a:p>
          <a:p>
            <a:pPr marL="0" marR="0">
              <a:buNone/>
            </a:pPr>
            <a:r>
              <a:rPr lang="es-E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Materiales:</a:t>
            </a:r>
            <a:r>
              <a:rPr lang="es-E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Videoclip: Números y conteo - bebés o niños pequeños</a:t>
            </a:r>
            <a:endPar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conversación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Ahora vamos a ver un video. Mientras ven, presten atención a las maneras en que los niños: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prestan atención a la cantidad</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comparan números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hacen el conteo</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Después del video, discutiremos lo que observaron.</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Elija un video para bebés o niños pequeños relacionado con números y conteo.</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Proporcionamos los siguientes videos (puede utilizar otros videos):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3"/>
              </a:rPr>
              <a:t>Uso del lenguaje matemático al cambiar pañales (0–18 meses)</a:t>
            </a: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s-E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rPr>
              <a:t>/VvP4Nsnm9aE]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4"/>
              </a:rPr>
              <a:t>Uso del lenguaje matemático al cambiar pañales (0–18 meses) - Versión AD</a:t>
            </a: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s-E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rPr>
              <a:t>/_J-</a:t>
            </a:r>
            <a:r>
              <a:rPr lang="es-ES" sz="1100" u="sng" dirty="0" err="1">
                <a:solidFill>
                  <a:srgbClr val="0F173D"/>
                </a:solidFill>
                <a:effectLst/>
                <a:latin typeface="Poppins" pitchFamily="2" charset="77"/>
                <a:ea typeface="Times New Roman" panose="02020603050405020304" pitchFamily="18" charset="0"/>
                <a:cs typeface="Calibri" panose="020F0502020204030204" pitchFamily="34" charset="0"/>
              </a:rPr>
              <a:t>PTsQJRas</a:t>
            </a: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5"/>
              </a:rPr>
              <a:t>Contar con pelotas y túneles (18–36 meses)</a:t>
            </a: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s-E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s-ES" sz="1100" u="sng" dirty="0" err="1">
                <a:solidFill>
                  <a:srgbClr val="0F173D"/>
                </a:solidFill>
                <a:effectLst/>
                <a:latin typeface="Poppins" pitchFamily="2" charset="77"/>
                <a:ea typeface="Times New Roman" panose="02020603050405020304" pitchFamily="18" charset="0"/>
                <a:cs typeface="Calibri" panose="020F0502020204030204" pitchFamily="34" charset="0"/>
              </a:rPr>
              <a:t>obsWuDeQuVM</a:t>
            </a: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6"/>
              </a:rPr>
              <a:t>Contar con pelotas y túneles (18–36 meses) - Versión AD</a:t>
            </a: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s-E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rPr>
              <a:t>/_J-</a:t>
            </a:r>
            <a:r>
              <a:rPr lang="es-ES" sz="1100" u="sng" dirty="0" err="1">
                <a:solidFill>
                  <a:srgbClr val="0F173D"/>
                </a:solidFill>
                <a:effectLst/>
                <a:latin typeface="Poppins" pitchFamily="2" charset="77"/>
                <a:ea typeface="Times New Roman" panose="02020603050405020304" pitchFamily="18" charset="0"/>
                <a:cs typeface="Calibri" panose="020F0502020204030204" pitchFamily="34" charset="0"/>
              </a:rPr>
              <a:t>PTsQJRas</a:t>
            </a: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Nota: Se proporcionan puntos de discusión para el video "</a:t>
            </a: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5"/>
              </a:rPr>
              <a:t>Contar con pelotas y túneles (18–36 meses)</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s-ES" sz="1100"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s-ES" sz="1100" dirty="0" err="1">
                <a:solidFill>
                  <a:srgbClr val="0F173D"/>
                </a:solidFill>
                <a:effectLst/>
                <a:latin typeface="Poppins" pitchFamily="2" charset="77"/>
                <a:ea typeface="Times New Roman" panose="02020603050405020304" pitchFamily="18" charset="0"/>
                <a:cs typeface="Calibri" panose="020F0502020204030204" pitchFamily="34" charset="0"/>
              </a:rPr>
              <a:t>obsWuDeQuVM</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 en las Notas del facilitador en la siguiente diapositiva.</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Si un componente no se observa en el video, invite a los participantes a:</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Pensar en maneras en que los niños pueden desarrollar conocimientos y habilidades relacionadas con ese componente.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Explicar cómo los educadores podrían ayudar a los niños a desarrollar los conocimientos y las habilidades relacionadas con ese componente.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Considere reproducir el video más de una vez. La primera vez, invite a los participantes a familiarizarse con el video. Luego, invite a los participantes a observar las formas específicas en que los niños muestran su comprensión de números y conteo.</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a:p>
        </p:txBody>
      </p:sp>
    </p:spTree>
    <p:extLst>
      <p:ext uri="{BB962C8B-B14F-4D97-AF65-F5344CB8AC3E}">
        <p14:creationId xmlns:p14="http://schemas.microsoft.com/office/powerpoint/2010/main" val="1970536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s-E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Tiempo:</a:t>
            </a:r>
            <a:r>
              <a:rPr lang="es-E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10–20 minutos (incluyendo la observación del vídeo en la diapositiva anterior)</a:t>
            </a:r>
            <a:endPar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conversación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Discutamos lo que notaron. ¿De qué manera los niños: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prestan atención a la cantidad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comparan números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hacen el conteo?</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[Después de la discusión:]. Observaron muchas maneras en que los niños muestran que están empezando a entender los números y desarrollar habilidades para el conteo.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Ajuste el informe en función del tamaño de su grupo, la duración y el formato de la sesión y las necesidades de los participantes. Considere anotar las observaciones de los participantes para crear un visual de las formas en que los niños entienden números y desarrollan habilidades de conteo.</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Considere usar las siguientes adaptaciones basadas en la duración de la sesión:</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Para sesiones más cortas, invite a los participantes a compartir con el grupo grande lo que notaron sobre las formas en que los bebés y niños mostraron sus conocimientos y habilidades relacionadas con números y conteo.</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Para sesiones más largas, ofrezca tiempo a los participantes para que compartan sus observaciones en pares o en sus mesas. Luego, invite a cada mesa a compartir algunas de sus observaciones.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Aquí hay algunos ejemplos de cómo los niños en el video clip para niños pequeños "</a:t>
            </a: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3"/>
              </a:rPr>
              <a:t>Contar con pelotas y túneles (18–36 meses)</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rPr>
              <a:t>[https://</a:t>
            </a:r>
            <a:r>
              <a:rPr lang="es-E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s-ES" sz="1100" u="sng" dirty="0" err="1">
                <a:solidFill>
                  <a:srgbClr val="0F173D"/>
                </a:solidFill>
                <a:effectLst/>
                <a:latin typeface="Poppins" pitchFamily="2" charset="77"/>
                <a:ea typeface="Times New Roman" panose="02020603050405020304" pitchFamily="18" charset="0"/>
                <a:cs typeface="Calibri" panose="020F0502020204030204" pitchFamily="34" charset="0"/>
              </a:rPr>
              <a:t>obsWuDeQuVM</a:t>
            </a: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 prestan atención a la cantidad, comparan números y cuentan:</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b="1" dirty="0">
                <a:solidFill>
                  <a:srgbClr val="0F173D"/>
                </a:solidFill>
                <a:effectLst/>
                <a:latin typeface="Poppins" pitchFamily="2" charset="77"/>
                <a:ea typeface="Times New Roman" panose="02020603050405020304" pitchFamily="18" charset="0"/>
                <a:cs typeface="Calibri" panose="020F0502020204030204" pitchFamily="34" charset="0"/>
              </a:rPr>
              <a:t>Atención a la cantidad: </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El niño del suéter gris mostró interés en la cantidad mientras jugaba con las pelotas. Estaba interesado en añadir una pelota a la vez en el tubo hasta que se llenó.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b="1" dirty="0">
                <a:solidFill>
                  <a:srgbClr val="0F173D"/>
                </a:solidFill>
                <a:effectLst/>
                <a:latin typeface="Poppins" pitchFamily="2" charset="77"/>
                <a:ea typeface="Times New Roman" panose="02020603050405020304" pitchFamily="18" charset="0"/>
                <a:cs typeface="Calibri" panose="020F0502020204030204" pitchFamily="34" charset="0"/>
              </a:rPr>
              <a:t>Conteo:</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 Después de que el niño del suéter gris agregara la primera pelota al tubo, comenzó a recitar la lista del uno al nueve. Puesto que los números recitados por el niño no correspondían al número de pelotas que colocó en el tubo, podemos suponer que el niño aún no había desarrollado una comprensión de la correspondencia uno-a-uno o cardinalidad. Sin embargo, el niño entendió que recitar la lista de conteo es una parte importante del proceso. Al final, cuando el educador modelaba contar las pelotas en el tubo, el niño imitaba al educador y señalaba cada una de las pelotas en el tubo mientras el educador contaba, un paso importante para desarrollar la comprensión de la correspondencia uno a uno.</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a:p>
        </p:txBody>
      </p:sp>
    </p:spTree>
    <p:extLst>
      <p:ext uri="{BB962C8B-B14F-4D97-AF65-F5344CB8AC3E}">
        <p14:creationId xmlns:p14="http://schemas.microsoft.com/office/powerpoint/2010/main" val="3518345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Puntos de conversación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Exploramos cómo los bebés y los niños pequeños desarrollan una comprensión de los números. También observamos cómo los bebés y niños pequeños prestan atención a la cantidad, comparan números y aprenden a contar. Ahora, vamos a discutir formas de apoyar a los niños en el aprendizaje sobre números y contar—en nuestros entornos de aprendizaje y en casa.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a:p>
        </p:txBody>
      </p:sp>
    </p:spTree>
    <p:extLst>
      <p:ext uri="{BB962C8B-B14F-4D97-AF65-F5344CB8AC3E}">
        <p14:creationId xmlns:p14="http://schemas.microsoft.com/office/powerpoint/2010/main" val="776037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Tiempo:</a:t>
            </a: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 5–10 minutos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Materiales: </a:t>
            </a: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Folleto</a:t>
            </a:r>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 Oportunidades diarias para explorar números y conteo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Puntos de conversación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Calibri" panose="020F0502020204030204" pitchFamily="34" charset="0"/>
              <a:buChar char="•"/>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Repasemos cómo podemos ayudar a los bebés y niños pequeños a desarrollar su comprensión de las habilidades con números y conteo a través de rutinas diarias en el hogar, en sus comunidades y en entornos de aprendizaje y cuidado tempranos.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Calibri" panose="020F0502020204030204" pitchFamily="34" charset="0"/>
              <a:buChar char="•"/>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Sacar el folleto de Oportunidades diarias para explorar números y conteo. Este folleto ofrece algunas ideas sobre cómo apoyar la comprensión de los números por parte de los bebés y niños pequeños y desarrollar habilidades de conteo través de rutinas diarias.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Calibri" panose="020F0502020204030204" pitchFamily="34" charset="0"/>
              <a:buChar char="•"/>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Revise el folleto por su cuenta. Luego, con un compañero, discuta las siguientes preguntas: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¿Qué ideas has probado antes?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¿Qué ideas son nuevas para usted y podrían funcionar bien con los niños bajo su cuidado?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¿Sobre qué ideas tiene usted preguntas?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Notas del facilitador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Calibri" panose="020F0502020204030204" pitchFamily="34" charset="0"/>
              <a:buChar char="•"/>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Proporcione 5-10 minutos para que los participantes revisen y discutan el folleto.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23</a:t>
            </a:fld>
            <a:endParaRPr lang="en-US"/>
          </a:p>
        </p:txBody>
      </p:sp>
    </p:spTree>
    <p:extLst>
      <p:ext uri="{BB962C8B-B14F-4D97-AF65-F5344CB8AC3E}">
        <p14:creationId xmlns:p14="http://schemas.microsoft.com/office/powerpoint/2010/main" val="2901975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419" sz="1200" b="1" kern="100" dirty="0">
                <a:solidFill>
                  <a:srgbClr val="222222"/>
                </a:solidFill>
                <a:effectLst/>
                <a:latin typeface="Calibri" panose="020F0502020204030204" pitchFamily="34" charset="0"/>
                <a:ea typeface="DengXian" panose="02010600030101010101" pitchFamily="2" charset="-122"/>
                <a:cs typeface="Times New Roman" panose="02020603050405020304" pitchFamily="18" charset="0"/>
              </a:rPr>
              <a:t>Materiales:</a:t>
            </a:r>
            <a:r>
              <a:rPr lang="es-419" sz="1200" kern="100" dirty="0">
                <a:solidFill>
                  <a:srgbClr val="222222"/>
                </a:solidFill>
                <a:effectLst/>
                <a:latin typeface="Calibri" panose="020F0502020204030204" pitchFamily="34" charset="0"/>
                <a:ea typeface="DengXian" panose="02010600030101010101" pitchFamily="2" charset="-122"/>
                <a:cs typeface="Times New Roman" panose="02020603050405020304" pitchFamily="18" charset="0"/>
              </a:rPr>
              <a:t> Folleto</a:t>
            </a:r>
            <a:r>
              <a:rPr lang="es-419" sz="1200" b="1" kern="100" dirty="0">
                <a:solidFill>
                  <a:srgbClr val="222222"/>
                </a:solidFill>
                <a:effectLst/>
                <a:latin typeface="Calibri" panose="020F0502020204030204" pitchFamily="34" charset="0"/>
                <a:ea typeface="DengXian" panose="02010600030101010101" pitchFamily="2" charset="-122"/>
                <a:cs typeface="Times New Roman" panose="02020603050405020304" pitchFamily="18" charset="0"/>
              </a:rPr>
              <a:t> Revisión de </a:t>
            </a:r>
            <a:r>
              <a:rPr lang="es-419" sz="1200" b="1" kern="100" dirty="0">
                <a:effectLst/>
                <a:latin typeface="Calibri" panose="020F0502020204030204" pitchFamily="34" charset="0"/>
                <a:ea typeface="DengXian" panose="02010600030101010101" pitchFamily="2" charset="-122"/>
                <a:cs typeface="Times New Roman" panose="02020603050405020304" pitchFamily="18" charset="0"/>
              </a:rPr>
              <a:t>M</a:t>
            </a:r>
            <a:r>
              <a:rPr lang="es-419" sz="1200" b="1" kern="100" baseline="30000" dirty="0">
                <a:effectLst/>
                <a:latin typeface="Calibri" panose="020F0502020204030204" pitchFamily="34" charset="0"/>
                <a:ea typeface="DengXian" panose="02010600030101010101" pitchFamily="2" charset="-122"/>
                <a:cs typeface="Times New Roman" panose="02020603050405020304" pitchFamily="18" charset="0"/>
              </a:rPr>
              <a:t>5</a:t>
            </a:r>
            <a:r>
              <a:rPr lang="es-419" sz="1200" b="1" kern="100" dirty="0">
                <a:effectLst/>
                <a:latin typeface="Calibri" panose="020F0502020204030204" pitchFamily="34" charset="0"/>
                <a:ea typeface="DengXian" panose="02010600030101010101" pitchFamily="2" charset="-122"/>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s-419" sz="1200" b="1" kern="100" dirty="0">
                <a:effectLst/>
                <a:latin typeface="Calibri" panose="020F0502020204030204" pitchFamily="34" charset="0"/>
                <a:ea typeface="DengXian" panose="02010600030101010101" pitchFamily="2" charset="-122"/>
                <a:cs typeface="Times New Roman" panose="02020603050405020304" pitchFamily="18" charset="0"/>
              </a:rPr>
              <a:t>Puntos de conversación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Nos referimos a cinco prácticas básicas de enseñanza de matemáticas tempranas como el Enfoque </a:t>
            </a:r>
            <a:r>
              <a:rPr lang="es-419" sz="1200" kern="100" dirty="0">
                <a:effectLst/>
                <a:latin typeface="Calibri" panose="020F0502020204030204" pitchFamily="34" charset="0"/>
                <a:ea typeface="DengXian" panose="02010600030101010101" pitchFamily="2" charset="-122"/>
                <a:cs typeface="Times New Roman" panose="02020603050405020304" pitchFamily="18" charset="0"/>
              </a:rPr>
              <a:t>M</a:t>
            </a:r>
            <a:r>
              <a:rPr lang="es-419" sz="1200" kern="100" baseline="30000" dirty="0">
                <a:effectLst/>
                <a:latin typeface="Calibri" panose="020F0502020204030204" pitchFamily="34" charset="0"/>
                <a:ea typeface="DengXian" panose="02010600030101010101" pitchFamily="2" charset="-122"/>
                <a:cs typeface="Times New Roman" panose="02020603050405020304" pitchFamily="18" charset="0"/>
              </a:rPr>
              <a:t>5</a:t>
            </a: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 (se lee: M a la quinta) de matemáticas tempranas. Estas prácticas incluyen lo siguiente: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Aprendizaje mutuo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Investigaciones significativas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Materiales y entorno de aprendizaje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Vocabulario y discurso de matemáticas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Representaciones múltiples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Exploremos las prácticas de M</a:t>
            </a:r>
            <a:r>
              <a:rPr lang="es-419" sz="1200" kern="100" baseline="30000" dirty="0">
                <a:effectLst/>
                <a:latin typeface="Calibri" panose="020F0502020204030204" pitchFamily="34" charset="0"/>
                <a:ea typeface="Calibri" panose="020F0502020204030204" pitchFamily="34" charset="0"/>
                <a:cs typeface="Times New Roman" panose="02020603050405020304" pitchFamily="18" charset="0"/>
              </a:rPr>
              <a:t>5</a:t>
            </a: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 con el folleto Resumen de M</a:t>
            </a:r>
            <a:r>
              <a:rPr lang="es-419" sz="1200" kern="100" baseline="30000" dirty="0">
                <a:effectLst/>
                <a:latin typeface="Calibri" panose="020F0502020204030204" pitchFamily="34" charset="0"/>
                <a:ea typeface="Calibri" panose="020F0502020204030204" pitchFamily="34" charset="0"/>
                <a:cs typeface="Times New Roman" panose="02020603050405020304" pitchFamily="18" charset="0"/>
              </a:rPr>
              <a:t>5</a:t>
            </a: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a:t>
            </a:r>
            <a:r>
              <a:rPr lang="es-419" sz="1200" kern="100" baseline="30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       Después observaremos M</a:t>
            </a:r>
            <a:r>
              <a:rPr lang="es-419" sz="1200" kern="100" baseline="30000" dirty="0">
                <a:effectLst/>
                <a:latin typeface="Calibri" panose="020F0502020204030204" pitchFamily="34" charset="0"/>
                <a:ea typeface="Calibri" panose="020F0502020204030204" pitchFamily="34" charset="0"/>
                <a:cs typeface="Times New Roman" panose="02020603050405020304" pitchFamily="18" charset="0"/>
              </a:rPr>
              <a:t>5</a:t>
            </a: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 en acción.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Notas del facilitador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ES" sz="1200" kern="100" dirty="0">
                <a:effectLst/>
                <a:latin typeface="Calibri" panose="020F0502020204030204" pitchFamily="34" charset="0"/>
                <a:ea typeface="DengXian" panose="02010600030101010101" pitchFamily="2" charset="-122"/>
                <a:cs typeface="Times New Roman" panose="02020603050405020304" pitchFamily="18" charset="0"/>
              </a:rPr>
              <a:t>Considere a sus participantes y sus experiencias previas con M</a:t>
            </a:r>
            <a:r>
              <a:rPr lang="es-ES" sz="1200" kern="100" baseline="30000" dirty="0">
                <a:effectLst/>
                <a:latin typeface="Calibri" panose="020F0502020204030204" pitchFamily="34" charset="0"/>
                <a:ea typeface="DengXian" panose="02010600030101010101" pitchFamily="2" charset="-122"/>
                <a:cs typeface="Times New Roman" panose="02020603050405020304" pitchFamily="18" charset="0"/>
              </a:rPr>
              <a:t>5</a:t>
            </a:r>
            <a:r>
              <a:rPr lang="es-ES" sz="1200" kern="100" dirty="0">
                <a:effectLst/>
                <a:latin typeface="Calibri" panose="020F0502020204030204" pitchFamily="34" charset="0"/>
                <a:ea typeface="DengXian" panose="02010600030101010101" pitchFamily="2" charset="-122"/>
                <a:cs typeface="Times New Roman" panose="02020603050405020304" pitchFamily="18" charset="0"/>
              </a:rPr>
              <a:t>. </a:t>
            </a:r>
            <a:r>
              <a:rPr lang="en-US" sz="1200" kern="100" dirty="0">
                <a:effectLst/>
                <a:latin typeface="Calibri" panose="020F0502020204030204" pitchFamily="34" charset="0"/>
                <a:ea typeface="DengXian" panose="02010600030101010101" pitchFamily="2" charset="-122"/>
                <a:cs typeface="Times New Roman" panose="02020603050405020304" pitchFamily="18" charset="0"/>
              </a:rPr>
              <a:t>Luego </a:t>
            </a:r>
            <a:r>
              <a:rPr lang="en-US" sz="1200" kern="100" dirty="0" err="1">
                <a:effectLst/>
                <a:latin typeface="Calibri" panose="020F0502020204030204" pitchFamily="34" charset="0"/>
                <a:ea typeface="DengXian" panose="02010600030101010101" pitchFamily="2" charset="-122"/>
                <a:cs typeface="Times New Roman" panose="02020603050405020304" pitchFamily="18" charset="0"/>
              </a:rPr>
              <a:t>decida</a:t>
            </a:r>
            <a:r>
              <a:rPr lang="en-US" sz="1200" kern="100" dirty="0">
                <a:effectLst/>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effectLst/>
                <a:latin typeface="Calibri" panose="020F0502020204030204" pitchFamily="34" charset="0"/>
                <a:ea typeface="DengXian" panose="02010600030101010101" pitchFamily="2" charset="-122"/>
                <a:cs typeface="Times New Roman" panose="02020603050405020304" pitchFamily="18" charset="0"/>
              </a:rPr>
              <a:t>cómo</a:t>
            </a:r>
            <a:r>
              <a:rPr lang="en-US" sz="1200" kern="100" dirty="0">
                <a:effectLst/>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effectLst/>
                <a:latin typeface="Calibri" panose="020F0502020204030204" pitchFamily="34" charset="0"/>
                <a:ea typeface="DengXian" panose="02010600030101010101" pitchFamily="2" charset="-122"/>
                <a:cs typeface="Times New Roman" panose="02020603050405020304" pitchFamily="18" charset="0"/>
              </a:rPr>
              <a:t>utilizar</a:t>
            </a:r>
            <a:r>
              <a:rPr lang="en-US" sz="1200" kern="100" dirty="0">
                <a:effectLst/>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effectLst/>
                <a:latin typeface="Calibri" panose="020F0502020204030204" pitchFamily="34" charset="0"/>
                <a:ea typeface="DengXian" panose="02010600030101010101" pitchFamily="2" charset="-122"/>
                <a:cs typeface="Times New Roman" panose="02020603050405020304" pitchFamily="18" charset="0"/>
              </a:rPr>
              <a:t>el</a:t>
            </a:r>
            <a:r>
              <a:rPr lang="en-US" sz="1200" kern="100" dirty="0">
                <a:effectLst/>
                <a:latin typeface="Calibri" panose="020F0502020204030204" pitchFamily="34" charset="0"/>
                <a:ea typeface="DengXian" panose="02010600030101010101" pitchFamily="2" charset="-122"/>
                <a:cs typeface="Times New Roman" panose="02020603050405020304" pitchFamily="18" charset="0"/>
              </a:rPr>
              <a:t>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folleto</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Resumen</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de M</a:t>
            </a:r>
            <a:r>
              <a:rPr lang="en-US" sz="1200" kern="100" baseline="30000" dirty="0">
                <a:effectLst/>
                <a:latin typeface="Calibri" panose="020F0502020204030204" pitchFamily="34" charset="0"/>
                <a:ea typeface="Calibri" panose="020F0502020204030204" pitchFamily="34" charset="0"/>
                <a:cs typeface="Times New Roman" panose="02020603050405020304" pitchFamily="18" charset="0"/>
              </a:rPr>
              <a:t>5</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buFont typeface="Courier New" panose="02070309020205020404" pitchFamily="49" charset="0"/>
              <a:buChar char="o"/>
            </a:pPr>
            <a:r>
              <a:rPr lang="es-419" sz="1200" kern="100" dirty="0">
                <a:effectLst/>
                <a:latin typeface="Calibri" panose="020F0502020204030204" pitchFamily="34" charset="0"/>
                <a:ea typeface="DengXian" panose="02010600030101010101" pitchFamily="2" charset="-122"/>
                <a:cs typeface="Times New Roman" panose="02020603050405020304" pitchFamily="18" charset="0"/>
              </a:rPr>
              <a:t>Para los grupos con experiencia significativa en </a:t>
            </a:r>
            <a:r>
              <a:rPr lang="es-ES" sz="1200" kern="100" dirty="0">
                <a:effectLst/>
                <a:latin typeface="Calibri" panose="020F0502020204030204" pitchFamily="34" charset="0"/>
                <a:ea typeface="DengXian" panose="02010600030101010101" pitchFamily="2" charset="-122"/>
                <a:cs typeface="Times New Roman" panose="02020603050405020304" pitchFamily="18" charset="0"/>
              </a:rPr>
              <a:t>M</a:t>
            </a:r>
            <a:r>
              <a:rPr lang="es-ES" sz="1200" kern="100" baseline="30000" dirty="0">
                <a:effectLst/>
                <a:latin typeface="Calibri" panose="020F0502020204030204" pitchFamily="34" charset="0"/>
                <a:ea typeface="DengXian" panose="02010600030101010101" pitchFamily="2" charset="-122"/>
                <a:cs typeface="Times New Roman" panose="02020603050405020304" pitchFamily="18" charset="0"/>
              </a:rPr>
              <a:t>5</a:t>
            </a:r>
            <a:r>
              <a:rPr lang="es-419" sz="1200" kern="100" dirty="0">
                <a:effectLst/>
                <a:latin typeface="Calibri" panose="020F0502020204030204" pitchFamily="34" charset="0"/>
                <a:ea typeface="DengXian" panose="02010600030101010101" pitchFamily="2" charset="-122"/>
                <a:cs typeface="Times New Roman" panose="02020603050405020304" pitchFamily="18" charset="0"/>
              </a:rPr>
              <a:t>, ofrecer unos minutos para que los participantes revisen el folleto y animarlos a compartir sus fortalezas y las prácticas que están trabajando con un compañero. También puede utilizar esta diapositiva para revisar brevemente las prácticas </a:t>
            </a:r>
            <a:r>
              <a:rPr lang="es-ES" sz="1200" kern="100" dirty="0">
                <a:effectLst/>
                <a:latin typeface="Calibri" panose="020F0502020204030204" pitchFamily="34" charset="0"/>
                <a:ea typeface="DengXian" panose="02010600030101010101" pitchFamily="2" charset="-122"/>
                <a:cs typeface="Times New Roman" panose="02020603050405020304" pitchFamily="18" charset="0"/>
              </a:rPr>
              <a:t>M</a:t>
            </a:r>
            <a:r>
              <a:rPr lang="es-ES" sz="1200" kern="100" baseline="30000" dirty="0">
                <a:effectLst/>
                <a:latin typeface="Calibri" panose="020F0502020204030204" pitchFamily="34" charset="0"/>
                <a:ea typeface="DengXian" panose="02010600030101010101" pitchFamily="2" charset="-122"/>
                <a:cs typeface="Times New Roman" panose="02020603050405020304" pitchFamily="18" charset="0"/>
              </a:rPr>
              <a:t>5</a:t>
            </a:r>
            <a:r>
              <a:rPr lang="es-419" sz="1200" kern="100" dirty="0">
                <a:effectLst/>
                <a:latin typeface="Calibri" panose="020F0502020204030204" pitchFamily="34" charset="0"/>
                <a:ea typeface="DengXian" panose="02010600030101010101" pitchFamily="2" charset="-122"/>
                <a:cs typeface="Times New Roman" panose="02020603050405020304" pitchFamily="18" charset="0"/>
              </a:rPr>
              <a:t> y pasar a la siguiente diapositiva.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effectLst/>
                <a:latin typeface="Calibri" panose="020F0502020204030204" pitchFamily="34" charset="0"/>
                <a:ea typeface="DengXian" panose="02010600030101010101" pitchFamily="2" charset="-122"/>
                <a:cs typeface="Times New Roman" panose="02020603050405020304" pitchFamily="18" charset="0"/>
              </a:rPr>
              <a:t>Para los grupos con menos experiencia en </a:t>
            </a:r>
            <a:r>
              <a:rPr lang="es-ES" sz="1200" kern="100" dirty="0">
                <a:effectLst/>
                <a:latin typeface="Calibri" panose="020F0502020204030204" pitchFamily="34" charset="0"/>
                <a:ea typeface="DengXian" panose="02010600030101010101" pitchFamily="2" charset="-122"/>
                <a:cs typeface="Times New Roman" panose="02020603050405020304" pitchFamily="18" charset="0"/>
              </a:rPr>
              <a:t>M</a:t>
            </a:r>
            <a:r>
              <a:rPr lang="es-ES" sz="1200" kern="100" baseline="30000" dirty="0">
                <a:effectLst/>
                <a:latin typeface="Calibri" panose="020F0502020204030204" pitchFamily="34" charset="0"/>
                <a:ea typeface="DengXian" panose="02010600030101010101" pitchFamily="2" charset="-122"/>
                <a:cs typeface="Times New Roman" panose="02020603050405020304" pitchFamily="18" charset="0"/>
              </a:rPr>
              <a:t>5</a:t>
            </a:r>
            <a:r>
              <a:rPr lang="es-419" sz="1200" kern="100" dirty="0">
                <a:effectLst/>
                <a:latin typeface="Calibri" panose="020F0502020204030204" pitchFamily="34" charset="0"/>
                <a:ea typeface="DengXian" panose="02010600030101010101" pitchFamily="2" charset="-122"/>
                <a:cs typeface="Times New Roman" panose="02020603050405020304" pitchFamily="18" charset="0"/>
              </a:rPr>
              <a:t>, ofrecer más tiempo para que los participantes exploren de forma independiente cada práctica en el folleto. Invítelos a hacer un cuadrado sobre las prácticas que han "cuadrado" (prácticas que entienden y usan), un círculo sobre "lo que todavía está dando le vueltas en la cabeza" (prácticas sobres las que aún tienen preguntas), y un triángulo sobre tres ideas que utilizarán en sus entornos.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200" kern="100" dirty="0">
                <a:effectLst/>
                <a:latin typeface="Calibri" panose="020F0502020204030204" pitchFamily="34" charset="0"/>
                <a:ea typeface="DengXian" panose="02010600030101010101" pitchFamily="2" charset="-122"/>
                <a:cs typeface="Times New Roman" panose="02020603050405020304" pitchFamily="18" charset="0"/>
              </a:rPr>
              <a:t>Para ideas sobre cómo proporcionar una revisión más completa, visite la serie </a:t>
            </a:r>
            <a:r>
              <a:rPr lang="es-419" sz="1200" b="1" kern="100" dirty="0">
                <a:effectLst/>
                <a:latin typeface="Calibri" panose="020F0502020204030204" pitchFamily="34" charset="0"/>
                <a:ea typeface="DengXian" panose="02010600030101010101" pitchFamily="2" charset="-122"/>
                <a:cs typeface="Times New Roman" panose="02020603050405020304" pitchFamily="18" charset="0"/>
              </a:rPr>
              <a:t>Enfoque</a:t>
            </a:r>
            <a:r>
              <a:rPr lang="es-419" sz="1200" kern="100" dirty="0">
                <a:effectLst/>
                <a:latin typeface="Calibri" panose="020F0502020204030204" pitchFamily="34" charset="0"/>
                <a:ea typeface="DengXian" panose="02010600030101010101" pitchFamily="2" charset="-122"/>
                <a:cs typeface="Times New Roman" panose="02020603050405020304" pitchFamily="18" charset="0"/>
              </a:rPr>
              <a:t> </a:t>
            </a:r>
            <a:r>
              <a:rPr lang="es-419" sz="1200" b="1" kern="100" dirty="0">
                <a:effectLst/>
                <a:latin typeface="Calibri" panose="020F0502020204030204" pitchFamily="34" charset="0"/>
                <a:ea typeface="DengXian" panose="02010600030101010101" pitchFamily="2" charset="-122"/>
                <a:cs typeface="Times New Roman" panose="02020603050405020304" pitchFamily="18" charset="0"/>
              </a:rPr>
              <a:t>M</a:t>
            </a:r>
            <a:r>
              <a:rPr lang="es-419" sz="1200" b="1" kern="100" baseline="30000" dirty="0">
                <a:effectLst/>
                <a:latin typeface="Calibri" panose="020F0502020204030204" pitchFamily="34" charset="0"/>
                <a:ea typeface="DengXian" panose="02010600030101010101" pitchFamily="2" charset="-122"/>
                <a:cs typeface="Times New Roman" panose="02020603050405020304" pitchFamily="18" charset="0"/>
              </a:rPr>
              <a:t>5 </a:t>
            </a:r>
            <a:r>
              <a:rPr lang="es-419" sz="1200" b="1" kern="100" dirty="0">
                <a:effectLst/>
                <a:latin typeface="Calibri" panose="020F0502020204030204" pitchFamily="34" charset="0"/>
                <a:ea typeface="DengXian" panose="02010600030101010101" pitchFamily="2" charset="-122"/>
                <a:cs typeface="Times New Roman" panose="02020603050405020304" pitchFamily="18" charset="0"/>
              </a:rPr>
              <a:t>de matemáticas temprana</a:t>
            </a:r>
            <a:r>
              <a:rPr lang="es-419" sz="1200" kern="100" dirty="0">
                <a:effectLst/>
                <a:latin typeface="Calibri" panose="020F0502020204030204" pitchFamily="34" charset="0"/>
                <a:ea typeface="DengXian" panose="02010600030101010101" pitchFamily="2" charset="-122"/>
                <a:cs typeface="Times New Roman" panose="02020603050405020304" pitchFamily="18" charset="0"/>
              </a:rPr>
              <a: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endParaRPr lang="en-US" sz="1800" b="1"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24</a:t>
            </a:fld>
            <a:endParaRPr lang="en-US"/>
          </a:p>
        </p:txBody>
      </p:sp>
    </p:spTree>
    <p:extLst>
      <p:ext uri="{BB962C8B-B14F-4D97-AF65-F5344CB8AC3E}">
        <p14:creationId xmlns:p14="http://schemas.microsoft.com/office/powerpoint/2010/main" val="26183607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pPr>
            <a:r>
              <a:rPr lang="es-ES" sz="1800" b="1" kern="100" dirty="0">
                <a:solidFill>
                  <a:srgbClr val="222222"/>
                </a:solidFill>
                <a:effectLst/>
                <a:latin typeface="Calibri" panose="020F0502020204030204" pitchFamily="34" charset="0"/>
                <a:ea typeface="DengXian" panose="02010600030101010101" pitchFamily="2" charset="-122"/>
                <a:cs typeface="Times New Roman" panose="02020603050405020304" pitchFamily="18" charset="0"/>
              </a:rPr>
              <a:t>Tiempo: </a:t>
            </a:r>
            <a:r>
              <a:rPr lang="es-ES" sz="1800" kern="100" dirty="0">
                <a:solidFill>
                  <a:srgbClr val="222222"/>
                </a:solidFill>
                <a:effectLst/>
                <a:latin typeface="Calibri" panose="020F0502020204030204" pitchFamily="34" charset="0"/>
                <a:ea typeface="DengXian" panose="02010600030101010101" pitchFamily="2" charset="-122"/>
                <a:cs typeface="Times New Roman" panose="02020603050405020304" pitchFamily="18" charset="0"/>
              </a:rPr>
              <a:t>20–30 minutos (incluyendo el informe que se hace en la siguiente diapositiva)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s-419" sz="1800" b="1" kern="100" dirty="0">
                <a:solidFill>
                  <a:srgbClr val="222222"/>
                </a:solidFill>
                <a:effectLst/>
                <a:latin typeface="Calibri" panose="020F0502020204030204" pitchFamily="34" charset="0"/>
                <a:ea typeface="DengXian" panose="02010600030101010101" pitchFamily="2" charset="-122"/>
                <a:cs typeface="Times New Roman" panose="02020603050405020304" pitchFamily="18" charset="0"/>
              </a:rPr>
              <a:t>Materiales: </a:t>
            </a:r>
            <a:r>
              <a:rPr lang="es-419" sz="1800" kern="100" dirty="0">
                <a:solidFill>
                  <a:srgbClr val="222222"/>
                </a:solidFill>
                <a:effectLst/>
                <a:latin typeface="Calibri" panose="020F0502020204030204" pitchFamily="34" charset="0"/>
                <a:ea typeface="DengXian" panose="02010600030101010101" pitchFamily="2" charset="-122"/>
                <a:cs typeface="Times New Roman" panose="02020603050405020304" pitchFamily="18" charset="0"/>
              </a:rPr>
              <a:t>Folleto</a:t>
            </a:r>
            <a:r>
              <a:rPr lang="es-ES" sz="1800" b="1" kern="100" dirty="0">
                <a:effectLst/>
                <a:latin typeface="Calibri" panose="020F0502020204030204" pitchFamily="34" charset="0"/>
                <a:ea typeface="DengXian" panose="02010600030101010101" pitchFamily="2" charset="-122"/>
                <a:cs typeface="Times New Roman" panose="02020603050405020304" pitchFamily="18" charset="0"/>
              </a:rPr>
              <a:t> Utilizar M</a:t>
            </a:r>
            <a:r>
              <a:rPr lang="es-ES" sz="1800" b="1" kern="100" baseline="30000" dirty="0">
                <a:effectLst/>
                <a:latin typeface="Calibri" panose="020F0502020204030204" pitchFamily="34" charset="0"/>
                <a:ea typeface="DengXian" panose="02010600030101010101" pitchFamily="2" charset="-122"/>
                <a:cs typeface="Times New Roman" panose="02020603050405020304" pitchFamily="18" charset="0"/>
              </a:rPr>
              <a:t>5 </a:t>
            </a:r>
            <a:r>
              <a:rPr lang="es-ES" sz="1800" b="1" kern="100" dirty="0">
                <a:effectLst/>
                <a:latin typeface="Calibri" panose="020F0502020204030204" pitchFamily="34" charset="0"/>
                <a:ea typeface="DengXian" panose="02010600030101010101" pitchFamily="2" charset="-122"/>
                <a:cs typeface="Times New Roman" panose="02020603050405020304" pitchFamily="18" charset="0"/>
              </a:rPr>
              <a:t>para apoyar el aprendizaje sobre números y conteo,</a:t>
            </a:r>
            <a:r>
              <a:rPr lang="es-419" sz="1800" kern="100" dirty="0">
                <a:solidFill>
                  <a:srgbClr val="222222"/>
                </a:solidFill>
                <a:effectLst/>
                <a:latin typeface="Calibri" panose="020F0502020204030204" pitchFamily="34" charset="0"/>
                <a:ea typeface="DengXian" panose="02010600030101010101" pitchFamily="2" charset="-122"/>
                <a:cs typeface="Times New Roman" panose="02020603050405020304" pitchFamily="18" charset="0"/>
              </a:rPr>
              <a:t> papel, y marcadores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s-419" sz="1800" b="1" kern="100" dirty="0">
                <a:effectLst/>
                <a:latin typeface="Calibri" panose="020F0502020204030204" pitchFamily="34" charset="0"/>
                <a:ea typeface="DengXian" panose="02010600030101010101" pitchFamily="2" charset="-122"/>
                <a:cs typeface="Times New Roman" panose="02020603050405020304" pitchFamily="18" charset="0"/>
              </a:rPr>
              <a:t>Puntos de conversación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8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Consideremos formas de utilizar las prácticas de enseñanza de </a:t>
            </a:r>
            <a:r>
              <a:rPr lang="es-ES" sz="1800" kern="100" dirty="0">
                <a:effectLst/>
                <a:latin typeface="Calibri" panose="020F0502020204030204" pitchFamily="34" charset="0"/>
                <a:ea typeface="DengXian" panose="02010600030101010101" pitchFamily="2" charset="-122"/>
                <a:cs typeface="Times New Roman" panose="02020603050405020304" pitchFamily="18" charset="0"/>
              </a:rPr>
              <a:t>M</a:t>
            </a:r>
            <a:r>
              <a:rPr lang="es-ES" sz="1800" kern="100" baseline="30000" dirty="0">
                <a:effectLst/>
                <a:latin typeface="Calibri" panose="020F0502020204030204" pitchFamily="34" charset="0"/>
                <a:ea typeface="DengXian" panose="02010600030101010101" pitchFamily="2" charset="-122"/>
                <a:cs typeface="Times New Roman" panose="02020603050405020304" pitchFamily="18" charset="0"/>
              </a:rPr>
              <a:t>5</a:t>
            </a:r>
            <a:r>
              <a:rPr lang="es-419" sz="18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 para apoyar la comprensión de los número y conteo por parte de los niños pequeños.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8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Saquen el folleto Utilizar </a:t>
            </a:r>
            <a:r>
              <a:rPr lang="es-ES" sz="1800" kern="100" dirty="0">
                <a:effectLst/>
                <a:latin typeface="Calibri" panose="020F0502020204030204" pitchFamily="34" charset="0"/>
                <a:ea typeface="DengXian" panose="02010600030101010101" pitchFamily="2" charset="-122"/>
                <a:cs typeface="Times New Roman" panose="02020603050405020304" pitchFamily="18" charset="0"/>
              </a:rPr>
              <a:t>M</a:t>
            </a:r>
            <a:r>
              <a:rPr lang="es-ES" sz="1800" kern="100" baseline="30000" dirty="0">
                <a:effectLst/>
                <a:latin typeface="Calibri" panose="020F0502020204030204" pitchFamily="34" charset="0"/>
                <a:ea typeface="DengXian" panose="02010600030101010101" pitchFamily="2" charset="-122"/>
                <a:cs typeface="Times New Roman" panose="02020603050405020304" pitchFamily="18" charset="0"/>
              </a:rPr>
              <a:t>5</a:t>
            </a:r>
            <a:r>
              <a:rPr lang="es-419" sz="18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 para apoyar el aprendizaje sobre números y conteo.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8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Revisen las ideas sobre el uso de </a:t>
            </a:r>
            <a:r>
              <a:rPr lang="es-ES" sz="1800" kern="100" dirty="0">
                <a:effectLst/>
                <a:latin typeface="Calibri" panose="020F0502020204030204" pitchFamily="34" charset="0"/>
                <a:ea typeface="DengXian" panose="02010600030101010101" pitchFamily="2" charset="-122"/>
                <a:cs typeface="Times New Roman" panose="02020603050405020304" pitchFamily="18" charset="0"/>
              </a:rPr>
              <a:t>M</a:t>
            </a:r>
            <a:r>
              <a:rPr lang="es-ES" sz="1800" kern="100" baseline="30000" dirty="0">
                <a:effectLst/>
                <a:latin typeface="Calibri" panose="020F0502020204030204" pitchFamily="34" charset="0"/>
                <a:ea typeface="DengXian" panose="02010600030101010101" pitchFamily="2" charset="-122"/>
                <a:cs typeface="Times New Roman" panose="02020603050405020304" pitchFamily="18" charset="0"/>
              </a:rPr>
              <a:t>5</a:t>
            </a:r>
            <a:r>
              <a:rPr lang="es-419" sz="18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 para ayudar a los bebés y niños pequeños a comprender números y conteo; tomen notas, hagan círculos o resalten mientras revisan.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8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 [Para sesiones más cortas:] considere las prácticas que revisó. Con un compañero, discuta qué quiere probar y por qué. [Si el tiempo lo permite, invite a algunos participantes a compartir con el grupo grande qué prácticas intentarán y por qué.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800"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[Para sesiones más largas, utilice la diapositiva 26 para facilitar la discusión</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s-419" sz="1800" b="1"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Notas del facilitador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Calibri" panose="020F0502020204030204" pitchFamily="34" charset="0"/>
              <a:buChar cha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Dejar de siete a diez minutos para que los participantes revisen el folleto independientemente.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Calibri" panose="020F0502020204030204" pitchFamily="34" charset="0"/>
              <a:buChar cha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Para sesiones más cortas, en lugar de usar la siguiente diapositiva, pasar a la diapositiva 27.</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25</a:t>
            </a:fld>
            <a:endParaRPr lang="en-US"/>
          </a:p>
        </p:txBody>
      </p:sp>
    </p:spTree>
    <p:extLst>
      <p:ext uri="{BB962C8B-B14F-4D97-AF65-F5344CB8AC3E}">
        <p14:creationId xmlns:p14="http://schemas.microsoft.com/office/powerpoint/2010/main" val="313899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pPr>
            <a:r>
              <a:rPr lang="es-ES" sz="1200" b="1" kern="100" dirty="0">
                <a:solidFill>
                  <a:srgbClr val="222222"/>
                </a:solidFill>
                <a:effectLst/>
                <a:latin typeface="Calibri" panose="020F0502020204030204" pitchFamily="34" charset="0"/>
                <a:ea typeface="DengXian" panose="02010600030101010101" pitchFamily="2" charset="-122"/>
                <a:cs typeface="Times New Roman" panose="02020603050405020304" pitchFamily="18" charset="0"/>
              </a:rPr>
              <a:t>Tiempo: </a:t>
            </a:r>
            <a:r>
              <a:rPr lang="es-ES" sz="1200" kern="100" dirty="0">
                <a:solidFill>
                  <a:srgbClr val="222222"/>
                </a:solidFill>
                <a:effectLst/>
                <a:latin typeface="Calibri" panose="020F0502020204030204" pitchFamily="34" charset="0"/>
                <a:ea typeface="DengXian" panose="02010600030101010101" pitchFamily="2" charset="-122"/>
                <a:cs typeface="Times New Roman" panose="02020603050405020304" pitchFamily="18" charset="0"/>
              </a:rPr>
              <a:t>20–30 minutos (incluyendo una revisión del documento en la diapositiva anterior)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s-ES" sz="1200" b="1" kern="100" dirty="0">
                <a:solidFill>
                  <a:srgbClr val="222222"/>
                </a:solidFill>
                <a:effectLst/>
                <a:latin typeface="Calibri" panose="020F0502020204030204" pitchFamily="34" charset="0"/>
                <a:ea typeface="DengXian" panose="02010600030101010101" pitchFamily="2" charset="-122"/>
                <a:cs typeface="Times New Roman" panose="02020603050405020304" pitchFamily="18" charset="0"/>
              </a:rPr>
              <a:t>Materiales: </a:t>
            </a:r>
            <a:r>
              <a:rPr lang="es-ES" sz="1200" kern="100" dirty="0">
                <a:solidFill>
                  <a:srgbClr val="222222"/>
                </a:solidFill>
                <a:effectLst/>
                <a:latin typeface="Calibri" panose="020F0502020204030204" pitchFamily="34" charset="0"/>
                <a:ea typeface="DengXian" panose="02010600030101010101" pitchFamily="2" charset="-122"/>
                <a:cs typeface="Times New Roman" panose="02020603050405020304" pitchFamily="18" charset="0"/>
              </a:rPr>
              <a:t>Folleto</a:t>
            </a:r>
            <a:r>
              <a:rPr lang="es-ES" sz="1200" b="1" kern="100" dirty="0">
                <a:solidFill>
                  <a:srgbClr val="222222"/>
                </a:solidFill>
                <a:effectLst/>
                <a:latin typeface="Calibri" panose="020F0502020204030204" pitchFamily="34" charset="0"/>
                <a:ea typeface="DengXian" panose="02010600030101010101" pitchFamily="2" charset="-122"/>
                <a:cs typeface="Times New Roman" panose="02020603050405020304" pitchFamily="18" charset="0"/>
              </a:rPr>
              <a:t> </a:t>
            </a:r>
            <a:r>
              <a:rPr lang="es-ES" sz="1200" b="1" kern="100" dirty="0">
                <a:effectLst/>
                <a:latin typeface="Calibri" panose="020F0502020204030204" pitchFamily="34" charset="0"/>
                <a:ea typeface="DengXian" panose="02010600030101010101" pitchFamily="2" charset="-122"/>
                <a:cs typeface="Times New Roman" panose="02020603050405020304" pitchFamily="18" charset="0"/>
              </a:rPr>
              <a:t>Utilizar M</a:t>
            </a:r>
            <a:r>
              <a:rPr lang="es-ES" sz="1200" b="1" kern="100" baseline="30000" dirty="0">
                <a:effectLst/>
                <a:latin typeface="Calibri" panose="020F0502020204030204" pitchFamily="34" charset="0"/>
                <a:ea typeface="DengXian" panose="02010600030101010101" pitchFamily="2" charset="-122"/>
                <a:cs typeface="Times New Roman" panose="02020603050405020304" pitchFamily="18" charset="0"/>
              </a:rPr>
              <a:t>5 </a:t>
            </a:r>
            <a:r>
              <a:rPr lang="es-ES" sz="1200" b="1" kern="100" dirty="0">
                <a:effectLst/>
                <a:latin typeface="Calibri" panose="020F0502020204030204" pitchFamily="34" charset="0"/>
                <a:ea typeface="DengXian" panose="02010600030101010101" pitchFamily="2" charset="-122"/>
                <a:cs typeface="Times New Roman" panose="02020603050405020304" pitchFamily="18" charset="0"/>
              </a:rPr>
              <a:t>apoyar el aprendizaje sobre de números y conteo</a:t>
            </a:r>
            <a:r>
              <a:rPr lang="es-ES" sz="1200" kern="100" dirty="0">
                <a:solidFill>
                  <a:srgbClr val="222222"/>
                </a:solidFill>
                <a:effectLst/>
                <a:latin typeface="Calibri" panose="020F0502020204030204" pitchFamily="34" charset="0"/>
                <a:ea typeface="DengXian" panose="02010600030101010101" pitchFamily="2" charset="-122"/>
                <a:cs typeface="Times New Roman" panose="02020603050405020304" pitchFamily="18" charset="0"/>
              </a:rPr>
              <a:t>, papel, y marcadores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s-419" sz="1200" b="1" kern="100" dirty="0">
                <a:effectLst/>
                <a:latin typeface="Calibri" panose="020F0502020204030204" pitchFamily="34" charset="0"/>
                <a:ea typeface="DengXian" panose="02010600030101010101" pitchFamily="2" charset="-122"/>
                <a:cs typeface="Times New Roman" panose="02020603050405020304" pitchFamily="18" charset="0"/>
              </a:rPr>
              <a:t>Puntos de conversación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Revisaron algunas ideas sobre el uso del Enfoque M</a:t>
            </a:r>
            <a:r>
              <a:rPr lang="es-419" sz="1200" kern="100" baseline="30000" dirty="0">
                <a:effectLst/>
                <a:latin typeface="Calibri" panose="020F0502020204030204" pitchFamily="34" charset="0"/>
                <a:ea typeface="Calibri" panose="020F0502020204030204" pitchFamily="34" charset="0"/>
                <a:cs typeface="Times New Roman" panose="02020603050405020304" pitchFamily="18" charset="0"/>
              </a:rPr>
              <a:t>5 </a:t>
            </a: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de matemáticas temprana para apoyar a los bebés y niños pequeños en la comprensión de números y conteo. A continuación, reflexionemos sobre las formas de seguir apoyando la comprensión de los niños de los números y conteo.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[Seleccione una forma de organizar esta actividad de las Notas del facilitador. Luego, adapte estos Puntos de conversación en función de su selección.]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[Asigne a cada grupo una práctica M</a:t>
            </a:r>
            <a:r>
              <a:rPr lang="es-419" sz="1200" kern="100" baseline="30000" dirty="0">
                <a:effectLst/>
                <a:latin typeface="Calibri" panose="020F0502020204030204" pitchFamily="34" charset="0"/>
                <a:ea typeface="Calibri" panose="020F0502020204030204" pitchFamily="34" charset="0"/>
                <a:cs typeface="Times New Roman" panose="02020603050405020304" pitchFamily="18" charset="0"/>
              </a:rPr>
              <a:t>5</a:t>
            </a: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 Discutan brevemente las ideas descritas para su práctica asignada. Luego, deciden cómo compartirán estas ideas con todo el grupo.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Sean creativos. Por ejemplo, hagan un dibujo, una canción o un juego de rol para compartir su aprendizaje.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Consideren formas de representar la diversidad de intereses, idiomas, culturas y experiencias vividas, habilidades y competencias emergentes de los niños.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Cada grupo tendrá de dos a tres minutos para compartir su práctica M</a:t>
            </a:r>
            <a:r>
              <a:rPr lang="es-419" sz="1200" kern="100" baseline="30000" dirty="0">
                <a:effectLst/>
                <a:latin typeface="Calibri" panose="020F0502020204030204" pitchFamily="34" charset="0"/>
                <a:ea typeface="Calibri" panose="020F0502020204030204" pitchFamily="34" charset="0"/>
                <a:cs typeface="Times New Roman" panose="02020603050405020304" pitchFamily="18" charset="0"/>
              </a:rPr>
              <a:t>5</a:t>
            </a: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 con todo el grupo.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ES" sz="1200" kern="100" dirty="0">
                <a:effectLst/>
                <a:latin typeface="Calibri" panose="020F0502020204030204" pitchFamily="34" charset="0"/>
                <a:ea typeface="Calibri" panose="020F0502020204030204" pitchFamily="34" charset="0"/>
                <a:cs typeface="Times New Roman" panose="02020603050405020304" pitchFamily="18" charset="0"/>
              </a:rPr>
              <a:t>[Proporcionar tiempo para que los participantes preparen sus presentaciones. Luego, invite a los grupos a compartir las prácticas asignadas.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Ofrezca</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información</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adicional</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sobre</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cada</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práctica</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según</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sea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necesario</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 </a:t>
            </a:r>
          </a:p>
          <a:p>
            <a:pPr marL="342900" marR="0" lvl="0" indent="-342900">
              <a:buFont typeface="Symbol" pitchFamily="2" charset="2"/>
              <a:buChar char=""/>
            </a:pPr>
            <a:r>
              <a:rPr lang="es-ES" sz="1200" kern="100" dirty="0">
                <a:effectLst/>
                <a:latin typeface="Calibri" panose="020F0502020204030204" pitchFamily="34" charset="0"/>
                <a:ea typeface="Calibri" panose="020F0502020204030204" pitchFamily="34" charset="0"/>
                <a:cs typeface="Times New Roman" panose="02020603050405020304" pitchFamily="18" charset="0"/>
              </a:rPr>
              <a:t>[Después de que cada grupo ha compartido:] Revisaron algunas maneras de usar el Enfoque </a:t>
            </a: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M</a:t>
            </a:r>
            <a:r>
              <a:rPr lang="es-419" sz="1200" kern="100" baseline="30000" dirty="0">
                <a:effectLst/>
                <a:latin typeface="Calibri" panose="020F0502020204030204" pitchFamily="34" charset="0"/>
                <a:ea typeface="Calibri" panose="020F0502020204030204" pitchFamily="34" charset="0"/>
                <a:cs typeface="Times New Roman" panose="02020603050405020304" pitchFamily="18" charset="0"/>
              </a:rPr>
              <a:t>5</a:t>
            </a: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s-ES" sz="1200" kern="100" dirty="0">
                <a:effectLst/>
                <a:latin typeface="Calibri" panose="020F0502020204030204" pitchFamily="34" charset="0"/>
                <a:ea typeface="Calibri" panose="020F0502020204030204" pitchFamily="34" charset="0"/>
                <a:cs typeface="Times New Roman" panose="02020603050405020304" pitchFamily="18" charset="0"/>
              </a:rPr>
              <a:t>de matemáticas temprana para apoyar la comprensión de los beb</a:t>
            </a:r>
            <a:r>
              <a:rPr lang="es-ES" sz="1200" kern="100" dirty="0">
                <a:effectLst/>
                <a:latin typeface="Calibri" panose="020F0502020204030204" pitchFamily="34" charset="0"/>
                <a:ea typeface="Calibri" panose="020F0502020204030204" pitchFamily="34" charset="0"/>
                <a:cs typeface="Calibri" panose="020F0502020204030204" pitchFamily="34" charset="0"/>
              </a:rPr>
              <a:t>é</a:t>
            </a:r>
            <a:r>
              <a:rPr lang="es-ES" sz="1200" kern="100" dirty="0">
                <a:effectLst/>
                <a:latin typeface="Calibri" panose="020F0502020204030204" pitchFamily="34" charset="0"/>
                <a:ea typeface="Calibri" panose="020F0502020204030204" pitchFamily="34" charset="0"/>
                <a:cs typeface="Times New Roman" panose="02020603050405020304" pitchFamily="18" charset="0"/>
              </a:rPr>
              <a:t>s y niños pequeños de los números y el desarrollo de las habilidades de conteo. Esperamos que encuentren estas estrategias útiles en su entorno.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Notas del facilitador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Calibri" panose="020F0502020204030204" pitchFamily="34" charset="0"/>
              <a:buChar char="•"/>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Ajuste la forma en que organiza esta actividad según el tamaño del grupo: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ES" sz="1200" kern="100" dirty="0">
                <a:effectLst/>
                <a:latin typeface="Calibri" panose="020F0502020204030204" pitchFamily="34" charset="0"/>
                <a:ea typeface="Calibri" panose="020F0502020204030204" pitchFamily="34" charset="0"/>
                <a:cs typeface="Times New Roman" panose="02020603050405020304" pitchFamily="18" charset="0"/>
              </a:rPr>
              <a:t>Para sesiones más pequeñas, divida a los participantes en cinco grupos. Asigne a cada grupo una práctica </a:t>
            </a: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M</a:t>
            </a:r>
            <a:r>
              <a:rPr lang="es-419" sz="1200" kern="100" baseline="30000" dirty="0">
                <a:effectLst/>
                <a:latin typeface="Calibri" panose="020F0502020204030204" pitchFamily="34" charset="0"/>
                <a:ea typeface="Calibri" panose="020F0502020204030204" pitchFamily="34" charset="0"/>
                <a:cs typeface="Times New Roman" panose="02020603050405020304" pitchFamily="18" charset="0"/>
              </a:rPr>
              <a:t>5</a:t>
            </a:r>
            <a:r>
              <a:rPr lang="es-ES" sz="1200" kern="100" dirty="0">
                <a:effectLst/>
                <a:latin typeface="Calibri" panose="020F0502020204030204" pitchFamily="34" charset="0"/>
                <a:ea typeface="Calibri" panose="020F0502020204030204" pitchFamily="34" charset="0"/>
                <a:cs typeface="Times New Roman" panose="02020603050405020304" pitchFamily="18" charset="0"/>
              </a:rPr>
              <a:t>. Cada grupo discutirá brevemente su práctica asignada e identificará una manera de compartir la información con todo el grupo.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ES" sz="1200" kern="100" dirty="0">
                <a:effectLst/>
                <a:latin typeface="Calibri" panose="020F0502020204030204" pitchFamily="34" charset="0"/>
                <a:ea typeface="Calibri" panose="020F0502020204030204" pitchFamily="34" charset="0"/>
                <a:cs typeface="Times New Roman" panose="02020603050405020304" pitchFamily="18" charset="0"/>
              </a:rPr>
              <a:t>Para grupos más grandes, cree grupos de cinco a siete participantes cada uno. Asigne a cada grupo una práctica </a:t>
            </a: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M</a:t>
            </a:r>
            <a:r>
              <a:rPr lang="es-419" sz="1200" kern="100" baseline="30000" dirty="0">
                <a:effectLst/>
                <a:latin typeface="Calibri" panose="020F0502020204030204" pitchFamily="34" charset="0"/>
                <a:ea typeface="Calibri" panose="020F0502020204030204" pitchFamily="34" charset="0"/>
                <a:cs typeface="Times New Roman" panose="02020603050405020304" pitchFamily="18" charset="0"/>
              </a:rPr>
              <a:t>5</a:t>
            </a:r>
            <a:r>
              <a:rPr lang="es-ES" sz="1200" kern="100" dirty="0">
                <a:effectLst/>
                <a:latin typeface="Calibri" panose="020F0502020204030204" pitchFamily="34" charset="0"/>
                <a:ea typeface="Calibri" panose="020F0502020204030204" pitchFamily="34" charset="0"/>
                <a:cs typeface="Times New Roman" panose="02020603050405020304" pitchFamily="18" charset="0"/>
              </a:rPr>
              <a:t>. Si es necesario, asigne más de un grupo a la misma práctica. Cada grupo discutirá brevemente su práctica asignada e identificará una manera de compartir la información con todo el grupo.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Calibri" panose="020F0502020204030204" pitchFamily="34" charset="0"/>
              <a:buChar char="•"/>
            </a:pPr>
            <a:r>
              <a:rPr lang="es-ES" sz="1200" kern="100" dirty="0">
                <a:effectLst/>
                <a:latin typeface="Calibri" panose="020F0502020204030204" pitchFamily="34" charset="0"/>
                <a:ea typeface="Calibri" panose="020F0502020204030204" pitchFamily="34" charset="0"/>
                <a:cs typeface="Times New Roman" panose="02020603050405020304" pitchFamily="18" charset="0"/>
              </a:rPr>
              <a:t>Camine por la sala mientras los participantes trabajan en grupos. Proporcione apoyo según sea necesario</a:t>
            </a: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26</a:t>
            </a:fld>
            <a:endParaRPr lang="en-US"/>
          </a:p>
        </p:txBody>
      </p:sp>
    </p:spTree>
    <p:extLst>
      <p:ext uri="{BB962C8B-B14F-4D97-AF65-F5344CB8AC3E}">
        <p14:creationId xmlns:p14="http://schemas.microsoft.com/office/powerpoint/2010/main" val="3226410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s-E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Tiempo: </a:t>
            </a:r>
            <a:r>
              <a:rPr lang="es-E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20–30 minutos (</a:t>
            </a:r>
            <a:r>
              <a:rPr lang="es-ES" sz="1100" kern="100" dirty="0">
                <a:ln>
                  <a:noFill/>
                </a:ln>
                <a:solidFill>
                  <a:srgbClr val="222222"/>
                </a:solidFill>
                <a:effectLst/>
                <a:uFill>
                  <a:solidFill>
                    <a:srgbClr val="000000"/>
                  </a:solidFill>
                </a:uFill>
                <a:latin typeface="Poppins" pitchFamily="2" charset="77"/>
                <a:ea typeface="DengXian" panose="02010600030101010101" pitchFamily="2" charset="-122"/>
              </a:rPr>
              <a:t>incluyendo un informe en la siguiente diapositiva)</a:t>
            </a:r>
            <a:endPar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endParaRPr>
          </a:p>
          <a:p>
            <a:pPr marL="0" marR="0">
              <a:buNone/>
            </a:pPr>
            <a:r>
              <a:rPr lang="es-E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Materiales: </a:t>
            </a:r>
            <a:r>
              <a:rPr lang="es-E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Folleto </a:t>
            </a:r>
            <a:r>
              <a:rPr lang="es-E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Observar </a:t>
            </a:r>
            <a:r>
              <a:rPr lang="es-ES" sz="1100" b="1" u="sng" kern="100" dirty="0">
                <a:ln>
                  <a:noFill/>
                </a:ln>
                <a:solidFill>
                  <a:srgbClr val="0F173D"/>
                </a:solidFill>
                <a:effectLst/>
                <a:uFill>
                  <a:solidFill>
                    <a:srgbClr val="000000"/>
                  </a:solidFill>
                </a:uFill>
                <a:latin typeface="Poppins" pitchFamily="2" charset="77"/>
                <a:ea typeface="Arial Unicode MS" panose="020B0604020202020204" pitchFamily="34" charset="-128"/>
              </a:rPr>
              <a:t>M</a:t>
            </a:r>
            <a:r>
              <a:rPr lang="es-ES" sz="1100" b="1" u="sng" kern="100" baseline="30000" dirty="0">
                <a:ln>
                  <a:noFill/>
                </a:ln>
                <a:solidFill>
                  <a:srgbClr val="0F173D"/>
                </a:solidFill>
                <a:effectLst/>
                <a:uFill>
                  <a:solidFill>
                    <a:srgbClr val="000000"/>
                  </a:solidFill>
                </a:uFill>
                <a:latin typeface="Poppins" pitchFamily="2" charset="77"/>
                <a:ea typeface="Arial Unicode MS" panose="020B0604020202020204" pitchFamily="34" charset="-128"/>
              </a:rPr>
              <a:t>5</a:t>
            </a:r>
            <a:r>
              <a:rPr lang="es-ES" sz="1100" b="1" u="sng" kern="100" dirty="0">
                <a:ln>
                  <a:noFill/>
                </a:ln>
                <a:solidFill>
                  <a:srgbClr val="0F173D"/>
                </a:solidFill>
                <a:effectLst/>
                <a:uFill>
                  <a:solidFill>
                    <a:srgbClr val="000000"/>
                  </a:solidFill>
                </a:uFill>
                <a:latin typeface="Poppins" pitchFamily="2" charset="77"/>
                <a:ea typeface="Arial Unicode MS" panose="020B0604020202020204" pitchFamily="34" charset="-128"/>
              </a:rPr>
              <a:t> </a:t>
            </a:r>
            <a:r>
              <a:rPr lang="es-E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en acción: números y conteo</a:t>
            </a:r>
            <a:r>
              <a:rPr lang="es-E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video de números y conteo de bebés y niños pequeños, papel gráfico y marcadores</a:t>
            </a:r>
            <a:endPar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conversación </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DengXian" panose="02010600030101010101" pitchFamily="2" charset="-122"/>
                <a:cs typeface="Calibri" panose="020F0502020204030204" pitchFamily="34" charset="0"/>
              </a:rPr>
              <a:t>Observamos cómo los bebés y los niños pequeños desarrollan una comprensión temprana de las habilidades numéricas. Luego, exploramos el Enfoque </a:t>
            </a:r>
            <a:r>
              <a:rPr lang="es-ES" sz="1100" dirty="0">
                <a:solidFill>
                  <a:srgbClr val="0F173D"/>
                </a:solidFill>
                <a:effectLst/>
                <a:latin typeface="Poppins" pitchFamily="2" charset="77"/>
                <a:ea typeface="Arial" panose="020B0604020202020204" pitchFamily="34" charset="0"/>
                <a:cs typeface="Calibri" panose="020F0502020204030204" pitchFamily="34" charset="0"/>
              </a:rPr>
              <a:t>M</a:t>
            </a:r>
            <a:r>
              <a:rPr lang="es-ES" sz="11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dirty="0">
                <a:solidFill>
                  <a:srgbClr val="0F173D"/>
                </a:solidFill>
                <a:effectLst/>
                <a:latin typeface="Poppins" pitchFamily="2" charset="77"/>
                <a:ea typeface="DengXian" panose="02010600030101010101" pitchFamily="2" charset="-122"/>
                <a:cs typeface="Calibri" panose="020F0502020204030204" pitchFamily="34" charset="0"/>
              </a:rPr>
              <a:t> de matemáticas tempranas. Ahora, observaremos un video que muestra cómo los educadores usan </a:t>
            </a:r>
            <a:r>
              <a:rPr lang="es-ES" sz="1100" dirty="0">
                <a:solidFill>
                  <a:srgbClr val="0F173D"/>
                </a:solidFill>
                <a:effectLst/>
                <a:latin typeface="Poppins" pitchFamily="2" charset="77"/>
                <a:ea typeface="Arial" panose="020B0604020202020204" pitchFamily="34" charset="0"/>
                <a:cs typeface="Calibri" panose="020F0502020204030204" pitchFamily="34" charset="0"/>
              </a:rPr>
              <a:t>M</a:t>
            </a:r>
            <a:r>
              <a:rPr lang="es-ES" sz="11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dirty="0">
                <a:solidFill>
                  <a:srgbClr val="0F173D"/>
                </a:solidFill>
                <a:effectLst/>
                <a:latin typeface="Poppins" pitchFamily="2" charset="77"/>
                <a:ea typeface="Arial" panose="020B0604020202020204" pitchFamily="34" charset="0"/>
                <a:cs typeface="Calibri" panose="020F0502020204030204" pitchFamily="34" charset="0"/>
              </a:rPr>
              <a:t> </a:t>
            </a:r>
            <a:r>
              <a:rPr lang="es-ES" sz="1100" dirty="0">
                <a:solidFill>
                  <a:srgbClr val="0F173D"/>
                </a:solidFill>
                <a:effectLst/>
                <a:latin typeface="Poppins" pitchFamily="2" charset="77"/>
                <a:ea typeface="DengXian" panose="02010600030101010101" pitchFamily="2" charset="-122"/>
                <a:cs typeface="Calibri" panose="020F0502020204030204" pitchFamily="34" charset="0"/>
              </a:rPr>
              <a:t>para ayudar a bebés y niños pequeños a desarrollar habilidades de números y conteo.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DengXian" panose="02010600030101010101" pitchFamily="2" charset="-122"/>
                <a:cs typeface="Calibri" panose="020F0502020204030204" pitchFamily="34" charset="0"/>
              </a:rPr>
              <a:t>[Elija una estrategia para facilitar esta observación e informar (en la siguiente diapositiva). Adapte los Puntos de conversación para reflejar esta estrategia.]</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Elija un video </a:t>
            </a:r>
            <a:r>
              <a:rPr lang="es-ES" sz="1100" dirty="0">
                <a:solidFill>
                  <a:srgbClr val="0F173D"/>
                </a:solidFill>
                <a:effectLst/>
                <a:latin typeface="Poppins" pitchFamily="2" charset="77"/>
                <a:ea typeface="Times New Roman" panose="02020603050405020304" pitchFamily="18" charset="0"/>
                <a:cs typeface="Poppins" pitchFamily="2" charset="77"/>
              </a:rPr>
              <a:t>de bebés y niños pequeños que muestre a los niños aprendiendo sobre números y conteo. Se podría utilizar el mismo video de cuando los participantes observaron a niños aprendiendo sobre números y conteo.</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Poppins" pitchFamily="2" charset="77"/>
              </a:rPr>
              <a:t>Proporcionamos los siguientes videos (puede usar otros videos):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3"/>
              </a:rPr>
              <a:t>Uso del lenguaje matemático al cambiar pañales (0–18 meses)</a:t>
            </a: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s-E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rPr>
              <a:t>/VvP4Nsnm9aE]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4"/>
              </a:rPr>
              <a:t>Uso del lenguaje matemático al cambiar pañales (0–18 meses) - Versión AD</a:t>
            </a: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s-E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rPr>
              <a:t>/_J-</a:t>
            </a:r>
            <a:r>
              <a:rPr lang="es-ES" sz="1100" u="sng" dirty="0" err="1">
                <a:solidFill>
                  <a:srgbClr val="0F173D"/>
                </a:solidFill>
                <a:effectLst/>
                <a:latin typeface="Poppins" pitchFamily="2" charset="77"/>
                <a:ea typeface="Times New Roman" panose="02020603050405020304" pitchFamily="18" charset="0"/>
                <a:cs typeface="Calibri" panose="020F0502020204030204" pitchFamily="34" charset="0"/>
              </a:rPr>
              <a:t>PTsQJRas</a:t>
            </a: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5"/>
              </a:rPr>
              <a:t>Contar con pelotas y túneles (18–36 meses)</a:t>
            </a: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s-E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s-ES" sz="1100" u="sng" dirty="0" err="1">
                <a:solidFill>
                  <a:srgbClr val="0F173D"/>
                </a:solidFill>
                <a:effectLst/>
                <a:latin typeface="Poppins" pitchFamily="2" charset="77"/>
                <a:ea typeface="Times New Roman" panose="02020603050405020304" pitchFamily="18" charset="0"/>
                <a:cs typeface="Calibri" panose="020F0502020204030204" pitchFamily="34" charset="0"/>
              </a:rPr>
              <a:t>obsWuDeQuVM</a:t>
            </a: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6"/>
              </a:rPr>
              <a:t>Contar con pelotas y túneles (18–36 meses) - Versión AD</a:t>
            </a: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s-E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rPr>
              <a:t>/_J-</a:t>
            </a:r>
            <a:r>
              <a:rPr lang="es-ES" sz="1100" u="sng" dirty="0" err="1">
                <a:solidFill>
                  <a:srgbClr val="0F173D"/>
                </a:solidFill>
                <a:effectLst/>
                <a:latin typeface="Poppins" pitchFamily="2" charset="77"/>
                <a:ea typeface="Times New Roman" panose="02020603050405020304" pitchFamily="18" charset="0"/>
                <a:cs typeface="Calibri" panose="020F0502020204030204" pitchFamily="34" charset="0"/>
              </a:rPr>
              <a:t>PTsQJRas</a:t>
            </a: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Nota: Se proporcionan ejemplos de respuestas para el video "</a:t>
            </a: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5"/>
              </a:rPr>
              <a:t>Contar con pelotas y túneles (18–36 meses)</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rPr>
              <a:t>[https://</a:t>
            </a:r>
            <a:r>
              <a:rPr lang="es-E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s-ES" sz="1100" u="sng" dirty="0" err="1">
                <a:solidFill>
                  <a:srgbClr val="0F173D"/>
                </a:solidFill>
                <a:effectLst/>
                <a:latin typeface="Poppins" pitchFamily="2" charset="77"/>
                <a:ea typeface="Times New Roman" panose="02020603050405020304" pitchFamily="18" charset="0"/>
                <a:cs typeface="Calibri" panose="020F0502020204030204" pitchFamily="34" charset="0"/>
              </a:rPr>
              <a:t>obsWuDeQuVM</a:t>
            </a:r>
            <a:r>
              <a:rPr lang="es-ES" sz="1100" u="sng"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en las Notas del facilitador en la siguiente diapositiva.</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Poppins" pitchFamily="2" charset="77"/>
              </a:rPr>
              <a:t>Invite a los participantes a utilizar el folleto </a:t>
            </a:r>
            <a:r>
              <a:rPr lang="es-ES" sz="1100" b="1" dirty="0">
                <a:solidFill>
                  <a:srgbClr val="0F173D"/>
                </a:solidFill>
                <a:effectLst/>
                <a:latin typeface="Poppins" pitchFamily="2" charset="77"/>
                <a:ea typeface="Times New Roman" panose="02020603050405020304" pitchFamily="18" charset="0"/>
                <a:cs typeface="Poppins" pitchFamily="2" charset="77"/>
              </a:rPr>
              <a:t>Observar </a:t>
            </a:r>
            <a:r>
              <a:rPr lang="es-ES" sz="1100" b="1" dirty="0">
                <a:solidFill>
                  <a:srgbClr val="0F173D"/>
                </a:solidFill>
                <a:effectLst/>
                <a:latin typeface="Poppins" pitchFamily="2" charset="77"/>
                <a:ea typeface="Arial" panose="020B0604020202020204" pitchFamily="34" charset="0"/>
                <a:cs typeface="Poppins" pitchFamily="2" charset="77"/>
              </a:rPr>
              <a:t>M</a:t>
            </a:r>
            <a:r>
              <a:rPr lang="es-ES" sz="1100" b="1" baseline="30000" dirty="0">
                <a:solidFill>
                  <a:srgbClr val="0F173D"/>
                </a:solidFill>
                <a:effectLst/>
                <a:latin typeface="Poppins" pitchFamily="2" charset="77"/>
                <a:ea typeface="Arial" panose="020B0604020202020204" pitchFamily="34" charset="0"/>
                <a:cs typeface="Poppins" pitchFamily="2" charset="77"/>
              </a:rPr>
              <a:t>5</a:t>
            </a:r>
            <a:r>
              <a:rPr lang="es-ES" sz="1100" b="1" dirty="0">
                <a:solidFill>
                  <a:srgbClr val="0F173D"/>
                </a:solidFill>
                <a:effectLst/>
                <a:latin typeface="Poppins" pitchFamily="2" charset="77"/>
                <a:ea typeface="Times New Roman" panose="02020603050405020304" pitchFamily="18" charset="0"/>
                <a:cs typeface="Poppins" pitchFamily="2" charset="77"/>
              </a:rPr>
              <a:t> en acción: números y conteo</a:t>
            </a:r>
            <a:r>
              <a:rPr lang="es-ES" sz="1100" dirty="0">
                <a:solidFill>
                  <a:srgbClr val="0F173D"/>
                </a:solidFill>
                <a:effectLst/>
                <a:latin typeface="Poppins" pitchFamily="2" charset="77"/>
                <a:ea typeface="Times New Roman" panose="02020603050405020304" pitchFamily="18" charset="0"/>
                <a:cs typeface="Poppins" pitchFamily="2" charset="77"/>
              </a:rPr>
              <a: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Poppins" pitchFamily="2" charset="77"/>
              </a:rPr>
              <a:t>Para grupos más grandes y sesiones más largas, utilice un método de rompecabezas. Antes de reproducir el video, asigne una práctica a cada mesa para enfocarse durante el video. [Si hay más de cinco mesas, asigne más de una mesa para centrarse en cada práctica.]</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Poppins" pitchFamily="2" charset="77"/>
              </a:rPr>
              <a:t>Para grupos más pequeños y sesiones más cortas, considere mostrar el video clip dos a tres veces, invitando a los participantes a enfocarse en prácticas específicas cada vez. Anímelos a que registren</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 sus observaciones en el folleto.</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27</a:t>
            </a:fld>
            <a:endParaRPr lang="en-US"/>
          </a:p>
        </p:txBody>
      </p:sp>
    </p:spTree>
    <p:extLst>
      <p:ext uri="{BB962C8B-B14F-4D97-AF65-F5344CB8AC3E}">
        <p14:creationId xmlns:p14="http://schemas.microsoft.com/office/powerpoint/2010/main" val="1182669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s-ES" sz="18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Tiempo: </a:t>
            </a:r>
            <a:r>
              <a:rPr lang="es-ES" sz="1800" kern="100" dirty="0">
                <a:ln>
                  <a:noFill/>
                </a:ln>
                <a:solidFill>
                  <a:srgbClr val="0F173D"/>
                </a:solidFill>
                <a:effectLst/>
                <a:uFill>
                  <a:solidFill>
                    <a:srgbClr val="000000"/>
                  </a:solidFill>
                </a:uFill>
                <a:latin typeface="Poppins" pitchFamily="2" charset="77"/>
                <a:ea typeface="Arial Unicode MS" panose="020B0604020202020204" pitchFamily="34" charset="-128"/>
              </a:rPr>
              <a:t>20–30 minutos (</a:t>
            </a:r>
            <a:r>
              <a:rPr lang="es-ES" sz="1800" kern="100" dirty="0">
                <a:ln>
                  <a:noFill/>
                </a:ln>
                <a:solidFill>
                  <a:srgbClr val="222222"/>
                </a:solidFill>
                <a:effectLst/>
                <a:uFill>
                  <a:solidFill>
                    <a:srgbClr val="000000"/>
                  </a:solidFill>
                </a:uFill>
                <a:latin typeface="Poppins" pitchFamily="2" charset="77"/>
                <a:ea typeface="DengXian" panose="02010600030101010101" pitchFamily="2" charset="-122"/>
              </a:rPr>
              <a:t>incluyendo la revisión del video en la diapositiva anterior)</a:t>
            </a:r>
            <a:endParaRPr lang="en-US" sz="1800" kern="100" dirty="0">
              <a:ln>
                <a:noFill/>
              </a:ln>
              <a:solidFill>
                <a:srgbClr val="0F173D"/>
              </a:solidFill>
              <a:effectLst/>
              <a:uFill>
                <a:solidFill>
                  <a:srgbClr val="000000"/>
                </a:solidFill>
              </a:uFill>
              <a:latin typeface="Poppins" pitchFamily="2" charset="77"/>
              <a:ea typeface="Arial Unicode MS" panose="020B0604020202020204" pitchFamily="34" charset="-128"/>
            </a:endParaRPr>
          </a:p>
          <a:p>
            <a:pPr marL="0" marR="0">
              <a:lnSpc>
                <a:spcPts val="2400"/>
              </a:lnSpc>
              <a:spcBef>
                <a:spcPts val="600"/>
              </a:spcBef>
              <a:buNone/>
            </a:pPr>
            <a:r>
              <a:rPr lang="es-ES" sz="1800" b="1" kern="1200" dirty="0">
                <a:solidFill>
                  <a:srgbClr val="0F173D"/>
                </a:solidFill>
                <a:effectLst/>
                <a:latin typeface="Poppins" pitchFamily="2" charset="77"/>
                <a:ea typeface="+mn-ea"/>
                <a:cs typeface="Calibri" panose="020F0502020204030204" pitchFamily="34" charset="0"/>
              </a:rPr>
              <a:t>Puntos de conversación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Calibri" panose="020F0502020204030204" pitchFamily="34" charset="0"/>
                <a:cs typeface="Calibri" panose="020F0502020204030204" pitchFamily="34" charset="0"/>
              </a:rPr>
              <a:t>Veamos sus observaciones sobre cada práctica de M</a:t>
            </a:r>
            <a:r>
              <a:rPr lang="es-ES" sz="1800" baseline="30000" dirty="0">
                <a:solidFill>
                  <a:srgbClr val="0F173D"/>
                </a:solidFill>
                <a:effectLst/>
                <a:latin typeface="Poppins" pitchFamily="2" charset="77"/>
                <a:ea typeface="Calibri" panose="020F0502020204030204" pitchFamily="34" charset="0"/>
                <a:cs typeface="Calibri" panose="020F0502020204030204" pitchFamily="34" charset="0"/>
              </a:rPr>
              <a:t>5</a:t>
            </a:r>
            <a:r>
              <a:rPr lang="es-ES" sz="1800" dirty="0">
                <a:solidFill>
                  <a:srgbClr val="0F173D"/>
                </a:solidFill>
                <a:effectLst/>
                <a:latin typeface="Poppins" pitchFamily="2" charset="77"/>
                <a:ea typeface="Calibri" panose="020F0502020204030204" pitchFamily="34" charset="0"/>
                <a:cs typeface="Calibri" panose="020F0502020204030204" pitchFamily="34" charset="0"/>
              </a:rPr>
              <a:t>. </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buNone/>
            </a:pPr>
            <a:r>
              <a:rPr lang="es-ES" sz="1800" b="1" kern="1200" dirty="0">
                <a:solidFill>
                  <a:srgbClr val="0F173D"/>
                </a:solidFill>
                <a:effectLst/>
                <a:latin typeface="Poppins" pitchFamily="2" charset="77"/>
                <a:ea typeface="+mn-ea"/>
                <a:cs typeface="Calibri" panose="020F0502020204030204" pitchFamily="34" charset="0"/>
              </a:rPr>
              <a:t>Notas del facilitador</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Utilice el folleto </a:t>
            </a:r>
            <a:r>
              <a:rPr lang="es-ES" sz="1800" b="1" dirty="0">
                <a:solidFill>
                  <a:srgbClr val="0F173D"/>
                </a:solidFill>
                <a:effectLst/>
                <a:latin typeface="Poppins" pitchFamily="2" charset="77"/>
                <a:ea typeface="Times New Roman" panose="02020603050405020304" pitchFamily="18" charset="0"/>
                <a:cs typeface="Calibri" panose="020F0502020204030204" pitchFamily="34" charset="0"/>
              </a:rPr>
              <a:t>Ejemplos de respuestas para observar </a:t>
            </a:r>
            <a:r>
              <a:rPr lang="es-ES" sz="1800" b="1" u="sng" dirty="0">
                <a:solidFill>
                  <a:srgbClr val="0F173D"/>
                </a:solidFill>
                <a:effectLst/>
                <a:latin typeface="Poppins" pitchFamily="2" charset="77"/>
                <a:ea typeface="Times New Roman" panose="02020603050405020304" pitchFamily="18" charset="0"/>
                <a:cs typeface="Calibri" panose="020F0502020204030204" pitchFamily="34" charset="0"/>
              </a:rPr>
              <a:t>M</a:t>
            </a:r>
            <a:r>
              <a:rPr lang="es-ES" sz="1800" b="1" u="sng"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s-ES" sz="1800" b="1" dirty="0">
                <a:solidFill>
                  <a:srgbClr val="0F173D"/>
                </a:solidFill>
                <a:effectLst/>
                <a:latin typeface="Poppins" pitchFamily="2" charset="77"/>
                <a:ea typeface="Times New Roman" panose="02020603050405020304" pitchFamily="18" charset="0"/>
                <a:cs typeface="Calibri" panose="020F0502020204030204" pitchFamily="34" charset="0"/>
              </a:rPr>
              <a:t> en acción: números y conteo </a:t>
            </a: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para ejemplos de las maneras en que se utilizó M</a:t>
            </a:r>
            <a:r>
              <a:rPr lang="es-E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 en el video "</a:t>
            </a:r>
            <a:r>
              <a:rPr lang="es-ES" sz="1800" u="sng" dirty="0">
                <a:solidFill>
                  <a:srgbClr val="0F173D"/>
                </a:solidFill>
                <a:effectLst/>
                <a:latin typeface="Poppins" pitchFamily="2" charset="77"/>
                <a:ea typeface="Times New Roman" panose="02020603050405020304" pitchFamily="18" charset="0"/>
                <a:cs typeface="Calibri" panose="020F0502020204030204" pitchFamily="34" charset="0"/>
                <a:hlinkClick r:id="rId3"/>
              </a:rPr>
              <a:t>Contar con pelotas y túneles (18-36 meses)</a:t>
            </a: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s-ES" sz="1800" u="sng" dirty="0">
                <a:solidFill>
                  <a:srgbClr val="0F173D"/>
                </a:solidFill>
                <a:effectLst/>
                <a:latin typeface="Poppins" pitchFamily="2" charset="77"/>
                <a:ea typeface="Times New Roman" panose="02020603050405020304" pitchFamily="18" charset="0"/>
                <a:cs typeface="Calibri" panose="020F0502020204030204" pitchFamily="34" charset="0"/>
              </a:rPr>
              <a:t>[https://</a:t>
            </a:r>
            <a:r>
              <a:rPr lang="es-ES" sz="18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s-ES" sz="1800" u="sng"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s-ES" sz="1800" u="sng" dirty="0" err="1">
                <a:solidFill>
                  <a:srgbClr val="0F173D"/>
                </a:solidFill>
                <a:effectLst/>
                <a:latin typeface="Poppins" pitchFamily="2" charset="77"/>
                <a:ea typeface="Times New Roman" panose="02020603050405020304" pitchFamily="18" charset="0"/>
                <a:cs typeface="Calibri" panose="020F0502020204030204" pitchFamily="34" charset="0"/>
              </a:rPr>
              <a:t>obsWuDeQuVM</a:t>
            </a:r>
            <a:r>
              <a:rPr lang="es-ES" sz="1800" u="sng">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419" sz="1800" dirty="0">
                <a:solidFill>
                  <a:srgbClr val="0F173D"/>
                </a:solidFill>
                <a:effectLst/>
                <a:latin typeface="Poppins" pitchFamily="2" charset="77"/>
                <a:ea typeface="Times New Roman" panose="02020603050405020304" pitchFamily="18" charset="0"/>
                <a:cs typeface="Calibri" panose="020F0502020204030204" pitchFamily="34" charset="0"/>
              </a:rPr>
              <a:t>Para grupos más grandes o sesiones más largas: Después de observar el video, pida a cada grupo de mesa que discuta lo que notaron sobre su práctica asignada. Luego, invite a cada grupo a compartir sus observaciones con todo el grupo. A medida que cada grupo comparte, parafrasee, afirme y agregue sus respuestas según sea necesario. Considere escribir las observaciones de cada grupo para hacer visibles las prácticas.</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419" sz="1800" dirty="0">
                <a:solidFill>
                  <a:srgbClr val="0F173D"/>
                </a:solidFill>
                <a:effectLst/>
                <a:latin typeface="Poppins" pitchFamily="2" charset="77"/>
                <a:ea typeface="Times New Roman" panose="02020603050405020304" pitchFamily="18" charset="0"/>
                <a:cs typeface="Calibri" panose="020F0502020204030204" pitchFamily="34" charset="0"/>
              </a:rPr>
              <a:t>Para grupos pequeños o sesiones más cortas: Invite a los participantes a compartir sus observaciones con todo el grupo. Escribir sus observaciones para hacer visibles las prácticas. A medida que los participantes comparten, parafrasee, afirme y agregue a sus respuestas según sea necesario. Considere invitar a los participantes a compartir algo que hayan aprendido con alguien de otra mesa. Por ejemplo, pídales que encuentren a alguien con zapatos similares, se presenten y compartan algo que hayan aprendido</a:t>
            </a: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28</a:t>
            </a:fld>
            <a:endParaRPr lang="en-US"/>
          </a:p>
        </p:txBody>
      </p:sp>
    </p:spTree>
    <p:extLst>
      <p:ext uri="{BB962C8B-B14F-4D97-AF65-F5344CB8AC3E}">
        <p14:creationId xmlns:p14="http://schemas.microsoft.com/office/powerpoint/2010/main" val="4228125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Tiempo:</a:t>
            </a: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 5–7 minutos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Puntos de conversación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Calibri" panose="020F0502020204030204" pitchFamily="34" charset="0"/>
              <a:buChar char="•"/>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Tómense unos minutos para pensar en nuestra sesión.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Calibri" panose="020F0502020204030204" pitchFamily="34" charset="0"/>
              <a:buChar char="•"/>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Identifique lo siguiente: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Tres cosas que ha aprendido durante esta sesión.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Dos preguntas que tiene.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Una cosa que va a probar en su entorno de aprendizaje la semana que viene.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Calibri" panose="020F0502020204030204" pitchFamily="34" charset="0"/>
              <a:buChar char="•"/>
            </a:pPr>
            <a:r>
              <a:rPr lang="es-ES" sz="1200" kern="100" dirty="0">
                <a:effectLst/>
                <a:latin typeface="Calibri" panose="020F0502020204030204" pitchFamily="34" charset="0"/>
                <a:ea typeface="Calibri" panose="020F0502020204030204" pitchFamily="34" charset="0"/>
                <a:cs typeface="Times New Roman" panose="02020603050405020304" pitchFamily="18" charset="0"/>
              </a:rPr>
              <a:t>[Permita de tres a cuatro minutos para que los participantes piensen. Invite a los participantes a compartir con un compañero.]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Calibri" panose="020F0502020204030204" pitchFamily="34" charset="0"/>
              <a:buChar char="•"/>
            </a:pPr>
            <a:r>
              <a:rPr lang="es-ES" sz="1200" kern="100" dirty="0">
                <a:effectLst/>
                <a:latin typeface="Calibri" panose="020F0502020204030204" pitchFamily="34" charset="0"/>
                <a:ea typeface="Calibri" panose="020F0502020204030204" pitchFamily="34" charset="0"/>
                <a:cs typeface="Times New Roman" panose="02020603050405020304" pitchFamily="18" charset="0"/>
              </a:rPr>
              <a:t>Gracias por su tiempo, atención y compromiso. Ha sido maravilloso trabajar con ustedes</a:t>
            </a: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Notas del facilitador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Calibri" panose="020F0502020204030204" pitchFamily="34" charset="0"/>
              <a:buChar char="•"/>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Para sesiones más largas, considere pedir a los participantes que compartan sus preguntas con todo el grupo.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Calibri" panose="020F0502020204030204" pitchFamily="34" charset="0"/>
              <a:buChar char="•"/>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Mientras los participantes discuten sus reflexiones, tome nota de las preguntas que todavía tienen y lo que les gustaría probar. Puede utilizar esta información para identificar temas para futuros capacitaciones, entrenamiento o comunidades de práctica.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29</a:t>
            </a:fld>
            <a:endParaRPr lang="en-US"/>
          </a:p>
        </p:txBody>
      </p:sp>
    </p:spTree>
    <p:extLst>
      <p:ext uri="{BB962C8B-B14F-4D97-AF65-F5344CB8AC3E}">
        <p14:creationId xmlns:p14="http://schemas.microsoft.com/office/powerpoint/2010/main" val="3633230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kern="100" dirty="0">
                <a:effectLst/>
              </a:rPr>
              <a:t>Puntos de conversación</a:t>
            </a:r>
            <a:endParaRPr lang="en-US"/>
          </a:p>
          <a:p>
            <a:r>
              <a:rPr lang="es-419" kern="100" dirty="0"/>
              <a:t>• </a:t>
            </a:r>
            <a:r>
              <a:rPr lang="es-419" kern="100" dirty="0">
                <a:effectLst/>
              </a:rPr>
              <a:t>En primer lugar, examinaremos cómo los bebés y los niños </a:t>
            </a:r>
            <a:r>
              <a:rPr lang="es-419" kern="100" dirty="0"/>
              <a:t>pequeños desarrollan</a:t>
            </a:r>
            <a:r>
              <a:rPr lang="es-419" kern="100" dirty="0">
                <a:effectLst/>
              </a:rPr>
              <a:t> conocimientos y habilidades en números y conteo.</a:t>
            </a:r>
            <a:endParaRPr lang="en-US"/>
          </a:p>
          <a:p>
            <a:r>
              <a:rPr lang="es-419" kern="100" dirty="0"/>
              <a:t>• </a:t>
            </a:r>
            <a:r>
              <a:rPr lang="es-419" kern="100" dirty="0">
                <a:effectLst/>
              </a:rPr>
              <a:t>Luego, exploraremos las formas en que los educadores pueden apoyar a </a:t>
            </a:r>
            <a:r>
              <a:rPr lang="es-419" kern="100" dirty="0"/>
              <a:t>los bebés</a:t>
            </a:r>
            <a:r>
              <a:rPr lang="es-419" kern="100" dirty="0">
                <a:effectLst/>
              </a:rPr>
              <a:t> y niños pequeños en el desarrollo de conocimientos y </a:t>
            </a:r>
            <a:r>
              <a:rPr lang="es-419" kern="100" dirty="0"/>
              <a:t>habilidades sobre</a:t>
            </a:r>
            <a:r>
              <a:rPr lang="es-419" kern="100" dirty="0">
                <a:effectLst/>
              </a:rPr>
              <a:t> números y conteo</a:t>
            </a:r>
            <a:r>
              <a:rPr lang="es-419" kern="100" dirty="0"/>
              <a:t>.</a:t>
            </a:r>
            <a:endParaRPr lang="en-US"/>
          </a:p>
          <a:p>
            <a:r>
              <a:rPr lang="es-419" kern="100" dirty="0"/>
              <a:t>• </a:t>
            </a:r>
            <a:r>
              <a:rPr lang="es-419" kern="100" dirty="0">
                <a:effectLst/>
              </a:rPr>
              <a:t>Durante la sesión, reflexionaremos sobre nuestras prácticas vigentes.</a:t>
            </a:r>
            <a:r>
              <a:rPr lang="es-419" kern="100" dirty="0"/>
              <a:t> </a:t>
            </a:r>
            <a:r>
              <a:rPr lang="es-419" kern="100" dirty="0">
                <a:effectLst/>
              </a:rPr>
              <a:t>También pensaremos en cómo podríamos utilizar la información de </a:t>
            </a:r>
            <a:r>
              <a:rPr lang="es-419" kern="100" dirty="0"/>
              <a:t>esta sesión</a:t>
            </a:r>
            <a:r>
              <a:rPr lang="es-419" kern="100" dirty="0">
                <a:effectLst/>
              </a:rPr>
              <a:t> en nuestro trabajo.</a:t>
            </a:r>
            <a:endParaRPr lang="en-US">
              <a:ea typeface="Calibri"/>
              <a:cs typeface="Calibri"/>
            </a:endParaRPr>
          </a:p>
          <a:p>
            <a:r>
              <a:rPr lang="es-419" kern="100" dirty="0">
                <a:effectLst/>
              </a:rPr>
              <a:t>Notas del facilitador</a:t>
            </a:r>
            <a:endParaRPr lang="en-US" dirty="0"/>
          </a:p>
          <a:p>
            <a:r>
              <a:rPr lang="es-419" kern="100" dirty="0"/>
              <a:t>• </a:t>
            </a:r>
            <a:r>
              <a:rPr lang="es-419" u="none" strike="noStrike" kern="100" spc="0" dirty="0">
                <a:effectLst/>
              </a:rPr>
              <a:t>Ajuste el contenido de las notas del facilitador y la diapositiva y los puntos </a:t>
            </a:r>
            <a:r>
              <a:rPr lang="es-419" kern="100" dirty="0"/>
              <a:t>de conversación</a:t>
            </a:r>
            <a:r>
              <a:rPr lang="es-419" u="none" strike="noStrike" kern="100" spc="0" dirty="0">
                <a:effectLst/>
              </a:rPr>
              <a:t> para reflejar lo que planea abordar en su sesión de </a:t>
            </a:r>
            <a:r>
              <a:rPr lang="es-419" kern="100" dirty="0"/>
              <a:t>aprendizaje profesional</a:t>
            </a:r>
            <a:r>
              <a:rPr lang="es-419" u="none" strike="noStrike" kern="100" spc="0" dirty="0">
                <a:effectLst/>
              </a:rPr>
              <a:t>.</a:t>
            </a:r>
            <a:endParaRPr lang="en-US" kern="100">
              <a:ea typeface="Calibri"/>
              <a:cs typeface="Calibri"/>
            </a:endParaRPr>
          </a:p>
          <a:p>
            <a:r>
              <a:rPr lang="es-419" kern="100" dirty="0"/>
              <a:t>• </a:t>
            </a:r>
            <a:r>
              <a:rPr lang="es-419" u="none" strike="noStrike" kern="100" spc="0" dirty="0">
                <a:effectLst/>
              </a:rPr>
              <a:t>Para sesiones más largas, comience la sesión involucrando a </a:t>
            </a:r>
            <a:r>
              <a:rPr lang="es-419" kern="100" dirty="0"/>
              <a:t>los participantes</a:t>
            </a:r>
            <a:r>
              <a:rPr lang="es-419" u="none" strike="noStrike" kern="100" spc="0" dirty="0">
                <a:effectLst/>
              </a:rPr>
              <a:t> en la actividad interactiva de Contar con el alfabeto descrita </a:t>
            </a:r>
            <a:r>
              <a:rPr lang="es-419" kern="100" dirty="0"/>
              <a:t>en PPT</a:t>
            </a:r>
            <a:r>
              <a:rPr lang="es-419" u="none" strike="noStrike" kern="100" spc="0" dirty="0">
                <a:effectLst/>
              </a:rPr>
              <a:t> 1 "Introducción a números y conteo: </a:t>
            </a:r>
            <a:r>
              <a:rPr lang="es-419" kern="100" dirty="0"/>
              <a:t>Recién nacido–</a:t>
            </a:r>
            <a:r>
              <a:rPr lang="es-419" u="none" strike="noStrike" kern="100" spc="0" dirty="0">
                <a:effectLst/>
              </a:rPr>
              <a:t>8 años" y su </a:t>
            </a:r>
            <a:r>
              <a:rPr lang="es-419" kern="100" dirty="0"/>
              <a:t>folleto correspondiente</a:t>
            </a:r>
            <a:r>
              <a:rPr lang="es-419" u="none" strike="noStrike" kern="100" spc="0" dirty="0">
                <a:effectLst/>
              </a:rPr>
              <a:t>. El objetivo de esta actividad es ayudar a los participantes </a:t>
            </a:r>
            <a:r>
              <a:rPr lang="es-419" kern="100" dirty="0"/>
              <a:t>a tomar</a:t>
            </a:r>
            <a:r>
              <a:rPr lang="es-419" u="none" strike="noStrike" kern="100" spc="0" dirty="0">
                <a:effectLst/>
              </a:rPr>
              <a:t> conciencia de las diferentes competencias que implica el conteo,</a:t>
            </a:r>
            <a:r>
              <a:rPr lang="es-419" kern="100" dirty="0"/>
              <a:t> </a:t>
            </a:r>
            <a:r>
              <a:rPr lang="es-419" u="none" strike="noStrike" kern="100" spc="0" dirty="0">
                <a:effectLst/>
              </a:rPr>
              <a:t>invitándolos a utilizar un nuevo sistema de conteo — el sistema de conteo </a:t>
            </a:r>
            <a:r>
              <a:rPr lang="es-419" kern="100" dirty="0"/>
              <a:t>con el</a:t>
            </a:r>
            <a:r>
              <a:rPr lang="es-419" u="none" strike="noStrike" kern="100" spc="0" dirty="0">
                <a:effectLst/>
              </a:rPr>
              <a:t> alfabeto.</a:t>
            </a:r>
            <a:endParaRPr lang="en-US" kern="100" dirty="0">
              <a:ea typeface="Calibri"/>
              <a:cs typeface="Calibri"/>
            </a:endParaRPr>
          </a:p>
          <a:p>
            <a:endParaRPr lang="es-419" sz="1800" b="1" kern="100"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a:p>
        </p:txBody>
      </p:sp>
    </p:spTree>
    <p:extLst>
      <p:ext uri="{BB962C8B-B14F-4D97-AF65-F5344CB8AC3E}">
        <p14:creationId xmlns:p14="http://schemas.microsoft.com/office/powerpoint/2010/main" val="3837532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419" sz="1200" b="1" kern="100" dirty="0">
                <a:solidFill>
                  <a:srgbClr val="222222"/>
                </a:solidFill>
                <a:effectLst/>
                <a:latin typeface="Calibri" panose="020F0502020204030204" pitchFamily="34" charset="0"/>
                <a:ea typeface="DengXian" panose="02010600030101010101" pitchFamily="2" charset="-122"/>
                <a:cs typeface="Times New Roman" panose="02020603050405020304" pitchFamily="18" charset="0"/>
              </a:rPr>
              <a:t>Tiempo:</a:t>
            </a:r>
            <a:r>
              <a:rPr lang="es-419" sz="1200" kern="100" dirty="0">
                <a:solidFill>
                  <a:srgbClr val="222222"/>
                </a:solidFill>
                <a:effectLst/>
                <a:latin typeface="Calibri" panose="020F0502020204030204" pitchFamily="34" charset="0"/>
                <a:ea typeface="DengXian" panose="02010600030101010101" pitchFamily="2" charset="-122"/>
                <a:cs typeface="Times New Roman" panose="02020603050405020304" pitchFamily="18" charset="0"/>
              </a:rPr>
              <a:t> 15–20 minutos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Puntos de conversación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Symbol" pitchFamily="2" charset="2"/>
              <a:buChar char=""/>
            </a:pPr>
            <a:r>
              <a:rPr lang="es-419"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Los bebés y niños pequeños están explorando y aprendiendo sobre los números todos los días. Por ejemplo, aprenden sobre los números a través de historias, canciones, cantos, rimas y juegos con los dedos.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Symbol" pitchFamily="2" charset="2"/>
              <a:buChar char=""/>
            </a:pPr>
            <a:r>
              <a:rPr lang="es-419"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Piense en algunos libros o historias de conteo y números, canciones, cantos, rimas o juegos con los dedos que usa en su entorno de aprendizaje</a:t>
            </a: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a:t>
            </a:r>
            <a:r>
              <a:rPr lang="es-419"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 inglés o cualquier otro idioma.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Symbol" pitchFamily="2" charset="2"/>
              <a:buChar char=""/>
            </a:pPr>
            <a:r>
              <a:rPr lang="es-419"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Comparta con su grupo de mesa uno de sus favoritos libros o historias, canciones, cantos, rimas o juegos con los dedos de números y conteo para usar con bebés o niños pequeños. Luego, discuta lo siguiente con su grupo: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Font typeface="+mj-lt"/>
              <a:buAutoNum type="arabicPeriod"/>
            </a:pPr>
            <a:r>
              <a:rPr lang="es-419"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¿Qué palabras para números o conceptos se utilizan?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Font typeface="+mj-lt"/>
              <a:buAutoNum type="arabicPeriod"/>
            </a:pPr>
            <a:r>
              <a:rPr lang="es-419"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¿Cuándo podría usar el libro, historia, canción, canto, rima o juego de dedos (por ejemplo, durante una rutina diaria específica)? Comparta por qué se usa durante esa rutina.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Notas del facilitador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Ajuste la forma de organizar la actividad en función del tamaño del grupo, la duración y el formato de la sesión y las necesidades de los participantes.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Para sesiones más largas, considere pedir a cada grupo de mesa que interprete una o dos canciones, cantos, rimas o juegos con los dedos para todo el grupo.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En el caso de sesiones más cortas, considerar la posibilidad de invitar a cada mesa para que se concentre en la primera pregunta.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Symbol" pitchFamily="2" charset="2"/>
              <a:buChar char=""/>
            </a:pPr>
            <a:r>
              <a:rPr lang="es-419" sz="1200" kern="100" dirty="0">
                <a:effectLst/>
                <a:latin typeface="Calibri" panose="020F0502020204030204" pitchFamily="34" charset="0"/>
                <a:ea typeface="Calibri" panose="020F0502020204030204" pitchFamily="34" charset="0"/>
                <a:cs typeface="Calibri" panose="020F0502020204030204" pitchFamily="34" charset="0"/>
              </a:rPr>
              <a:t>Después de que los participantes compartan con su grupo de mesa, considere la posibilidad de hacerles compartir algunas de las siguientes conclusiones clave: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Font typeface="Courier New" panose="02070309020205020404" pitchFamily="49" charset="0"/>
              <a:buChar char="o"/>
            </a:pPr>
            <a:r>
              <a:rPr lang="es-419" sz="1200" kern="100" dirty="0">
                <a:effectLst/>
                <a:latin typeface="Calibri" panose="020F0502020204030204" pitchFamily="34" charset="0"/>
                <a:ea typeface="Calibri" panose="020F0502020204030204" pitchFamily="34" charset="0"/>
                <a:cs typeface="Calibri" panose="020F0502020204030204" pitchFamily="34" charset="0"/>
              </a:rPr>
              <a:t>¿Cómo se involucran los niños en el conteo a través de libros, historias, canciones, cantos, rimas o juegos con los dedos?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Font typeface="Courier New" panose="02070309020205020404" pitchFamily="49" charset="0"/>
              <a:buChar char="o"/>
            </a:pPr>
            <a:r>
              <a:rPr lang="es-419" sz="1200" kern="100" dirty="0">
                <a:effectLst/>
                <a:latin typeface="Calibri" panose="020F0502020204030204" pitchFamily="34" charset="0"/>
                <a:ea typeface="Calibri" panose="020F0502020204030204" pitchFamily="34" charset="0"/>
                <a:cs typeface="Calibri" panose="020F0502020204030204" pitchFamily="34" charset="0"/>
              </a:rPr>
              <a:t>¿Cómo se incluyen números y conteo como parte de las rutinas diarias y del juego de los niños?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Font typeface="Courier New" panose="02070309020205020404" pitchFamily="49" charset="0"/>
              <a:buChar char="o"/>
            </a:pPr>
            <a:r>
              <a:rPr lang="es-419" sz="1200" kern="100" dirty="0">
                <a:effectLst/>
                <a:latin typeface="Calibri" panose="020F0502020204030204" pitchFamily="34" charset="0"/>
                <a:ea typeface="Calibri" panose="020F0502020204030204" pitchFamily="34" charset="0"/>
                <a:cs typeface="Calibri" panose="020F0502020204030204" pitchFamily="34" charset="0"/>
              </a:rPr>
              <a:t>¿Cómo se usan el lenguaje, el movimiento y los gestos para involucrar a los bebés y niños pequeños con números y conteo?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Font typeface="Courier New" panose="02070309020205020404" pitchFamily="49" charset="0"/>
              <a:buChar char="o"/>
            </a:pPr>
            <a:r>
              <a:rPr lang="es-419" sz="1200" kern="100" dirty="0">
                <a:effectLst/>
                <a:latin typeface="Calibri" panose="020F0502020204030204" pitchFamily="34" charset="0"/>
                <a:ea typeface="Calibri" panose="020F0502020204030204" pitchFamily="34" charset="0"/>
                <a:cs typeface="Calibri" panose="020F0502020204030204" pitchFamily="34" charset="0"/>
              </a:rPr>
              <a:t>¿Cómo se utilizan las actividades basadas en el lenguaje, incluidos los gestos y los movimientos, para ofrecer a los niños múltiples formas de aprender y expresar conocimientos y habilidades conteo?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a:p>
        </p:txBody>
      </p:sp>
    </p:spTree>
    <p:extLst>
      <p:ext uri="{BB962C8B-B14F-4D97-AF65-F5344CB8AC3E}">
        <p14:creationId xmlns:p14="http://schemas.microsoft.com/office/powerpoint/2010/main" val="1292056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Puntos de conversación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Ahora, exploraremos cómo los bebés y los niños pequeños desarrollan una comprensión de los números</a:t>
            </a:r>
            <a:r>
              <a:rPr lang="es-419" sz="1800" kern="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a:p>
        </p:txBody>
      </p:sp>
    </p:spTree>
    <p:extLst>
      <p:ext uri="{BB962C8B-B14F-4D97-AF65-F5344CB8AC3E}">
        <p14:creationId xmlns:p14="http://schemas.microsoft.com/office/powerpoint/2010/main" val="1070032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Puntos de conversación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Veamos primero cómo los Fundamentos del aprendizaje y el desarrollo infantil de California describe a los bebes y a los niños pequeños que están desarrollando la comprensión números y conteo (Departamento de Servicios Sociales de California, 2025).</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Uno de los fundamentos, el sentido numérico, incluye conceptos relacionados con la atención a la cantidad y al conteo. Describe cómo los niños entienden que hay diferentes cantidades de cosas. También muestra que, a los 36 meses, los niños comienzan a entender y utilizar algunas palabras para números.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Notas del facilitador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Esta diapositiva hace conexiones entre los componentes y los fundamentos relevantes.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 posible que desee proporcionar a los participantes copias de los Fundamentos del aprendizaje y el desarrollo infantil de California. Considere si las copias electrónicas o impresas serán más útiles para sus participantes.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a:p>
        </p:txBody>
      </p:sp>
    </p:spTree>
    <p:extLst>
      <p:ext uri="{BB962C8B-B14F-4D97-AF65-F5344CB8AC3E}">
        <p14:creationId xmlns:p14="http://schemas.microsoft.com/office/powerpoint/2010/main" val="4177663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Puntos de conversación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Esta serie aborda cuatro componentes de números y conteo: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atención a la cantidad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comparar números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conteo y cardinalidad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reconocer, nombrar y escribir números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Para bebés y niños pequeños, nos centramos en los tres primeros componentes: atención a la cantidad, comparar de números y conteo y cardinalidad. El último componente describe las competencias que los niños suelen empezar a desarrollar alrededor de los cuatro años</a:t>
            </a:r>
            <a:r>
              <a:rPr lang="es-419"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a:p>
        </p:txBody>
      </p:sp>
    </p:spTree>
    <p:extLst>
      <p:ext uri="{BB962C8B-B14F-4D97-AF65-F5344CB8AC3E}">
        <p14:creationId xmlns:p14="http://schemas.microsoft.com/office/powerpoint/2010/main" val="833104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Puntos de conversación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Atención a la cantidad </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describe la capacidad de los bebés y niños pequeños para notar la cantidad de cosas en el entorno. Esta habilidad también incluye notar cambios en la cantidad y comprender conceptos como "más" o "menos". Por ejemplo, los niños pequeños pueden notar que la cantidad de rodajas de manzana en su plato cambia a medida que comen.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8</a:t>
            </a:fld>
            <a:endParaRPr lang="en-US"/>
          </a:p>
        </p:txBody>
      </p:sp>
    </p:spTree>
    <p:extLst>
      <p:ext uri="{BB962C8B-B14F-4D97-AF65-F5344CB8AC3E}">
        <p14:creationId xmlns:p14="http://schemas.microsoft.com/office/powerpoint/2010/main" val="2251379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Puntos de conversación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Los bebés, tan temprano como a unas pocas semanas de edad, notan cantidad.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419"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Los estudios de bebés pequeños miden cuánto tiempo miran grupos de objetos. Los investigadores muestran a los bebés un grupo de objetos (por ejemplo, cuatro objetos) repetidamente y miden cuánto tiempo miran al grupo. Cuando los investigadores muestran a los bebés una cantidad diferente (por ejemplo, 12 objetos), los niños miran más tiempo el conjunto de objetos con una cantidad diferente. Los estudios sugieren que los bebés notan un cambio en la cantidad (Xu &amp; Spelke, 2000; Lipton &amp; Spelke, 2003</a:t>
            </a:r>
            <a:r>
              <a:rPr lang="es-419" sz="1200" u="none" strike="noStrike"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a:t>
            </a:r>
            <a:r>
              <a:rPr lang="es-419"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Los bebés pequeños también prestan atención a la cantidad usando otros sentidos (Izard et al., 2009). Por ejemplo, los bebés notan si el número de rostros que ven coincide con el número de voces que oyen.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a:p>
        </p:txBody>
      </p:sp>
    </p:spTree>
    <p:extLst>
      <p:ext uri="{BB962C8B-B14F-4D97-AF65-F5344CB8AC3E}">
        <p14:creationId xmlns:p14="http://schemas.microsoft.com/office/powerpoint/2010/main" val="2894513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0" y="0"/>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3">
            <a:extLst>
              <a:ext uri="{FF2B5EF4-FFF2-40B4-BE49-F238E27FC236}">
                <a16:creationId xmlns:a16="http://schemas.microsoft.com/office/drawing/2014/main" id="{BD1E5FD8-ADEA-8298-6D44-0A376BA87F01}"/>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Rectangle 6">
            <a:extLst>
              <a:ext uri="{FF2B5EF4-FFF2-40B4-BE49-F238E27FC236}">
                <a16:creationId xmlns:a16="http://schemas.microsoft.com/office/drawing/2014/main" id="{2D51F2B1-13E9-ABDD-A99B-E72A67C5B86F}"/>
              </a:ext>
            </a:extLst>
          </p:cNvPr>
          <p:cNvSpPr/>
          <p:nvPr userDrawn="1"/>
        </p:nvSpPr>
        <p:spPr>
          <a:xfrm>
            <a:off x="-61" y="600850"/>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ate Placeholder 3">
            <a:extLst>
              <a:ext uri="{FF2B5EF4-FFF2-40B4-BE49-F238E27FC236}">
                <a16:creationId xmlns:a16="http://schemas.microsoft.com/office/drawing/2014/main" id="{0F13ED20-9909-B7F2-C76B-B2E57BD4AD90}"/>
              </a:ext>
            </a:extLst>
          </p:cNvPr>
          <p:cNvSpPr txBox="1">
            <a:spLocks/>
          </p:cNvSpPr>
          <p:nvPr userDrawn="1"/>
        </p:nvSpPr>
        <p:spPr>
          <a:xfrm>
            <a:off x="2508501" y="1830199"/>
            <a:ext cx="4153347" cy="313932"/>
          </a:xfrm>
          <a:prstGeom prst="rect">
            <a:avLst/>
          </a:prstGeom>
        </p:spPr>
        <p:txBody>
          <a:bodyPr vert="horz" wrap="square" lIns="91440" tIns="45720" rIns="91440" bIns="45720" rtlCol="0" anchor="ctr">
            <a:spAutoFit/>
          </a:bodyPr>
          <a:lstStyle>
            <a:defPPr>
              <a:defRPr lang="en-US"/>
            </a:defPPr>
            <a:lvl1pPr marL="0" algn="l" defTabSz="914400" rtl="0" eaLnBrk="1" latinLnBrk="0" hangingPunct="1">
              <a:defRPr sz="1400" b="0" kern="1200">
                <a:solidFill>
                  <a:schemeClr val="accent1"/>
                </a:solidFill>
                <a:latin typeface="Proxima Nova Medium"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b="1">
                <a:solidFill>
                  <a:schemeClr val="bg1"/>
                </a:solidFill>
              </a:rPr>
              <a:t>Geometry and Spatial Thinking</a:t>
            </a:r>
            <a:endParaRPr lang="en-US" sz="1600" b="1" dirty="0">
              <a:solidFill>
                <a:schemeClr val="bg1"/>
              </a:solidFill>
            </a:endParaRPr>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chemeClr val="accent4"/>
                </a:solidFill>
                <a:latin typeface="Montserrat" pitchFamily="2" charset="77"/>
              </a:defRPr>
            </a:lvl1pPr>
          </a:lstStyle>
          <a:p>
            <a:r>
              <a:rPr lang="en-US" dirty="0"/>
              <a:t>Click to edit Master title style</a:t>
            </a: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38269" y="27700"/>
            <a:ext cx="4153347" cy="553998"/>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0"/>
              </a:spcAft>
            </a:pPr>
            <a:r>
              <a:rPr lang="es-ES_tradnl" sz="1500" noProof="0" dirty="0">
                <a:solidFill>
                  <a:schemeClr val="bg1"/>
                </a:solidFill>
              </a:rPr>
              <a:t>Temas de matemáticas</a:t>
            </a:r>
          </a:p>
          <a:p>
            <a:pPr>
              <a:lnSpc>
                <a:spcPct val="100000"/>
              </a:lnSpc>
              <a:spcAft>
                <a:spcPts val="0"/>
              </a:spcAft>
            </a:pPr>
            <a:r>
              <a:rPr lang="es-ES_tradnl" sz="1500" noProof="0" dirty="0">
                <a:solidFill>
                  <a:schemeClr val="bg1"/>
                </a:solidFill>
              </a:rPr>
              <a:t>temprana</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s-ES_tradnl" sz="1500" noProof="1">
                <a:solidFill>
                  <a:schemeClr val="bg1"/>
                </a:solidFill>
              </a:rPr>
              <a:t>Números y conteo</a:t>
            </a:r>
          </a:p>
        </p:txBody>
      </p:sp>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pic>
        <p:nvPicPr>
          <p:cNvPr id="23" name="Picture 22" descr="A child playing with plastic ducks&#10;&#10;Description automatically generated">
            <a:extLst>
              <a:ext uri="{FF2B5EF4-FFF2-40B4-BE49-F238E27FC236}">
                <a16:creationId xmlns:a16="http://schemas.microsoft.com/office/drawing/2014/main" id="{76A0B830-A146-0E48-21F3-D691EBA525A9}"/>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t="-65"/>
          <a:stretch/>
        </p:blipFill>
        <p:spPr>
          <a:xfrm>
            <a:off x="5880100" y="-4436"/>
            <a:ext cx="6323589" cy="6858000"/>
          </a:xfrm>
          <a:prstGeom prst="rect">
            <a:avLst/>
          </a:prstGeom>
        </p:spPr>
      </p:pic>
      <p:pic>
        <p:nvPicPr>
          <p:cNvPr id="9" name="Picture 8" descr="A green numbers with white outline&#10;&#10;Description automatically generated">
            <a:extLst>
              <a:ext uri="{FF2B5EF4-FFF2-40B4-BE49-F238E27FC236}">
                <a16:creationId xmlns:a16="http://schemas.microsoft.com/office/drawing/2014/main" id="{03E74137-F73D-3AA4-FC3C-2CD0CDD25C9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210026" y="109263"/>
            <a:ext cx="505969" cy="381001"/>
          </a:xfrm>
          <a:prstGeom prst="rect">
            <a:avLst/>
          </a:prstGeom>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0"/>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Bebé/Niño pequeño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247748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chemeClr val="accent4"/>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Bebé/Niño pequeño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414689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Bebé/Niño pequeño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34300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solidFill>
                  <a:schemeClr val="accent4"/>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Bebé/Niño pequeño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86670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Bebé/Niño pequeño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968150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Bebé/Niño pequeño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118761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solidFill>
                  <a:schemeClr val="accent4"/>
                </a:solidFill>
                <a:latin typeface="Montserrat"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buClr>
                <a:schemeClr val="accent4"/>
              </a:buClr>
              <a:defRPr sz="3200">
                <a:latin typeface="Montserrat" pitchFamily="2" charset="77"/>
              </a:defRPr>
            </a:lvl1pPr>
            <a:lvl2pPr>
              <a:buClr>
                <a:schemeClr val="accent4"/>
              </a:buClr>
              <a:defRPr sz="2800">
                <a:latin typeface="Montserrat" pitchFamily="2" charset="77"/>
              </a:defRPr>
            </a:lvl2pPr>
            <a:lvl3pPr>
              <a:buClr>
                <a:schemeClr val="accent4"/>
              </a:buClr>
              <a:defRPr sz="2400">
                <a:latin typeface="Montserrat" pitchFamily="2" charset="77"/>
              </a:defRPr>
            </a:lvl3pPr>
            <a:lvl4pPr>
              <a:buClr>
                <a:schemeClr val="accent4"/>
              </a:buClr>
              <a:defRPr sz="2000">
                <a:latin typeface="Montserrat" pitchFamily="2" charset="77"/>
              </a:defRPr>
            </a:lvl4pPr>
            <a:lvl5pPr>
              <a:buClr>
                <a:schemeClr val="accent4"/>
              </a:buClr>
              <a:defRPr sz="2000">
                <a:latin typeface="Montserrat" pitchFamily="2" charset="77"/>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Bebé/Niño pequeño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97497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solidFill>
                  <a:schemeClr val="accent4"/>
                </a:solidFill>
                <a:latin typeface="Montserrat" pitchFamily="2" charset="77"/>
              </a:defRPr>
            </a:lvl1pPr>
          </a:lstStyle>
          <a:p>
            <a:r>
              <a:rPr lang="en-US" dirty="0"/>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Bebé/Niño pequeño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00182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NG HEADER">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0F13ED20-9909-B7F2-C76B-B2E57BD4AD90}"/>
              </a:ext>
            </a:extLst>
          </p:cNvPr>
          <p:cNvSpPr txBox="1">
            <a:spLocks/>
          </p:cNvSpPr>
          <p:nvPr userDrawn="1"/>
        </p:nvSpPr>
        <p:spPr>
          <a:xfrm>
            <a:off x="2508501" y="1830199"/>
            <a:ext cx="4153347" cy="313932"/>
          </a:xfrm>
          <a:prstGeom prst="rect">
            <a:avLst/>
          </a:prstGeom>
        </p:spPr>
        <p:txBody>
          <a:bodyPr vert="horz" wrap="square" lIns="91440" tIns="45720" rIns="91440" bIns="45720" rtlCol="0" anchor="ctr">
            <a:spAutoFit/>
          </a:bodyPr>
          <a:lstStyle>
            <a:defPPr>
              <a:defRPr lang="en-US"/>
            </a:defPPr>
            <a:lvl1pPr marL="0" algn="l" defTabSz="914400" rtl="0" eaLnBrk="1" latinLnBrk="0" hangingPunct="1">
              <a:defRPr sz="1400" b="0" kern="1200">
                <a:solidFill>
                  <a:schemeClr val="accent1"/>
                </a:solidFill>
                <a:latin typeface="Proxima Nova Medium"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b="1">
                <a:solidFill>
                  <a:schemeClr val="bg1"/>
                </a:solidFill>
              </a:rPr>
              <a:t>Geometry and Spatial Thinking</a:t>
            </a:r>
            <a:endParaRPr lang="en-US" sz="1600" b="1" dirty="0">
              <a:solidFill>
                <a:schemeClr val="bg1"/>
              </a:solidFill>
            </a:endParaRPr>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chemeClr val="accent4"/>
                </a:solidFill>
                <a:latin typeface="Montserrat" pitchFamily="2" charset="77"/>
              </a:defRPr>
            </a:lvl1pPr>
          </a:lstStyle>
          <a:p>
            <a:r>
              <a:rPr lang="en-US" dirty="0"/>
              <a:t>Click to edit Master title style</a:t>
            </a:r>
          </a:p>
        </p:txBody>
      </p:sp>
      <p:sp>
        <p:nvSpPr>
          <p:cNvPr id="5" name="Rectangle 4">
            <a:extLst>
              <a:ext uri="{FF2B5EF4-FFF2-40B4-BE49-F238E27FC236}">
                <a16:creationId xmlns:a16="http://schemas.microsoft.com/office/drawing/2014/main" id="{A4140EFA-0829-EFFA-DB47-EB1A66805D3A}"/>
              </a:ext>
            </a:extLst>
          </p:cNvPr>
          <p:cNvSpPr/>
          <p:nvPr userDrawn="1"/>
        </p:nvSpPr>
        <p:spPr>
          <a:xfrm>
            <a:off x="0" y="793665"/>
            <a:ext cx="6623701" cy="422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black background with orange and pink text&#10;&#10;Description automatically generated">
            <a:extLst>
              <a:ext uri="{FF2B5EF4-FFF2-40B4-BE49-F238E27FC236}">
                <a16:creationId xmlns:a16="http://schemas.microsoft.com/office/drawing/2014/main" id="{7470BB95-C88C-3F32-A6D8-262E71FF6F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10" name="Parallelogram 25">
            <a:extLst>
              <a:ext uri="{FF2B5EF4-FFF2-40B4-BE49-F238E27FC236}">
                <a16:creationId xmlns:a16="http://schemas.microsoft.com/office/drawing/2014/main" id="{00DEA289-80F6-D332-E24F-D2AD7776E5CF}"/>
              </a:ext>
            </a:extLst>
          </p:cNvPr>
          <p:cNvSpPr/>
          <p:nvPr userDrawn="1"/>
        </p:nvSpPr>
        <p:spPr>
          <a:xfrm>
            <a:off x="0" y="0"/>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3">
            <a:extLst>
              <a:ext uri="{FF2B5EF4-FFF2-40B4-BE49-F238E27FC236}">
                <a16:creationId xmlns:a16="http://schemas.microsoft.com/office/drawing/2014/main" id="{CFBBB842-059E-400D-4E29-7981835A4A1F}"/>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13" name="Date Placeholder 3">
            <a:extLst>
              <a:ext uri="{FF2B5EF4-FFF2-40B4-BE49-F238E27FC236}">
                <a16:creationId xmlns:a16="http://schemas.microsoft.com/office/drawing/2014/main" id="{57750543-8D5A-63B3-060E-39FADB6D828E}"/>
              </a:ext>
            </a:extLst>
          </p:cNvPr>
          <p:cNvSpPr txBox="1">
            <a:spLocks/>
          </p:cNvSpPr>
          <p:nvPr userDrawn="1"/>
        </p:nvSpPr>
        <p:spPr>
          <a:xfrm>
            <a:off x="-6520" y="37747"/>
            <a:ext cx="4153347" cy="553998"/>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0"/>
              </a:spcAft>
            </a:pPr>
            <a:r>
              <a:rPr lang="es-ES_tradnl" sz="1500" noProof="0" dirty="0">
                <a:solidFill>
                  <a:schemeClr val="bg1"/>
                </a:solidFill>
              </a:rPr>
              <a:t>Temas de matemáticas</a:t>
            </a:r>
          </a:p>
          <a:p>
            <a:pPr>
              <a:lnSpc>
                <a:spcPct val="100000"/>
              </a:lnSpc>
              <a:spcAft>
                <a:spcPts val="0"/>
              </a:spcAft>
            </a:pPr>
            <a:r>
              <a:rPr lang="es-ES_tradnl" sz="1500" noProof="0" dirty="0">
                <a:solidFill>
                  <a:schemeClr val="bg1"/>
                </a:solidFill>
              </a:rPr>
              <a:t>temprana</a:t>
            </a:r>
          </a:p>
        </p:txBody>
      </p:sp>
      <p:sp>
        <p:nvSpPr>
          <p:cNvPr id="15" name="Date Placeholder 3">
            <a:extLst>
              <a:ext uri="{FF2B5EF4-FFF2-40B4-BE49-F238E27FC236}">
                <a16:creationId xmlns:a16="http://schemas.microsoft.com/office/drawing/2014/main" id="{D66307FB-B619-55C4-75E7-BE8F83AB877F}"/>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s-ES_tradnl" sz="1500" noProof="1">
                <a:solidFill>
                  <a:schemeClr val="bg1"/>
                </a:solidFill>
              </a:rPr>
              <a:t>Números y conteo</a:t>
            </a:r>
          </a:p>
        </p:txBody>
      </p:sp>
      <p:pic>
        <p:nvPicPr>
          <p:cNvPr id="7" name="Picture 6" descr="A child playing with plastic ducks&#10;&#10;Description automatically generated">
            <a:extLst>
              <a:ext uri="{FF2B5EF4-FFF2-40B4-BE49-F238E27FC236}">
                <a16:creationId xmlns:a16="http://schemas.microsoft.com/office/drawing/2014/main" id="{D65122E5-8DBF-3A75-C39E-5BF7164FDDF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65"/>
          <a:stretch/>
        </p:blipFill>
        <p:spPr>
          <a:xfrm>
            <a:off x="5880100" y="-4436"/>
            <a:ext cx="6323589" cy="6858000"/>
          </a:xfrm>
          <a:prstGeom prst="rect">
            <a:avLst/>
          </a:prstGeom>
        </p:spPr>
      </p:pic>
      <p:pic>
        <p:nvPicPr>
          <p:cNvPr id="3" name="Picture 2" descr="A green numbers with white outline&#10;&#10;Description automatically generated">
            <a:extLst>
              <a:ext uri="{FF2B5EF4-FFF2-40B4-BE49-F238E27FC236}">
                <a16:creationId xmlns:a16="http://schemas.microsoft.com/office/drawing/2014/main" id="{2EEF3113-EACD-062A-08DE-96BC8BBC2F0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10026" y="109263"/>
            <a:ext cx="505969" cy="381001"/>
          </a:xfrm>
          <a:prstGeom prst="rect">
            <a:avLst/>
          </a:prstGeom>
        </p:spPr>
      </p:pic>
    </p:spTree>
    <p:extLst>
      <p:ext uri="{BB962C8B-B14F-4D97-AF65-F5344CB8AC3E}">
        <p14:creationId xmlns:p14="http://schemas.microsoft.com/office/powerpoint/2010/main" val="2691799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Acks Slide 2">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Bebés/Niños pequeños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924953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2_Acks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14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Bebé/Niño pequeño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3750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sp>
        <p:nvSpPr>
          <p:cNvPr id="2" name="Parallelogram 4">
            <a:extLst>
              <a:ext uri="{FF2B5EF4-FFF2-40B4-BE49-F238E27FC236}">
                <a16:creationId xmlns:a16="http://schemas.microsoft.com/office/drawing/2014/main" id="{99106158-56B9-2217-E443-573F19EDC6AE}"/>
              </a:ext>
            </a:extLst>
          </p:cNvPr>
          <p:cNvSpPr/>
          <p:nvPr userDrawn="1"/>
        </p:nvSpPr>
        <p:spPr>
          <a:xfrm>
            <a:off x="-12123"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chemeClr val="accent4"/>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Bebé/Niño pequeño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pic>
        <p:nvPicPr>
          <p:cNvPr id="7" name="Picture 6" descr="A green numbers with white outline&#10;&#10;Description automatically generated">
            <a:extLst>
              <a:ext uri="{FF2B5EF4-FFF2-40B4-BE49-F238E27FC236}">
                <a16:creationId xmlns:a16="http://schemas.microsoft.com/office/drawing/2014/main" id="{0E286F15-5671-2CEB-3433-B0B0787F72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83736" y="165229"/>
            <a:ext cx="651348" cy="490473"/>
          </a:xfrm>
          <a:prstGeom prst="rect">
            <a:avLst/>
          </a:prstGeom>
        </p:spPr>
      </p:pic>
    </p:spTree>
    <p:extLst>
      <p:ext uri="{BB962C8B-B14F-4D97-AF65-F5344CB8AC3E}">
        <p14:creationId xmlns:p14="http://schemas.microsoft.com/office/powerpoint/2010/main" val="1156648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81082" y="0"/>
            <a:ext cx="8144641" cy="61769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34637" y="6414708"/>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Bebé/Niño pequeño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159606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4"/>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Bebé/Niño pequeño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131298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4"/>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Bebé/Niño pequeño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75242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accent4"/>
                </a:solidFill>
                <a:latin typeface="Montserrat" panose="00000500000000000000" pitchFamily="50" charset="0"/>
              </a:defRPr>
            </a:lvl1pPr>
          </a:lstStyle>
          <a:p>
            <a:fld id="{8B512919-B088-4E12-9038-722E97F79378}" type="slidenum">
              <a:rPr lang="en-US" smtClean="0"/>
              <a:pPr/>
              <a:t>‹#›</a:t>
            </a:fld>
            <a:endParaRPr lang="en-US"/>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72" r:id="rId3"/>
    <p:sldLayoutId id="2147483673" r:id="rId4"/>
    <p:sldLayoutId id="2147483650" r:id="rId5"/>
    <p:sldLayoutId id="2147483669" r:id="rId6"/>
    <p:sldLayoutId id="2147483667" r:id="rId7"/>
    <p:sldLayoutId id="2147483660" r:id="rId8"/>
    <p:sldLayoutId id="2147483664" r:id="rId9"/>
    <p:sldLayoutId id="2147483652" r:id="rId10"/>
    <p:sldLayoutId id="2147483665" r:id="rId11"/>
    <p:sldLayoutId id="2147483653" r:id="rId12"/>
    <p:sldLayoutId id="2147483654" r:id="rId13"/>
    <p:sldLayoutId id="2147483666" r:id="rId14"/>
    <p:sldLayoutId id="2147483655" r:id="rId15"/>
    <p:sldLayoutId id="2147483656" r:id="rId16"/>
    <p:sldLayoutId id="2147483657" r:id="rId17"/>
  </p:sldLayoutIdLst>
  <p:hf hdr="0" ftr="0" dt="0"/>
  <p:txStyles>
    <p:titleStyle>
      <a:lvl1pPr algn="l" defTabSz="914400" rtl="0" eaLnBrk="1" latinLnBrk="0" hangingPunct="1">
        <a:lnSpc>
          <a:spcPct val="90000"/>
        </a:lnSpc>
        <a:spcBef>
          <a:spcPct val="0"/>
        </a:spcBef>
        <a:buNone/>
        <a:defRPr sz="3000" b="1" kern="1200">
          <a:solidFill>
            <a:schemeClr val="accent4"/>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obsWuDeQuVM"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19.jpeg"/><Relationship Id="rId4" Type="http://schemas.openxmlformats.org/officeDocument/2006/relationships/hyperlink" Target="https://youtu.be/_J-PTsQJRa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s://youtu.be/obsWuDeQuVM"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24.jpeg"/><Relationship Id="rId4" Type="http://schemas.openxmlformats.org/officeDocument/2006/relationships/hyperlink" Target="https://youtu.be/_J-PTsQJRa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581107" y="1970139"/>
            <a:ext cx="4781907" cy="2806922"/>
          </a:xfrm>
        </p:spPr>
        <p:txBody>
          <a:bodyPr anchor="b">
            <a:spAutoFit/>
          </a:bodyPr>
          <a:lstStyle/>
          <a:p>
            <a:pPr algn="l"/>
            <a:r>
              <a:rPr lang="es-ES_tradnl" sz="5400" b="1" noProof="0" dirty="0">
                <a:latin typeface="Montserrat" pitchFamily="2" charset="77"/>
              </a:rPr>
              <a:t>Números y conteo:</a:t>
            </a:r>
            <a:br>
              <a:rPr lang="es-ES_tradnl" sz="5600" b="1" noProof="0" dirty="0">
                <a:latin typeface="Montserrat" pitchFamily="2" charset="77"/>
              </a:rPr>
            </a:br>
            <a:r>
              <a:rPr lang="es-ES_tradnl" sz="4400" b="0" noProof="0" dirty="0">
                <a:latin typeface="Montserrat Medium" panose="00000600000000000000" pitchFamily="2" charset="0"/>
              </a:rPr>
              <a:t>Bebés y niños pequeños</a:t>
            </a:r>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noProof="0" dirty="0"/>
              <a:t>¿Cuál tiene más? </a:t>
            </a:r>
            <a:endParaRPr lang="en-US" b="1" dirty="0">
              <a:solidFill>
                <a:schemeClr val="bg1"/>
              </a:solidFill>
            </a:endParaRPr>
          </a:p>
        </p:txBody>
      </p:sp>
      <p:grpSp>
        <p:nvGrpSpPr>
          <p:cNvPr id="5" name="Group 4" descr="Rectángulo que contiene 8 puntos de diferentes tamaños colocados al azar.">
            <a:extLst>
              <a:ext uri="{FF2B5EF4-FFF2-40B4-BE49-F238E27FC236}">
                <a16:creationId xmlns:a16="http://schemas.microsoft.com/office/drawing/2014/main" id="{DDE25121-1598-731B-9522-02C848A63F4C}"/>
              </a:ext>
            </a:extLst>
          </p:cNvPr>
          <p:cNvGrpSpPr/>
          <p:nvPr/>
        </p:nvGrpSpPr>
        <p:grpSpPr>
          <a:xfrm>
            <a:off x="301980" y="1212086"/>
            <a:ext cx="5673969" cy="4572000"/>
            <a:chOff x="301980" y="1866233"/>
            <a:chExt cx="5673969" cy="4572000"/>
          </a:xfrm>
          <a:solidFill>
            <a:srgbClr val="FEEEE6"/>
          </a:solidFill>
        </p:grpSpPr>
        <p:sp>
          <p:nvSpPr>
            <p:cNvPr id="8" name="Rectangle 7">
              <a:extLst>
                <a:ext uri="{FF2B5EF4-FFF2-40B4-BE49-F238E27FC236}">
                  <a16:creationId xmlns:a16="http://schemas.microsoft.com/office/drawing/2014/main" id="{199F9423-CE0B-45F8-3674-2C10403AA29A}"/>
                </a:ext>
                <a:ext uri="{C183D7F6-B498-43B3-948B-1728B52AA6E4}">
                  <adec:decorative xmlns:adec="http://schemas.microsoft.com/office/drawing/2017/decorative" val="1"/>
                </a:ext>
              </a:extLst>
            </p:cNvPr>
            <p:cNvSpPr/>
            <p:nvPr/>
          </p:nvSpPr>
          <p:spPr>
            <a:xfrm>
              <a:off x="301980" y="1866233"/>
              <a:ext cx="5673969" cy="4572000"/>
            </a:xfrm>
            <a:prstGeom prst="rect">
              <a:avLst/>
            </a:prstGeom>
            <a:solidFill>
              <a:srgbClr val="EDFED6"/>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6B2815E-C40A-0930-3A6C-52A176F21B4A}"/>
                </a:ext>
              </a:extLst>
            </p:cNvPr>
            <p:cNvSpPr>
              <a:spLocks noChangeAspect="1"/>
            </p:cNvSpPr>
            <p:nvPr/>
          </p:nvSpPr>
          <p:spPr>
            <a:xfrm>
              <a:off x="1016114" y="2356157"/>
              <a:ext cx="362141" cy="362141"/>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8525AFA-83AC-F57F-0632-9146BE756575}"/>
                </a:ext>
              </a:extLst>
            </p:cNvPr>
            <p:cNvSpPr>
              <a:spLocks noChangeAspect="1"/>
            </p:cNvSpPr>
            <p:nvPr/>
          </p:nvSpPr>
          <p:spPr>
            <a:xfrm>
              <a:off x="2118286" y="4953034"/>
              <a:ext cx="204717" cy="204717"/>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FE2775C-8DBA-CFEE-827D-D30CC2C4FD1A}"/>
                </a:ext>
              </a:extLst>
            </p:cNvPr>
            <p:cNvSpPr>
              <a:spLocks noChangeAspect="1"/>
            </p:cNvSpPr>
            <p:nvPr/>
          </p:nvSpPr>
          <p:spPr>
            <a:xfrm>
              <a:off x="2503667" y="3811640"/>
              <a:ext cx="474782" cy="474782"/>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D419A8C-0223-7CA5-3572-29348D69880C}"/>
                </a:ext>
              </a:extLst>
            </p:cNvPr>
            <p:cNvSpPr>
              <a:spLocks noChangeAspect="1"/>
            </p:cNvSpPr>
            <p:nvPr/>
          </p:nvSpPr>
          <p:spPr>
            <a:xfrm>
              <a:off x="3984002" y="2982419"/>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AC8D305-AFC7-8320-5413-FCF8B0938C9C}"/>
                </a:ext>
              </a:extLst>
            </p:cNvPr>
            <p:cNvSpPr>
              <a:spLocks noChangeAspect="1"/>
            </p:cNvSpPr>
            <p:nvPr/>
          </p:nvSpPr>
          <p:spPr>
            <a:xfrm>
              <a:off x="595306" y="3257348"/>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335CECE-963F-91C6-55D0-FDEDEA316C75}"/>
                </a:ext>
              </a:extLst>
            </p:cNvPr>
            <p:cNvSpPr>
              <a:spLocks noChangeAspect="1"/>
            </p:cNvSpPr>
            <p:nvPr/>
          </p:nvSpPr>
          <p:spPr>
            <a:xfrm>
              <a:off x="3369875" y="5265240"/>
              <a:ext cx="1000458" cy="1000458"/>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9B1A589-9C87-0741-28C3-0ED935B18E87}"/>
                </a:ext>
              </a:extLst>
            </p:cNvPr>
            <p:cNvSpPr>
              <a:spLocks noChangeAspect="1"/>
            </p:cNvSpPr>
            <p:nvPr/>
          </p:nvSpPr>
          <p:spPr>
            <a:xfrm>
              <a:off x="4910842" y="2332512"/>
              <a:ext cx="409433" cy="409433"/>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8EED486-30FD-E5F8-D03D-B32DBDE57CF3}"/>
                </a:ext>
              </a:extLst>
            </p:cNvPr>
            <p:cNvSpPr>
              <a:spLocks noChangeAspect="1"/>
            </p:cNvSpPr>
            <p:nvPr/>
          </p:nvSpPr>
          <p:spPr>
            <a:xfrm>
              <a:off x="838200" y="5486687"/>
              <a:ext cx="409433" cy="409433"/>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descr="Rectángulo que contiene 16 puntos de diferentes tamaños colocados al azar.">
            <a:extLst>
              <a:ext uri="{FF2B5EF4-FFF2-40B4-BE49-F238E27FC236}">
                <a16:creationId xmlns:a16="http://schemas.microsoft.com/office/drawing/2014/main" id="{0630A989-A553-49E6-CD6B-97BBA0D215A3}"/>
              </a:ext>
            </a:extLst>
          </p:cNvPr>
          <p:cNvGrpSpPr/>
          <p:nvPr/>
        </p:nvGrpSpPr>
        <p:grpSpPr>
          <a:xfrm>
            <a:off x="6253608" y="1205765"/>
            <a:ext cx="5673969" cy="4572000"/>
            <a:chOff x="6216053" y="1866234"/>
            <a:chExt cx="5673969" cy="4572000"/>
          </a:xfrm>
          <a:solidFill>
            <a:srgbClr val="FEEEE6"/>
          </a:solidFill>
        </p:grpSpPr>
        <p:sp>
          <p:nvSpPr>
            <p:cNvPr id="18" name="Rectangle 17">
              <a:extLst>
                <a:ext uri="{FF2B5EF4-FFF2-40B4-BE49-F238E27FC236}">
                  <a16:creationId xmlns:a16="http://schemas.microsoft.com/office/drawing/2014/main" id="{7E44CDC9-00BC-E670-3B96-D23F961F8A75}"/>
                </a:ext>
                <a:ext uri="{C183D7F6-B498-43B3-948B-1728B52AA6E4}">
                  <adec:decorative xmlns:adec="http://schemas.microsoft.com/office/drawing/2017/decorative" val="1"/>
                </a:ext>
              </a:extLst>
            </p:cNvPr>
            <p:cNvSpPr/>
            <p:nvPr/>
          </p:nvSpPr>
          <p:spPr>
            <a:xfrm>
              <a:off x="6216053" y="1866234"/>
              <a:ext cx="5673969" cy="4572000"/>
            </a:xfrm>
            <a:prstGeom prst="rect">
              <a:avLst/>
            </a:prstGeom>
            <a:solidFill>
              <a:srgbClr val="EDFED6"/>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C15EE29-84EB-73A1-1D0D-8C02192791BD}"/>
                </a:ext>
              </a:extLst>
            </p:cNvPr>
            <p:cNvSpPr>
              <a:spLocks noChangeAspect="1"/>
            </p:cNvSpPr>
            <p:nvPr/>
          </p:nvSpPr>
          <p:spPr>
            <a:xfrm>
              <a:off x="6495780" y="2180569"/>
              <a:ext cx="362141" cy="362141"/>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97D2C1E-41BB-C9FA-05C6-BBC979C5F5C5}"/>
                </a:ext>
              </a:extLst>
            </p:cNvPr>
            <p:cNvSpPr>
              <a:spLocks noChangeAspect="1"/>
            </p:cNvSpPr>
            <p:nvPr/>
          </p:nvSpPr>
          <p:spPr>
            <a:xfrm>
              <a:off x="7803789" y="5137188"/>
              <a:ext cx="204717" cy="204717"/>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B46D90E-FF83-A1F7-909A-E054B81D4BAB}"/>
                </a:ext>
              </a:extLst>
            </p:cNvPr>
            <p:cNvSpPr>
              <a:spLocks noChangeAspect="1"/>
            </p:cNvSpPr>
            <p:nvPr/>
          </p:nvSpPr>
          <p:spPr>
            <a:xfrm>
              <a:off x="7228931" y="4228158"/>
              <a:ext cx="684394" cy="68439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FE79CE0-A3C6-EE61-C232-D7FA7FDD4FC0}"/>
                </a:ext>
              </a:extLst>
            </p:cNvPr>
            <p:cNvSpPr>
              <a:spLocks noChangeAspect="1"/>
            </p:cNvSpPr>
            <p:nvPr/>
          </p:nvSpPr>
          <p:spPr>
            <a:xfrm>
              <a:off x="9548252" y="3717671"/>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937DFFB-33A3-82C3-E136-0614AF2EB02A}"/>
                </a:ext>
              </a:extLst>
            </p:cNvPr>
            <p:cNvSpPr>
              <a:spLocks noChangeAspect="1"/>
            </p:cNvSpPr>
            <p:nvPr/>
          </p:nvSpPr>
          <p:spPr>
            <a:xfrm>
              <a:off x="7075526" y="2479771"/>
              <a:ext cx="843888" cy="843888"/>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9F6D5BB6-042F-B665-01E2-467D1C598D18}"/>
                </a:ext>
              </a:extLst>
            </p:cNvPr>
            <p:cNvSpPr>
              <a:spLocks noChangeAspect="1"/>
            </p:cNvSpPr>
            <p:nvPr/>
          </p:nvSpPr>
          <p:spPr>
            <a:xfrm>
              <a:off x="8584157" y="5130708"/>
              <a:ext cx="638913" cy="638913"/>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5ED4ED1-7C98-4354-2306-B9E890B6AAA5}"/>
                </a:ext>
              </a:extLst>
            </p:cNvPr>
            <p:cNvSpPr>
              <a:spLocks noChangeAspect="1"/>
            </p:cNvSpPr>
            <p:nvPr/>
          </p:nvSpPr>
          <p:spPr>
            <a:xfrm>
              <a:off x="6570621" y="4721275"/>
              <a:ext cx="409433" cy="409433"/>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BCE3E6D-DD92-8089-23D2-36E1FEAF776E}"/>
                </a:ext>
              </a:extLst>
            </p:cNvPr>
            <p:cNvSpPr>
              <a:spLocks noChangeAspect="1"/>
            </p:cNvSpPr>
            <p:nvPr/>
          </p:nvSpPr>
          <p:spPr>
            <a:xfrm>
              <a:off x="10685349" y="5255857"/>
              <a:ext cx="1000458" cy="1000458"/>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527857-B209-5BC5-0910-F213900B3067}"/>
                </a:ext>
              </a:extLst>
            </p:cNvPr>
            <p:cNvSpPr>
              <a:spLocks noChangeAspect="1"/>
            </p:cNvSpPr>
            <p:nvPr/>
          </p:nvSpPr>
          <p:spPr>
            <a:xfrm>
              <a:off x="6963446" y="5756086"/>
              <a:ext cx="474782" cy="474782"/>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94ECA9F-5988-2302-CC17-5936768C24FD}"/>
                </a:ext>
              </a:extLst>
            </p:cNvPr>
            <p:cNvSpPr>
              <a:spLocks noChangeAspect="1"/>
            </p:cNvSpPr>
            <p:nvPr/>
          </p:nvSpPr>
          <p:spPr>
            <a:xfrm>
              <a:off x="8479200" y="3960460"/>
              <a:ext cx="474782" cy="474782"/>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5610118-B07E-B290-6D06-9D94E704C234}"/>
                </a:ext>
              </a:extLst>
            </p:cNvPr>
            <p:cNvSpPr>
              <a:spLocks noChangeAspect="1"/>
            </p:cNvSpPr>
            <p:nvPr/>
          </p:nvSpPr>
          <p:spPr>
            <a:xfrm>
              <a:off x="8615471" y="2043490"/>
              <a:ext cx="474782" cy="474782"/>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ACC3FFED-AEB3-B8D6-86FF-99EBFC51EB63}"/>
                </a:ext>
              </a:extLst>
            </p:cNvPr>
            <p:cNvSpPr>
              <a:spLocks noChangeAspect="1"/>
            </p:cNvSpPr>
            <p:nvPr/>
          </p:nvSpPr>
          <p:spPr>
            <a:xfrm>
              <a:off x="10942909" y="3575390"/>
              <a:ext cx="410890" cy="410890"/>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397C4B1-3B1E-DC78-2E8A-6544FA0A1AD3}"/>
                </a:ext>
              </a:extLst>
            </p:cNvPr>
            <p:cNvSpPr>
              <a:spLocks noChangeAspect="1"/>
            </p:cNvSpPr>
            <p:nvPr/>
          </p:nvSpPr>
          <p:spPr>
            <a:xfrm>
              <a:off x="11462711" y="3193690"/>
              <a:ext cx="205445" cy="205445"/>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8A1BCFD-F1A3-B51A-8AD6-6762DE96E784}"/>
                </a:ext>
              </a:extLst>
            </p:cNvPr>
            <p:cNvSpPr>
              <a:spLocks noChangeAspect="1"/>
            </p:cNvSpPr>
            <p:nvPr/>
          </p:nvSpPr>
          <p:spPr>
            <a:xfrm>
              <a:off x="9990161" y="5059933"/>
              <a:ext cx="409433" cy="409433"/>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0FDBA53-E366-FE25-B486-7DB69E6A1289}"/>
                </a:ext>
              </a:extLst>
            </p:cNvPr>
            <p:cNvSpPr>
              <a:spLocks noChangeAspect="1"/>
            </p:cNvSpPr>
            <p:nvPr/>
          </p:nvSpPr>
          <p:spPr>
            <a:xfrm>
              <a:off x="10823642" y="2199878"/>
              <a:ext cx="796024" cy="79602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25ECCD6-CB39-0CFC-D03B-CB72A6292E68}"/>
                </a:ext>
              </a:extLst>
            </p:cNvPr>
            <p:cNvSpPr>
              <a:spLocks noChangeAspect="1"/>
            </p:cNvSpPr>
            <p:nvPr/>
          </p:nvSpPr>
          <p:spPr>
            <a:xfrm>
              <a:off x="8174725" y="3092595"/>
              <a:ext cx="284192" cy="284192"/>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8523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noProof="0" dirty="0"/>
              <a:t>¿Cuál tiene más? (continuación) </a:t>
            </a:r>
            <a:endParaRPr lang="en-US" b="1" dirty="0">
              <a:solidFill>
                <a:schemeClr val="bg1"/>
              </a:solidFill>
            </a:endParaRPr>
          </a:p>
        </p:txBody>
      </p:sp>
      <p:grpSp>
        <p:nvGrpSpPr>
          <p:cNvPr id="3" name="Group 2" descr="Rectángulo que contiene 12 puntos de diferentes tamaños colocados al azar.">
            <a:extLst>
              <a:ext uri="{FF2B5EF4-FFF2-40B4-BE49-F238E27FC236}">
                <a16:creationId xmlns:a16="http://schemas.microsoft.com/office/drawing/2014/main" id="{C8DBBB5C-6B17-2FF1-D3E2-B67E2397F611}"/>
              </a:ext>
            </a:extLst>
          </p:cNvPr>
          <p:cNvGrpSpPr/>
          <p:nvPr/>
        </p:nvGrpSpPr>
        <p:grpSpPr>
          <a:xfrm>
            <a:off x="6216053" y="1143000"/>
            <a:ext cx="5673969" cy="4572000"/>
            <a:chOff x="6216053" y="2087315"/>
            <a:chExt cx="5673969" cy="4572000"/>
          </a:xfrm>
          <a:solidFill>
            <a:srgbClr val="DCFDB1"/>
          </a:solidFill>
        </p:grpSpPr>
        <p:sp>
          <p:nvSpPr>
            <p:cNvPr id="4" name="Rectangle 3" descr="Rectangle containing 12 blue dots of different sizes arranged at random.">
              <a:extLst>
                <a:ext uri="{FF2B5EF4-FFF2-40B4-BE49-F238E27FC236}">
                  <a16:creationId xmlns:a16="http://schemas.microsoft.com/office/drawing/2014/main" id="{CC49370D-BC3E-CC93-E295-5E100B8ECD5D}"/>
                </a:ext>
                <a:ext uri="{C183D7F6-B498-43B3-948B-1728B52AA6E4}">
                  <adec:decorative xmlns:adec="http://schemas.microsoft.com/office/drawing/2017/decorative" val="0"/>
                </a:ext>
              </a:extLst>
            </p:cNvPr>
            <p:cNvSpPr/>
            <p:nvPr/>
          </p:nvSpPr>
          <p:spPr>
            <a:xfrm>
              <a:off x="6216053" y="2087315"/>
              <a:ext cx="5673969" cy="4572000"/>
            </a:xfrm>
            <a:prstGeom prst="rect">
              <a:avLst/>
            </a:prstGeom>
            <a:solidFill>
              <a:srgbClr val="EDFED6"/>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8E9B7631-6393-3191-DBCF-725DB8A45BB9}"/>
                </a:ext>
              </a:extLst>
            </p:cNvPr>
            <p:cNvSpPr>
              <a:spLocks noChangeAspect="1"/>
            </p:cNvSpPr>
            <p:nvPr/>
          </p:nvSpPr>
          <p:spPr>
            <a:xfrm>
              <a:off x="6820907" y="2134371"/>
              <a:ext cx="362141" cy="362141"/>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DDA4A0F-FF6D-D527-1585-77EBA81D3A09}"/>
                </a:ext>
              </a:extLst>
            </p:cNvPr>
            <p:cNvSpPr>
              <a:spLocks noChangeAspect="1"/>
            </p:cNvSpPr>
            <p:nvPr/>
          </p:nvSpPr>
          <p:spPr>
            <a:xfrm>
              <a:off x="11386186" y="4401998"/>
              <a:ext cx="204717" cy="204717"/>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5BF0461F-DFA4-1BD9-FBBC-8672A015C777}"/>
                </a:ext>
              </a:extLst>
            </p:cNvPr>
            <p:cNvSpPr>
              <a:spLocks noChangeAspect="1"/>
            </p:cNvSpPr>
            <p:nvPr/>
          </p:nvSpPr>
          <p:spPr>
            <a:xfrm>
              <a:off x="8016499" y="3957033"/>
              <a:ext cx="624504" cy="624504"/>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7DF2290-AB6D-1877-A3F7-F086CD94CBC8}"/>
                </a:ext>
              </a:extLst>
            </p:cNvPr>
            <p:cNvSpPr>
              <a:spLocks noChangeAspect="1"/>
            </p:cNvSpPr>
            <p:nvPr/>
          </p:nvSpPr>
          <p:spPr>
            <a:xfrm>
              <a:off x="10747264" y="5102840"/>
              <a:ext cx="638913" cy="63891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1C28305-DD56-330F-BF3A-478508466061}"/>
                </a:ext>
              </a:extLst>
            </p:cNvPr>
            <p:cNvSpPr>
              <a:spLocks noChangeAspect="1"/>
            </p:cNvSpPr>
            <p:nvPr/>
          </p:nvSpPr>
          <p:spPr>
            <a:xfrm>
              <a:off x="7149748" y="5450588"/>
              <a:ext cx="1000458" cy="1000458"/>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A25367C-AC16-4CA9-FA1F-30114744C349}"/>
                </a:ext>
              </a:extLst>
            </p:cNvPr>
            <p:cNvSpPr>
              <a:spLocks noChangeAspect="1"/>
            </p:cNvSpPr>
            <p:nvPr/>
          </p:nvSpPr>
          <p:spPr>
            <a:xfrm>
              <a:off x="9627934" y="2701989"/>
              <a:ext cx="474782" cy="47478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97E469FA-09A9-71DA-C3CE-BEAFFED3D5AA}"/>
                </a:ext>
              </a:extLst>
            </p:cNvPr>
            <p:cNvSpPr>
              <a:spLocks noChangeAspect="1"/>
            </p:cNvSpPr>
            <p:nvPr/>
          </p:nvSpPr>
          <p:spPr>
            <a:xfrm>
              <a:off x="11265136" y="2283692"/>
              <a:ext cx="474782" cy="47478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849808AD-4DAC-F3E1-F58D-B73226C55CE6}"/>
                </a:ext>
              </a:extLst>
            </p:cNvPr>
            <p:cNvSpPr>
              <a:spLocks noChangeAspect="1"/>
            </p:cNvSpPr>
            <p:nvPr/>
          </p:nvSpPr>
          <p:spPr>
            <a:xfrm>
              <a:off x="10477152" y="3872740"/>
              <a:ext cx="410890" cy="41089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09468A6-C129-4441-A82A-421341E8D488}"/>
                </a:ext>
              </a:extLst>
            </p:cNvPr>
            <p:cNvSpPr>
              <a:spLocks noChangeAspect="1"/>
            </p:cNvSpPr>
            <p:nvPr/>
          </p:nvSpPr>
          <p:spPr>
            <a:xfrm>
              <a:off x="8346339" y="2998056"/>
              <a:ext cx="205445" cy="205445"/>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9323975-B4C5-BAC4-B5C7-0B6B890DC772}"/>
                </a:ext>
              </a:extLst>
            </p:cNvPr>
            <p:cNvSpPr>
              <a:spLocks noChangeAspect="1"/>
            </p:cNvSpPr>
            <p:nvPr/>
          </p:nvSpPr>
          <p:spPr>
            <a:xfrm>
              <a:off x="10041065" y="5999474"/>
              <a:ext cx="263383" cy="2633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E50C73E6-E378-AB03-80DF-47DC7F26446E}"/>
                </a:ext>
              </a:extLst>
            </p:cNvPr>
            <p:cNvSpPr>
              <a:spLocks noChangeAspect="1"/>
            </p:cNvSpPr>
            <p:nvPr/>
          </p:nvSpPr>
          <p:spPr>
            <a:xfrm>
              <a:off x="6457459" y="3409671"/>
              <a:ext cx="796024" cy="796024"/>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AFA45E9-0973-5031-2707-B7E5AC22546F}"/>
                </a:ext>
              </a:extLst>
            </p:cNvPr>
            <p:cNvSpPr>
              <a:spLocks noChangeAspect="1"/>
            </p:cNvSpPr>
            <p:nvPr/>
          </p:nvSpPr>
          <p:spPr>
            <a:xfrm>
              <a:off x="9200591" y="4404559"/>
              <a:ext cx="284192" cy="28419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descr="Rectángulo que contiene 8 puntos de diferentes tamaños colocados al azar.">
            <a:extLst>
              <a:ext uri="{FF2B5EF4-FFF2-40B4-BE49-F238E27FC236}">
                <a16:creationId xmlns:a16="http://schemas.microsoft.com/office/drawing/2014/main" id="{DE3C9885-BFBE-47F2-D6DF-648FD9036C74}"/>
              </a:ext>
            </a:extLst>
          </p:cNvPr>
          <p:cNvGrpSpPr/>
          <p:nvPr/>
        </p:nvGrpSpPr>
        <p:grpSpPr>
          <a:xfrm>
            <a:off x="301980" y="1143000"/>
            <a:ext cx="5673969" cy="4572000"/>
            <a:chOff x="301980" y="1866233"/>
            <a:chExt cx="5673969" cy="4572000"/>
          </a:xfrm>
          <a:solidFill>
            <a:srgbClr val="DCFDB1"/>
          </a:solidFill>
        </p:grpSpPr>
        <p:sp>
          <p:nvSpPr>
            <p:cNvPr id="46" name="Rectangle 45">
              <a:extLst>
                <a:ext uri="{FF2B5EF4-FFF2-40B4-BE49-F238E27FC236}">
                  <a16:creationId xmlns:a16="http://schemas.microsoft.com/office/drawing/2014/main" id="{3309ECC4-42AC-6754-88B6-72D1F7374152}"/>
                </a:ext>
                <a:ext uri="{C183D7F6-B498-43B3-948B-1728B52AA6E4}">
                  <adec:decorative xmlns:adec="http://schemas.microsoft.com/office/drawing/2017/decorative" val="1"/>
                </a:ext>
              </a:extLst>
            </p:cNvPr>
            <p:cNvSpPr/>
            <p:nvPr/>
          </p:nvSpPr>
          <p:spPr>
            <a:xfrm>
              <a:off x="301980" y="1866233"/>
              <a:ext cx="5673969" cy="4572000"/>
            </a:xfrm>
            <a:prstGeom prst="rect">
              <a:avLst/>
            </a:prstGeom>
            <a:solidFill>
              <a:srgbClr val="EDFED6"/>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6A30620-0FCE-5C45-4609-5C290A908A21}"/>
                </a:ext>
              </a:extLst>
            </p:cNvPr>
            <p:cNvSpPr>
              <a:spLocks noChangeAspect="1"/>
            </p:cNvSpPr>
            <p:nvPr/>
          </p:nvSpPr>
          <p:spPr>
            <a:xfrm>
              <a:off x="1016114" y="2356157"/>
              <a:ext cx="362141" cy="362141"/>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185F5DC9-A7F5-6ACE-EC42-AF8AE9FC8A09}"/>
                </a:ext>
              </a:extLst>
            </p:cNvPr>
            <p:cNvSpPr>
              <a:spLocks noChangeAspect="1"/>
            </p:cNvSpPr>
            <p:nvPr/>
          </p:nvSpPr>
          <p:spPr>
            <a:xfrm>
              <a:off x="2118286" y="4953034"/>
              <a:ext cx="204717" cy="204717"/>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242D4EED-8E10-A9D3-C5FE-23832689CA1F}"/>
                </a:ext>
              </a:extLst>
            </p:cNvPr>
            <p:cNvSpPr>
              <a:spLocks noChangeAspect="1"/>
            </p:cNvSpPr>
            <p:nvPr/>
          </p:nvSpPr>
          <p:spPr>
            <a:xfrm>
              <a:off x="2503667" y="3811640"/>
              <a:ext cx="474782" cy="474782"/>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068041D0-0359-41C9-B14D-028DE06C7DD9}"/>
                </a:ext>
              </a:extLst>
            </p:cNvPr>
            <p:cNvSpPr>
              <a:spLocks noChangeAspect="1"/>
            </p:cNvSpPr>
            <p:nvPr/>
          </p:nvSpPr>
          <p:spPr>
            <a:xfrm>
              <a:off x="3984002" y="2982419"/>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5CA1983C-796C-7DD5-BE51-B8690CB78E88}"/>
                </a:ext>
              </a:extLst>
            </p:cNvPr>
            <p:cNvSpPr>
              <a:spLocks noChangeAspect="1"/>
            </p:cNvSpPr>
            <p:nvPr/>
          </p:nvSpPr>
          <p:spPr>
            <a:xfrm>
              <a:off x="595306" y="3257348"/>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E8444C1A-3737-721B-6042-1B1FDCBFB2AC}"/>
                </a:ext>
              </a:extLst>
            </p:cNvPr>
            <p:cNvSpPr>
              <a:spLocks noChangeAspect="1"/>
            </p:cNvSpPr>
            <p:nvPr/>
          </p:nvSpPr>
          <p:spPr>
            <a:xfrm>
              <a:off x="3369875" y="5265240"/>
              <a:ext cx="1000458" cy="1000458"/>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E9E44F4B-7153-3DE2-C074-EB21DE58AD38}"/>
                </a:ext>
              </a:extLst>
            </p:cNvPr>
            <p:cNvSpPr>
              <a:spLocks noChangeAspect="1"/>
            </p:cNvSpPr>
            <p:nvPr/>
          </p:nvSpPr>
          <p:spPr>
            <a:xfrm>
              <a:off x="4910842" y="2332512"/>
              <a:ext cx="409433" cy="409433"/>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4D74A499-3C98-6E66-97B0-D33CACFF3E6C}"/>
                </a:ext>
              </a:extLst>
            </p:cNvPr>
            <p:cNvSpPr>
              <a:spLocks noChangeAspect="1"/>
            </p:cNvSpPr>
            <p:nvPr/>
          </p:nvSpPr>
          <p:spPr>
            <a:xfrm>
              <a:off x="838200" y="5486687"/>
              <a:ext cx="409433" cy="409433"/>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35999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noProof="0" dirty="0"/>
              <a:t> Reflexionar: atención a la cantidad </a:t>
            </a:r>
            <a:endParaRPr lang="en-US" b="1"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1171847"/>
            <a:ext cx="6048557" cy="5054698"/>
          </a:xfrm>
        </p:spPr>
        <p:txBody>
          <a:bodyPr anchor="ctr" anchorCtr="0">
            <a:normAutofit lnSpcReduction="10000"/>
          </a:bodyPr>
          <a:lstStyle/>
          <a:p>
            <a:pPr>
              <a:spcAft>
                <a:spcPts val="1200"/>
              </a:spcAft>
            </a:pPr>
            <a:r>
              <a:rPr lang="es-US" noProof="0" dirty="0"/>
              <a:t>¿Cómo configura el entorno para que los bebés y niños pequeños presten atención a la cantidad? </a:t>
            </a:r>
          </a:p>
          <a:p>
            <a:pPr>
              <a:spcAft>
                <a:spcPts val="1200"/>
              </a:spcAft>
            </a:pPr>
            <a:r>
              <a:rPr lang="es-US" noProof="0" dirty="0"/>
              <a:t>¿Cómo se tiene en cuenta las características individuales de los niños como:</a:t>
            </a:r>
          </a:p>
          <a:p>
            <a:pPr lvl="1"/>
            <a:r>
              <a:rPr lang="es-US" noProof="0" dirty="0"/>
              <a:t>aptitudes numéricas emergentes, </a:t>
            </a:r>
          </a:p>
          <a:p>
            <a:pPr lvl="1"/>
            <a:r>
              <a:rPr lang="es-US" noProof="0" dirty="0"/>
              <a:t>intereses,</a:t>
            </a:r>
          </a:p>
          <a:p>
            <a:pPr lvl="1"/>
            <a:r>
              <a:rPr lang="es-US" noProof="0" dirty="0"/>
              <a:t> culturas, </a:t>
            </a:r>
          </a:p>
          <a:p>
            <a:pPr lvl="1"/>
            <a:r>
              <a:rPr lang="es-US" noProof="0" dirty="0"/>
              <a:t>idiomas o </a:t>
            </a:r>
          </a:p>
          <a:p>
            <a:pPr lvl="1"/>
            <a:r>
              <a:rPr lang="es-US" noProof="0" dirty="0"/>
              <a:t>experiencias vividas?</a:t>
            </a:r>
          </a:p>
        </p:txBody>
      </p:sp>
      <p:pic>
        <p:nvPicPr>
          <p:cNvPr id="3" name="Content Placeholder 7">
            <a:extLst>
              <a:ext uri="{FF2B5EF4-FFF2-40B4-BE49-F238E27FC236}">
                <a16:creationId xmlns:a16="http://schemas.microsoft.com/office/drawing/2014/main" id="{43797209-0BC6-E8EB-E5E5-1FF0FE0CDC5E}"/>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40880" y="967493"/>
            <a:ext cx="5151120" cy="5259052"/>
          </a:xfrm>
          <a:prstGeom prst="rect">
            <a:avLst/>
          </a:prstGeom>
        </p:spPr>
      </p:pic>
    </p:spTree>
    <p:extLst>
      <p:ext uri="{BB962C8B-B14F-4D97-AF65-F5344CB8AC3E}">
        <p14:creationId xmlns:p14="http://schemas.microsoft.com/office/powerpoint/2010/main" val="213155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noProof="0" dirty="0"/>
              <a:t>Comparar números: definición </a:t>
            </a:r>
            <a:endParaRPr lang="en-US" b="1"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7"/>
            <a:ext cx="5183394" cy="4912430"/>
          </a:xfrm>
        </p:spPr>
        <p:txBody>
          <a:bodyPr anchor="ctr" anchorCtr="0">
            <a:normAutofit/>
          </a:bodyPr>
          <a:lstStyle/>
          <a:p>
            <a:pPr marL="0" indent="0">
              <a:buNone/>
            </a:pPr>
            <a:r>
              <a:rPr lang="es-US" noProof="0" dirty="0"/>
              <a:t>Averiguar cuál conjunto tiene más, cuál conjunto tiene menos, o si los conjuntos tienen el mismo número.</a:t>
            </a:r>
          </a:p>
        </p:txBody>
      </p:sp>
      <p:pic>
        <p:nvPicPr>
          <p:cNvPr id="4" name="Content Placeholder 6">
            <a:extLst>
              <a:ext uri="{FF2B5EF4-FFF2-40B4-BE49-F238E27FC236}">
                <a16:creationId xmlns:a16="http://schemas.microsoft.com/office/drawing/2014/main" id="{5ED86781-832F-D3B4-E2E0-BF2FC453DD6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389"/>
          <a:stretch/>
        </p:blipFill>
        <p:spPr>
          <a:xfrm>
            <a:off x="6224955" y="942711"/>
            <a:ext cx="5967046" cy="5218407"/>
          </a:xfrm>
          <a:prstGeom prst="rect">
            <a:avLst/>
          </a:prstGeom>
        </p:spPr>
      </p:pic>
    </p:spTree>
    <p:extLst>
      <p:ext uri="{BB962C8B-B14F-4D97-AF65-F5344CB8AC3E}">
        <p14:creationId xmlns:p14="http://schemas.microsoft.com/office/powerpoint/2010/main" val="3022467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noProof="0" dirty="0"/>
              <a:t>Comparar números: comparar visualmente grupos</a:t>
            </a:r>
            <a:endParaRPr lang="en-US" b="1"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7"/>
            <a:ext cx="5696864" cy="5063010"/>
          </a:xfrm>
        </p:spPr>
        <p:txBody>
          <a:bodyPr anchor="ctr" anchorCtr="0">
            <a:normAutofit/>
          </a:bodyPr>
          <a:lstStyle/>
          <a:p>
            <a:pPr marL="0" indent="0">
              <a:buNone/>
            </a:pPr>
            <a:r>
              <a:rPr lang="es-US" noProof="0" dirty="0"/>
              <a:t>Examinar los dos grupos y decidir cuál es “más”. </a:t>
            </a:r>
          </a:p>
        </p:txBody>
      </p:sp>
      <p:pic>
        <p:nvPicPr>
          <p:cNvPr id="3" name="Content Placeholder 5">
            <a:extLst>
              <a:ext uri="{FF2B5EF4-FFF2-40B4-BE49-F238E27FC236}">
                <a16:creationId xmlns:a16="http://schemas.microsoft.com/office/drawing/2014/main" id="{844A46CF-CFC9-D329-BDAE-8BC747294368}"/>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43933" y="971001"/>
            <a:ext cx="5348068" cy="5263856"/>
          </a:xfrm>
          <a:prstGeom prst="rect">
            <a:avLst/>
          </a:prstGeom>
        </p:spPr>
      </p:pic>
    </p:spTree>
    <p:extLst>
      <p:ext uri="{BB962C8B-B14F-4D97-AF65-F5344CB8AC3E}">
        <p14:creationId xmlns:p14="http://schemas.microsoft.com/office/powerpoint/2010/main" val="2396002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noProof="0" dirty="0"/>
              <a:t>Comparar números: emparejar</a:t>
            </a:r>
            <a:endParaRPr lang="en-US" b="1"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7"/>
            <a:ext cx="6512790" cy="4966782"/>
          </a:xfrm>
        </p:spPr>
        <p:txBody>
          <a:bodyPr anchor="ctr" anchorCtr="0">
            <a:normAutofit/>
          </a:bodyPr>
          <a:lstStyle/>
          <a:p>
            <a:pPr marL="0" indent="0">
              <a:buNone/>
            </a:pPr>
            <a:r>
              <a:rPr lang="es-US" noProof="0" dirty="0"/>
              <a:t>Poner dos conjuntos de objetos uno al lado del otro y comparar la cantidad.</a:t>
            </a:r>
          </a:p>
        </p:txBody>
      </p:sp>
      <p:pic>
        <p:nvPicPr>
          <p:cNvPr id="4" name="Content Placeholder 6" descr="Tres bloques de madera colocados en una fila. Hay un coche de juguete colocado delante de dos de los bloques de madera. Un niño coloca un tercer coche delante de uno de los bloques de madera, de manera que tres coches están alineados con tres bloques de madera.">
            <a:extLst>
              <a:ext uri="{FF2B5EF4-FFF2-40B4-BE49-F238E27FC236}">
                <a16:creationId xmlns:a16="http://schemas.microsoft.com/office/drawing/2014/main" id="{1BC97B57-73A5-7644-61EE-8A60D2E903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7350378" y="1297007"/>
            <a:ext cx="5158135" cy="4525108"/>
          </a:xfrm>
          <a:prstGeom prst="rect">
            <a:avLst/>
          </a:prstGeom>
        </p:spPr>
      </p:pic>
    </p:spTree>
    <p:extLst>
      <p:ext uri="{BB962C8B-B14F-4D97-AF65-F5344CB8AC3E}">
        <p14:creationId xmlns:p14="http://schemas.microsoft.com/office/powerpoint/2010/main" val="2810297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noProof="0" dirty="0"/>
              <a:t>Comparar números: vocabulario </a:t>
            </a:r>
            <a:endParaRPr lang="en-US" b="1"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6"/>
            <a:ext cx="4662888" cy="4792855"/>
          </a:xfrm>
        </p:spPr>
        <p:txBody>
          <a:bodyPr anchor="ctr" anchorCtr="0">
            <a:normAutofit fontScale="92500"/>
          </a:bodyPr>
          <a:lstStyle/>
          <a:p>
            <a:pPr marL="0" indent="0">
              <a:spcAft>
                <a:spcPts val="1200"/>
              </a:spcAft>
              <a:buNone/>
            </a:pPr>
            <a:r>
              <a:rPr lang="es-US" noProof="0" dirty="0"/>
              <a:t>Vocabulario comparativo:</a:t>
            </a:r>
          </a:p>
          <a:p>
            <a:pPr>
              <a:spcAft>
                <a:spcPts val="1200"/>
              </a:spcAft>
            </a:pPr>
            <a:r>
              <a:rPr lang="es-US" noProof="0" dirty="0"/>
              <a:t>Los niños pequeños entienden y usan palabras como "más" o "menos" en su idioma del hogar, inglés o ambos.</a:t>
            </a:r>
          </a:p>
          <a:p>
            <a:pPr>
              <a:spcAft>
                <a:spcPts val="1200"/>
              </a:spcAft>
            </a:pPr>
            <a:r>
              <a:rPr lang="es-US" noProof="0" dirty="0"/>
              <a:t>Los niños pequeños mayores pueden responder preguntas como "¿Cuál tiene más?”.</a:t>
            </a:r>
          </a:p>
        </p:txBody>
      </p:sp>
      <p:pic>
        <p:nvPicPr>
          <p:cNvPr id="3" name="Content Placeholder 7">
            <a:extLst>
              <a:ext uri="{FF2B5EF4-FFF2-40B4-BE49-F238E27FC236}">
                <a16:creationId xmlns:a16="http://schemas.microsoft.com/office/drawing/2014/main" id="{1EEA045D-2A7A-5161-5EFB-A57572BC3A9D}"/>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655"/>
          <a:stretch/>
        </p:blipFill>
        <p:spPr>
          <a:xfrm>
            <a:off x="5417802" y="972832"/>
            <a:ext cx="6774198" cy="4991870"/>
          </a:xfrm>
          <a:prstGeom prst="rect">
            <a:avLst/>
          </a:prstGeom>
        </p:spPr>
      </p:pic>
    </p:spTree>
    <p:extLst>
      <p:ext uri="{BB962C8B-B14F-4D97-AF65-F5344CB8AC3E}">
        <p14:creationId xmlns:p14="http://schemas.microsoft.com/office/powerpoint/2010/main" val="1039260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noProof="0" dirty="0"/>
              <a:t>Conteo: definición </a:t>
            </a:r>
            <a:endParaRPr lang="en-US" b="1"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8" y="1171846"/>
            <a:ext cx="4845767" cy="4585201"/>
          </a:xfrm>
        </p:spPr>
        <p:txBody>
          <a:bodyPr anchor="ctr" anchorCtr="0">
            <a:normAutofit/>
          </a:bodyPr>
          <a:lstStyle/>
          <a:p>
            <a:pPr>
              <a:spcAft>
                <a:spcPts val="1800"/>
              </a:spcAft>
            </a:pPr>
            <a:r>
              <a:rPr lang="es-US" b="1" noProof="0" dirty="0">
                <a:effectLst/>
                <a:latin typeface="Montserrat" pitchFamily="2" charset="77"/>
                <a:ea typeface="Calibri" panose="020F0502020204030204" pitchFamily="34" charset="0"/>
                <a:cs typeface="Times New Roman" panose="02020603050405020304" pitchFamily="18" charset="0"/>
              </a:rPr>
              <a:t>Conteo: </a:t>
            </a:r>
            <a:r>
              <a:rPr lang="es-US" noProof="0" dirty="0">
                <a:effectLst/>
                <a:latin typeface="Montserrat" pitchFamily="2" charset="77"/>
                <a:ea typeface="Calibri" panose="020F0502020204030204" pitchFamily="34" charset="0"/>
                <a:cs typeface="Times New Roman" panose="02020603050405020304" pitchFamily="18" charset="0"/>
              </a:rPr>
              <a:t>describe el proceso de identificar el número de objetos en un grupo.</a:t>
            </a:r>
          </a:p>
          <a:p>
            <a:pPr>
              <a:spcAft>
                <a:spcPts val="1800"/>
              </a:spcAft>
            </a:pPr>
            <a:r>
              <a:rPr lang="es-US" b="1" noProof="0" dirty="0">
                <a:effectLst/>
                <a:latin typeface="Montserrat" pitchFamily="2" charset="77"/>
                <a:ea typeface="Calibri" panose="020F0502020204030204" pitchFamily="34" charset="0"/>
                <a:cs typeface="Times New Roman" panose="02020603050405020304" pitchFamily="18" charset="0"/>
              </a:rPr>
              <a:t>Lista de conteo: </a:t>
            </a:r>
            <a:r>
              <a:rPr lang="es-US" noProof="0" dirty="0">
                <a:effectLst/>
                <a:latin typeface="Montserrat" pitchFamily="2" charset="77"/>
                <a:ea typeface="Calibri" panose="020F0502020204030204" pitchFamily="34" charset="0"/>
                <a:cs typeface="Times New Roman" panose="02020603050405020304" pitchFamily="18" charset="0"/>
              </a:rPr>
              <a:t>la lista ordenada de palabras para números (por ejemplo </a:t>
            </a:r>
            <a:r>
              <a:rPr lang="es-US" dirty="0"/>
              <a:t>uno, dos, tres, cuatro).</a:t>
            </a:r>
            <a:endParaRPr lang="es-US" noProof="0" dirty="0">
              <a:effectLst/>
              <a:latin typeface="Montserrat" pitchFamily="2" charset="77"/>
              <a:ea typeface="Calibri" panose="020F0502020204030204" pitchFamily="34" charset="0"/>
              <a:cs typeface="Times New Roman" panose="02020603050405020304" pitchFamily="18" charset="0"/>
            </a:endParaRPr>
          </a:p>
        </p:txBody>
      </p:sp>
      <p:pic>
        <p:nvPicPr>
          <p:cNvPr id="4" name="Content Placeholder 8" descr="Un niño pequeño agarrando pedazos de naranja con tenazas.">
            <a:extLst>
              <a:ext uri="{FF2B5EF4-FFF2-40B4-BE49-F238E27FC236}">
                <a16:creationId xmlns:a16="http://schemas.microsoft.com/office/drawing/2014/main" id="{DA679BA1-9E73-672D-3606-85B28BC33E06}"/>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5929532" y="968498"/>
            <a:ext cx="6262468" cy="4788550"/>
          </a:xfrm>
          <a:prstGeom prst="rect">
            <a:avLst/>
          </a:prstGeom>
        </p:spPr>
      </p:pic>
    </p:spTree>
    <p:extLst>
      <p:ext uri="{BB962C8B-B14F-4D97-AF65-F5344CB8AC3E}">
        <p14:creationId xmlns:p14="http://schemas.microsoft.com/office/powerpoint/2010/main" val="3979860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Counting: Beginning to Count</a:t>
            </a:r>
            <a:endParaRPr lang="en-US" b="1"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6"/>
            <a:ext cx="6407282" cy="5023357"/>
          </a:xfrm>
        </p:spPr>
        <p:txBody>
          <a:bodyPr anchor="ctr" anchorCtr="0">
            <a:normAutofit/>
          </a:bodyPr>
          <a:lstStyle/>
          <a:p>
            <a:pPr marL="0" indent="0">
              <a:buNone/>
            </a:pPr>
            <a:r>
              <a:rPr lang="es-US" b="1" noProof="0" dirty="0"/>
              <a:t>Aprender palabras para números:</a:t>
            </a:r>
          </a:p>
          <a:p>
            <a:r>
              <a:rPr lang="es-US" dirty="0"/>
              <a:t>Entre los 12 y los 24 meses, la </a:t>
            </a:r>
            <a:r>
              <a:rPr lang="es-US" noProof="0" dirty="0"/>
              <a:t>mayoría de los niños comienzan a comunicar algunas palabras para los números. </a:t>
            </a:r>
          </a:p>
          <a:p>
            <a:pPr marL="0" indent="0">
              <a:buNone/>
            </a:pPr>
            <a:r>
              <a:rPr lang="es-US" b="1" noProof="0" dirty="0"/>
              <a:t>Comenzar con el conteo:</a:t>
            </a:r>
            <a:r>
              <a:rPr lang="es-US" noProof="0" dirty="0"/>
              <a:t> </a:t>
            </a:r>
          </a:p>
          <a:p>
            <a:r>
              <a:rPr lang="es-US" noProof="0" dirty="0"/>
              <a:t>Entre los 24 y 36 meses, los niños recitan partes de la lista de conteo</a:t>
            </a:r>
          </a:p>
        </p:txBody>
      </p:sp>
      <p:pic>
        <p:nvPicPr>
          <p:cNvPr id="3" name="Content Placeholder 8" descr="Una niña pequeña jugando con plastilina azul.">
            <a:extLst>
              <a:ext uri="{FF2B5EF4-FFF2-40B4-BE49-F238E27FC236}">
                <a16:creationId xmlns:a16="http://schemas.microsoft.com/office/drawing/2014/main" id="{6CCF8574-A1FD-9411-0991-4C77C20AC62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7364437" y="967495"/>
            <a:ext cx="4827563" cy="5227709"/>
          </a:xfrm>
          <a:prstGeom prst="rect">
            <a:avLst/>
          </a:prstGeom>
        </p:spPr>
      </p:pic>
    </p:spTree>
    <p:extLst>
      <p:ext uri="{BB962C8B-B14F-4D97-AF65-F5344CB8AC3E}">
        <p14:creationId xmlns:p14="http://schemas.microsoft.com/office/powerpoint/2010/main" val="1791444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Reflect: Comparing Number and Counting</a:t>
            </a:r>
            <a:endParaRPr lang="en-US" b="1"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6"/>
            <a:ext cx="6407282" cy="4927235"/>
          </a:xfrm>
        </p:spPr>
        <p:txBody>
          <a:bodyPr anchor="ctr" anchorCtr="0">
            <a:normAutofit lnSpcReduction="10000"/>
          </a:bodyPr>
          <a:lstStyle/>
          <a:p>
            <a:pPr>
              <a:spcAft>
                <a:spcPts val="1800"/>
              </a:spcAft>
            </a:pPr>
            <a:r>
              <a:rPr lang="es-US" noProof="0" dirty="0"/>
              <a:t>¿Cómo configura el entorno para que los bebés y niños pequeños comparen números y aprenden a contar?</a:t>
            </a:r>
          </a:p>
          <a:p>
            <a:pPr>
              <a:spcAft>
                <a:spcPts val="1200"/>
              </a:spcAft>
            </a:pPr>
            <a:r>
              <a:rPr lang="es-US" noProof="0" dirty="0"/>
              <a:t>¿Cómo se tiene en cuenta las características individuales de los niños como:</a:t>
            </a:r>
          </a:p>
          <a:p>
            <a:pPr lvl="1"/>
            <a:r>
              <a:rPr lang="es-US" noProof="0" dirty="0"/>
              <a:t>aptitudes numéricas emergentes, </a:t>
            </a:r>
          </a:p>
          <a:p>
            <a:pPr lvl="1"/>
            <a:r>
              <a:rPr lang="es-US" noProof="0" dirty="0"/>
              <a:t>intereses,</a:t>
            </a:r>
          </a:p>
          <a:p>
            <a:pPr lvl="1"/>
            <a:r>
              <a:rPr lang="es-US" noProof="0" dirty="0"/>
              <a:t> culturas, </a:t>
            </a:r>
          </a:p>
          <a:p>
            <a:pPr lvl="1"/>
            <a:r>
              <a:rPr lang="es-US" noProof="0" dirty="0"/>
              <a:t>idiomas o </a:t>
            </a:r>
          </a:p>
          <a:p>
            <a:pPr lvl="1"/>
            <a:r>
              <a:rPr lang="es-US" noProof="0" dirty="0"/>
              <a:t>experiencias vividas?</a:t>
            </a:r>
          </a:p>
        </p:txBody>
      </p:sp>
      <p:pic>
        <p:nvPicPr>
          <p:cNvPr id="5" name="Picture 4" descr="Un niño jugando con 5 ranas de juguete.">
            <a:extLst>
              <a:ext uri="{FF2B5EF4-FFF2-40B4-BE49-F238E27FC236}">
                <a16:creationId xmlns:a16="http://schemas.microsoft.com/office/drawing/2014/main" id="{7E945B0A-3D96-534C-14A6-538063748D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80220" y="963682"/>
            <a:ext cx="4511780" cy="5135399"/>
          </a:xfrm>
          <a:prstGeom prst="rect">
            <a:avLst/>
          </a:prstGeom>
        </p:spPr>
      </p:pic>
    </p:spTree>
    <p:extLst>
      <p:ext uri="{BB962C8B-B14F-4D97-AF65-F5344CB8AC3E}">
        <p14:creationId xmlns:p14="http://schemas.microsoft.com/office/powerpoint/2010/main" val="2723686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1"/>
            <a:ext cx="8520330" cy="21910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s for Fresno County Superintendent of Schools and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
        <p:nvSpPr>
          <p:cNvPr id="6" name="TextBox 5">
            <a:extLst>
              <a:ext uri="{FF2B5EF4-FFF2-40B4-BE49-F238E27FC236}">
                <a16:creationId xmlns:a16="http://schemas.microsoft.com/office/drawing/2014/main" id="{81CABAD6-EC21-471F-0425-8A1668D51311}"/>
              </a:ext>
            </a:extLst>
          </p:cNvPr>
          <p:cNvSpPr txBox="1"/>
          <p:nvPr/>
        </p:nvSpPr>
        <p:spPr>
          <a:xfrm>
            <a:off x="2210972" y="3623235"/>
            <a:ext cx="8060789" cy="1733167"/>
          </a:xfrm>
          <a:prstGeom prst="rect">
            <a:avLst/>
          </a:prstGeom>
          <a:noFill/>
        </p:spPr>
        <p:txBody>
          <a:bodyPr wrap="square" rtlCol="0">
            <a:spAutoFit/>
          </a:bodyPr>
          <a:lstStyle/>
          <a:p>
            <a:pPr>
              <a:lnSpc>
                <a:spcPts val="2600"/>
              </a:lnSpc>
            </a:pPr>
            <a:r>
              <a:rPr lang="en-US" sz="1800" noProof="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Count Play Explore</a:t>
            </a:r>
            <a:r>
              <a:rPr lang="es-US" sz="1800" noProof="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 Recursos de Aprendizaje Profesional es un producto del Superintendente de Escuelas del Condado de Fresno desarrollado en colaboración con WestEd y socios. No está destinado a la redistribución comercial, modificación no autorizada o uso fuera del ámbito de la educación profesional</a:t>
            </a: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a:t>
            </a:r>
            <a:endParaRPr lang="en-US" sz="1800" dirty="0">
              <a:solidFill>
                <a:schemeClr val="bg1"/>
              </a:solidFill>
              <a:effectLst/>
              <a:latin typeface="Montserrat Medium" panose="00000600000000000000" pitchFamily="2"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B22E8C9E-AE99-BB9C-4AFD-4D01F9549AD2}"/>
              </a:ext>
            </a:extLst>
          </p:cNvPr>
          <p:cNvSpPr>
            <a:spLocks noGrp="1"/>
          </p:cNvSpPr>
          <p:nvPr>
            <p:ph type="title" idx="4294967295"/>
          </p:nvPr>
        </p:nvSpPr>
        <p:spPr>
          <a:xfrm>
            <a:off x="176293" y="-602705"/>
            <a:ext cx="11839413" cy="525333"/>
          </a:xfrm>
        </p:spPr>
        <p:txBody>
          <a:bodyPr/>
          <a:lstStyle/>
          <a:p>
            <a:r>
              <a:rPr lang="en-US" dirty="0"/>
              <a:t>Acknowledgments</a:t>
            </a:r>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87434" y="1294229"/>
            <a:ext cx="4034118" cy="4483734"/>
          </a:xfrm>
        </p:spPr>
        <p:txBody>
          <a:bodyPr>
            <a:normAutofit/>
          </a:bodyPr>
          <a:lstStyle/>
          <a:p>
            <a:pPr algn="ctr"/>
            <a:r>
              <a:rPr lang="es-US" sz="5400" noProof="0" dirty="0"/>
              <a:t>Observar: Aprender sobre números y conteo </a:t>
            </a:r>
            <a:endParaRPr lang="en-US" sz="4800" dirty="0">
              <a:solidFill>
                <a:schemeClr val="bg1"/>
              </a:solidFill>
              <a:latin typeface="Montserrat" pitchFamily="2" charset="77"/>
            </a:endParaRPr>
          </a:p>
        </p:txBody>
      </p:sp>
      <p:sp>
        <p:nvSpPr>
          <p:cNvPr id="7" name="Content Placeholder 6">
            <a:extLst>
              <a:ext uri="{FF2B5EF4-FFF2-40B4-BE49-F238E27FC236}">
                <a16:creationId xmlns:a16="http://schemas.microsoft.com/office/drawing/2014/main" id="{D6978D14-4DA0-AB10-77E9-D4F4C4DEB888}"/>
              </a:ext>
            </a:extLst>
          </p:cNvPr>
          <p:cNvSpPr>
            <a:spLocks noGrp="1"/>
          </p:cNvSpPr>
          <p:nvPr>
            <p:ph idx="1"/>
          </p:nvPr>
        </p:nvSpPr>
        <p:spPr>
          <a:xfrm>
            <a:off x="6096000" y="5178275"/>
            <a:ext cx="5373622" cy="998688"/>
          </a:xfrm>
        </p:spPr>
        <p:txBody>
          <a:bodyPr>
            <a:normAutofit lnSpcReduction="10000"/>
          </a:bodyPr>
          <a:lstStyle/>
          <a:p>
            <a:pPr marL="0" indent="0">
              <a:buNone/>
            </a:pPr>
            <a:r>
              <a:rPr lang="es-ES_tradnl" sz="1600" u="sng" noProof="0" dirty="0">
                <a:solidFill>
                  <a:srgbClr val="0000FF"/>
                </a:solidFill>
                <a:latin typeface="Montserrat Medium"/>
                <a:cs typeface="Calibri"/>
                <a:hlinkClick r:id="rId3"/>
              </a:rPr>
              <a:t>Contar con pelotas y túneles (18–36 meses)</a:t>
            </a:r>
            <a:r>
              <a:rPr lang="es-ES_tradnl" sz="1600" u="sng" noProof="0" dirty="0">
                <a:solidFill>
                  <a:srgbClr val="0000FF"/>
                </a:solidFill>
                <a:latin typeface="Montserrat Medium"/>
                <a:cs typeface="Calibri"/>
              </a:rPr>
              <a:t> </a:t>
            </a:r>
          </a:p>
          <a:p>
            <a:pPr marL="0" indent="0">
              <a:buNone/>
            </a:pPr>
            <a:r>
              <a:rPr lang="es-ES_tradnl" sz="1600" u="sng" noProof="0" dirty="0">
                <a:solidFill>
                  <a:srgbClr val="0000FF"/>
                </a:solidFill>
                <a:latin typeface="Montserrat Medium"/>
                <a:cs typeface="Calibri"/>
                <a:hlinkClick r:id="rId4"/>
              </a:rPr>
              <a:t>Contar con pelotas y túneles (18–36 meses) </a:t>
            </a:r>
            <a:endParaRPr lang="es-ES_tradnl" sz="1600" u="sng" noProof="0" dirty="0">
              <a:solidFill>
                <a:srgbClr val="0000FF"/>
              </a:solidFill>
              <a:latin typeface="Montserrat Medium" panose="00000600000000000000" pitchFamily="2" charset="0"/>
              <a:cs typeface="Calibri" panose="020F0502020204030204" pitchFamily="34" charset="0"/>
              <a:hlinkClick r:id="rId4"/>
            </a:endParaRPr>
          </a:p>
          <a:p>
            <a:pPr marL="0" indent="0">
              <a:buNone/>
            </a:pPr>
            <a:r>
              <a:rPr lang="es-ES_tradnl" sz="1600" u="sng" dirty="0">
                <a:solidFill>
                  <a:srgbClr val="0000FF"/>
                </a:solidFill>
                <a:latin typeface="Montserrat Medium"/>
                <a:cs typeface="Calibri"/>
                <a:hlinkClick r:id="rId4"/>
              </a:rPr>
              <a:t> –Versión AD</a:t>
            </a:r>
            <a:endParaRPr lang="es-ES_tradnl" sz="1600" u="sng" dirty="0">
              <a:solidFill>
                <a:srgbClr val="0000FF"/>
              </a:solidFill>
              <a:latin typeface="Montserrat Medium" panose="00000600000000000000" pitchFamily="2" charset="0"/>
              <a:cs typeface="Calibri" panose="020F0502020204030204" pitchFamily="34" charset="0"/>
              <a:hlinkClick r:id="rId4"/>
            </a:endParaRPr>
          </a:p>
        </p:txBody>
      </p:sp>
      <p:pic>
        <p:nvPicPr>
          <p:cNvPr id="4" name="Picture 3" descr="Un grupo de niños y una maestra jugando juntos con tubos.">
            <a:extLst>
              <a:ext uri="{FF2B5EF4-FFF2-40B4-BE49-F238E27FC236}">
                <a16:creationId xmlns:a16="http://schemas.microsoft.com/office/drawing/2014/main" id="{16C0935A-61EA-DF43-E762-F4E452B6D17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096000" y="681037"/>
            <a:ext cx="5373623" cy="4497238"/>
          </a:xfrm>
          <a:prstGeom prst="rect">
            <a:avLst/>
          </a:prstGeom>
        </p:spPr>
      </p:pic>
    </p:spTree>
    <p:extLst>
      <p:ext uri="{BB962C8B-B14F-4D97-AF65-F5344CB8AC3E}">
        <p14:creationId xmlns:p14="http://schemas.microsoft.com/office/powerpoint/2010/main" val="2258638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b="1" noProof="0" dirty="0"/>
              <a:t>Discutir: aprender sobre números y conteo </a:t>
            </a:r>
            <a:endParaRPr lang="en-US" b="1"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6"/>
            <a:ext cx="5244353" cy="4736052"/>
          </a:xfrm>
        </p:spPr>
        <p:txBody>
          <a:bodyPr anchor="ctr" anchorCtr="0">
            <a:normAutofit/>
          </a:bodyPr>
          <a:lstStyle/>
          <a:p>
            <a:pPr marL="0" indent="0">
              <a:buNone/>
            </a:pPr>
            <a:r>
              <a:rPr lang="es-US" noProof="0" dirty="0"/>
              <a:t>¿De qué manera los niños:</a:t>
            </a:r>
          </a:p>
          <a:p>
            <a:r>
              <a:rPr lang="es-US" noProof="0" dirty="0"/>
              <a:t>prestan atención a la cantidad, </a:t>
            </a:r>
          </a:p>
          <a:p>
            <a:r>
              <a:rPr lang="es-US" noProof="0" dirty="0"/>
              <a:t>comparan números y  </a:t>
            </a:r>
          </a:p>
          <a:p>
            <a:r>
              <a:rPr lang="es-US" noProof="0" dirty="0"/>
              <a:t>hacen el conteo? </a:t>
            </a:r>
          </a:p>
        </p:txBody>
      </p:sp>
      <p:pic>
        <p:nvPicPr>
          <p:cNvPr id="4" name="Picture 3" descr="Un grupo de niños y una maestra jugando juntos con tubos.">
            <a:extLst>
              <a:ext uri="{FF2B5EF4-FFF2-40B4-BE49-F238E27FC236}">
                <a16:creationId xmlns:a16="http://schemas.microsoft.com/office/drawing/2014/main" id="{B2326E08-30A8-3D93-B6EE-F4C2DED5A26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91157" y="969424"/>
            <a:ext cx="5900844" cy="4938474"/>
          </a:xfrm>
          <a:prstGeom prst="rect">
            <a:avLst/>
          </a:prstGeom>
        </p:spPr>
      </p:pic>
    </p:spTree>
    <p:extLst>
      <p:ext uri="{BB962C8B-B14F-4D97-AF65-F5344CB8AC3E}">
        <p14:creationId xmlns:p14="http://schemas.microsoft.com/office/powerpoint/2010/main" val="1997074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1228970" y="2589667"/>
            <a:ext cx="6051062" cy="1421928"/>
          </a:xfrm>
        </p:spPr>
        <p:txBody>
          <a:bodyPr/>
          <a:lstStyle/>
          <a:p>
            <a:r>
              <a:rPr lang="es-US" noProof="0" dirty="0"/>
              <a:t>Apoyo a números y el conteo </a:t>
            </a:r>
            <a:endParaRPr lang="en-US" dirty="0"/>
          </a:p>
        </p:txBody>
      </p:sp>
    </p:spTree>
    <p:extLst>
      <p:ext uri="{BB962C8B-B14F-4D97-AF65-F5344CB8AC3E}">
        <p14:creationId xmlns:p14="http://schemas.microsoft.com/office/powerpoint/2010/main" val="2473349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7" y="45206"/>
            <a:ext cx="10834075" cy="978729"/>
          </a:xfrm>
        </p:spPr>
        <p:txBody>
          <a:bodyPr/>
          <a:lstStyle/>
          <a:p>
            <a:r>
              <a:rPr lang="es-US" sz="3200" noProof="0" dirty="0"/>
              <a:t>Oportunidades diarias para explorar números y conteo</a:t>
            </a:r>
            <a:endParaRPr lang="en-US" b="1"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6"/>
            <a:ext cx="5900845" cy="4699835"/>
          </a:xfrm>
        </p:spPr>
        <p:txBody>
          <a:bodyPr anchor="ctr" anchorCtr="0">
            <a:normAutofit/>
          </a:bodyPr>
          <a:lstStyle/>
          <a:p>
            <a:pPr marL="0" indent="0">
              <a:buNone/>
            </a:pPr>
            <a:r>
              <a:rPr lang="es-US" noProof="0" dirty="0"/>
              <a:t>Con un compañero, discuta las siguientes preguntas: </a:t>
            </a:r>
          </a:p>
          <a:p>
            <a:r>
              <a:rPr lang="es-US" noProof="0" dirty="0"/>
              <a:t>¿Qué ideas has probado antes?  </a:t>
            </a:r>
          </a:p>
          <a:p>
            <a:r>
              <a:rPr lang="es-US" noProof="0" dirty="0"/>
              <a:t>¿Qué ideas son nuevas para usted y podrían funcionar bien con los niños bajo su cuidado? </a:t>
            </a:r>
          </a:p>
          <a:p>
            <a:r>
              <a:rPr lang="es-US" noProof="0" dirty="0"/>
              <a:t>¿Sobre qué ideas tiene usted preguntas? </a:t>
            </a:r>
          </a:p>
        </p:txBody>
      </p:sp>
      <p:pic>
        <p:nvPicPr>
          <p:cNvPr id="7" name="Picture 6">
            <a:extLst>
              <a:ext uri="{FF2B5EF4-FFF2-40B4-BE49-F238E27FC236}">
                <a16:creationId xmlns:a16="http://schemas.microsoft.com/office/drawing/2014/main" id="{C177E571-B237-76C3-374B-0E80AB88E05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171645" y="1171846"/>
            <a:ext cx="3926415" cy="5081242"/>
          </a:xfrm>
          <a:prstGeom prst="rect">
            <a:avLst/>
          </a:prstGeom>
          <a:ln>
            <a:solidFill>
              <a:schemeClr val="accent4"/>
            </a:solidFill>
          </a:ln>
        </p:spPr>
      </p:pic>
    </p:spTree>
    <p:extLst>
      <p:ext uri="{BB962C8B-B14F-4D97-AF65-F5344CB8AC3E}">
        <p14:creationId xmlns:p14="http://schemas.microsoft.com/office/powerpoint/2010/main" val="3679766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6EB8-D790-F248-626B-9E590DA0686B}"/>
              </a:ext>
            </a:extLst>
          </p:cNvPr>
          <p:cNvSpPr>
            <a:spLocks noGrp="1"/>
          </p:cNvSpPr>
          <p:nvPr>
            <p:ph type="title"/>
          </p:nvPr>
        </p:nvSpPr>
        <p:spPr/>
        <p:txBody>
          <a:bodyPr/>
          <a:lstStyle/>
          <a:p>
            <a:r>
              <a:rPr lang="es-ES_tradnl" noProof="0" dirty="0"/>
              <a:t>Explorar: Enfoque </a:t>
            </a:r>
            <a:r>
              <a:rPr lang="es-ES_tradnl" b="0" noProof="0" dirty="0">
                <a:latin typeface="Montserrat Medium" panose="00000600000000000000" pitchFamily="2" charset="0"/>
              </a:rPr>
              <a:t>M</a:t>
            </a:r>
            <a:r>
              <a:rPr lang="es-ES_tradnl" b="0" baseline="30000" noProof="0" dirty="0">
                <a:latin typeface="Montserrat Medium" panose="00000600000000000000" pitchFamily="2" charset="0"/>
              </a:rPr>
              <a:t>5</a:t>
            </a:r>
            <a:r>
              <a:rPr lang="es-ES_tradnl" b="0" noProof="0" dirty="0">
                <a:latin typeface="Montserrat Medium" panose="00000600000000000000" pitchFamily="2" charset="0"/>
              </a:rPr>
              <a:t> de matemáticas temprana</a:t>
            </a:r>
          </a:p>
        </p:txBody>
      </p:sp>
      <p:sp>
        <p:nvSpPr>
          <p:cNvPr id="3" name="Content Placeholder 2">
            <a:extLst>
              <a:ext uri="{FF2B5EF4-FFF2-40B4-BE49-F238E27FC236}">
                <a16:creationId xmlns:a16="http://schemas.microsoft.com/office/drawing/2014/main" id="{98EA4977-D4FE-0412-ECAD-B8C8C616BCC5}"/>
              </a:ext>
            </a:extLst>
          </p:cNvPr>
          <p:cNvSpPr>
            <a:spLocks noGrp="1"/>
          </p:cNvSpPr>
          <p:nvPr>
            <p:ph idx="1"/>
          </p:nvPr>
        </p:nvSpPr>
        <p:spPr>
          <a:xfrm>
            <a:off x="851647" y="1253331"/>
            <a:ext cx="5054883" cy="4351338"/>
          </a:xfrm>
        </p:spPr>
        <p:txBody>
          <a:bodyPr>
            <a:normAutofit fontScale="92500" lnSpcReduction="10000"/>
          </a:bodyPr>
          <a:lstStyle/>
          <a:p>
            <a:pPr>
              <a:spcAft>
                <a:spcPts val="1800"/>
              </a:spcAft>
            </a:pPr>
            <a:r>
              <a:rPr lang="es-US" noProof="0" dirty="0">
                <a:latin typeface="Montserrat" panose="00000500000000000000" pitchFamily="50" charset="0"/>
              </a:rPr>
              <a:t>Aprendizaje mutuo</a:t>
            </a:r>
          </a:p>
          <a:p>
            <a:pPr>
              <a:spcAft>
                <a:spcPts val="1800"/>
              </a:spcAft>
            </a:pPr>
            <a:r>
              <a:rPr lang="es-US" noProof="0" dirty="0">
                <a:latin typeface="Montserrat" panose="00000500000000000000" pitchFamily="50" charset="0"/>
              </a:rPr>
              <a:t> Investigaciones significativas</a:t>
            </a:r>
          </a:p>
          <a:p>
            <a:pPr>
              <a:spcAft>
                <a:spcPts val="1800"/>
              </a:spcAft>
            </a:pPr>
            <a:r>
              <a:rPr lang="es-US" noProof="0" dirty="0">
                <a:latin typeface="Montserrat" panose="00000500000000000000" pitchFamily="50" charset="0"/>
              </a:rPr>
              <a:t>Materiales y entorno de aprendizaje</a:t>
            </a:r>
          </a:p>
          <a:p>
            <a:pPr>
              <a:spcAft>
                <a:spcPts val="1800"/>
              </a:spcAft>
            </a:pPr>
            <a:r>
              <a:rPr lang="es-US" noProof="0" dirty="0">
                <a:latin typeface="Montserrat" panose="00000500000000000000" pitchFamily="50" charset="0"/>
              </a:rPr>
              <a:t>Vocabulario y discurso matemáticos </a:t>
            </a:r>
          </a:p>
          <a:p>
            <a:pPr>
              <a:spcAft>
                <a:spcPts val="1800"/>
              </a:spcAft>
            </a:pPr>
            <a:r>
              <a:rPr lang="es-US" noProof="0" dirty="0">
                <a:latin typeface="Montserrat" panose="00000500000000000000" pitchFamily="50" charset="0"/>
              </a:rPr>
              <a:t>Representaciones múltiples </a:t>
            </a:r>
          </a:p>
        </p:txBody>
      </p:sp>
      <p:pic>
        <p:nvPicPr>
          <p:cNvPr id="5" name="Picture 4">
            <a:extLst>
              <a:ext uri="{FF2B5EF4-FFF2-40B4-BE49-F238E27FC236}">
                <a16:creationId xmlns:a16="http://schemas.microsoft.com/office/drawing/2014/main" id="{E353EFD9-532C-385A-E0B6-3B83463B80C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134666" y="1062681"/>
            <a:ext cx="5205687" cy="5205687"/>
          </a:xfrm>
          <a:prstGeom prst="rect">
            <a:avLst/>
          </a:prstGeom>
        </p:spPr>
      </p:pic>
    </p:spTree>
    <p:extLst>
      <p:ext uri="{BB962C8B-B14F-4D97-AF65-F5344CB8AC3E}">
        <p14:creationId xmlns:p14="http://schemas.microsoft.com/office/powerpoint/2010/main" val="481684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970671" y="1610751"/>
            <a:ext cx="4515729" cy="4167212"/>
          </a:xfrm>
        </p:spPr>
        <p:txBody>
          <a:bodyPr>
            <a:noAutofit/>
          </a:bodyPr>
          <a:lstStyle/>
          <a:p>
            <a:pPr algn="ctr"/>
            <a:r>
              <a:rPr lang="es-ES_tradnl" sz="4400" noProof="0" dirty="0"/>
              <a:t>Explorar: Utilizar M</a:t>
            </a:r>
            <a:r>
              <a:rPr lang="es-ES_tradnl" sz="4400" baseline="30000" noProof="0" dirty="0"/>
              <a:t>5</a:t>
            </a:r>
            <a:r>
              <a:rPr lang="es-ES_tradnl" sz="4400" noProof="0" dirty="0"/>
              <a:t> para apoyar el aprendizaje sobre números y conteo</a:t>
            </a:r>
            <a:endParaRPr lang="es-ES_tradnl" sz="3600" noProof="0" dirty="0">
              <a:solidFill>
                <a:schemeClr val="bg1"/>
              </a:solidFill>
              <a:latin typeface="Montserrat" pitchFamily="2" charset="77"/>
            </a:endParaRPr>
          </a:p>
        </p:txBody>
      </p:sp>
      <p:pic>
        <p:nvPicPr>
          <p:cNvPr id="6" name="Picture 5">
            <a:extLst>
              <a:ext uri="{FF2B5EF4-FFF2-40B4-BE49-F238E27FC236}">
                <a16:creationId xmlns:a16="http://schemas.microsoft.com/office/drawing/2014/main" id="{926B8055-8B88-D985-BEAC-63F0FA1566A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08121" y="653242"/>
            <a:ext cx="4261931" cy="5515441"/>
          </a:xfrm>
          <a:prstGeom prst="rect">
            <a:avLst/>
          </a:prstGeom>
          <a:ln>
            <a:solidFill>
              <a:schemeClr val="accent4"/>
            </a:solidFill>
          </a:ln>
        </p:spPr>
      </p:pic>
    </p:spTree>
    <p:extLst>
      <p:ext uri="{BB962C8B-B14F-4D97-AF65-F5344CB8AC3E}">
        <p14:creationId xmlns:p14="http://schemas.microsoft.com/office/powerpoint/2010/main" val="3350840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68932"/>
            <a:ext cx="10834075" cy="951030"/>
          </a:xfrm>
        </p:spPr>
        <p:txBody>
          <a:bodyPr/>
          <a:lstStyle/>
          <a:p>
            <a:r>
              <a:rPr lang="es-US" b="1" noProof="0" dirty="0">
                <a:solidFill>
                  <a:schemeClr val="bg1"/>
                </a:solidFill>
                <a:latin typeface="Montserrat" pitchFamily="2" charset="77"/>
              </a:rPr>
              <a:t>Discutir: </a:t>
            </a:r>
            <a:r>
              <a:rPr lang="es-US" b="0" noProof="0" dirty="0">
                <a:latin typeface="Montserrat Medium" panose="00000600000000000000" pitchFamily="2" charset="0"/>
              </a:rPr>
              <a:t>Utilizar </a:t>
            </a:r>
            <a:r>
              <a:rPr kumimoji="0" lang="es-US" sz="3200" b="1" i="0" u="none" strike="noStrike" kern="1200" cap="none" spc="0" normalizeH="0" baseline="0" noProof="0" dirty="0">
                <a:ln>
                  <a:noFill/>
                </a:ln>
                <a:solidFill>
                  <a:srgbClr val="FFFFFF"/>
                </a:solidFill>
                <a:effectLst/>
                <a:uLnTx/>
                <a:uFillTx/>
                <a:latin typeface="Calibri" panose="020F0502020204030204" pitchFamily="34" charset="0"/>
                <a:ea typeface="+mj-ea"/>
                <a:cs typeface="+mj-cs"/>
              </a:rPr>
              <a:t>M</a:t>
            </a:r>
            <a:r>
              <a:rPr kumimoji="0" lang="es-US" sz="3200" b="1" i="0" u="none" strike="noStrike" kern="1200" cap="none" spc="0" normalizeH="0" baseline="30000" noProof="0" dirty="0">
                <a:ln>
                  <a:noFill/>
                </a:ln>
                <a:solidFill>
                  <a:srgbClr val="FFFFFF"/>
                </a:solidFill>
                <a:effectLst/>
                <a:uLnTx/>
                <a:uFillTx/>
                <a:latin typeface="Calibri" panose="020F0502020204030204" pitchFamily="34" charset="0"/>
                <a:ea typeface="+mj-ea"/>
                <a:cs typeface="+mj-cs"/>
              </a:rPr>
              <a:t>5</a:t>
            </a:r>
            <a:r>
              <a:rPr lang="es-US" b="0" noProof="0" dirty="0">
                <a:latin typeface="Montserrat Medium" panose="00000600000000000000" pitchFamily="2" charset="0"/>
              </a:rPr>
              <a:t> para apoyar el aprendizaje sobre números y conteo</a:t>
            </a:r>
            <a:endParaRPr lang="en-US" b="0" dirty="0">
              <a:solidFill>
                <a:schemeClr val="bg1"/>
              </a:solidFill>
              <a:latin typeface="Montserrat Medium" panose="00000600000000000000" pitchFamily="2" charset="0"/>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1253331"/>
            <a:ext cx="10834074" cy="4934458"/>
          </a:xfrm>
        </p:spPr>
        <p:txBody>
          <a:bodyPr>
            <a:normAutofit/>
          </a:bodyPr>
          <a:lstStyle/>
          <a:p>
            <a:r>
              <a:rPr lang="es-ES_tradnl" noProof="0" dirty="0"/>
              <a:t>Decidir cómo compartir las ideas sobre su práctica M</a:t>
            </a:r>
            <a:r>
              <a:rPr lang="es-ES_tradnl" baseline="30000" noProof="0" dirty="0"/>
              <a:t>5</a:t>
            </a:r>
            <a:r>
              <a:rPr lang="es-ES_tradnl" noProof="0" dirty="0"/>
              <a:t> con todo el grupo. Por ejemplo, pueden crear lo siguiente</a:t>
            </a:r>
            <a:r>
              <a:rPr lang="es-ES_tradnl" dirty="0"/>
              <a:t>:</a:t>
            </a:r>
          </a:p>
          <a:p>
            <a:pPr lvl="1"/>
            <a:r>
              <a:rPr lang="es-ES_tradnl" noProof="0" dirty="0"/>
              <a:t>imagen</a:t>
            </a:r>
          </a:p>
          <a:p>
            <a:pPr lvl="1"/>
            <a:r>
              <a:rPr lang="es-ES_tradnl" noProof="0" dirty="0"/>
              <a:t>canción</a:t>
            </a:r>
          </a:p>
          <a:p>
            <a:pPr lvl="1"/>
            <a:r>
              <a:rPr lang="es-ES_tradnl" noProof="0" dirty="0"/>
              <a:t>juego de rol</a:t>
            </a:r>
          </a:p>
          <a:p>
            <a:pPr>
              <a:spcBef>
                <a:spcPts val="2400"/>
              </a:spcBef>
            </a:pPr>
            <a:r>
              <a:rPr lang="es-ES_tradnl" dirty="0"/>
              <a:t>Compartir con todo el grupo.</a:t>
            </a:r>
          </a:p>
        </p:txBody>
      </p:sp>
    </p:spTree>
    <p:extLst>
      <p:ext uri="{BB962C8B-B14F-4D97-AF65-F5344CB8AC3E}">
        <p14:creationId xmlns:p14="http://schemas.microsoft.com/office/powerpoint/2010/main" val="2656161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970671" y="1610751"/>
            <a:ext cx="4515729" cy="4167212"/>
          </a:xfrm>
        </p:spPr>
        <p:txBody>
          <a:bodyPr>
            <a:noAutofit/>
          </a:bodyPr>
          <a:lstStyle/>
          <a:p>
            <a:pPr algn="ctr"/>
            <a:r>
              <a:rPr lang="es-US" sz="4400" noProof="0" dirty="0"/>
              <a:t>Observar: Apoyo al aprendizaje sobre números y conteo</a:t>
            </a:r>
            <a:endParaRPr lang="en-US" sz="3600" dirty="0">
              <a:solidFill>
                <a:schemeClr val="bg1"/>
              </a:solidFill>
              <a:latin typeface="Montserrat" pitchFamily="2" charset="77"/>
            </a:endParaRPr>
          </a:p>
        </p:txBody>
      </p:sp>
      <p:sp>
        <p:nvSpPr>
          <p:cNvPr id="2" name="Content Placeholder 6">
            <a:extLst>
              <a:ext uri="{FF2B5EF4-FFF2-40B4-BE49-F238E27FC236}">
                <a16:creationId xmlns:a16="http://schemas.microsoft.com/office/drawing/2014/main" id="{E0F5993F-0F29-38F3-11A1-310BD6AE7795}"/>
              </a:ext>
            </a:extLst>
          </p:cNvPr>
          <p:cNvSpPr>
            <a:spLocks noGrp="1"/>
          </p:cNvSpPr>
          <p:nvPr>
            <p:ph idx="1"/>
          </p:nvPr>
        </p:nvSpPr>
        <p:spPr>
          <a:xfrm>
            <a:off x="6096000" y="5178275"/>
            <a:ext cx="5257800" cy="998688"/>
          </a:xfrm>
        </p:spPr>
        <p:txBody>
          <a:bodyPr>
            <a:normAutofit lnSpcReduction="10000"/>
          </a:bodyPr>
          <a:lstStyle/>
          <a:p>
            <a:pPr marL="0" indent="0">
              <a:buNone/>
            </a:pPr>
            <a:r>
              <a:rPr lang="es-ES_tradnl" sz="1600" u="sng" noProof="0" dirty="0">
                <a:solidFill>
                  <a:srgbClr val="0000FF"/>
                </a:solidFill>
                <a:latin typeface="Montserrat Medium"/>
                <a:cs typeface="Calibri"/>
                <a:hlinkClick r:id="rId3"/>
              </a:rPr>
              <a:t>Contar con pelotas y túneles (18–36 meses)</a:t>
            </a:r>
            <a:r>
              <a:rPr lang="es-ES_tradnl" sz="1600" u="sng" noProof="0" dirty="0">
                <a:solidFill>
                  <a:srgbClr val="0000FF"/>
                </a:solidFill>
                <a:latin typeface="Montserrat Medium"/>
                <a:cs typeface="Calibri"/>
              </a:rPr>
              <a:t> </a:t>
            </a:r>
          </a:p>
          <a:p>
            <a:pPr marL="0" indent="0">
              <a:buNone/>
            </a:pPr>
            <a:r>
              <a:rPr lang="es-ES_tradnl" sz="1600" u="sng" noProof="0" dirty="0">
                <a:solidFill>
                  <a:srgbClr val="0000FF"/>
                </a:solidFill>
                <a:latin typeface="Montserrat Medium"/>
                <a:cs typeface="Calibri"/>
                <a:hlinkClick r:id="rId4"/>
              </a:rPr>
              <a:t>Contar con pelotas y túneles (18–36 meses) </a:t>
            </a:r>
            <a:endParaRPr lang="es-ES_tradnl" sz="1600" u="sng" noProof="0" dirty="0">
              <a:solidFill>
                <a:srgbClr val="0000FF"/>
              </a:solidFill>
              <a:latin typeface="Montserrat Medium" panose="00000600000000000000" pitchFamily="2" charset="0"/>
              <a:cs typeface="Calibri" panose="020F0502020204030204" pitchFamily="34" charset="0"/>
              <a:hlinkClick r:id="rId4"/>
            </a:endParaRPr>
          </a:p>
          <a:p>
            <a:pPr marL="0" indent="0">
              <a:buNone/>
            </a:pPr>
            <a:r>
              <a:rPr lang="es-ES_tradnl" sz="1600" u="sng" dirty="0">
                <a:solidFill>
                  <a:srgbClr val="0000FF"/>
                </a:solidFill>
                <a:latin typeface="Montserrat Medium"/>
                <a:cs typeface="Calibri"/>
                <a:hlinkClick r:id="rId4"/>
              </a:rPr>
              <a:t> –Versión AD</a:t>
            </a:r>
            <a:endParaRPr lang="es-ES_tradnl" sz="1600" u="sng" dirty="0">
              <a:solidFill>
                <a:srgbClr val="0000FF"/>
              </a:solidFill>
              <a:latin typeface="Montserrat Medium" panose="00000600000000000000" pitchFamily="2" charset="0"/>
              <a:cs typeface="Calibri" panose="020F0502020204030204" pitchFamily="34" charset="0"/>
              <a:hlinkClick r:id="rId4"/>
            </a:endParaRPr>
          </a:p>
        </p:txBody>
      </p:sp>
      <p:pic>
        <p:nvPicPr>
          <p:cNvPr id="4" name="Content Placeholder 5">
            <a:extLst>
              <a:ext uri="{FF2B5EF4-FFF2-40B4-BE49-F238E27FC236}">
                <a16:creationId xmlns:a16="http://schemas.microsoft.com/office/drawing/2014/main" id="{76D2A09C-30D1-46F2-A495-8B4F6D980FC6}"/>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95999" y="681037"/>
            <a:ext cx="5257799" cy="4497238"/>
          </a:xfrm>
          <a:prstGeom prst="rect">
            <a:avLst/>
          </a:prstGeom>
        </p:spPr>
      </p:pic>
    </p:spTree>
    <p:extLst>
      <p:ext uri="{BB962C8B-B14F-4D97-AF65-F5344CB8AC3E}">
        <p14:creationId xmlns:p14="http://schemas.microsoft.com/office/powerpoint/2010/main" val="442500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68932"/>
            <a:ext cx="10834075" cy="923330"/>
          </a:xfrm>
        </p:spPr>
        <p:txBody>
          <a:bodyPr/>
          <a:lstStyle/>
          <a:p>
            <a:r>
              <a:rPr lang="es-US" b="1" noProof="0" dirty="0">
                <a:solidFill>
                  <a:schemeClr val="bg1"/>
                </a:solidFill>
                <a:latin typeface="Montserrat" pitchFamily="2" charset="77"/>
              </a:rPr>
              <a:t>Discutir: apoyar </a:t>
            </a:r>
            <a:r>
              <a:rPr lang="es-US" noProof="0" dirty="0"/>
              <a:t>e</a:t>
            </a:r>
            <a:r>
              <a:rPr lang="es-US" b="1" noProof="0" dirty="0">
                <a:solidFill>
                  <a:schemeClr val="bg1"/>
                </a:solidFill>
                <a:latin typeface="Montserrat" pitchFamily="2" charset="77"/>
              </a:rPr>
              <a:t>l aprendizaje sobre números y conteo </a:t>
            </a:r>
            <a:endParaRPr lang="en-US" b="0" dirty="0">
              <a:solidFill>
                <a:schemeClr val="bg1"/>
              </a:solidFill>
              <a:latin typeface="Montserrat Medium" panose="00000600000000000000" pitchFamily="2" charset="0"/>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1253331"/>
            <a:ext cx="6034488" cy="4618350"/>
          </a:xfrm>
        </p:spPr>
        <p:txBody>
          <a:bodyPr anchor="ctr">
            <a:normAutofit/>
          </a:bodyPr>
          <a:lstStyle/>
          <a:p>
            <a:pPr marL="0" indent="0">
              <a:buNone/>
            </a:pPr>
            <a:r>
              <a:rPr lang="es-US" noProof="0" dirty="0"/>
              <a:t>¿Qué prácticas de </a:t>
            </a:r>
            <a:r>
              <a:rPr lang="es-US" sz="2800" noProof="0" dirty="0">
                <a:effectLst/>
                <a:ea typeface="DengXian" panose="02010600030101010101" pitchFamily="2" charset="-122"/>
                <a:cs typeface="Times New Roman" panose="02020603050405020304" pitchFamily="18" charset="0"/>
              </a:rPr>
              <a:t>M</a:t>
            </a:r>
            <a:r>
              <a:rPr lang="es-US" sz="2800" baseline="30000" noProof="0" dirty="0">
                <a:effectLst/>
                <a:ea typeface="DengXian" panose="02010600030101010101" pitchFamily="2" charset="-122"/>
                <a:cs typeface="Times New Roman" panose="02020603050405020304" pitchFamily="18" charset="0"/>
              </a:rPr>
              <a:t>5</a:t>
            </a:r>
            <a:r>
              <a:rPr lang="es-US" sz="2800" b="1" noProof="0" dirty="0">
                <a:effectLst/>
                <a:ea typeface="Calibri" panose="020F0502020204030204" pitchFamily="34" charset="0"/>
                <a:cs typeface="Times New Roman" panose="02020603050405020304" pitchFamily="18" charset="0"/>
              </a:rPr>
              <a:t> </a:t>
            </a:r>
            <a:r>
              <a:rPr lang="es-US" noProof="0" dirty="0"/>
              <a:t>observaron en el video?</a:t>
            </a:r>
          </a:p>
        </p:txBody>
      </p:sp>
      <p:pic>
        <p:nvPicPr>
          <p:cNvPr id="4" name="Content Placeholder 5">
            <a:extLst>
              <a:ext uri="{FF2B5EF4-FFF2-40B4-BE49-F238E27FC236}">
                <a16:creationId xmlns:a16="http://schemas.microsoft.com/office/drawing/2014/main" id="{30367C48-EC49-EA85-93F4-050ABE939465}"/>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98677" y="969425"/>
            <a:ext cx="5193323" cy="4902256"/>
          </a:xfrm>
          <a:prstGeom prst="rect">
            <a:avLst/>
          </a:prstGeom>
        </p:spPr>
      </p:pic>
    </p:spTree>
    <p:extLst>
      <p:ext uri="{BB962C8B-B14F-4D97-AF65-F5344CB8AC3E}">
        <p14:creationId xmlns:p14="http://schemas.microsoft.com/office/powerpoint/2010/main" val="2972660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noProof="0" dirty="0"/>
              <a:t>Reflexionar: tres, dos, uno </a:t>
            </a:r>
            <a:endParaRPr lang="en-US" b="0" dirty="0">
              <a:solidFill>
                <a:schemeClr val="bg1"/>
              </a:solidFill>
              <a:latin typeface="Montserrat Medium" panose="00000600000000000000" pitchFamily="2" charset="0"/>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8" y="1253331"/>
            <a:ext cx="5127121" cy="4444084"/>
          </a:xfrm>
        </p:spPr>
        <p:txBody>
          <a:bodyPr anchor="ctr"/>
          <a:lstStyle/>
          <a:p>
            <a:pPr marL="0" indent="0">
              <a:spcBef>
                <a:spcPts val="0"/>
              </a:spcBef>
              <a:spcAft>
                <a:spcPts val="1800"/>
              </a:spcAft>
              <a:buNone/>
            </a:pPr>
            <a:r>
              <a:rPr lang="es-US" noProof="0" dirty="0"/>
              <a:t>Reflexione e identifique lo siguiente:</a:t>
            </a:r>
          </a:p>
          <a:p>
            <a:pPr>
              <a:spcBef>
                <a:spcPts val="0"/>
              </a:spcBef>
            </a:pPr>
            <a:r>
              <a:rPr lang="es-US" noProof="0" dirty="0"/>
              <a:t>Tres cosas que aprendió.</a:t>
            </a:r>
          </a:p>
          <a:p>
            <a:pPr>
              <a:spcBef>
                <a:spcPts val="0"/>
              </a:spcBef>
            </a:pPr>
            <a:r>
              <a:rPr lang="es-US" noProof="0" dirty="0"/>
              <a:t>Dos preguntas que tiene. </a:t>
            </a:r>
          </a:p>
          <a:p>
            <a:pPr>
              <a:spcBef>
                <a:spcPts val="0"/>
              </a:spcBef>
            </a:pPr>
            <a:r>
              <a:rPr lang="es-US" noProof="0" dirty="0"/>
              <a:t>Una cosa que va a probar.</a:t>
            </a:r>
          </a:p>
        </p:txBody>
      </p:sp>
      <p:pic>
        <p:nvPicPr>
          <p:cNvPr id="6" name="Content Placeholder 6">
            <a:extLst>
              <a:ext uri="{FF2B5EF4-FFF2-40B4-BE49-F238E27FC236}">
                <a16:creationId xmlns:a16="http://schemas.microsoft.com/office/drawing/2014/main" id="{6C5F0588-13F4-177F-CD40-418E24573BF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b="-448"/>
          <a:stretch/>
        </p:blipFill>
        <p:spPr>
          <a:xfrm>
            <a:off x="6096000" y="963787"/>
            <a:ext cx="6096000" cy="4733628"/>
          </a:xfrm>
          <a:prstGeom prst="rect">
            <a:avLst/>
          </a:prstGeom>
        </p:spPr>
      </p:pic>
    </p:spTree>
    <p:extLst>
      <p:ext uri="{BB962C8B-B14F-4D97-AF65-F5344CB8AC3E}">
        <p14:creationId xmlns:p14="http://schemas.microsoft.com/office/powerpoint/2010/main" val="3609280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b="1" noProof="0" dirty="0">
                <a:solidFill>
                  <a:schemeClr val="bg1"/>
                </a:solidFill>
                <a:latin typeface="Montserrat" pitchFamily="2" charset="77"/>
              </a:rPr>
              <a:t>Objetivos de la sesión </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1253331"/>
            <a:ext cx="6027455" cy="4934458"/>
          </a:xfrm>
        </p:spPr>
        <p:txBody>
          <a:bodyPr anchor="ctr"/>
          <a:lstStyle/>
          <a:p>
            <a:pPr>
              <a:spcAft>
                <a:spcPts val="2400"/>
              </a:spcAft>
            </a:pPr>
            <a:r>
              <a:rPr lang="es-US" noProof="0" dirty="0">
                <a:latin typeface="Montserrat" pitchFamily="2" charset="77"/>
              </a:rPr>
              <a:t>Describir cómo los bebés y los niños pequeños desarrollan conocimientos y habilidades con números y conteo. </a:t>
            </a:r>
          </a:p>
          <a:p>
            <a:r>
              <a:rPr lang="es-US" noProof="0" dirty="0">
                <a:latin typeface="Montserrat" pitchFamily="2" charset="77"/>
              </a:rPr>
              <a:t>Identificar como apoyar a los bebés y niños pequeños en el desarrollo de conocimientos y habilidades de números y conteo.</a:t>
            </a:r>
          </a:p>
        </p:txBody>
      </p:sp>
      <p:pic>
        <p:nvPicPr>
          <p:cNvPr id="5" name="Content Placeholder 7">
            <a:extLst>
              <a:ext uri="{FF2B5EF4-FFF2-40B4-BE49-F238E27FC236}">
                <a16:creationId xmlns:a16="http://schemas.microsoft.com/office/drawing/2014/main" id="{8503E78E-2C51-02A2-11B3-36D3E1865917}"/>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64437" y="967495"/>
            <a:ext cx="4827563" cy="5224793"/>
          </a:xfrm>
          <a:prstGeom prst="rect">
            <a:avLst/>
          </a:prstGeom>
        </p:spPr>
      </p:pic>
    </p:spTree>
    <p:extLst>
      <p:ext uri="{BB962C8B-B14F-4D97-AF65-F5344CB8AC3E}">
        <p14:creationId xmlns:p14="http://schemas.microsoft.com/office/powerpoint/2010/main" val="2687053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noProof="0" dirty="0"/>
              <a:t>Juego: Divertirse con conteo</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1253331"/>
            <a:ext cx="5175809" cy="4492333"/>
          </a:xfrm>
        </p:spPr>
        <p:txBody>
          <a:bodyPr>
            <a:normAutofit lnSpcReduction="10000"/>
          </a:bodyPr>
          <a:lstStyle/>
          <a:p>
            <a:pPr marL="0" indent="0">
              <a:spcAft>
                <a:spcPts val="1800"/>
              </a:spcAft>
              <a:buNone/>
            </a:pPr>
            <a:r>
              <a:rPr lang="es-US" noProof="0" dirty="0"/>
              <a:t>Compartir un libro, historia, canción, canto, rima, o juego de dedos de números </a:t>
            </a:r>
            <a:r>
              <a:rPr lang="es-US" dirty="0"/>
              <a:t>y conteo favorito</a:t>
            </a:r>
            <a:r>
              <a:rPr lang="en-US" dirty="0"/>
              <a:t>.</a:t>
            </a:r>
          </a:p>
          <a:p>
            <a:pPr marL="0" indent="0">
              <a:buNone/>
            </a:pPr>
            <a:r>
              <a:rPr lang="es-US" noProof="0" dirty="0"/>
              <a:t>Discutir lo siguiente:</a:t>
            </a:r>
          </a:p>
          <a:p>
            <a:pPr marL="514350" indent="-514350">
              <a:buFont typeface="+mj-lt"/>
              <a:buAutoNum type="arabicPeriod"/>
            </a:pPr>
            <a:r>
              <a:rPr lang="es-US" noProof="0" dirty="0"/>
              <a:t>¿Qué palabras para números o conceptos se utilizan?</a:t>
            </a:r>
          </a:p>
          <a:p>
            <a:pPr marL="514350" indent="-514350">
              <a:buFont typeface="+mj-lt"/>
              <a:buAutoNum type="arabicPeriod"/>
            </a:pPr>
            <a:r>
              <a:rPr lang="es-US" noProof="0" dirty="0"/>
              <a:t>¿</a:t>
            </a:r>
            <a:r>
              <a:rPr lang="es-US" dirty="0"/>
              <a:t>Cuándo se usa durante el día</a:t>
            </a:r>
            <a:r>
              <a:rPr lang="es-US" noProof="0" dirty="0"/>
              <a:t>? </a:t>
            </a:r>
          </a:p>
        </p:txBody>
      </p:sp>
      <p:pic>
        <p:nvPicPr>
          <p:cNvPr id="4" name="Content Placeholder 6">
            <a:extLst>
              <a:ext uri="{FF2B5EF4-FFF2-40B4-BE49-F238E27FC236}">
                <a16:creationId xmlns:a16="http://schemas.microsoft.com/office/drawing/2014/main" id="{8533742D-6363-893B-D4F7-FFBBAE92DA40}"/>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6164545" y="967495"/>
            <a:ext cx="6027455" cy="4778169"/>
          </a:xfrm>
          <a:prstGeom prst="rect">
            <a:avLst/>
          </a:prstGeom>
        </p:spPr>
      </p:pic>
    </p:spTree>
    <p:extLst>
      <p:ext uri="{BB962C8B-B14F-4D97-AF65-F5344CB8AC3E}">
        <p14:creationId xmlns:p14="http://schemas.microsoft.com/office/powerpoint/2010/main" val="451492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736600" y="2603734"/>
            <a:ext cx="7253849" cy="1421928"/>
          </a:xfrm>
        </p:spPr>
        <p:txBody>
          <a:bodyPr/>
          <a:lstStyle/>
          <a:p>
            <a:r>
              <a:rPr lang="es-US" noProof="0" dirty="0"/>
              <a:t>Aprender sobre números y conteo</a:t>
            </a:r>
            <a:endParaRPr lang="en-US" dirty="0"/>
          </a:p>
        </p:txBody>
      </p:sp>
    </p:spTree>
    <p:extLst>
      <p:ext uri="{BB962C8B-B14F-4D97-AF65-F5344CB8AC3E}">
        <p14:creationId xmlns:p14="http://schemas.microsoft.com/office/powerpoint/2010/main" val="1142016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60D3F-A267-B843-0456-DB38FD4B1357}"/>
              </a:ext>
            </a:extLst>
          </p:cNvPr>
          <p:cNvSpPr>
            <a:spLocks noGrp="1"/>
          </p:cNvSpPr>
          <p:nvPr>
            <p:ph type="title"/>
          </p:nvPr>
        </p:nvSpPr>
        <p:spPr>
          <a:xfrm>
            <a:off x="851646" y="47625"/>
            <a:ext cx="10834075" cy="923330"/>
          </a:xfrm>
        </p:spPr>
        <p:txBody>
          <a:bodyPr/>
          <a:lstStyle/>
          <a:p>
            <a:r>
              <a:rPr lang="es-US" noProof="0" dirty="0"/>
              <a:t>Fundamentos del aprendizaje y el desarrollo infantil de California</a:t>
            </a:r>
            <a:endParaRPr lang="en-US" dirty="0"/>
          </a:p>
        </p:txBody>
      </p:sp>
      <p:sp>
        <p:nvSpPr>
          <p:cNvPr id="3" name="Content Placeholder 2">
            <a:extLst>
              <a:ext uri="{FF2B5EF4-FFF2-40B4-BE49-F238E27FC236}">
                <a16:creationId xmlns:a16="http://schemas.microsoft.com/office/drawing/2014/main" id="{661DA2D5-FD73-0201-3C44-B6C5CC5A6439}"/>
              </a:ext>
            </a:extLst>
          </p:cNvPr>
          <p:cNvSpPr>
            <a:spLocks noGrp="1"/>
          </p:cNvSpPr>
          <p:nvPr>
            <p:ph idx="1"/>
          </p:nvPr>
        </p:nvSpPr>
        <p:spPr>
          <a:xfrm>
            <a:off x="851646" y="1116970"/>
            <a:ext cx="10834075" cy="1126827"/>
          </a:xfrm>
        </p:spPr>
        <p:txBody>
          <a:bodyPr>
            <a:normAutofit fontScale="92500" lnSpcReduction="20000"/>
          </a:bodyPr>
          <a:lstStyle/>
          <a:p>
            <a:pPr marL="0" indent="0" algn="ctr">
              <a:buNone/>
            </a:pPr>
            <a:r>
              <a:rPr lang="es-ES_tradnl" b="1" dirty="0">
                <a:solidFill>
                  <a:schemeClr val="tx1"/>
                </a:solidFill>
                <a:latin typeface="Montserrat" panose="00000500000000000000" pitchFamily="50" charset="0"/>
              </a:rPr>
              <a:t>Fundamentos: Sentido numérico</a:t>
            </a:r>
          </a:p>
          <a:p>
            <a:pPr marL="0" indent="0" algn="ctr">
              <a:buNone/>
            </a:pPr>
            <a:r>
              <a:rPr lang="es-ES_tradnl" sz="2800" noProof="0" dirty="0">
                <a:latin typeface="Montserrat Medium" panose="00000600000000000000" pitchFamily="2" charset="0"/>
              </a:rPr>
              <a:t>El desarrollo de la comprensión del concepto de número y cantidad</a:t>
            </a:r>
            <a:r>
              <a:rPr lang="es-ES_tradnl" sz="2800" dirty="0">
                <a:latin typeface="Montserrat Medium" panose="00000600000000000000" pitchFamily="2" charset="0"/>
              </a:rPr>
              <a:t>.</a:t>
            </a:r>
          </a:p>
        </p:txBody>
      </p:sp>
      <p:graphicFrame>
        <p:nvGraphicFramePr>
          <p:cNvPr id="5" name="Table 10">
            <a:extLst>
              <a:ext uri="{FF2B5EF4-FFF2-40B4-BE49-F238E27FC236}">
                <a16:creationId xmlns:a16="http://schemas.microsoft.com/office/drawing/2014/main" id="{F5F2B66C-CB0C-D749-2020-52F9C38EE5E3}"/>
              </a:ext>
            </a:extLst>
          </p:cNvPr>
          <p:cNvGraphicFramePr>
            <a:graphicFrameLocks noGrp="1"/>
          </p:cNvGraphicFramePr>
          <p:nvPr>
            <p:extLst>
              <p:ext uri="{D42A27DB-BD31-4B8C-83A1-F6EECF244321}">
                <p14:modId xmlns:p14="http://schemas.microsoft.com/office/powerpoint/2010/main" val="3122903896"/>
              </p:ext>
            </p:extLst>
          </p:nvPr>
        </p:nvGraphicFramePr>
        <p:xfrm>
          <a:off x="902044" y="2282895"/>
          <a:ext cx="10515600" cy="326136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1853988790"/>
                    </a:ext>
                  </a:extLst>
                </a:gridCol>
                <a:gridCol w="3505200">
                  <a:extLst>
                    <a:ext uri="{9D8B030D-6E8A-4147-A177-3AD203B41FA5}">
                      <a16:colId xmlns:a16="http://schemas.microsoft.com/office/drawing/2014/main" val="3972950546"/>
                    </a:ext>
                  </a:extLst>
                </a:gridCol>
                <a:gridCol w="3505200">
                  <a:extLst>
                    <a:ext uri="{9D8B030D-6E8A-4147-A177-3AD203B41FA5}">
                      <a16:colId xmlns:a16="http://schemas.microsoft.com/office/drawing/2014/main" val="2500859770"/>
                    </a:ext>
                  </a:extLst>
                </a:gridCol>
              </a:tblGrid>
              <a:tr h="370840">
                <a:tc>
                  <a:txBody>
                    <a:bodyPr/>
                    <a:lstStyle/>
                    <a:p>
                      <a:pPr algn="ctr"/>
                      <a:r>
                        <a:rPr lang="en-US" sz="2000" dirty="0">
                          <a:latin typeface="Montserrat" panose="00000500000000000000" pitchFamily="2" charset="0"/>
                        </a:rPr>
                        <a:t>De 4 a</a:t>
                      </a:r>
                      <a:br>
                        <a:rPr lang="en-US" sz="2000" dirty="0">
                          <a:latin typeface="Montserrat" panose="00000500000000000000" pitchFamily="2" charset="0"/>
                        </a:rPr>
                      </a:br>
                      <a:r>
                        <a:rPr lang="en-US" sz="2000" dirty="0">
                          <a:latin typeface="Montserrat" panose="00000500000000000000" pitchFamily="2" charset="0"/>
                        </a:rPr>
                        <a:t> 11 meses</a:t>
                      </a:r>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000" dirty="0">
                          <a:latin typeface="Montserrat" panose="00000500000000000000" pitchFamily="2" charset="0"/>
                        </a:rPr>
                        <a:t>De 11 a</a:t>
                      </a:r>
                      <a:br>
                        <a:rPr lang="en-US" sz="2000" dirty="0">
                          <a:latin typeface="Montserrat" panose="00000500000000000000" pitchFamily="2" charset="0"/>
                        </a:rPr>
                      </a:br>
                      <a:r>
                        <a:rPr lang="en-US" sz="2000" dirty="0">
                          <a:latin typeface="Montserrat" panose="00000500000000000000" pitchFamily="2" charset="0"/>
                        </a:rPr>
                        <a:t>23 meses</a:t>
                      </a:r>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000" dirty="0">
                          <a:latin typeface="Montserrat" panose="00000500000000000000" pitchFamily="2" charset="0"/>
                        </a:rPr>
                        <a:t>De 23 a</a:t>
                      </a:r>
                      <a:br>
                        <a:rPr lang="en-US" sz="2000" dirty="0">
                          <a:latin typeface="Montserrat" panose="00000500000000000000" pitchFamily="2" charset="0"/>
                        </a:rPr>
                      </a:br>
                      <a:r>
                        <a:rPr lang="en-US" sz="2000" dirty="0">
                          <a:latin typeface="Montserrat" panose="00000500000000000000" pitchFamily="2" charset="0"/>
                        </a:rPr>
                        <a:t>36 meses</a:t>
                      </a:r>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376171737"/>
                  </a:ext>
                </a:extLst>
              </a:tr>
              <a:tr h="370840">
                <a:tc>
                  <a:txBody>
                    <a:bodyPr/>
                    <a:lstStyle/>
                    <a:p>
                      <a:r>
                        <a:rPr lang="es-ES" sz="1800" noProof="0" dirty="0">
                          <a:latin typeface="Montserrat Medium" panose="00000600000000000000" pitchFamily="2" charset="0"/>
                        </a:rPr>
                        <a:t>Los niños perciben la cantidad en su entorno utilizando sus sentidos o interactuando físicamente con los objetos.</a:t>
                      </a:r>
                      <a:endParaRPr lang="es-US" sz="1800" noProof="0" dirty="0">
                        <a:latin typeface="Montserrat Medium" panose="00000600000000000000" pitchFamily="2" charset="0"/>
                      </a:endParaRPr>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s-ES" sz="1800" kern="1200" noProof="0" dirty="0">
                          <a:solidFill>
                            <a:schemeClr val="dk1"/>
                          </a:solidFill>
                          <a:latin typeface="Montserrat Medium" panose="00000600000000000000" pitchFamily="2" charset="0"/>
                          <a:ea typeface="+mn-ea"/>
                          <a:cs typeface="+mn-cs"/>
                        </a:rPr>
                        <a:t>Los niños se fijan en la cantidad al jugar e interactuar con objetos. Los niños entienden y a veces usan el lenguaje para referirse a la cantidad (por ejemplo, “más” y “todo”).</a:t>
                      </a:r>
                      <a:endParaRPr lang="es-US" sz="1800" kern="1200" noProof="0" dirty="0">
                        <a:solidFill>
                          <a:schemeClr val="dk1"/>
                        </a:solidFill>
                        <a:latin typeface="Montserrat Medium" panose="00000600000000000000" pitchFamily="2" charset="0"/>
                        <a:ea typeface="+mn-ea"/>
                        <a:cs typeface="+mn-cs"/>
                      </a:endParaRPr>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s-ES" sz="1800" kern="1200" noProof="0" dirty="0">
                          <a:solidFill>
                            <a:schemeClr val="dk1"/>
                          </a:solidFill>
                          <a:latin typeface="Montserrat Medium" panose="00000600000000000000" pitchFamily="2" charset="0"/>
                          <a:ea typeface="+mn-ea"/>
                          <a:cs typeface="+mn-cs"/>
                        </a:rPr>
                        <a:t>Los niños utilizan palabras numéricas para referirse ala cantidad o al responder a la pregunta “¿Cuántos?”. Los niños recitan partes de la lista para contar, aunque pueden cometer errores (por ejemplo, “uno, dos, cuatro, cinco”).</a:t>
                      </a:r>
                      <a:endParaRPr lang="es-US" sz="1800" kern="1200" noProof="0" dirty="0">
                        <a:solidFill>
                          <a:schemeClr val="dk1"/>
                        </a:solidFill>
                        <a:latin typeface="Montserrat Medium" panose="00000600000000000000" pitchFamily="2" charset="0"/>
                        <a:ea typeface="+mn-ea"/>
                        <a:cs typeface="+mn-cs"/>
                      </a:endParaRPr>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383702"/>
                  </a:ext>
                </a:extLst>
              </a:tr>
            </a:tbl>
          </a:graphicData>
        </a:graphic>
      </p:graphicFrame>
      <p:sp>
        <p:nvSpPr>
          <p:cNvPr id="6" name="TextBox 5">
            <a:extLst>
              <a:ext uri="{FF2B5EF4-FFF2-40B4-BE49-F238E27FC236}">
                <a16:creationId xmlns:a16="http://schemas.microsoft.com/office/drawing/2014/main" id="{55BFA5C1-72E5-841D-A5CA-E7FEA523BE31}"/>
              </a:ext>
            </a:extLst>
          </p:cNvPr>
          <p:cNvSpPr txBox="1"/>
          <p:nvPr/>
        </p:nvSpPr>
        <p:spPr>
          <a:xfrm>
            <a:off x="766120" y="5555222"/>
            <a:ext cx="10651524" cy="276999"/>
          </a:xfrm>
          <a:prstGeom prst="rect">
            <a:avLst/>
          </a:prstGeom>
          <a:noFill/>
        </p:spPr>
        <p:txBody>
          <a:bodyPr wrap="square" rtlCol="0">
            <a:spAutoFit/>
          </a:bodyPr>
          <a:lstStyle/>
          <a:p>
            <a:pPr algn="r"/>
            <a:r>
              <a:rPr lang="es-ES_tradnl" sz="1200" noProof="0" dirty="0">
                <a:solidFill>
                  <a:schemeClr val="bg2">
                    <a:lumMod val="50000"/>
                  </a:schemeClr>
                </a:solidFill>
                <a:effectLst/>
                <a:latin typeface="Montserrat" panose="00000500000000000000" pitchFamily="50" charset="0"/>
              </a:rPr>
              <a:t>Departamento de Servicios Sociales de California (2025)</a:t>
            </a:r>
            <a:endParaRPr lang="es-ES_tradnl" sz="1200" i="1" noProof="0" dirty="0">
              <a:solidFill>
                <a:schemeClr val="bg2">
                  <a:lumMod val="50000"/>
                </a:schemeClr>
              </a:solidFill>
              <a:latin typeface="Montserrat" panose="00000500000000000000" pitchFamily="50" charset="0"/>
            </a:endParaRPr>
          </a:p>
        </p:txBody>
      </p:sp>
    </p:spTree>
    <p:extLst>
      <p:ext uri="{BB962C8B-B14F-4D97-AF65-F5344CB8AC3E}">
        <p14:creationId xmlns:p14="http://schemas.microsoft.com/office/powerpoint/2010/main" val="842668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8542-B440-AFB3-27F6-60D87FF71925}"/>
              </a:ext>
            </a:extLst>
          </p:cNvPr>
          <p:cNvSpPr>
            <a:spLocks noGrp="1"/>
          </p:cNvSpPr>
          <p:nvPr>
            <p:ph type="title"/>
          </p:nvPr>
        </p:nvSpPr>
        <p:spPr/>
        <p:txBody>
          <a:bodyPr>
            <a:noAutofit/>
          </a:bodyPr>
          <a:lstStyle/>
          <a:p>
            <a:r>
              <a:rPr lang="es-US" b="1" noProof="0" dirty="0">
                <a:latin typeface="Montserrat" pitchFamily="2" charset="77"/>
              </a:rPr>
              <a:t>Cuatro componentes de números y conteo</a:t>
            </a:r>
            <a:endParaRPr lang="en-US" b="1" dirty="0">
              <a:latin typeface="Montserrat" pitchFamily="2" charset="77"/>
            </a:endParaRPr>
          </a:p>
        </p:txBody>
      </p:sp>
      <p:sp>
        <p:nvSpPr>
          <p:cNvPr id="5" name="Subtitle 4">
            <a:extLst>
              <a:ext uri="{FF2B5EF4-FFF2-40B4-BE49-F238E27FC236}">
                <a16:creationId xmlns:a16="http://schemas.microsoft.com/office/drawing/2014/main" id="{25EE64C4-D5C5-61CD-EAB5-83CC6BB8BC87}"/>
              </a:ext>
            </a:extLst>
          </p:cNvPr>
          <p:cNvSpPr>
            <a:spLocks noGrp="1"/>
          </p:cNvSpPr>
          <p:nvPr>
            <p:ph type="subTitle" idx="14"/>
          </p:nvPr>
        </p:nvSpPr>
        <p:spPr>
          <a:xfrm>
            <a:off x="4348163" y="1204576"/>
            <a:ext cx="7254326" cy="580486"/>
          </a:xfrm>
        </p:spPr>
        <p:txBody>
          <a:bodyPr/>
          <a:lstStyle/>
          <a:p>
            <a:endParaRPr lang="en-US" dirty="0"/>
          </a:p>
        </p:txBody>
      </p:sp>
      <p:graphicFrame>
        <p:nvGraphicFramePr>
          <p:cNvPr id="20" name="Content Placeholder 7">
            <a:extLst>
              <a:ext uri="{FF2B5EF4-FFF2-40B4-BE49-F238E27FC236}">
                <a16:creationId xmlns:a16="http://schemas.microsoft.com/office/drawing/2014/main" id="{306AF5EE-0A80-EF0A-51DC-3F365DA6EC05}"/>
              </a:ext>
            </a:extLst>
          </p:cNvPr>
          <p:cNvGraphicFramePr>
            <a:graphicFrameLocks noGrp="1"/>
          </p:cNvGraphicFramePr>
          <p:nvPr>
            <p:ph idx="1"/>
            <p:extLst>
              <p:ext uri="{D42A27DB-BD31-4B8C-83A1-F6EECF244321}">
                <p14:modId xmlns:p14="http://schemas.microsoft.com/office/powerpoint/2010/main" val="3271769201"/>
              </p:ext>
            </p:extLst>
          </p:nvPr>
        </p:nvGraphicFramePr>
        <p:xfrm>
          <a:off x="4348163" y="1876425"/>
          <a:ext cx="7488237" cy="4300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icture Placeholder 3">
            <a:extLst>
              <a:ext uri="{FF2B5EF4-FFF2-40B4-BE49-F238E27FC236}">
                <a16:creationId xmlns:a16="http://schemas.microsoft.com/office/drawing/2014/main" id="{869E5EE8-BFF2-D9DA-D202-B5D6255F402A}"/>
              </a:ext>
            </a:extLst>
          </p:cNvPr>
          <p:cNvSpPr>
            <a:spLocks noGrp="1"/>
          </p:cNvSpPr>
          <p:nvPr>
            <p:ph type="pic" idx="13"/>
          </p:nvPr>
        </p:nvSpPr>
        <p:spPr/>
        <p:txBody>
          <a:bodyPr/>
          <a:lstStyle/>
          <a:p>
            <a:endParaRPr lang="en-US"/>
          </a:p>
        </p:txBody>
      </p:sp>
      <p:pic>
        <p:nvPicPr>
          <p:cNvPr id="6" name="Picture Placeholder 11">
            <a:extLst>
              <a:ext uri="{FF2B5EF4-FFF2-40B4-BE49-F238E27FC236}">
                <a16:creationId xmlns:a16="http://schemas.microsoft.com/office/drawing/2014/main" id="{63079DC2-7223-8E9F-904A-14BBC5A13E55}"/>
              </a:ext>
              <a:ext uri="{C183D7F6-B498-43B3-948B-1728B52AA6E4}">
                <adec:decorative xmlns:adec="http://schemas.microsoft.com/office/drawing/2017/decorative" val="1"/>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colorTemperature colorTemp="5900"/>
                    </a14:imgEffect>
                  </a14:imgLayer>
                </a14:imgProps>
              </a:ext>
              <a:ext uri="{28A0092B-C50C-407E-A947-70E740481C1C}">
                <a14:useLocalDpi xmlns:a14="http://schemas.microsoft.com/office/drawing/2010/main"/>
              </a:ext>
            </a:extLst>
          </a:blip>
          <a:srcRect/>
          <a:stretch/>
        </p:blipFill>
        <p:spPr>
          <a:xfrm>
            <a:off x="0" y="0"/>
            <a:ext cx="4073770" cy="6859368"/>
          </a:xfrm>
          <a:prstGeom prst="rect">
            <a:avLst/>
          </a:prstGeom>
        </p:spPr>
      </p:pic>
    </p:spTree>
    <p:extLst>
      <p:ext uri="{BB962C8B-B14F-4D97-AF65-F5344CB8AC3E}">
        <p14:creationId xmlns:p14="http://schemas.microsoft.com/office/powerpoint/2010/main" val="1741787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noProof="0" dirty="0"/>
              <a:t>Atención a la cantidad: definición </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1171847"/>
            <a:ext cx="4979411" cy="4595907"/>
          </a:xfrm>
        </p:spPr>
        <p:txBody>
          <a:bodyPr anchor="ctr" anchorCtr="0">
            <a:normAutofit/>
          </a:bodyPr>
          <a:lstStyle/>
          <a:p>
            <a:pPr>
              <a:spcAft>
                <a:spcPts val="1800"/>
              </a:spcAft>
            </a:pPr>
            <a:r>
              <a:rPr lang="es-US" noProof="0" dirty="0"/>
              <a:t>Notar la cantidad de cosas en el entorno.</a:t>
            </a:r>
          </a:p>
          <a:p>
            <a:pPr>
              <a:spcAft>
                <a:spcPts val="1800"/>
              </a:spcAft>
            </a:pPr>
            <a:r>
              <a:rPr lang="es-US" noProof="0" dirty="0"/>
              <a:t>Comprender conceptos como "más" o "menos".</a:t>
            </a:r>
          </a:p>
        </p:txBody>
      </p:sp>
      <p:pic>
        <p:nvPicPr>
          <p:cNvPr id="3" name="Content Placeholder 6">
            <a:extLst>
              <a:ext uri="{FF2B5EF4-FFF2-40B4-BE49-F238E27FC236}">
                <a16:creationId xmlns:a16="http://schemas.microsoft.com/office/drawing/2014/main" id="{25FEFC10-324B-F843-1488-D9C8BCDBC94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b="-877"/>
          <a:stretch/>
        </p:blipFill>
        <p:spPr>
          <a:xfrm>
            <a:off x="6042074" y="967865"/>
            <a:ext cx="6149926" cy="4856159"/>
          </a:xfrm>
          <a:prstGeom prst="rect">
            <a:avLst/>
          </a:prstGeom>
        </p:spPr>
      </p:pic>
    </p:spTree>
    <p:extLst>
      <p:ext uri="{BB962C8B-B14F-4D97-AF65-F5344CB8AC3E}">
        <p14:creationId xmlns:p14="http://schemas.microsoft.com/office/powerpoint/2010/main" val="2019314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noProof="0" dirty="0"/>
              <a:t>Atención a la cantidad: desarrollo</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1171847"/>
            <a:ext cx="6547959" cy="4962515"/>
          </a:xfrm>
        </p:spPr>
        <p:txBody>
          <a:bodyPr anchor="ctr" anchorCtr="0">
            <a:normAutofit/>
          </a:bodyPr>
          <a:lstStyle/>
          <a:p>
            <a:pPr marL="0" indent="0">
              <a:spcAft>
                <a:spcPts val="1800"/>
              </a:spcAft>
              <a:buNone/>
            </a:pPr>
            <a:r>
              <a:rPr lang="es-US" noProof="0" dirty="0"/>
              <a:t>Los estudios muestran que los bebés</a:t>
            </a:r>
            <a:r>
              <a:rPr lang="en-US" dirty="0"/>
              <a:t>:</a:t>
            </a:r>
          </a:p>
          <a:p>
            <a:pPr>
              <a:spcAft>
                <a:spcPts val="1800"/>
              </a:spcAft>
            </a:pPr>
            <a:r>
              <a:rPr lang="es-US" noProof="0" dirty="0"/>
              <a:t>Prestan atención a cambios de cantidad.</a:t>
            </a:r>
          </a:p>
          <a:p>
            <a:pPr>
              <a:spcAft>
                <a:spcPts val="1800"/>
              </a:spcAft>
            </a:pPr>
            <a:r>
              <a:rPr lang="es-US" noProof="0" dirty="0"/>
              <a:t>Son más precisos al notar cambios de cantidad con la edad.</a:t>
            </a:r>
          </a:p>
          <a:p>
            <a:pPr marL="0" indent="0">
              <a:buNone/>
            </a:pPr>
            <a:r>
              <a:rPr lang="en-US" sz="15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Izard et al. (2009; Xu &amp; </a:t>
            </a:r>
            <a:r>
              <a:rPr lang="en-US" sz="1500" dirty="0" err="1">
                <a:solidFill>
                  <a:schemeClr val="bg2">
                    <a:lumMod val="50000"/>
                  </a:schemeClr>
                </a:solidFill>
                <a:effectLst/>
                <a:latin typeface="Montserrat" pitchFamily="2" charset="77"/>
                <a:ea typeface="Calibri" panose="020F0502020204030204" pitchFamily="34" charset="0"/>
                <a:cs typeface="Calibri" panose="020F0502020204030204" pitchFamily="34" charset="0"/>
              </a:rPr>
              <a:t>Spelke</a:t>
            </a:r>
            <a:r>
              <a:rPr lang="en-US" sz="15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 (2000); </a:t>
            </a:r>
            <a:r>
              <a:rPr lang="en-US" sz="1500" b="0" i="0" dirty="0">
                <a:solidFill>
                  <a:schemeClr val="bg2">
                    <a:lumMod val="50000"/>
                  </a:schemeClr>
                </a:solidFill>
                <a:effectLst/>
                <a:highlight>
                  <a:srgbClr val="FFFFFF"/>
                </a:highlight>
                <a:latin typeface="Montserrat" pitchFamily="2" charset="77"/>
                <a:cs typeface="Calibri" panose="020F0502020204030204" pitchFamily="34" charset="0"/>
              </a:rPr>
              <a:t>Lipton </a:t>
            </a:r>
            <a:r>
              <a:rPr lang="en-US" sz="1500" dirty="0">
                <a:solidFill>
                  <a:schemeClr val="bg2">
                    <a:lumMod val="50000"/>
                  </a:schemeClr>
                </a:solidFill>
                <a:highlight>
                  <a:srgbClr val="FFFFFF"/>
                </a:highlight>
                <a:latin typeface="Montserrat" pitchFamily="2" charset="77"/>
                <a:cs typeface="Calibri" panose="020F0502020204030204" pitchFamily="34" charset="0"/>
              </a:rPr>
              <a:t>&amp; </a:t>
            </a:r>
            <a:r>
              <a:rPr lang="en-US" sz="1500" b="0" i="0" dirty="0" err="1">
                <a:solidFill>
                  <a:schemeClr val="bg2">
                    <a:lumMod val="50000"/>
                  </a:schemeClr>
                </a:solidFill>
                <a:effectLst/>
                <a:highlight>
                  <a:srgbClr val="FFFFFF"/>
                </a:highlight>
                <a:latin typeface="Montserrat" pitchFamily="2" charset="77"/>
                <a:cs typeface="Calibri" panose="020F0502020204030204" pitchFamily="34" charset="0"/>
              </a:rPr>
              <a:t>Spelke</a:t>
            </a:r>
            <a:r>
              <a:rPr lang="en-US" sz="1500" b="0" i="0" dirty="0">
                <a:solidFill>
                  <a:schemeClr val="bg2">
                    <a:lumMod val="50000"/>
                  </a:schemeClr>
                </a:solidFill>
                <a:effectLst/>
                <a:highlight>
                  <a:srgbClr val="FFFFFF"/>
                </a:highlight>
                <a:latin typeface="Montserrat" pitchFamily="2" charset="77"/>
                <a:cs typeface="Calibri" panose="020F0502020204030204" pitchFamily="34" charset="0"/>
              </a:rPr>
              <a:t> (2003)</a:t>
            </a:r>
            <a:endParaRPr lang="en-US" sz="1500" kern="100" baseline="30000" dirty="0">
              <a:solidFill>
                <a:schemeClr val="bg2">
                  <a:lumMod val="50000"/>
                </a:schemeClr>
              </a:solidFill>
              <a:effectLst/>
              <a:latin typeface="Montserrat" pitchFamily="2" charset="77"/>
              <a:ea typeface="Calibri" panose="020F0502020204030204" pitchFamily="34" charset="0"/>
              <a:cs typeface="Calibri" panose="020F0502020204030204" pitchFamily="34" charset="0"/>
            </a:endParaRPr>
          </a:p>
        </p:txBody>
      </p:sp>
      <p:pic>
        <p:nvPicPr>
          <p:cNvPr id="7" name="Content Placeholder 5">
            <a:extLst>
              <a:ext uri="{FF2B5EF4-FFF2-40B4-BE49-F238E27FC236}">
                <a16:creationId xmlns:a16="http://schemas.microsoft.com/office/drawing/2014/main" id="{36CC3BC2-5A24-F467-F51E-6B5B3BB16E51}"/>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tretch>
            <a:fillRect/>
          </a:stretch>
        </p:blipFill>
        <p:spPr>
          <a:xfrm>
            <a:off x="7702062" y="968484"/>
            <a:ext cx="4489938" cy="5165878"/>
          </a:xfrm>
          <a:prstGeom prst="rect">
            <a:avLst/>
          </a:prstGeom>
        </p:spPr>
      </p:pic>
    </p:spTree>
    <p:extLst>
      <p:ext uri="{BB962C8B-B14F-4D97-AF65-F5344CB8AC3E}">
        <p14:creationId xmlns:p14="http://schemas.microsoft.com/office/powerpoint/2010/main" val="2798516361"/>
      </p:ext>
    </p:extLst>
  </p:cSld>
  <p:clrMapOvr>
    <a:masterClrMapping/>
  </p:clrMapOvr>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PPT Slide Types Template GEOMETRY" id="{F95E4D9D-1DED-4A6B-B65F-7824A2AC1F60}" vid="{70E11D2D-F68C-4584-A492-C572729B31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CPE Early Math-PPT Slide Types Template GEOMETRY</Template>
  <TotalTime>657</TotalTime>
  <Words>7139</Words>
  <Application>Microsoft Macintosh PowerPoint</Application>
  <PresentationFormat>Widescreen</PresentationFormat>
  <Paragraphs>389</Paragraphs>
  <Slides>29</Slides>
  <Notes>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Courier New</vt:lpstr>
      <vt:lpstr>Symbol</vt:lpstr>
      <vt:lpstr>Arial</vt:lpstr>
      <vt:lpstr>Calibri</vt:lpstr>
      <vt:lpstr>Montserrat</vt:lpstr>
      <vt:lpstr>Poppins</vt:lpstr>
      <vt:lpstr>DengXian</vt:lpstr>
      <vt:lpstr>Montserrat Medium</vt:lpstr>
      <vt:lpstr>Office Theme</vt:lpstr>
      <vt:lpstr>Números y conteo: Bebés y niños pequeños</vt:lpstr>
      <vt:lpstr>Acknowledgments</vt:lpstr>
      <vt:lpstr>Objetivos de la sesión </vt:lpstr>
      <vt:lpstr>Juego: Divertirse con conteo</vt:lpstr>
      <vt:lpstr>Aprender sobre números y conteo</vt:lpstr>
      <vt:lpstr>Fundamentos del aprendizaje y el desarrollo infantil de California</vt:lpstr>
      <vt:lpstr>Cuatro componentes de números y conteo</vt:lpstr>
      <vt:lpstr>Atención a la cantidad: definición </vt:lpstr>
      <vt:lpstr>Atención a la cantidad: desarrollo</vt:lpstr>
      <vt:lpstr>¿Cuál tiene más? </vt:lpstr>
      <vt:lpstr>¿Cuál tiene más? (continuación) </vt:lpstr>
      <vt:lpstr> Reflexionar: atención a la cantidad </vt:lpstr>
      <vt:lpstr>Comparar números: definición </vt:lpstr>
      <vt:lpstr>Comparar números: comparar visualmente grupos</vt:lpstr>
      <vt:lpstr>Comparar números: emparejar</vt:lpstr>
      <vt:lpstr>Comparar números: vocabulario </vt:lpstr>
      <vt:lpstr>Conteo: definición </vt:lpstr>
      <vt:lpstr>Counting: Beginning to Count</vt:lpstr>
      <vt:lpstr>Reflect: Comparing Number and Counting</vt:lpstr>
      <vt:lpstr>Observar: Aprender sobre números y conteo </vt:lpstr>
      <vt:lpstr>Discutir: aprender sobre números y conteo </vt:lpstr>
      <vt:lpstr>Apoyo a números y el conteo </vt:lpstr>
      <vt:lpstr>Oportunidades diarias para explorar números y conteo</vt:lpstr>
      <vt:lpstr>Explorar: Enfoque M5 de matemáticas temprana</vt:lpstr>
      <vt:lpstr>Explorar: Utilizar M5 para apoyar el aprendizaje sobre números y conteo</vt:lpstr>
      <vt:lpstr>Discutir: Utilizar M5 para apoyar el aprendizaje sobre números y conteo</vt:lpstr>
      <vt:lpstr>Observar: Apoyo al aprendizaje sobre números y conteo</vt:lpstr>
      <vt:lpstr>Discutir: apoyar el aprendizaje sobre números y conteo </vt:lpstr>
      <vt:lpstr>Reflexionar: tres, dos, uno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Amy Reff</dc:creator>
  <cp:lastModifiedBy>Sophie Savelkouls</cp:lastModifiedBy>
  <cp:revision>230</cp:revision>
  <cp:lastPrinted>2023-08-03T16:24:27Z</cp:lastPrinted>
  <dcterms:created xsi:type="dcterms:W3CDTF">2024-09-24T13:13:29Z</dcterms:created>
  <dcterms:modified xsi:type="dcterms:W3CDTF">2025-05-16T20:30:37Z</dcterms:modified>
</cp:coreProperties>
</file>