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handoutMasterIdLst>
    <p:handoutMasterId r:id="rId32"/>
  </p:handoutMasterIdLst>
  <p:sldIdLst>
    <p:sldId id="271" r:id="rId2"/>
    <p:sldId id="402" r:id="rId3"/>
    <p:sldId id="391" r:id="rId4"/>
    <p:sldId id="419" r:id="rId5"/>
    <p:sldId id="396" r:id="rId6"/>
    <p:sldId id="398" r:id="rId7"/>
    <p:sldId id="328" r:id="rId8"/>
    <p:sldId id="394" r:id="rId9"/>
    <p:sldId id="420" r:id="rId10"/>
    <p:sldId id="421" r:id="rId11"/>
    <p:sldId id="422" r:id="rId12"/>
    <p:sldId id="423" r:id="rId13"/>
    <p:sldId id="424" r:id="rId14"/>
    <p:sldId id="425" r:id="rId15"/>
    <p:sldId id="426" r:id="rId16"/>
    <p:sldId id="427" r:id="rId17"/>
    <p:sldId id="428" r:id="rId18"/>
    <p:sldId id="429" r:id="rId19"/>
    <p:sldId id="430" r:id="rId20"/>
    <p:sldId id="393" r:id="rId21"/>
    <p:sldId id="431" r:id="rId22"/>
    <p:sldId id="405" r:id="rId23"/>
    <p:sldId id="432" r:id="rId24"/>
    <p:sldId id="433" r:id="rId25"/>
    <p:sldId id="434" r:id="rId26"/>
    <p:sldId id="403" r:id="rId27"/>
    <p:sldId id="435" r:id="rId28"/>
    <p:sldId id="436" r:id="rId29"/>
    <p:sldId id="404" r:id="rId30"/>
  </p:sldIdLst>
  <p:sldSz cx="12192000" cy="6858000"/>
  <p:notesSz cx="6858000" cy="9144000"/>
  <p:embeddedFontLst>
    <p:embeddedFont>
      <p:font typeface="Montserrat" pitchFamily="2" charset="77"/>
      <p:regular r:id="rId33"/>
      <p:bold r:id="rId34"/>
      <p:italic r:id="rId35"/>
      <p:boldItalic r:id="rId36"/>
    </p:embeddedFont>
    <p:embeddedFont>
      <p:font typeface="Montserrat Medium" panose="020F0502020204030204" pitchFamily="34" charset="0"/>
      <p:regular r:id="rId37"/>
      <p:italic r:id="rId38"/>
    </p:embeddedFont>
    <p:embeddedFont>
      <p:font typeface="Poppins" pitchFamily="2" charset="77"/>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ED6"/>
    <a:srgbClr val="DCFDB1"/>
    <a:srgbClr val="0F173D"/>
    <a:srgbClr val="FEEEE6"/>
    <a:srgbClr val="FBC0A3"/>
    <a:srgbClr val="F79B6D"/>
    <a:srgbClr val="FFFCFB"/>
    <a:srgbClr val="D5EFEE"/>
    <a:srgbClr val="42509F"/>
    <a:srgbClr val="2078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50D144-F410-4285-A0A7-7A19B31C8B6E}" v="2" dt="2025-04-10T21:01:12.7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7619" autoAdjust="0"/>
  </p:normalViewPr>
  <p:slideViewPr>
    <p:cSldViewPr snapToGrid="0">
      <p:cViewPr varScale="1">
        <p:scale>
          <a:sx n="111" d="100"/>
          <a:sy n="111" d="100"/>
        </p:scale>
        <p:origin x="1088" y="20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cMuhFhg7b1RDMEKSa8rqjeqIVOrE1KnoxrT28eed3PM=" providerId="None" clId="Web-{F350D144-F410-4285-A0A7-7A19B31C8B6E}"/>
    <pc:docChg chg="modSld">
      <pc:chgData name="Grace Srinivasiah" userId="cMuhFhg7b1RDMEKSa8rqjeqIVOrE1KnoxrT28eed3PM=" providerId="None" clId="Web-{F350D144-F410-4285-A0A7-7A19B31C8B6E}" dt="2025-04-10T21:01:12.743" v="1" actId="20577"/>
      <pc:docMkLst>
        <pc:docMk/>
      </pc:docMkLst>
      <pc:sldChg chg="modSp">
        <pc:chgData name="Grace Srinivasiah" userId="cMuhFhg7b1RDMEKSa8rqjeqIVOrE1KnoxrT28eed3PM=" providerId="None" clId="Web-{F350D144-F410-4285-A0A7-7A19B31C8B6E}" dt="2025-04-10T21:01:12.743" v="1" actId="20577"/>
        <pc:sldMkLst>
          <pc:docMk/>
          <pc:sldMk cId="2258638901" sldId="393"/>
        </pc:sldMkLst>
        <pc:spChg chg="mod">
          <ac:chgData name="Grace Srinivasiah" userId="cMuhFhg7b1RDMEKSa8rqjeqIVOrE1KnoxrT28eed3PM=" providerId="None" clId="Web-{F350D144-F410-4285-A0A7-7A19B31C8B6E}" dt="2025-04-10T21:01:12.743" v="1" actId="20577"/>
          <ac:spMkLst>
            <pc:docMk/>
            <pc:sldMk cId="2258638901" sldId="393"/>
            <ac:spMk id="7" creationId="{D6978D14-4DA0-AB10-77E9-D4F4C4DEB88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4"/>
          </a:solidFill>
        </a:ln>
      </dgm:spPr>
      <dgm:t>
        <a:bodyPr/>
        <a:lstStyle/>
        <a:p>
          <a:r>
            <a:rPr lang="en-US" sz="2400" b="0" dirty="0">
              <a:latin typeface="Montserrat" pitchFamily="2" charset="77"/>
            </a:rPr>
            <a:t>Attending to quantity</a:t>
          </a: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6C8F184A-D5EC-AC4A-AAF4-96E70140B6FE}">
      <dgm:prSet phldrT="[Text]" custT="1"/>
      <dgm:spPr>
        <a:ln>
          <a:solidFill>
            <a:schemeClr val="accent4"/>
          </a:solidFill>
        </a:ln>
      </dgm:spPr>
      <dgm:t>
        <a:bodyPr/>
        <a:lstStyle/>
        <a:p>
          <a:r>
            <a:rPr lang="en-US" sz="2400" b="0" dirty="0">
              <a:latin typeface="Montserrat" pitchFamily="2" charset="77"/>
            </a:rPr>
            <a:t>Comparing numbers</a:t>
          </a:r>
        </a:p>
      </dgm:t>
    </dgm:pt>
    <dgm:pt modelId="{77A100E7-5D02-8947-B692-EA5F5DCC565A}" type="parTrans" cxnId="{7576766F-9AE3-6444-B158-91BA1C13BB55}">
      <dgm:prSet/>
      <dgm:spPr/>
      <dgm:t>
        <a:bodyPr/>
        <a:lstStyle/>
        <a:p>
          <a:endParaRPr lang="en-US"/>
        </a:p>
      </dgm:t>
    </dgm:pt>
    <dgm:pt modelId="{CE0D9407-8DF3-B84D-97EA-12C6CC72A9A0}" type="sibTrans" cxnId="{7576766F-9AE3-6444-B158-91BA1C13BB55}">
      <dgm:prSet/>
      <dgm:spPr/>
      <dgm:t>
        <a:bodyPr/>
        <a:lstStyle/>
        <a:p>
          <a:endParaRPr lang="en-US"/>
        </a:p>
      </dgm:t>
    </dgm:pt>
    <dgm:pt modelId="{2F65CC07-E9FE-DF4E-B448-764C72F71BBA}">
      <dgm:prSet custT="1"/>
      <dgm:spPr>
        <a:ln>
          <a:solidFill>
            <a:schemeClr val="accent4"/>
          </a:solidFill>
        </a:ln>
      </dgm:spPr>
      <dgm:t>
        <a:bodyPr/>
        <a:lstStyle/>
        <a:p>
          <a:r>
            <a:rPr lang="en-US" sz="2400" b="0" dirty="0">
              <a:latin typeface="Montserrat" pitchFamily="2" charset="77"/>
            </a:rPr>
            <a:t>Counting and cardinality</a:t>
          </a:r>
        </a:p>
      </dgm:t>
    </dgm:pt>
    <dgm:pt modelId="{30573BEF-FEA7-7244-BD6A-4F3713953B41}" type="parTrans" cxnId="{46A12B8B-FFA9-3649-AE99-D6F6FFB91991}">
      <dgm:prSet/>
      <dgm:spPr/>
      <dgm:t>
        <a:bodyPr/>
        <a:lstStyle/>
        <a:p>
          <a:endParaRPr lang="en-US"/>
        </a:p>
      </dgm:t>
    </dgm:pt>
    <dgm:pt modelId="{E529E6B7-0B80-1841-8842-913D9F389D9D}" type="sibTrans" cxnId="{46A12B8B-FFA9-3649-AE99-D6F6FFB91991}">
      <dgm:prSet/>
      <dgm:spPr/>
      <dgm:t>
        <a:bodyPr/>
        <a:lstStyle/>
        <a:p>
          <a:endParaRPr lang="en-US"/>
        </a:p>
      </dgm:t>
    </dgm:pt>
    <dgm:pt modelId="{BC592CBB-A52A-2D47-8711-CF0F548F875C}">
      <dgm:prSet custT="1"/>
      <dgm:spPr>
        <a:ln>
          <a:solidFill>
            <a:schemeClr val="accent4"/>
          </a:solidFill>
        </a:ln>
      </dgm:spPr>
      <dgm:t>
        <a:bodyPr/>
        <a:lstStyle/>
        <a:p>
          <a:r>
            <a:rPr lang="en-US" sz="2400" b="0" dirty="0">
              <a:latin typeface="Montserrat" pitchFamily="2" charset="77"/>
            </a:rPr>
            <a:t>Recognizing, naming, and recording numerals</a:t>
          </a:r>
        </a:p>
      </dgm:t>
    </dgm:pt>
    <dgm:pt modelId="{07421B3C-8C3F-3841-A327-5EAF800F2859}" type="parTrans" cxnId="{1D8D49A2-A34D-B249-812F-04B23A345792}">
      <dgm:prSet/>
      <dgm:spPr/>
      <dgm:t>
        <a:bodyPr/>
        <a:lstStyle/>
        <a:p>
          <a:endParaRPr lang="en-US"/>
        </a:p>
      </dgm:t>
    </dgm:pt>
    <dgm:pt modelId="{9E90DB9A-1B0E-9942-8424-EDE0F87CEA76}" type="sibTrans" cxnId="{1D8D49A2-A34D-B249-812F-04B23A345792}">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4" custScaleY="60341"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D1F3FE81-C8BC-2449-853F-7A5C63C07C14}" type="pres">
      <dgm:prSet presAssocID="{6C8F184A-D5EC-AC4A-AAF4-96E70140B6FE}" presName="parentText" presStyleLbl="node1" presStyleIdx="1" presStyleCnt="4" custScaleY="60118" custLinFactNeighborY="-60837">
        <dgm:presLayoutVars>
          <dgm:chMax val="0"/>
          <dgm:bulletEnabled val="1"/>
        </dgm:presLayoutVars>
      </dgm:prSet>
      <dgm:spPr/>
    </dgm:pt>
    <dgm:pt modelId="{497EBEE9-E201-7847-9E79-4C96C962F4F2}" type="pres">
      <dgm:prSet presAssocID="{CE0D9407-8DF3-B84D-97EA-12C6CC72A9A0}" presName="spacer" presStyleCnt="0"/>
      <dgm:spPr/>
    </dgm:pt>
    <dgm:pt modelId="{F85CF650-F98B-9E4A-B938-B6BBAA8B1232}" type="pres">
      <dgm:prSet presAssocID="{2F65CC07-E9FE-DF4E-B448-764C72F71BBA}" presName="parentText" presStyleLbl="node1" presStyleIdx="2" presStyleCnt="4" custScaleY="60118" custLinFactY="-223" custLinFactNeighborY="-100000">
        <dgm:presLayoutVars>
          <dgm:chMax val="0"/>
          <dgm:bulletEnabled val="1"/>
        </dgm:presLayoutVars>
      </dgm:prSet>
      <dgm:spPr/>
    </dgm:pt>
    <dgm:pt modelId="{EBCBB6DE-F71D-E545-AE98-802A75EACD84}" type="pres">
      <dgm:prSet presAssocID="{E529E6B7-0B80-1841-8842-913D9F389D9D}" presName="spacer" presStyleCnt="0"/>
      <dgm:spPr/>
    </dgm:pt>
    <dgm:pt modelId="{2AC87579-6763-8346-9CE0-9639BF48D6DF}" type="pres">
      <dgm:prSet presAssocID="{BC592CBB-A52A-2D47-8711-CF0F548F875C}" presName="parentText" presStyleLbl="node1" presStyleIdx="3" presStyleCnt="4" custScaleY="60118" custLinFactY="-7158" custLinFactNeighborY="-100000">
        <dgm:presLayoutVars>
          <dgm:chMax val="0"/>
          <dgm:bulletEnabled val="1"/>
        </dgm:presLayoutVars>
      </dgm:prSet>
      <dgm:spPr/>
    </dgm:pt>
  </dgm:ptLst>
  <dgm:cxnLst>
    <dgm:cxn modelId="{AC58F36A-368B-EC47-9132-CB20D56AE6CB}" srcId="{92CD6AB6-348E-384E-9C15-23F721B7C2CD}" destId="{8769C50C-E863-1942-AA2A-4BB4313504E2}" srcOrd="0" destOrd="0" parTransId="{0F9FC8CF-8F9E-2942-9545-289DDF1037C6}" sibTransId="{A2352D8A-C4EC-A84A-821D-3A59FB15D321}"/>
    <dgm:cxn modelId="{7576766F-9AE3-6444-B158-91BA1C13BB55}" srcId="{92CD6AB6-348E-384E-9C15-23F721B7C2CD}" destId="{6C8F184A-D5EC-AC4A-AAF4-96E70140B6FE}" srcOrd="1" destOrd="0" parTransId="{77A100E7-5D02-8947-B692-EA5F5DCC565A}" sibTransId="{CE0D9407-8DF3-B84D-97EA-12C6CC72A9A0}"/>
    <dgm:cxn modelId="{46A12B8B-FFA9-3649-AE99-D6F6FFB91991}" srcId="{92CD6AB6-348E-384E-9C15-23F721B7C2CD}" destId="{2F65CC07-E9FE-DF4E-B448-764C72F71BBA}" srcOrd="2" destOrd="0" parTransId="{30573BEF-FEA7-7244-BD6A-4F3713953B41}" sibTransId="{E529E6B7-0B80-1841-8842-913D9F389D9D}"/>
    <dgm:cxn modelId="{1D8D49A2-A34D-B249-812F-04B23A345792}" srcId="{92CD6AB6-348E-384E-9C15-23F721B7C2CD}" destId="{BC592CBB-A52A-2D47-8711-CF0F548F875C}" srcOrd="3" destOrd="0" parTransId="{07421B3C-8C3F-3841-A327-5EAF800F2859}" sibTransId="{9E90DB9A-1B0E-9942-8424-EDE0F87CEA76}"/>
    <dgm:cxn modelId="{80DCBDA3-04F5-4744-9589-CCDCD5C4A422}" type="presOf" srcId="{2F65CC07-E9FE-DF4E-B448-764C72F71BBA}" destId="{F85CF650-F98B-9E4A-B938-B6BBAA8B1232}" srcOrd="0" destOrd="0" presId="urn:microsoft.com/office/officeart/2005/8/layout/vList2"/>
    <dgm:cxn modelId="{510447B3-315B-1B4F-90E1-04AB82240C66}" type="presOf" srcId="{BC592CBB-A52A-2D47-8711-CF0F548F875C}" destId="{2AC87579-6763-8346-9CE0-9639BF48D6DF}" srcOrd="0" destOrd="0" presId="urn:microsoft.com/office/officeart/2005/8/layout/vList2"/>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23CAB5E8-FF07-F24E-9570-7491B5936E8F}" type="presOf" srcId="{6C8F184A-D5EC-AC4A-AAF4-96E70140B6FE}" destId="{D1F3FE81-C8BC-2449-853F-7A5C63C07C1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A7A06A0D-216B-1C4F-AB62-B08BC7BBCC12}" type="presParOf" srcId="{32882DCB-8B10-4A44-A788-A6B6F3E57944}" destId="{D1F3FE81-C8BC-2449-853F-7A5C63C07C14}" srcOrd="2" destOrd="0" presId="urn:microsoft.com/office/officeart/2005/8/layout/vList2"/>
    <dgm:cxn modelId="{80BC2855-0396-7D48-BB52-26BEDE88BC5E}" type="presParOf" srcId="{32882DCB-8B10-4A44-A788-A6B6F3E57944}" destId="{497EBEE9-E201-7847-9E79-4C96C962F4F2}" srcOrd="3" destOrd="0" presId="urn:microsoft.com/office/officeart/2005/8/layout/vList2"/>
    <dgm:cxn modelId="{F0D084CB-8B76-D747-BBFB-2EA53BCFAF0E}" type="presParOf" srcId="{32882DCB-8B10-4A44-A788-A6B6F3E57944}" destId="{F85CF650-F98B-9E4A-B938-B6BBAA8B1232}" srcOrd="4" destOrd="0" presId="urn:microsoft.com/office/officeart/2005/8/layout/vList2"/>
    <dgm:cxn modelId="{8B7540F5-CF6D-8940-930E-FCC2361F86E1}" type="presParOf" srcId="{32882DCB-8B10-4A44-A788-A6B6F3E57944}" destId="{EBCBB6DE-F71D-E545-AE98-802A75EACD84}" srcOrd="5" destOrd="0" presId="urn:microsoft.com/office/officeart/2005/8/layout/vList2"/>
    <dgm:cxn modelId="{A80406BF-F2CF-5240-AE6E-F7CDC54DCBC8}" type="presParOf" srcId="{32882DCB-8B10-4A44-A788-A6B6F3E57944}" destId="{2AC87579-6763-8346-9CE0-9639BF48D6D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366296"/>
          <a:ext cx="7488237" cy="734229"/>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Attending to quantity</a:t>
          </a:r>
        </a:p>
      </dsp:txBody>
      <dsp:txXfrm>
        <a:off x="35842" y="402138"/>
        <a:ext cx="7416553" cy="662545"/>
      </dsp:txXfrm>
    </dsp:sp>
    <dsp:sp modelId="{D1F3FE81-C8BC-2449-853F-7A5C63C07C14}">
      <dsp:nvSpPr>
        <dsp:cNvPr id="0" name=""/>
        <dsp:cNvSpPr/>
      </dsp:nvSpPr>
      <dsp:spPr>
        <a:xfrm>
          <a:off x="0" y="1212623"/>
          <a:ext cx="7488237" cy="73151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Comparing numbers</a:t>
          </a:r>
        </a:p>
      </dsp:txBody>
      <dsp:txXfrm>
        <a:off x="35710" y="1248333"/>
        <a:ext cx="7416817" cy="660095"/>
      </dsp:txXfrm>
    </dsp:sp>
    <dsp:sp modelId="{F85CF650-F98B-9E4A-B938-B6BBAA8B1232}">
      <dsp:nvSpPr>
        <dsp:cNvPr id="0" name=""/>
        <dsp:cNvSpPr/>
      </dsp:nvSpPr>
      <dsp:spPr>
        <a:xfrm>
          <a:off x="0" y="2055312"/>
          <a:ext cx="7488237" cy="73151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Counting and cardinality</a:t>
          </a:r>
        </a:p>
      </dsp:txBody>
      <dsp:txXfrm>
        <a:off x="35710" y="2091022"/>
        <a:ext cx="7416817" cy="660095"/>
      </dsp:txXfrm>
    </dsp:sp>
    <dsp:sp modelId="{2AC87579-6763-8346-9CE0-9639BF48D6DF}">
      <dsp:nvSpPr>
        <dsp:cNvPr id="0" name=""/>
        <dsp:cNvSpPr/>
      </dsp:nvSpPr>
      <dsp:spPr>
        <a:xfrm>
          <a:off x="0" y="2889643"/>
          <a:ext cx="7488237" cy="73151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Recognizing, naming, and recording numerals</a:t>
          </a:r>
        </a:p>
      </dsp:txBody>
      <dsp:txXfrm>
        <a:off x="35710" y="2925353"/>
        <a:ext cx="7416817" cy="6600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5/16/25</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5/16/25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sP53K3y0H3A"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youtu.be/DOh6fbr6gDI" TargetMode="External"/><Relationship Id="rId5" Type="http://schemas.openxmlformats.org/officeDocument/2006/relationships/hyperlink" Target="https://youtu.be/fp3oLdHghdg" TargetMode="External"/><Relationship Id="rId4" Type="http://schemas.openxmlformats.org/officeDocument/2006/relationships/hyperlink" Target="https://youtu.be/x4u_d80H67g"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fp3oLdHghd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sP53K3y0H3A"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youtu.be/DOh6fbr6gDI" TargetMode="External"/><Relationship Id="rId5" Type="http://schemas.openxmlformats.org/officeDocument/2006/relationships/hyperlink" Target="https://youtu.be/fp3oLdHghdg" TargetMode="External"/><Relationship Id="rId4" Type="http://schemas.openxmlformats.org/officeDocument/2006/relationships/hyperlink" Target="https://youtu.be/x4u_d80H67g"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fp3oLdHghd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this session, we will explore how infants and toddlers begin to understand number and counting. We will also focus on ways we can support infants and toddlers as they develop early number and counting skills.</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talking points to reflect the session length and participant needs. If necessary, add introductory and “housekeeping” information.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you plan your professional learning session, consider the content in each of the PPTs in this suite: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PPT 1 “Introduction to Number and Counting” describes how children develop an understanding of number and counting from birth to age eight.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PPT 2a “Number and Counting: Infants and Toddlers” and PPT 2b “Number and Counting: Preschool, Transitional Kindergarten, and Kindergarten” describe in greater depth how children at different age levels develop an understanding of number and counting. These PPTs also include guidance on how to support children in specific age ranges to develop number and counting skills.</a:t>
            </a:r>
          </a:p>
          <a:p>
            <a:pPr marL="342900" marR="0" lvl="0" indent="-342900">
              <a:buFont typeface="Symbol" pitchFamily="2" charset="2"/>
              <a:buChar char=""/>
            </a:pPr>
            <a:br>
              <a:rPr lang="en-US" sz="1100" kern="0" dirty="0">
                <a:solidFill>
                  <a:srgbClr val="0F173D"/>
                </a:solidFill>
                <a:effectLst/>
                <a:latin typeface="Poppins" pitchFamily="2" charset="77"/>
                <a:ea typeface="Times New Roman" panose="02020603050405020304" pitchFamily="18" charset="0"/>
                <a:cs typeface="Calibri" panose="020F0502020204030204" pitchFamily="34" charset="0"/>
              </a:rPr>
            </a:b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encourage you to offer the content in PPT 1 before, or in combination with, content in one of the age specific slide decks (PPT 2a or PPT 2b). Together PPT 1 and one of the age specific slide decks have been designed for a three-hour professional learning session. However, you might adjust slide decks to best meet participant needs and time allowances. </a:t>
            </a:r>
          </a:p>
          <a:p>
            <a:endParaRPr lang="en-US" dirty="0">
              <a:solidFill>
                <a:srgbClr val="C00000"/>
              </a:solidFill>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 explore how researchers know what infants notice about large quantities. This slide shows two examples of pictures researchers used to measure the precision of infants’ understanding of large numbers.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Which of these pictures has more dots?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[Pause for participants to answer the question.] As you noticed, the picture on the right has more dots.</a:t>
            </a:r>
            <a:r>
              <a:rPr lang="en-US" sz="1100" strike="sngStrike" dirty="0">
                <a:solidFill>
                  <a:srgbClr val="0F173D"/>
                </a:solidFill>
                <a:effectLst/>
                <a:latin typeface="Poppins" pitchFamily="2" charset="77"/>
                <a:ea typeface="Times New Roman" panose="02020603050405020304" pitchFamily="18" charset="0"/>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difference between the number of dots is big, which makes it easy for adults to know which picture has more dots. In this example, we do not need to count the dots. We just know that one has more.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Six-month-olds also notice big changes in number, such as the change from eight to 16 objects. To measure this, researchers showed six-month-olds a few pictures of eight dots. Then, they showed the infants a picture of 16 dots. The researchers noticed that the infants looked at the picture with 16 dots much longer. This shows that infants noticed the change in the number of dots.</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415303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Infants’ sensitivity to, or understanding of, number is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approximate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it is not precise. However, it becomes more precise as they get older.</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example, as described on the prior slide, six-month-olds notice the change from eight to 16 objects. Nine-month-olds can notice a smaller change in number, such as the change from eight to 12 dots shown on this slide.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 they get older, children notice even smaller changes in number without counting.</a:t>
            </a:r>
          </a:p>
          <a:p>
            <a:pPr marL="342900" marR="0" lvl="0" indent="-342900">
              <a:buFont typeface="Symbol" pitchFamily="2" charset="2"/>
              <a:buChar char=""/>
            </a:pPr>
            <a:r>
              <a:rPr lang="en-US" sz="1800" dirty="0">
                <a:solidFill>
                  <a:srgbClr val="000000"/>
                </a:solidFill>
                <a:effectLst/>
                <a:latin typeface="Poppins" pitchFamily="2" charset="77"/>
                <a:ea typeface="Times New Roman" panose="02020603050405020304" pitchFamily="18" charset="0"/>
                <a:cs typeface="Calibri" panose="020F0502020204030204" pitchFamily="34" charset="0"/>
              </a:rPr>
              <a: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ttending to quantity and different amounts of objects is important because it provides the foundation for later number and counting skills such as learning to label a set of objects with a number word or comparing two groups of objects to decide which one has more.</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2573602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5–10 minutes</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Paper and pens</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Before exploring the next component, let’s consider how we expose infants to quantity in our environment.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Take a piece of paper and divide it into three sections. Label the top of the first section, “Attending to Quantity.” We will use the other sections later in the session.</a:t>
            </a:r>
          </a:p>
          <a:p>
            <a:pPr marL="742950" marR="0" lvl="1" indent="-285750">
              <a:buFont typeface="Courier New" panose="02070309020205020404" pitchFamily="49" charset="0"/>
              <a:buChar char="o"/>
            </a:pPr>
            <a:r>
              <a:rPr lang="en-US" sz="1100" dirty="0">
                <a:solidFill>
                  <a:srgbClr val="000000"/>
                </a:solidFill>
                <a:effectLst/>
                <a:latin typeface="Poppins" pitchFamily="2" charset="77"/>
                <a:ea typeface="Times New Roman" panose="02020603050405020304" pitchFamily="18" charset="0"/>
                <a:cs typeface="Calibri" panose="020F0502020204030204" pitchFamily="34" charset="0"/>
              </a:rPr>
              <a:t>Think about your learning setting. How do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set up the environment for infants and toddlers to attend to quantity?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 do you take into consideration children’s individual characteristics such as their emerging number skills, interests, cultures, languages, or lived experiences when setting the environment?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 some of your ideas under the heading “Attending to Quantity.”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 debrief strategy from the facilitator notes.] From your examples, you may have noticed that children’s interests, cultures, languages, lived experiences, abilities, and emerging skills might affect how they notice and explore quantity. For example, children with visual impairments might gravitate toward materials they can touch or mouth to explore quantity.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how you debrief the activity based on your group size, session length and format, and participants’ needs.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Adaptations based on session length include the following: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facilitators might invite tables to discuss and record their responses on chart paper. Each table can choose a recorder and reporter. Recorders will chart responses and reporters will share responses with the whole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a few participants to share their ideas with the whole group.</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4222627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Earlier, we discussed how younger infants can attend to quantity. The ability to compare numbers is very closely related to the ability to attend to quantity.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When comparing the number of objects in two sets, children find out which set has more, which has less, or if the sets are equal.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2568050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One of the first ways children learn to compare two sets of objects is by using visual strategies. This involves looking at the two sets and deciding which is more.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Children and adults use this strategy when there are only a few objects.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Children and adults can also use this visual comparison strategy when the difference between the two groups is very big.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Although we call this a visual comparing strategy, this is not limited to the visual modality. Blind or visually impaired children and adults might compare sets by briefly touching the two sets to decide which one has more. </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2058260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Around three years old, children learn to compare two sets of objects by matching. This involves lining up the two sets of next to another in one-to-one correspondence.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first, toddlers will need scaffolding from an adult to use the matching strategy to compare two sets.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example, an adult might say, “Let’s make two lines to see which is more.” Then, the adult might make a line with the first set of objects and ask the child to put the second set of objects in one-to-one correspondence with the first. The adult might then point to each line and ask, “Which one has more?” or “Which one is longer?” to help the child make the comparison.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However, eventually, children will engage in the matching strategy independently when asked questions like “Which one is more? How can we find out?”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Then, as children get older and learn to count, they transition to using counting to compare numbers.</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3666066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 part of learning to compare numbers, children learn comparative vocabulary.</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around 12 months, children begin to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understand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comparative vocabulary in their home language, English, or both. This may include words like “more,” “less,” or “same.”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Between 12 and 24 months, children may begin to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this type of comparative vocabulary in their home language, English, or both to express their wants or needs. For example, toddlers may ask for more tortillas at snack time or more crayons while drawing.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Between 24 and 36 months, children begin to answer questions like “Which one has more?” using comparative vocabulary in their home language, English, or both, or using gestures. For example, when asked, “Who has more blocks, Diego or me?” a toddler might point to Diego or communicate, “Diego has more.”</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2162706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Next, we will discuss counting.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Counting describes the process we use to identify the exact number of objects in a group. When counting, children use the count list.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count list is the ordered list of number words. For example, the number words one, two, three, four, five.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begin to develop an understanding of cardinality around age four or five. For infants and toddlers, we will focus on developing counting skills and not discuss cardinality.</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Review PPT 1: “Number and Counting: Preschool, Transitional Kindergarten, and Kindergarten” for more information on how children develop and understanding of cardinality.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1169985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Most children begin recognizing and communicating one or two number words between 12 and 24 months.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example, young toddlers may express how old they are using their fingers. They might say “two” in their home language, English, or both.</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Between 24 and 36 months, children begin to recite parts of the count list in their home language, English, or both. Reciting parts of the count list means children can communicate a few number words in order.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Toddlers are unlikely to know the meaning of the number words in their count list. When they begin to recite the count list, they tend to communicate it as a string of words with no separation between words, similar to how they recite the alphabet and think that “l, m, n, o, p” is one letter. </a:t>
            </a:r>
          </a:p>
          <a:p>
            <a:pPr marL="742950" marR="0" lvl="1" indent="-285750">
              <a:buFont typeface="Courier New" panose="02070309020205020404" pitchFamily="49" charset="0"/>
              <a:buChar char="o"/>
            </a:pPr>
            <a:r>
              <a:rPr lang="en-US" sz="1100" dirty="0">
                <a:solidFill>
                  <a:srgbClr val="000000"/>
                </a:solidFill>
                <a:effectLst/>
                <a:latin typeface="Poppins" pitchFamily="2" charset="77"/>
                <a:ea typeface="Times New Roman" panose="02020603050405020304" pitchFamily="18" charset="0"/>
                <a:cs typeface="Calibri" panose="020F0502020204030204" pitchFamily="34" charset="0"/>
              </a:rPr>
              <a:t>In addition, they are likely to make mistakes. For example, they may skip or repeat a number. These mistakes tend to be consistent. For example, a child may skip three and say, “One, two, four, five.” Adults can help toddlers fix these mistakes by modeling counting frequently.</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3337011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5–10 minutes</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Paper and pens</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 return to the chart you created earlier in the session. Label the top of the second section, “Comparing Numbers” and the top of the third section, “Counting.” </a:t>
            </a:r>
          </a:p>
          <a:p>
            <a:pPr marL="742950" marR="0" lvl="1" indent="-285750">
              <a:buFont typeface="Courier New" panose="02070309020205020404" pitchFamily="49" charset="0"/>
              <a:buChar char="o"/>
            </a:pPr>
            <a:r>
              <a:rPr lang="en-US" sz="1100" dirty="0">
                <a:solidFill>
                  <a:srgbClr val="000000"/>
                </a:solidFill>
                <a:effectLst/>
                <a:latin typeface="Poppins" pitchFamily="2" charset="77"/>
                <a:ea typeface="Times New Roman" panose="02020603050405020304" pitchFamily="18" charset="0"/>
                <a:cs typeface="Calibri" panose="020F0502020204030204" pitchFamily="34" charset="0"/>
              </a:rPr>
              <a:t>Think about your learning setting. How do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set up the environment for infants and toddlers to compare numbers and learn to count?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 do you take into consideration children’s individual characteristics such as their emerging number skills, interests, cultures, languages, or lived experiences when setting the environment?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 some of your ideas under the headings “Comparing” and “Counting.”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 debrief strategy from the facilitator notes.] From your examples, you may have noticed that children’s interests, cultures and lived experiences, languages, abilities, and emerging skills might affect how they compare numbers and learn to count. For example, multilingual learners might use their home language and English when describing comparisons. Children may also count in their home language, on their fingers, or by using familiar objects.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how you debrief the activity based on your group size, session length and format, and participants’ needs.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Adaptations based on session length include the following: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facilitators might invite tables to discuss and record their responses on chart paper. Each table can choose a recorder and reporter. Recorders will chart responses and reporters will share responses with the whole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a few participants to share their ideas with the whole group.</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987816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pPr marL="0" marR="0">
              <a:spcBef>
                <a:spcPts val="600"/>
              </a:spcBef>
              <a:spcAft>
                <a:spcPts val="600"/>
              </a:spcAft>
            </a:pPr>
            <a:r>
              <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The Count Play Explore Professional Learning Resources were made possible by Count Play Explore, an early math and science initiative led by the Fresno County Superintendent of Schools, Early Care and Education Department. This initiative is generously funded by the California Department of Education and the California State Board of Education. These resources are intended to be used as a guide for implementing evidence-based strategies, promoting active learning, and encouraging developmentally appropriate practices in early education settings. </a:t>
            </a:r>
            <a:r>
              <a:rPr lang="en-US" sz="1800" kern="10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They are not intended for commercial redistribution, unauthorized modification, or use outside the scope of professional education.</a:t>
            </a:r>
          </a:p>
          <a:p>
            <a:endParaRPr lang="en-US"/>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10–20 minutes (including a debrief on the next slide)</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Infant or toddler number and counting video clip</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Now, we will observe a video clip. As you observe, pay attention to the ways children: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attend to quantity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compare numbers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count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the clip, we will discuss what you noticed.</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an infant or toddler video clip related to number and counting.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provide the following videos (you may use other videos):</a:t>
            </a: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Using Math Language While Diapering (0–18 months)</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/sP53K3y0H3A]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Using Math Language While Diapering (0–18 months)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/x4u_d80H67g]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Counting with Balls and Tunnels (18–36 months)</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/fp3oLdHghdg]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6"/>
              </a:rPr>
              <a:t>Counting with Balls and Tunnels (18–36 months)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/DOh6fbr6gDI]</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Note: Discussion points are provided for the video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Counting with Balls and Tunnels (18–36 months)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/fp3oLdHghdg]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 a component is not observed in the video, invite participants to: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 about ways that children might develop knowledge and skills related to that component.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Explain how educators might support children to develop the knowledge and skills related to that component.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playing the video more than once. The first time, invite participants to become familiar with the clip. Then, invite participants to observe specific ways children show their understanding of the number and counting components.</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1415508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10–20 minutes (including the video observation on the previous slide)</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 discuss what you noticed. In what ways did children: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attend to quantity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compare numbers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count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discussion:]. You noticed many ways children show that they are beginning to understand number and developing counting skills.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debrief based on your group size, session length and format, and participant needs. Consider charting participants’ observations to provide a visual of ways children understand number and develop counting skills.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using the following adaptations based on session length:</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participants to share with the large group what they noticed about the ways infants and toddlers showed their knowledge and skills related to number and counting.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offer time for participants to share their observations in pairs or at their tables. Then, invite each table to share some of their observations.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examples of how children in the toddler video clip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Counting with Balls and Tunnels (18–36 months)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/fp3oLdHghdg]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attend to quantity, compare numbers, and count:</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Attending to quantity: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child wearing the grey sweater showed an interest in quantity as they played with the balls. They were interested in adding one ball at a time into the tunnel until it filled up. </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Counting: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After the child with the grey sweater added the first ball to the tunnel, they started reciting the count list from one to nine. Since the numbers the child recited did not correspond to the number of balls they put in the tunnel, we can assume that the child had not yet developed an understanding of one-to-one correspondence or cardinality. However, the child understood that reciting the count list is an important part of counting. At the end when the educator modeled counting the balls in the tunnel, the child imitated the educator and pointed to each of the balls in the tunnel as the educator counted, an important step in developing an understanding of one-to-one correspondence.</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3518345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We explored how infants and toddlers develop an understanding of numbers. We also observed how infants and toddlers attend to quantity, compare numbers, and learn to count. Now, let’s discuss ways to support children in learning about number and counting—in our learning settings and at home.</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107927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5–10 minutes</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 Daily Opportunities to Explore Number and Counting</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handout</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 review how we can help infants and toddlers develop their understanding of number and counting skills through daily routines at home, in their communities, and in early learning and care settings.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Take out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Daily Opportunities to Explore Number and Counting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handout. This handout offers some ideas on supporting infants’ and toddlers’ understanding of number and developing counting skills through daily routines.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Review the handout on your own. Then, with a partner, discuss the following questions: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Which ideas have you tried out before?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Which ideas are new for you and might work well with the children in your care?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Which ideas do you have questions about?</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 5–10 minutes for participants to review and discuss the handout.</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2901975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15 minutes</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 M</a:t>
            </a:r>
            <a:r>
              <a:rPr lang="en-US" sz="1100" b="1" kern="100" baseline="30000" dirty="0">
                <a:ln>
                  <a:noFill/>
                </a:ln>
                <a:solidFill>
                  <a:srgbClr val="0F173D"/>
                </a:solidFill>
                <a:effectLst/>
                <a:uFill>
                  <a:solidFill>
                    <a:srgbClr val="000000"/>
                  </a:solidFill>
                </a:uFill>
                <a:latin typeface="Poppins" pitchFamily="2" charset="77"/>
                <a:ea typeface="Arial Unicode MS" panose="020B0604020202020204" pitchFamily="34" charset="-128"/>
              </a:rPr>
              <a:t>5</a:t>
            </a: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 Overview</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handout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refer to five core early math teaching practices as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(pronounced: M to the fifth) Early Math Approach. These practices include the following: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Mutual Learning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Meaningful Investigations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Materials and Learning Environment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 Vocabulary and Discourse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Multiple Representations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 explore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practices using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Overview</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handout. Then, we will observe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 action.</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Consider your participants and their prior experiences with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Then, decide how to use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Overview</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handout.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For groups with significant experience with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offer a few minutes for participants to review the handout and encourage them to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 their strengths and the practices they are working on with a partner. You can also use this slide to revisit the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practices briefly and move to the next slide.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For groups with less experience with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offer more time for participants to independently explore each practice in the handout. Invite them to make a square over practices that they have “squared away” (practices they understand and use), a circle over “what’s still going around in their heads” (practices they still have questions about), and a triangle over three ideas that they will use in their settings.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For ideas on how to provide a more comprehensive review, visit the </a:t>
            </a:r>
            <a:r>
              <a:rPr lang="en-US" sz="1100" b="1" dirty="0">
                <a:solidFill>
                  <a:srgbClr val="0F173D"/>
                </a:solidFill>
                <a:effectLst/>
                <a:latin typeface="Poppins" pitchFamily="2" charset="77"/>
                <a:ea typeface="DengXian" panose="02010600030101010101" pitchFamily="2" charset="-122"/>
                <a:cs typeface="Calibri" panose="020F0502020204030204" pitchFamily="34" charset="0"/>
              </a:rPr>
              <a:t>M</a:t>
            </a:r>
            <a:r>
              <a:rPr lang="en-US" sz="1100" b="1"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b="1" dirty="0">
                <a:solidFill>
                  <a:srgbClr val="0F173D"/>
                </a:solidFill>
                <a:effectLst/>
                <a:latin typeface="Poppins" pitchFamily="2" charset="77"/>
                <a:ea typeface="DengXian" panose="02010600030101010101" pitchFamily="2" charset="-122"/>
                <a:cs typeface="Calibri" panose="020F0502020204030204" pitchFamily="34" charset="0"/>
              </a:rPr>
              <a:t> Early Math Approach</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suite.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spcAft>
                <a:spcPts val="600"/>
              </a:spcAft>
            </a:pPr>
            <a:endParaRPr lang="en-US" sz="18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2618360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800" kern="100" dirty="0">
                <a:ln>
                  <a:noFill/>
                </a:ln>
                <a:solidFill>
                  <a:srgbClr val="0F173D"/>
                </a:solidFill>
                <a:effectLst/>
                <a:uFill>
                  <a:solidFill>
                    <a:srgbClr val="000000"/>
                  </a:solidFill>
                </a:uFill>
                <a:latin typeface="Poppins" pitchFamily="2" charset="77"/>
                <a:ea typeface="Arial Unicode MS" panose="020B0604020202020204" pitchFamily="34" charset="-128"/>
              </a:rPr>
              <a:t>20–30 minutes (including debrief on next slide)</a:t>
            </a:r>
          </a:p>
          <a:p>
            <a:pPr marL="0" marR="0">
              <a:buNone/>
            </a:pPr>
            <a:r>
              <a:rPr lang="en-US" sz="18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 Using M</a:t>
            </a:r>
            <a:r>
              <a:rPr lang="en-US" sz="1800" b="1" kern="100" baseline="30000" dirty="0">
                <a:ln>
                  <a:noFill/>
                </a:ln>
                <a:solidFill>
                  <a:srgbClr val="0F173D"/>
                </a:solidFill>
                <a:effectLst/>
                <a:uFill>
                  <a:solidFill>
                    <a:srgbClr val="000000"/>
                  </a:solidFill>
                </a:uFill>
                <a:latin typeface="Poppins" pitchFamily="2" charset="77"/>
                <a:ea typeface="Arial Unicode MS" panose="020B0604020202020204" pitchFamily="34" charset="-128"/>
              </a:rPr>
              <a:t>5</a:t>
            </a:r>
            <a:r>
              <a:rPr lang="en-US" sz="1800" b="1" kern="100" dirty="0">
                <a:ln>
                  <a:noFill/>
                </a:ln>
                <a:solidFill>
                  <a:srgbClr val="0F173D"/>
                </a:solidFill>
                <a:effectLst/>
                <a:uFill>
                  <a:solidFill>
                    <a:srgbClr val="000000"/>
                  </a:solidFill>
                </a:uFill>
                <a:latin typeface="Poppins" pitchFamily="2" charset="77"/>
                <a:ea typeface="Arial Unicode MS" panose="020B0604020202020204" pitchFamily="34" charset="-128"/>
              </a:rPr>
              <a:t> to Support Learning About Number and Counting</a:t>
            </a:r>
            <a:r>
              <a:rPr lang="en-US" sz="1800" kern="100" dirty="0">
                <a:ln>
                  <a:noFill/>
                </a:ln>
                <a:solidFill>
                  <a:srgbClr val="0F173D"/>
                </a:solidFill>
                <a:effectLst/>
                <a:uFill>
                  <a:solidFill>
                    <a:srgbClr val="000000"/>
                  </a:solidFill>
                </a:uFill>
                <a:latin typeface="Poppins" pitchFamily="2" charset="77"/>
                <a:ea typeface="Arial Unicode MS" panose="020B0604020202020204" pitchFamily="34" charset="-128"/>
              </a:rPr>
              <a:t> handout, paper, and markers </a:t>
            </a: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 </a:t>
            </a: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Let’s consider ways to use M</a:t>
            </a:r>
            <a:r>
              <a:rPr lang="en-US" sz="18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 teaching practices to support infants’ and toddlers’ understanding of number and counting.</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Take out the </a:t>
            </a:r>
            <a:r>
              <a:rPr lang="en-US" sz="1800" b="1" dirty="0">
                <a:solidFill>
                  <a:srgbClr val="0F173D"/>
                </a:solidFill>
                <a:effectLst/>
                <a:latin typeface="Poppins" pitchFamily="2" charset="77"/>
                <a:ea typeface="DengXian" panose="02010600030101010101" pitchFamily="2" charset="-122"/>
                <a:cs typeface="Calibri" panose="020F0502020204030204" pitchFamily="34" charset="0"/>
              </a:rPr>
              <a:t>Using M</a:t>
            </a:r>
            <a:r>
              <a:rPr lang="en-US" sz="1800" b="1"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800" b="1" dirty="0">
                <a:solidFill>
                  <a:srgbClr val="0F173D"/>
                </a:solidFill>
                <a:effectLst/>
                <a:latin typeface="Poppins" pitchFamily="2" charset="77"/>
                <a:ea typeface="DengXian" panose="02010600030101010101" pitchFamily="2" charset="-122"/>
                <a:cs typeface="Calibri" panose="020F0502020204030204" pitchFamily="34" charset="0"/>
              </a:rPr>
              <a:t> to Support Learning About Number and Counting</a:t>
            </a: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 handout.</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Review the ideas on using M</a:t>
            </a:r>
            <a:r>
              <a:rPr lang="en-US" sz="18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 to support infants’ and toddlers’ understanding of number and counting; make notes, circle, or highlight as you review.</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consider the practices you reviewed. With a partner, discuss what you want to try and why. [If time permits, invite some participants to share with the large group what practices they will try and why.]</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use slide 25 to facilitate the discussion.]</a:t>
            </a: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Provide seven to ten minutes for participants to review the handout independently.</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instead of using the next slide move on to slide 26.</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2923904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20–30 minutes (including a review of the document on the previous slide)</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 Using M</a:t>
            </a:r>
            <a:r>
              <a:rPr lang="en-US" sz="1100" b="1" kern="100" baseline="30000" dirty="0">
                <a:ln>
                  <a:noFill/>
                </a:ln>
                <a:solidFill>
                  <a:srgbClr val="0F173D"/>
                </a:solidFill>
                <a:effectLst/>
                <a:uFill>
                  <a:solidFill>
                    <a:srgbClr val="000000"/>
                  </a:solidFill>
                </a:uFill>
                <a:latin typeface="Poppins" pitchFamily="2" charset="77"/>
                <a:ea typeface="Arial Unicode MS" panose="020B0604020202020204" pitchFamily="34" charset="-128"/>
              </a:rPr>
              <a:t>5</a:t>
            </a: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 to Support Learning About Number and Counting</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handout, paper, and markers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reviewed some ideas on using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Early Math Approach to support infants and toddlers </a:t>
            </a:r>
            <a:r>
              <a:rPr lang="en-US" sz="1100" dirty="0">
                <a:solidFill>
                  <a:srgbClr val="000000"/>
                </a:solidFill>
                <a:effectLst/>
                <a:latin typeface="Poppins" pitchFamily="2" charset="77"/>
                <a:ea typeface="DengXian" panose="02010600030101010101" pitchFamily="2" charset="-122"/>
                <a:cs typeface="Calibri" panose="020F0502020204030204" pitchFamily="34" charset="0"/>
              </a:rPr>
              <a:t>in understanding number and counting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Next, let’s reflect on ways to continue supporting children’s </a:t>
            </a:r>
            <a:r>
              <a:rPr lang="en-US" sz="1100" dirty="0">
                <a:solidFill>
                  <a:srgbClr val="000000"/>
                </a:solidFill>
                <a:effectLst/>
                <a:latin typeface="Poppins" pitchFamily="2" charset="77"/>
                <a:ea typeface="DengXian" panose="02010600030101010101" pitchFamily="2" charset="-122"/>
                <a:cs typeface="Calibri" panose="020F0502020204030204" pitchFamily="34" charset="0"/>
              </a:rPr>
              <a:t>understanding of number and counting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[Select a way to organize this activity from the facilitator notes. Then, adapt these talking points based on your selection.]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[Assign each group one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 Briefly discuss the ideas described for your assigned practice. Then, decide how you will share these ideas with the whole group.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 creative. For example, create a drawing, song, or role-play to share your learning.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ways to represent the diversity of children’s interests, languages, cultures and lived experiences, abilities, and emerging skills.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Each group will have two to three minutes to share their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practice with the whole 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 time for participants to prepare their presentations. Then, invite groups to share their assigned practices. Offer additional information about each practice as needed.]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each group has shared:] You reviewed some ways to use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Early Math Approach to support infants’ and toddlers’ understanding of number and developing counting skills. Hopefully, you will find these strategies helpful in your setting.</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way you organize this activity based on group size: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smaller sessions, divide participants into five groups. Assign each group one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 Each group will discuss their assigned practice briefly and identify a way to share the information with the whole group.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create groups of five to seven participants each. Assign each group an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 As necessary, assign more than one group to the same practice. Each group will discuss their assigned practice briefly and identify a way to share the information with the whole 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Move around the room while participants work in groups. Provide support as needed.</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a:p>
        </p:txBody>
      </p:sp>
    </p:spTree>
    <p:extLst>
      <p:ext uri="{BB962C8B-B14F-4D97-AF65-F5344CB8AC3E}">
        <p14:creationId xmlns:p14="http://schemas.microsoft.com/office/powerpoint/2010/main" val="2873539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20–30 minutes (including a debrief on the next slide)</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 Observing M</a:t>
            </a:r>
            <a:r>
              <a:rPr lang="en-US" sz="1100" b="1" kern="100" baseline="30000" dirty="0">
                <a:ln>
                  <a:noFill/>
                </a:ln>
                <a:solidFill>
                  <a:srgbClr val="0F173D"/>
                </a:solidFill>
                <a:effectLst/>
                <a:uFill>
                  <a:solidFill>
                    <a:srgbClr val="000000"/>
                  </a:solidFill>
                </a:uFill>
                <a:latin typeface="Poppins" pitchFamily="2" charset="77"/>
                <a:ea typeface="Arial Unicode MS" panose="020B0604020202020204" pitchFamily="34" charset="-128"/>
              </a:rPr>
              <a:t>5</a:t>
            </a: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 in Action: Number and Counting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handout, infant or toddler number and counting video clip, chart paper, and markers</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 </a:t>
            </a: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We observed how infants and toddlers develop an early understanding of number and counting skills. Then, we explored the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Early Math Approach. Now, we will observe a video showing how educators use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to help infants and toddlers develop number and counting skills.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[Choose a strategy for facilitating this observation and debrief (on the next slide). Adapt the talking points to reflect this strategy.]</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an infant and toddler video clip that shows children learning about number and counting. The same clip could be used from when participants observed children learning about number and counting.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provide the following videos (you might use other videos):</a:t>
            </a: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Using Math Language While Diapering (0–18 months)</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/sP53K3y0H3A]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Using Math Language While Diapering (0–18 months)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/x4u_d80H67g]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Counting with Balls and Tunnels (18–36 months)</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/fp3oLdHghdg]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6"/>
              </a:rPr>
              <a:t>Counting with Balls and Tunnels (18–36 months)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/DOh6fbr6gDI]</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Note: Sample answers are provided for the video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Counting with Balls and Tunnels (18–36 months)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/fp3oLdHghdg]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use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Observing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in Action: Number and Counting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handout.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and longer sessions, use a jigsaw approach. Before playing the video clip, assign each table one practice to focus on during the video. [If there are more than five tables, assign more than one table to focus on each practice.]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smaller groups and shorter sessions, consider showing the video clip two to three times, inviting participants to focus on specific practices each time. Encourage them to record observations on the handout.</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a:p>
        </p:txBody>
      </p:sp>
    </p:spTree>
    <p:extLst>
      <p:ext uri="{BB962C8B-B14F-4D97-AF65-F5344CB8AC3E}">
        <p14:creationId xmlns:p14="http://schemas.microsoft.com/office/powerpoint/2010/main" val="1272545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800" kern="100" dirty="0">
                <a:ln>
                  <a:noFill/>
                </a:ln>
                <a:solidFill>
                  <a:srgbClr val="0F173D"/>
                </a:solidFill>
                <a:effectLst/>
                <a:uFill>
                  <a:solidFill>
                    <a:srgbClr val="000000"/>
                  </a:solidFill>
                </a:uFill>
                <a:latin typeface="Poppins" pitchFamily="2" charset="77"/>
                <a:ea typeface="Arial Unicode MS" panose="020B0604020202020204" pitchFamily="34" charset="-128"/>
              </a:rPr>
              <a:t>20–30 minutes (including the review of the video on previous slide)</a:t>
            </a: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Calibri" panose="020F0502020204030204" pitchFamily="34" charset="0"/>
                <a:cs typeface="Calibri" panose="020F0502020204030204" pitchFamily="34" charset="0"/>
              </a:rPr>
              <a:t>Let’s unpack your observations of each M</a:t>
            </a:r>
            <a:r>
              <a:rPr lang="en-US" sz="1800" baseline="30000" dirty="0">
                <a:solidFill>
                  <a:srgbClr val="0F173D"/>
                </a:solidFill>
                <a:effectLst/>
                <a:latin typeface="Poppins" pitchFamily="2" charset="77"/>
                <a:ea typeface="Calibri" panose="020F0502020204030204" pitchFamily="34" charset="0"/>
                <a:cs typeface="Calibri" panose="020F0502020204030204" pitchFamily="34" charset="0"/>
              </a:rPr>
              <a:t>5</a:t>
            </a:r>
            <a:r>
              <a:rPr lang="en-US" sz="1800" dirty="0">
                <a:solidFill>
                  <a:srgbClr val="0F173D"/>
                </a:solidFill>
                <a:effectLst/>
                <a:latin typeface="Poppins" pitchFamily="2" charset="77"/>
                <a:ea typeface="Calibri" panose="020F0502020204030204" pitchFamily="34" charset="0"/>
                <a:cs typeface="Calibri" panose="020F0502020204030204" pitchFamily="34" charset="0"/>
              </a:rPr>
              <a:t> practice.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 the Answer Key for Observing M5 in Action Number and Counting handout for examples of ways M5 was used in the video, “</a:t>
            </a:r>
            <a:r>
              <a:rPr lang="en-US" sz="18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Counting with Balls and Tunnels (18–36 months)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u="sng"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8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800" u="sng" dirty="0">
                <a:solidFill>
                  <a:srgbClr val="0F173D"/>
                </a:solidFill>
                <a:effectLst/>
                <a:latin typeface="Poppins" pitchFamily="2" charset="77"/>
                <a:ea typeface="Times New Roman" panose="02020603050405020304" pitchFamily="18" charset="0"/>
                <a:cs typeface="Calibri" panose="020F0502020204030204" pitchFamily="34" charset="0"/>
              </a:rPr>
              <a:t>/fp3oLdHghdg]</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or longer sessions: After observing the video clip, ask each table group to discuss what they noticed about their assigned practice. Then, invite each group to share their observations with the whole group. As each group shares, paraphrase, affirm, and add to their responses as needed. Consider charting each group’s observations to make practices visible.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smaller groups or shorter sessions: Invite participants to share their observations with the whole group. Chart their observations to make the practices visible. As participants share, paraphrase, affirm, and add to their responses as needed. Consider inviting participants to share something they learned with someone from another table. For example, ask them to find someone with similar shoes, meet them, and share something they learned.</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a:p>
        </p:txBody>
      </p:sp>
    </p:spTree>
    <p:extLst>
      <p:ext uri="{BB962C8B-B14F-4D97-AF65-F5344CB8AC3E}">
        <p14:creationId xmlns:p14="http://schemas.microsoft.com/office/powerpoint/2010/main" val="4228125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5–7 minutes</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Take a few minutes to think about our session.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Identify the following: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Three things you learned during this session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Two questions you have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One thing you will try in your learning setting next week</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[Allow three to four minutes for participants to think. Invite participants to share with a partner.]</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Thank you for your time, attention, and engagement. It has been wonderful working with you.</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consider asking participants to share their questions with the whole 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participants discuss their reflections, note the questions that they still have and what they would like to try.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You might use this information to identify topics for future training, coaching, or communities of practice.</a:t>
            </a:r>
          </a:p>
          <a:p>
            <a:endParaRPr lang="en-US"/>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a:p>
        </p:txBody>
      </p:sp>
    </p:spTree>
    <p:extLst>
      <p:ext uri="{BB962C8B-B14F-4D97-AF65-F5344CB8AC3E}">
        <p14:creationId xmlns:p14="http://schemas.microsoft.com/office/powerpoint/2010/main" val="3018934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First, we will review how infants and toddlers develop knowledge and skills in number and counting.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Then, we will explore ways educators can support infants and toddlers in developing knowledge and skills in number and counting. </a:t>
            </a:r>
          </a:p>
          <a:p>
            <a:pPr marL="342900" marR="0" lvl="0" indent="-342900">
              <a:buFont typeface="Symbol" pitchFamily="2" charset="2"/>
              <a:buChar char=""/>
            </a:pPr>
            <a:r>
              <a:rPr lang="en-US" sz="1800" dirty="0">
                <a:solidFill>
                  <a:srgbClr val="0F173D"/>
                </a:solidFill>
                <a:effectLst/>
                <a:latin typeface="Poppins" pitchFamily="2" charset="77"/>
                <a:ea typeface="Calibri" panose="020F0502020204030204" pitchFamily="34" charset="0"/>
                <a:cs typeface="Calibri" panose="020F0502020204030204" pitchFamily="34" charset="0"/>
              </a:rPr>
              <a:t>Throughout the session, we will reflect on our current practices. We will also think about how we might use information from this session in our work.</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Adjust slide content and talking points to reflect what you plan to address in your professional learning session.</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start the session by engaging participants in the interactive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Alphabet Counting</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activity described in PPT 1 “Introduction to Number and Counting: Birth–8 Years” and its corresponding handout. The purpose of this activity is to help participants become aware of the different skills involved in counting by inviting them to use a new counting system—the alphabet counting system.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3361492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15–20 minutes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Infants and toddlers are exploring and learning about numbers every day. For example, they learn about numbers through stories, songs, chants, rhymes, and fingerplays.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Think about some number and counting books or stories, songs, chants, rhymes, or fingerplays that you use in your learning setting—in English or any other language.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Share with your table group one of your favorite number and counting books or stories, songs, chants, rhymes, or fingerplays to use with infants or toddlers. Then, discuss the following with your group:</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mj-lt"/>
              <a:buAutoNum type="arabicPeriod"/>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What number words or concepts are used?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mj-lt"/>
              <a:buAutoNum type="arabicPeriod"/>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When might you use the book, story, song, chant, rhyme, or fingerplay (for example, during a specific daily routine)? Share why it’s used during that routine.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how you organize the activity based on group size, session length and format, and participant needs.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consider asking each table group to perform one or two </a:t>
            </a:r>
            <a:r>
              <a:rPr lang="en-US" sz="1100" dirty="0">
                <a:solidFill>
                  <a:srgbClr val="0F173D"/>
                </a:solidFill>
                <a:effectLst/>
                <a:latin typeface="Poppins" pitchFamily="2" charset="77"/>
                <a:ea typeface="Calibri" panose="020F0502020204030204" pitchFamily="34" charset="0"/>
                <a:cs typeface="Calibri" panose="020F0502020204030204" pitchFamily="34" charset="0"/>
              </a:rPr>
              <a:t>songs, chants, rhymes, or fingerplays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for the whole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consider inviting each table to focus on the first question.</a:t>
            </a: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After participants share with their table group, consider having them share some of the following key takeaways: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How are children engaged in counting through books, stories, songs, chants, rhymes, or fingerplays?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How are number and counting included as part of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 daily routines and play?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 are language, movement, and gestures used to engage infants and toddlers with number and counting?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How are language-based activities, including gestures and movements, used to offer children multiple ways to learn and express counting knowledge and skills?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137578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Now, we will explore how infants and toddlers develop an understanding of number.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3210552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Let’s first review how the California Infant/Toddler Learning and Development Foundations describe infants’ and toddlers’ developing understanding of number and counting (California Department of Social Services, 2025).</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One foundation, Number Sense, includes concepts related to attending to quantity and counting. It describes how children understand that there are different amounts of things. It also shows that at about 36 months, children begin to understand and use a few number words.</a:t>
            </a: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This slide makes connections between the components and relevant foundations.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 may want to provide participants with copies of the relevant California Infant/Toddler Learning and Development Foundations. Consider whether electronic or printed copies will be more useful for your participants.</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4177663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suite addresses four components of number and counting: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attending to quantity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comparing numbers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counting and cardinality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recognizing, naming, and recording numerals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infants and toddlers, we focus on the first three components: attending to quantity, comparing numbers, and counting and cardinality. The last component describes skills that children typically begin to develop around age four.</a:t>
            </a:r>
          </a:p>
          <a:p>
            <a:endParaRPr lang="en-US" dirty="0">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Attending to quantity</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describes infants’ and toddlers’ ability to notice the amount of things in the environment. This skill also includes noticing changes in quantity and understanding concepts like “more” or “less.” For example, toddlers might notice that the amount of apple slices on their plate changes as they eat.</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Infants, as early as a few weeks old, notice quantity.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Research on young infants measures how long they look at groups of objects. Researchers show infants a group of objects (for example, four objects) repeatedly and measure how long infants look at the group. When researchers then show infants a different quantity (for example, 12 objects), infants look longer at the set of objects with a different amount. The research suggests that infants notice a change in quantity (Xu &amp;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Spelke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2000; </a:t>
            </a:r>
            <a:r>
              <a:rPr lang="en-US" sz="1100" dirty="0">
                <a:solidFill>
                  <a:srgbClr val="0F173D"/>
                </a:solidFill>
                <a:effectLst/>
                <a:highlight>
                  <a:srgbClr val="FFFFFF"/>
                </a:highlight>
                <a:latin typeface="Poppins" pitchFamily="2" charset="77"/>
                <a:ea typeface="Times New Roman" panose="02020603050405020304" pitchFamily="18" charset="0"/>
                <a:cs typeface="Calibri" panose="020F0502020204030204" pitchFamily="34" charset="0"/>
              </a:rPr>
              <a:t>Lipton &amp; </a:t>
            </a:r>
            <a:r>
              <a:rPr lang="en-US" sz="1100" dirty="0" err="1">
                <a:solidFill>
                  <a:srgbClr val="0F173D"/>
                </a:solidFill>
                <a:effectLst/>
                <a:highlight>
                  <a:srgbClr val="FFFFFF"/>
                </a:highlight>
                <a:latin typeface="Poppins" pitchFamily="2" charset="77"/>
                <a:ea typeface="Times New Roman" panose="02020603050405020304" pitchFamily="18" charset="0"/>
                <a:cs typeface="Calibri" panose="020F0502020204030204" pitchFamily="34" charset="0"/>
              </a:rPr>
              <a:t>Spelke</a:t>
            </a:r>
            <a:r>
              <a:rPr lang="en-US" sz="1100" dirty="0">
                <a:solidFill>
                  <a:srgbClr val="0F173D"/>
                </a:solidFill>
                <a:effectLst/>
                <a:highlight>
                  <a:srgbClr val="FFFFFF"/>
                </a:highlight>
                <a:latin typeface="Poppins" pitchFamily="2" charset="77"/>
                <a:ea typeface="Times New Roman" panose="02020603050405020304" pitchFamily="18" charset="0"/>
                <a:cs typeface="Calibri" panose="020F0502020204030204" pitchFamily="34" charset="0"/>
              </a:rPr>
              <a:t>, 2003)</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Young infants also pay attention to quantity using other senses (Izard et al., 2009). For example, young infants notice if the number of faces they see matches the number of voices they hear.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289451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Number and Counting</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23" name="Picture 22" descr="A child playing with plastic ducks&#10;&#10;Description automatically generated">
            <a:extLst>
              <a:ext uri="{FF2B5EF4-FFF2-40B4-BE49-F238E27FC236}">
                <a16:creationId xmlns:a16="http://schemas.microsoft.com/office/drawing/2014/main" id="{76A0B830-A146-0E48-21F3-D691EBA525A9}"/>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t="-65"/>
          <a:stretch/>
        </p:blipFill>
        <p:spPr>
          <a:xfrm>
            <a:off x="5880100" y="-4436"/>
            <a:ext cx="6323589" cy="6858000"/>
          </a:xfrm>
          <a:prstGeom prst="rect">
            <a:avLst/>
          </a:prstGeom>
        </p:spPr>
      </p:pic>
      <p:pic>
        <p:nvPicPr>
          <p:cNvPr id="9" name="Picture 8" descr="A green numbers with white outline&#10;&#10;Description automatically generated">
            <a:extLst>
              <a:ext uri="{FF2B5EF4-FFF2-40B4-BE49-F238E27FC236}">
                <a16:creationId xmlns:a16="http://schemas.microsoft.com/office/drawing/2014/main" id="{03E74137-F73D-3AA4-FC3C-2CD0CDD25C9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10026" y="109263"/>
            <a:ext cx="505969" cy="381001"/>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0"/>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24774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4"/>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solidFill>
                  <a:schemeClr val="accent4"/>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buClr>
                <a:schemeClr val="accent4"/>
              </a:buClr>
              <a:defRPr sz="3200">
                <a:latin typeface="Montserrat" pitchFamily="2" charset="77"/>
              </a:defRPr>
            </a:lvl1pPr>
            <a:lvl2pPr>
              <a:buClr>
                <a:schemeClr val="accent4"/>
              </a:buClr>
              <a:defRPr sz="2800">
                <a:latin typeface="Montserrat" pitchFamily="2" charset="77"/>
              </a:defRPr>
            </a:lvl2pPr>
            <a:lvl3pPr>
              <a:buClr>
                <a:schemeClr val="accent4"/>
              </a:buClr>
              <a:defRPr sz="2400">
                <a:latin typeface="Montserrat" pitchFamily="2" charset="77"/>
              </a:defRPr>
            </a:lvl3pPr>
            <a:lvl4pPr>
              <a:buClr>
                <a:schemeClr val="accent4"/>
              </a:buClr>
              <a:defRPr sz="2000">
                <a:latin typeface="Montserrat" pitchFamily="2" charset="77"/>
              </a:defRPr>
            </a:lvl4pPr>
            <a:lvl5pPr>
              <a:buClr>
                <a:schemeClr val="accent4"/>
              </a:buClr>
              <a:defRPr sz="2000">
                <a:latin typeface="Montserra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NG HEADER">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5" name="Rectangle 4">
            <a:extLst>
              <a:ext uri="{FF2B5EF4-FFF2-40B4-BE49-F238E27FC236}">
                <a16:creationId xmlns:a16="http://schemas.microsoft.com/office/drawing/2014/main" id="{A4140EFA-0829-EFFA-DB47-EB1A66805D3A}"/>
              </a:ext>
            </a:extLst>
          </p:cNvPr>
          <p:cNvSpPr/>
          <p:nvPr userDrawn="1"/>
        </p:nvSpPr>
        <p:spPr>
          <a:xfrm>
            <a:off x="0" y="793665"/>
            <a:ext cx="6623701" cy="42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black background with orange and pink text&#10;&#10;Description automatically generated">
            <a:extLst>
              <a:ext uri="{FF2B5EF4-FFF2-40B4-BE49-F238E27FC236}">
                <a16:creationId xmlns:a16="http://schemas.microsoft.com/office/drawing/2014/main" id="{7470BB95-C88C-3F32-A6D8-262E71FF6F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10" name="Parallelogram 25">
            <a:extLst>
              <a:ext uri="{FF2B5EF4-FFF2-40B4-BE49-F238E27FC236}">
                <a16:creationId xmlns:a16="http://schemas.microsoft.com/office/drawing/2014/main" id="{00DEA289-80F6-D332-E24F-D2AD7776E5CF}"/>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3">
            <a:extLst>
              <a:ext uri="{FF2B5EF4-FFF2-40B4-BE49-F238E27FC236}">
                <a16:creationId xmlns:a16="http://schemas.microsoft.com/office/drawing/2014/main" id="{CFBBB842-059E-400D-4E29-7981835A4A1F}"/>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3" name="Date Placeholder 3">
            <a:extLst>
              <a:ext uri="{FF2B5EF4-FFF2-40B4-BE49-F238E27FC236}">
                <a16:creationId xmlns:a16="http://schemas.microsoft.com/office/drawing/2014/main" id="{57750543-8D5A-63B3-060E-39FADB6D828E}"/>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5" name="Date Placeholder 3">
            <a:extLst>
              <a:ext uri="{FF2B5EF4-FFF2-40B4-BE49-F238E27FC236}">
                <a16:creationId xmlns:a16="http://schemas.microsoft.com/office/drawing/2014/main" id="{D66307FB-B619-55C4-75E7-BE8F83AB877F}"/>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Number and Counting</a:t>
            </a:r>
          </a:p>
        </p:txBody>
      </p:sp>
      <p:pic>
        <p:nvPicPr>
          <p:cNvPr id="7" name="Picture 6" descr="A child playing with plastic ducks&#10;&#10;Description automatically generated">
            <a:extLst>
              <a:ext uri="{FF2B5EF4-FFF2-40B4-BE49-F238E27FC236}">
                <a16:creationId xmlns:a16="http://schemas.microsoft.com/office/drawing/2014/main" id="{D65122E5-8DBF-3A75-C39E-5BF7164FDDF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
          <a:stretch/>
        </p:blipFill>
        <p:spPr>
          <a:xfrm>
            <a:off x="5880100" y="-4436"/>
            <a:ext cx="6323589" cy="6858000"/>
          </a:xfrm>
          <a:prstGeom prst="rect">
            <a:avLst/>
          </a:prstGeom>
        </p:spPr>
      </p:pic>
      <p:pic>
        <p:nvPicPr>
          <p:cNvPr id="3" name="Picture 2" descr="A green numbers with white outline&#10;&#10;Description automatically generated">
            <a:extLst>
              <a:ext uri="{FF2B5EF4-FFF2-40B4-BE49-F238E27FC236}">
                <a16:creationId xmlns:a16="http://schemas.microsoft.com/office/drawing/2014/main" id="{2EEF3113-EACD-062A-08DE-96BC8BBC2F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10026" y="109263"/>
            <a:ext cx="505969" cy="381001"/>
          </a:xfrm>
          <a:prstGeom prst="rect">
            <a:avLst/>
          </a:prstGeom>
        </p:spPr>
      </p:pic>
    </p:spTree>
    <p:extLst>
      <p:ext uri="{BB962C8B-B14F-4D97-AF65-F5344CB8AC3E}">
        <p14:creationId xmlns:p14="http://schemas.microsoft.com/office/powerpoint/2010/main" val="269179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4"/>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pic>
        <p:nvPicPr>
          <p:cNvPr id="7" name="Picture 6" descr="A green numbers with white outline&#10;&#10;Description automatically generated">
            <a:extLst>
              <a:ext uri="{FF2B5EF4-FFF2-40B4-BE49-F238E27FC236}">
                <a16:creationId xmlns:a16="http://schemas.microsoft.com/office/drawing/2014/main" id="{0E286F15-5671-2CEB-3433-B0B0787F72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3736" y="165229"/>
            <a:ext cx="651348" cy="490473"/>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81082" y="0"/>
            <a:ext cx="8144641" cy="61769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34637" y="6414708"/>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4"/>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4"/>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7524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4"/>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72" r:id="rId3"/>
    <p:sldLayoutId id="2147483673" r:id="rId4"/>
    <p:sldLayoutId id="2147483650" r:id="rId5"/>
    <p:sldLayoutId id="2147483669" r:id="rId6"/>
    <p:sldLayoutId id="2147483667" r:id="rId7"/>
    <p:sldLayoutId id="2147483660" r:id="rId8"/>
    <p:sldLayoutId id="2147483664" r:id="rId9"/>
    <p:sldLayoutId id="2147483652" r:id="rId10"/>
    <p:sldLayoutId id="2147483665" r:id="rId11"/>
    <p:sldLayoutId id="2147483653" r:id="rId12"/>
    <p:sldLayoutId id="2147483654" r:id="rId13"/>
    <p:sldLayoutId id="2147483666" r:id="rId14"/>
    <p:sldLayoutId id="2147483655" r:id="rId15"/>
    <p:sldLayoutId id="2147483656" r:id="rId16"/>
    <p:sldLayoutId id="2147483657" r:id="rId17"/>
  </p:sldLayoutIdLst>
  <p:hf hdr="0" ftr="0" dt="0"/>
  <p:txStyles>
    <p:title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fp3oLdHghdg"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hyperlink" Target="https://youtu.be/DOh6fbr6gD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fp3oLdHghdg"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hyperlink" Target="https://youtu.be/DOh6fbr6gDI"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581107" y="1970139"/>
            <a:ext cx="4781907" cy="2806922"/>
          </a:xfrm>
        </p:spPr>
        <p:txBody>
          <a:bodyPr anchor="b">
            <a:spAutoFit/>
          </a:bodyPr>
          <a:lstStyle/>
          <a:p>
            <a:pPr algn="l"/>
            <a:r>
              <a:rPr lang="en-US" sz="5400" b="1" dirty="0">
                <a:latin typeface="Montserrat" pitchFamily="2" charset="77"/>
              </a:rPr>
              <a:t>Number and Counting:</a:t>
            </a:r>
            <a:br>
              <a:rPr lang="en-US" sz="5600" b="1" dirty="0">
                <a:latin typeface="Montserrat" pitchFamily="2" charset="77"/>
              </a:rPr>
            </a:br>
            <a:r>
              <a:rPr lang="en-US" sz="4400" b="0" dirty="0">
                <a:latin typeface="Montserrat Medium" panose="00000600000000000000" pitchFamily="2" charset="0"/>
              </a:rPr>
              <a:t>Infants and Toddlers</a:t>
            </a: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Which has more?</a:t>
            </a:r>
            <a:endParaRPr lang="en-US" b="1" dirty="0">
              <a:solidFill>
                <a:schemeClr val="bg1"/>
              </a:solidFill>
            </a:endParaRPr>
          </a:p>
        </p:txBody>
      </p:sp>
      <p:grpSp>
        <p:nvGrpSpPr>
          <p:cNvPr id="5" name="Group 4" descr="Rectangle containing 8 dots of different sizes arranged at random.">
            <a:extLst>
              <a:ext uri="{FF2B5EF4-FFF2-40B4-BE49-F238E27FC236}">
                <a16:creationId xmlns:a16="http://schemas.microsoft.com/office/drawing/2014/main" id="{DDE25121-1598-731B-9522-02C848A63F4C}"/>
              </a:ext>
            </a:extLst>
          </p:cNvPr>
          <p:cNvGrpSpPr/>
          <p:nvPr/>
        </p:nvGrpSpPr>
        <p:grpSpPr>
          <a:xfrm>
            <a:off x="301980" y="1212086"/>
            <a:ext cx="5673969" cy="4572000"/>
            <a:chOff x="301980" y="1866233"/>
            <a:chExt cx="5673969" cy="4572000"/>
          </a:xfrm>
          <a:solidFill>
            <a:srgbClr val="FEEEE6"/>
          </a:solidFill>
        </p:grpSpPr>
        <p:sp>
          <p:nvSpPr>
            <p:cNvPr id="8" name="Rectangle 7">
              <a:extLst>
                <a:ext uri="{FF2B5EF4-FFF2-40B4-BE49-F238E27FC236}">
                  <a16:creationId xmlns:a16="http://schemas.microsoft.com/office/drawing/2014/main" id="{199F9423-CE0B-45F8-3674-2C10403AA29A}"/>
                </a:ext>
                <a:ext uri="{C183D7F6-B498-43B3-948B-1728B52AA6E4}">
                  <adec:decorative xmlns:adec="http://schemas.microsoft.com/office/drawing/2017/decorative" val="1"/>
                </a:ext>
              </a:extLst>
            </p:cNvPr>
            <p:cNvSpPr/>
            <p:nvPr/>
          </p:nvSpPr>
          <p:spPr>
            <a:xfrm>
              <a:off x="301980" y="1866233"/>
              <a:ext cx="5673969" cy="457200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B2815E-C40A-0930-3A6C-52A176F21B4A}"/>
                </a:ext>
              </a:extLst>
            </p:cNvPr>
            <p:cNvSpPr>
              <a:spLocks noChangeAspect="1"/>
            </p:cNvSpPr>
            <p:nvPr/>
          </p:nvSpPr>
          <p:spPr>
            <a:xfrm>
              <a:off x="1016114" y="2356157"/>
              <a:ext cx="362141" cy="362141"/>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8525AFA-83AC-F57F-0632-9146BE756575}"/>
                </a:ext>
              </a:extLst>
            </p:cNvPr>
            <p:cNvSpPr>
              <a:spLocks noChangeAspect="1"/>
            </p:cNvSpPr>
            <p:nvPr/>
          </p:nvSpPr>
          <p:spPr>
            <a:xfrm>
              <a:off x="2118286" y="4953034"/>
              <a:ext cx="204717" cy="204717"/>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E2775C-8DBA-CFEE-827D-D30CC2C4FD1A}"/>
                </a:ext>
              </a:extLst>
            </p:cNvPr>
            <p:cNvSpPr>
              <a:spLocks noChangeAspect="1"/>
            </p:cNvSpPr>
            <p:nvPr/>
          </p:nvSpPr>
          <p:spPr>
            <a:xfrm>
              <a:off x="2503667" y="3811640"/>
              <a:ext cx="474782" cy="47478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D419A8C-0223-7CA5-3572-29348D69880C}"/>
                </a:ext>
              </a:extLst>
            </p:cNvPr>
            <p:cNvSpPr>
              <a:spLocks noChangeAspect="1"/>
            </p:cNvSpPr>
            <p:nvPr/>
          </p:nvSpPr>
          <p:spPr>
            <a:xfrm>
              <a:off x="3984002" y="2982419"/>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AC8D305-AFC7-8320-5413-FCF8B0938C9C}"/>
                </a:ext>
              </a:extLst>
            </p:cNvPr>
            <p:cNvSpPr>
              <a:spLocks noChangeAspect="1"/>
            </p:cNvSpPr>
            <p:nvPr/>
          </p:nvSpPr>
          <p:spPr>
            <a:xfrm>
              <a:off x="595306" y="3257348"/>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335CECE-963F-91C6-55D0-FDEDEA316C75}"/>
                </a:ext>
              </a:extLst>
            </p:cNvPr>
            <p:cNvSpPr>
              <a:spLocks noChangeAspect="1"/>
            </p:cNvSpPr>
            <p:nvPr/>
          </p:nvSpPr>
          <p:spPr>
            <a:xfrm>
              <a:off x="3369875" y="5265240"/>
              <a:ext cx="1000458" cy="1000458"/>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B1A589-9C87-0741-28C3-0ED935B18E87}"/>
                </a:ext>
              </a:extLst>
            </p:cNvPr>
            <p:cNvSpPr>
              <a:spLocks noChangeAspect="1"/>
            </p:cNvSpPr>
            <p:nvPr/>
          </p:nvSpPr>
          <p:spPr>
            <a:xfrm>
              <a:off x="4910842" y="2332512"/>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8EED486-30FD-E5F8-D03D-B32DBDE57CF3}"/>
                </a:ext>
              </a:extLst>
            </p:cNvPr>
            <p:cNvSpPr>
              <a:spLocks noChangeAspect="1"/>
            </p:cNvSpPr>
            <p:nvPr/>
          </p:nvSpPr>
          <p:spPr>
            <a:xfrm>
              <a:off x="838200" y="5486687"/>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descr="Rectangle containing 16 dots of different sizes arranged at random.">
            <a:extLst>
              <a:ext uri="{FF2B5EF4-FFF2-40B4-BE49-F238E27FC236}">
                <a16:creationId xmlns:a16="http://schemas.microsoft.com/office/drawing/2014/main" id="{0630A989-A553-49E6-CD6B-97BBA0D215A3}"/>
              </a:ext>
            </a:extLst>
          </p:cNvPr>
          <p:cNvGrpSpPr/>
          <p:nvPr/>
        </p:nvGrpSpPr>
        <p:grpSpPr>
          <a:xfrm>
            <a:off x="6253608" y="1205765"/>
            <a:ext cx="5673969" cy="4572000"/>
            <a:chOff x="6216053" y="1866234"/>
            <a:chExt cx="5673969" cy="4572000"/>
          </a:xfrm>
          <a:solidFill>
            <a:srgbClr val="FEEEE6"/>
          </a:solidFill>
        </p:grpSpPr>
        <p:sp>
          <p:nvSpPr>
            <p:cNvPr id="18" name="Rectangle 17">
              <a:extLst>
                <a:ext uri="{FF2B5EF4-FFF2-40B4-BE49-F238E27FC236}">
                  <a16:creationId xmlns:a16="http://schemas.microsoft.com/office/drawing/2014/main" id="{7E44CDC9-00BC-E670-3B96-D23F961F8A75}"/>
                </a:ext>
                <a:ext uri="{C183D7F6-B498-43B3-948B-1728B52AA6E4}">
                  <adec:decorative xmlns:adec="http://schemas.microsoft.com/office/drawing/2017/decorative" val="1"/>
                </a:ext>
              </a:extLst>
            </p:cNvPr>
            <p:cNvSpPr/>
            <p:nvPr/>
          </p:nvSpPr>
          <p:spPr>
            <a:xfrm>
              <a:off x="6216053" y="1866234"/>
              <a:ext cx="5673969" cy="457200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C15EE29-84EB-73A1-1D0D-8C02192791BD}"/>
                </a:ext>
              </a:extLst>
            </p:cNvPr>
            <p:cNvSpPr>
              <a:spLocks noChangeAspect="1"/>
            </p:cNvSpPr>
            <p:nvPr/>
          </p:nvSpPr>
          <p:spPr>
            <a:xfrm>
              <a:off x="6495780" y="2180569"/>
              <a:ext cx="362141" cy="362141"/>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97D2C1E-41BB-C9FA-05C6-BBC979C5F5C5}"/>
                </a:ext>
              </a:extLst>
            </p:cNvPr>
            <p:cNvSpPr>
              <a:spLocks noChangeAspect="1"/>
            </p:cNvSpPr>
            <p:nvPr/>
          </p:nvSpPr>
          <p:spPr>
            <a:xfrm>
              <a:off x="7803789" y="5137188"/>
              <a:ext cx="204717" cy="204717"/>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B46D90E-FF83-A1F7-909A-E054B81D4BAB}"/>
                </a:ext>
              </a:extLst>
            </p:cNvPr>
            <p:cNvSpPr>
              <a:spLocks noChangeAspect="1"/>
            </p:cNvSpPr>
            <p:nvPr/>
          </p:nvSpPr>
          <p:spPr>
            <a:xfrm>
              <a:off x="7228931" y="4228158"/>
              <a:ext cx="684394" cy="68439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FE79CE0-A3C6-EE61-C232-D7FA7FDD4FC0}"/>
                </a:ext>
              </a:extLst>
            </p:cNvPr>
            <p:cNvSpPr>
              <a:spLocks noChangeAspect="1"/>
            </p:cNvSpPr>
            <p:nvPr/>
          </p:nvSpPr>
          <p:spPr>
            <a:xfrm>
              <a:off x="9548252" y="3717671"/>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937DFFB-33A3-82C3-E136-0614AF2EB02A}"/>
                </a:ext>
              </a:extLst>
            </p:cNvPr>
            <p:cNvSpPr>
              <a:spLocks noChangeAspect="1"/>
            </p:cNvSpPr>
            <p:nvPr/>
          </p:nvSpPr>
          <p:spPr>
            <a:xfrm>
              <a:off x="7075526" y="2479771"/>
              <a:ext cx="843888" cy="843888"/>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9F6D5BB6-042F-B665-01E2-467D1C598D18}"/>
                </a:ext>
              </a:extLst>
            </p:cNvPr>
            <p:cNvSpPr>
              <a:spLocks noChangeAspect="1"/>
            </p:cNvSpPr>
            <p:nvPr/>
          </p:nvSpPr>
          <p:spPr>
            <a:xfrm>
              <a:off x="8584157" y="5130708"/>
              <a:ext cx="638913" cy="63891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5ED4ED1-7C98-4354-2306-B9E890B6AAA5}"/>
                </a:ext>
              </a:extLst>
            </p:cNvPr>
            <p:cNvSpPr>
              <a:spLocks noChangeAspect="1"/>
            </p:cNvSpPr>
            <p:nvPr/>
          </p:nvSpPr>
          <p:spPr>
            <a:xfrm>
              <a:off x="6570621" y="4721275"/>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BCE3E6D-DD92-8089-23D2-36E1FEAF776E}"/>
                </a:ext>
              </a:extLst>
            </p:cNvPr>
            <p:cNvSpPr>
              <a:spLocks noChangeAspect="1"/>
            </p:cNvSpPr>
            <p:nvPr/>
          </p:nvSpPr>
          <p:spPr>
            <a:xfrm>
              <a:off x="10685349" y="5255857"/>
              <a:ext cx="1000458" cy="1000458"/>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527857-B209-5BC5-0910-F213900B3067}"/>
                </a:ext>
              </a:extLst>
            </p:cNvPr>
            <p:cNvSpPr>
              <a:spLocks noChangeAspect="1"/>
            </p:cNvSpPr>
            <p:nvPr/>
          </p:nvSpPr>
          <p:spPr>
            <a:xfrm>
              <a:off x="6963446" y="5756086"/>
              <a:ext cx="474782" cy="47478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94ECA9F-5988-2302-CC17-5936768C24FD}"/>
                </a:ext>
              </a:extLst>
            </p:cNvPr>
            <p:cNvSpPr>
              <a:spLocks noChangeAspect="1"/>
            </p:cNvSpPr>
            <p:nvPr/>
          </p:nvSpPr>
          <p:spPr>
            <a:xfrm>
              <a:off x="8479200" y="3960460"/>
              <a:ext cx="474782" cy="47478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5610118-B07E-B290-6D06-9D94E704C234}"/>
                </a:ext>
              </a:extLst>
            </p:cNvPr>
            <p:cNvSpPr>
              <a:spLocks noChangeAspect="1"/>
            </p:cNvSpPr>
            <p:nvPr/>
          </p:nvSpPr>
          <p:spPr>
            <a:xfrm>
              <a:off x="8615471" y="2043490"/>
              <a:ext cx="474782" cy="47478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CC3FFED-AEB3-B8D6-86FF-99EBFC51EB63}"/>
                </a:ext>
              </a:extLst>
            </p:cNvPr>
            <p:cNvSpPr>
              <a:spLocks noChangeAspect="1"/>
            </p:cNvSpPr>
            <p:nvPr/>
          </p:nvSpPr>
          <p:spPr>
            <a:xfrm>
              <a:off x="10942909" y="3575390"/>
              <a:ext cx="410890" cy="410890"/>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397C4B1-3B1E-DC78-2E8A-6544FA0A1AD3}"/>
                </a:ext>
              </a:extLst>
            </p:cNvPr>
            <p:cNvSpPr>
              <a:spLocks noChangeAspect="1"/>
            </p:cNvSpPr>
            <p:nvPr/>
          </p:nvSpPr>
          <p:spPr>
            <a:xfrm>
              <a:off x="11462711" y="3193690"/>
              <a:ext cx="205445" cy="205445"/>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8A1BCFD-F1A3-B51A-8AD6-6762DE96E784}"/>
                </a:ext>
              </a:extLst>
            </p:cNvPr>
            <p:cNvSpPr>
              <a:spLocks noChangeAspect="1"/>
            </p:cNvSpPr>
            <p:nvPr/>
          </p:nvSpPr>
          <p:spPr>
            <a:xfrm>
              <a:off x="9990161" y="5059933"/>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0FDBA53-E366-FE25-B486-7DB69E6A1289}"/>
                </a:ext>
              </a:extLst>
            </p:cNvPr>
            <p:cNvSpPr>
              <a:spLocks noChangeAspect="1"/>
            </p:cNvSpPr>
            <p:nvPr/>
          </p:nvSpPr>
          <p:spPr>
            <a:xfrm>
              <a:off x="10823642" y="2199878"/>
              <a:ext cx="796024" cy="79602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25ECCD6-CB39-0CFC-D03B-CB72A6292E68}"/>
                </a:ext>
              </a:extLst>
            </p:cNvPr>
            <p:cNvSpPr>
              <a:spLocks noChangeAspect="1"/>
            </p:cNvSpPr>
            <p:nvPr/>
          </p:nvSpPr>
          <p:spPr>
            <a:xfrm>
              <a:off x="8174725" y="3092595"/>
              <a:ext cx="284192" cy="28419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523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Which has more? (continued)</a:t>
            </a:r>
            <a:endParaRPr lang="en-US" b="1" dirty="0">
              <a:solidFill>
                <a:schemeClr val="bg1"/>
              </a:solidFill>
            </a:endParaRPr>
          </a:p>
        </p:txBody>
      </p:sp>
      <p:grpSp>
        <p:nvGrpSpPr>
          <p:cNvPr id="3" name="Group 2" descr="Rectangle containing 12 dots of different sizes arranged at random.">
            <a:extLst>
              <a:ext uri="{FF2B5EF4-FFF2-40B4-BE49-F238E27FC236}">
                <a16:creationId xmlns:a16="http://schemas.microsoft.com/office/drawing/2014/main" id="{C8DBBB5C-6B17-2FF1-D3E2-B67E2397F611}"/>
              </a:ext>
            </a:extLst>
          </p:cNvPr>
          <p:cNvGrpSpPr/>
          <p:nvPr/>
        </p:nvGrpSpPr>
        <p:grpSpPr>
          <a:xfrm>
            <a:off x="6216053" y="1143000"/>
            <a:ext cx="5673969" cy="4572000"/>
            <a:chOff x="6216053" y="2087315"/>
            <a:chExt cx="5673969" cy="4572000"/>
          </a:xfrm>
          <a:solidFill>
            <a:srgbClr val="DCFDB1"/>
          </a:solidFill>
        </p:grpSpPr>
        <p:sp>
          <p:nvSpPr>
            <p:cNvPr id="4" name="Rectangle 3" descr="Rectangle containing 12 blue dots of different sizes arranged at random.">
              <a:extLst>
                <a:ext uri="{FF2B5EF4-FFF2-40B4-BE49-F238E27FC236}">
                  <a16:creationId xmlns:a16="http://schemas.microsoft.com/office/drawing/2014/main" id="{CC49370D-BC3E-CC93-E295-5E100B8ECD5D}"/>
                </a:ext>
                <a:ext uri="{C183D7F6-B498-43B3-948B-1728B52AA6E4}">
                  <adec:decorative xmlns:adec="http://schemas.microsoft.com/office/drawing/2017/decorative" val="0"/>
                </a:ext>
              </a:extLst>
            </p:cNvPr>
            <p:cNvSpPr/>
            <p:nvPr/>
          </p:nvSpPr>
          <p:spPr>
            <a:xfrm>
              <a:off x="6216053" y="2087315"/>
              <a:ext cx="5673969" cy="457200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8E9B7631-6393-3191-DBCF-725DB8A45BB9}"/>
                </a:ext>
              </a:extLst>
            </p:cNvPr>
            <p:cNvSpPr>
              <a:spLocks noChangeAspect="1"/>
            </p:cNvSpPr>
            <p:nvPr/>
          </p:nvSpPr>
          <p:spPr>
            <a:xfrm>
              <a:off x="6820907" y="2134371"/>
              <a:ext cx="362141" cy="36214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DDA4A0F-FF6D-D527-1585-77EBA81D3A09}"/>
                </a:ext>
              </a:extLst>
            </p:cNvPr>
            <p:cNvSpPr>
              <a:spLocks noChangeAspect="1"/>
            </p:cNvSpPr>
            <p:nvPr/>
          </p:nvSpPr>
          <p:spPr>
            <a:xfrm>
              <a:off x="11386186" y="4401998"/>
              <a:ext cx="204717" cy="20471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BF0461F-DFA4-1BD9-FBBC-8672A015C777}"/>
                </a:ext>
              </a:extLst>
            </p:cNvPr>
            <p:cNvSpPr>
              <a:spLocks noChangeAspect="1"/>
            </p:cNvSpPr>
            <p:nvPr/>
          </p:nvSpPr>
          <p:spPr>
            <a:xfrm>
              <a:off x="8016499" y="3957033"/>
              <a:ext cx="624504" cy="62450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7DF2290-AB6D-1877-A3F7-F086CD94CBC8}"/>
                </a:ext>
              </a:extLst>
            </p:cNvPr>
            <p:cNvSpPr>
              <a:spLocks noChangeAspect="1"/>
            </p:cNvSpPr>
            <p:nvPr/>
          </p:nvSpPr>
          <p:spPr>
            <a:xfrm>
              <a:off x="10747264" y="5102840"/>
              <a:ext cx="638913" cy="63891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1C28305-DD56-330F-BF3A-478508466061}"/>
                </a:ext>
              </a:extLst>
            </p:cNvPr>
            <p:cNvSpPr>
              <a:spLocks noChangeAspect="1"/>
            </p:cNvSpPr>
            <p:nvPr/>
          </p:nvSpPr>
          <p:spPr>
            <a:xfrm>
              <a:off x="7149748" y="5450588"/>
              <a:ext cx="1000458" cy="1000458"/>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A25367C-AC16-4CA9-FA1F-30114744C349}"/>
                </a:ext>
              </a:extLst>
            </p:cNvPr>
            <p:cNvSpPr>
              <a:spLocks noChangeAspect="1"/>
            </p:cNvSpPr>
            <p:nvPr/>
          </p:nvSpPr>
          <p:spPr>
            <a:xfrm>
              <a:off x="9627934" y="2701989"/>
              <a:ext cx="474782" cy="47478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97E469FA-09A9-71DA-C3CE-BEAFFED3D5AA}"/>
                </a:ext>
              </a:extLst>
            </p:cNvPr>
            <p:cNvSpPr>
              <a:spLocks noChangeAspect="1"/>
            </p:cNvSpPr>
            <p:nvPr/>
          </p:nvSpPr>
          <p:spPr>
            <a:xfrm>
              <a:off x="11265136" y="2283692"/>
              <a:ext cx="474782" cy="47478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49808AD-4DAC-F3E1-F58D-B73226C55CE6}"/>
                </a:ext>
              </a:extLst>
            </p:cNvPr>
            <p:cNvSpPr>
              <a:spLocks noChangeAspect="1"/>
            </p:cNvSpPr>
            <p:nvPr/>
          </p:nvSpPr>
          <p:spPr>
            <a:xfrm>
              <a:off x="10477152" y="3872740"/>
              <a:ext cx="410890" cy="41089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09468A6-C129-4441-A82A-421341E8D488}"/>
                </a:ext>
              </a:extLst>
            </p:cNvPr>
            <p:cNvSpPr>
              <a:spLocks noChangeAspect="1"/>
            </p:cNvSpPr>
            <p:nvPr/>
          </p:nvSpPr>
          <p:spPr>
            <a:xfrm>
              <a:off x="8346339" y="2998056"/>
              <a:ext cx="205445" cy="205445"/>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9323975-B4C5-BAC4-B5C7-0B6B890DC772}"/>
                </a:ext>
              </a:extLst>
            </p:cNvPr>
            <p:cNvSpPr>
              <a:spLocks noChangeAspect="1"/>
            </p:cNvSpPr>
            <p:nvPr/>
          </p:nvSpPr>
          <p:spPr>
            <a:xfrm>
              <a:off x="10041065" y="5999474"/>
              <a:ext cx="263383" cy="2633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50C73E6-E378-AB03-80DF-47DC7F26446E}"/>
                </a:ext>
              </a:extLst>
            </p:cNvPr>
            <p:cNvSpPr>
              <a:spLocks noChangeAspect="1"/>
            </p:cNvSpPr>
            <p:nvPr/>
          </p:nvSpPr>
          <p:spPr>
            <a:xfrm>
              <a:off x="6457459" y="3409671"/>
              <a:ext cx="796024" cy="79602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AFA45E9-0973-5031-2707-B7E5AC22546F}"/>
                </a:ext>
              </a:extLst>
            </p:cNvPr>
            <p:cNvSpPr>
              <a:spLocks noChangeAspect="1"/>
            </p:cNvSpPr>
            <p:nvPr/>
          </p:nvSpPr>
          <p:spPr>
            <a:xfrm>
              <a:off x="9200591" y="4404559"/>
              <a:ext cx="284192" cy="28419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descr="Rectangle containing 8 dots of different sizes arranged at random.">
            <a:extLst>
              <a:ext uri="{FF2B5EF4-FFF2-40B4-BE49-F238E27FC236}">
                <a16:creationId xmlns:a16="http://schemas.microsoft.com/office/drawing/2014/main" id="{DE3C9885-BFBE-47F2-D6DF-648FD9036C74}"/>
              </a:ext>
            </a:extLst>
          </p:cNvPr>
          <p:cNvGrpSpPr/>
          <p:nvPr/>
        </p:nvGrpSpPr>
        <p:grpSpPr>
          <a:xfrm>
            <a:off x="301980" y="1143000"/>
            <a:ext cx="5673969" cy="4572000"/>
            <a:chOff x="301980" y="1866233"/>
            <a:chExt cx="5673969" cy="4572000"/>
          </a:xfrm>
          <a:solidFill>
            <a:srgbClr val="DCFDB1"/>
          </a:solidFill>
        </p:grpSpPr>
        <p:sp>
          <p:nvSpPr>
            <p:cNvPr id="46" name="Rectangle 45">
              <a:extLst>
                <a:ext uri="{FF2B5EF4-FFF2-40B4-BE49-F238E27FC236}">
                  <a16:creationId xmlns:a16="http://schemas.microsoft.com/office/drawing/2014/main" id="{3309ECC4-42AC-6754-88B6-72D1F7374152}"/>
                </a:ext>
                <a:ext uri="{C183D7F6-B498-43B3-948B-1728B52AA6E4}">
                  <adec:decorative xmlns:adec="http://schemas.microsoft.com/office/drawing/2017/decorative" val="1"/>
                </a:ext>
              </a:extLst>
            </p:cNvPr>
            <p:cNvSpPr/>
            <p:nvPr/>
          </p:nvSpPr>
          <p:spPr>
            <a:xfrm>
              <a:off x="301980" y="1866233"/>
              <a:ext cx="5673969" cy="457200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6A30620-0FCE-5C45-4609-5C290A908A21}"/>
                </a:ext>
              </a:extLst>
            </p:cNvPr>
            <p:cNvSpPr>
              <a:spLocks noChangeAspect="1"/>
            </p:cNvSpPr>
            <p:nvPr/>
          </p:nvSpPr>
          <p:spPr>
            <a:xfrm>
              <a:off x="1016114" y="2356157"/>
              <a:ext cx="362141" cy="362141"/>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85F5DC9-A7F5-6ACE-EC42-AF8AE9FC8A09}"/>
                </a:ext>
              </a:extLst>
            </p:cNvPr>
            <p:cNvSpPr>
              <a:spLocks noChangeAspect="1"/>
            </p:cNvSpPr>
            <p:nvPr/>
          </p:nvSpPr>
          <p:spPr>
            <a:xfrm>
              <a:off x="2118286" y="4953034"/>
              <a:ext cx="204717" cy="204717"/>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42D4EED-8E10-A9D3-C5FE-23832689CA1F}"/>
                </a:ext>
              </a:extLst>
            </p:cNvPr>
            <p:cNvSpPr>
              <a:spLocks noChangeAspect="1"/>
            </p:cNvSpPr>
            <p:nvPr/>
          </p:nvSpPr>
          <p:spPr>
            <a:xfrm>
              <a:off x="2503667" y="3811640"/>
              <a:ext cx="474782" cy="47478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68041D0-0359-41C9-B14D-028DE06C7DD9}"/>
                </a:ext>
              </a:extLst>
            </p:cNvPr>
            <p:cNvSpPr>
              <a:spLocks noChangeAspect="1"/>
            </p:cNvSpPr>
            <p:nvPr/>
          </p:nvSpPr>
          <p:spPr>
            <a:xfrm>
              <a:off x="3984002" y="2982419"/>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CA1983C-796C-7DD5-BE51-B8690CB78E88}"/>
                </a:ext>
              </a:extLst>
            </p:cNvPr>
            <p:cNvSpPr>
              <a:spLocks noChangeAspect="1"/>
            </p:cNvSpPr>
            <p:nvPr/>
          </p:nvSpPr>
          <p:spPr>
            <a:xfrm>
              <a:off x="595306" y="3257348"/>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8444C1A-3737-721B-6042-1B1FDCBFB2AC}"/>
                </a:ext>
              </a:extLst>
            </p:cNvPr>
            <p:cNvSpPr>
              <a:spLocks noChangeAspect="1"/>
            </p:cNvSpPr>
            <p:nvPr/>
          </p:nvSpPr>
          <p:spPr>
            <a:xfrm>
              <a:off x="3369875" y="5265240"/>
              <a:ext cx="1000458" cy="1000458"/>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9E44F4B-7153-3DE2-C074-EB21DE58AD38}"/>
                </a:ext>
              </a:extLst>
            </p:cNvPr>
            <p:cNvSpPr>
              <a:spLocks noChangeAspect="1"/>
            </p:cNvSpPr>
            <p:nvPr/>
          </p:nvSpPr>
          <p:spPr>
            <a:xfrm>
              <a:off x="4910842" y="2332512"/>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4D74A499-3C98-6E66-97B0-D33CACFF3E6C}"/>
                </a:ext>
              </a:extLst>
            </p:cNvPr>
            <p:cNvSpPr>
              <a:spLocks noChangeAspect="1"/>
            </p:cNvSpPr>
            <p:nvPr/>
          </p:nvSpPr>
          <p:spPr>
            <a:xfrm>
              <a:off x="838200" y="5486687"/>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35999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Reflect: </a:t>
            </a:r>
            <a:r>
              <a:rPr lang="en-US" dirty="0">
                <a:latin typeface="Montserrat Medium" panose="00000600000000000000" pitchFamily="2" charset="0"/>
              </a:rPr>
              <a:t>Attending to Quantity</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1171847"/>
            <a:ext cx="6048557" cy="5054698"/>
          </a:xfrm>
        </p:spPr>
        <p:txBody>
          <a:bodyPr anchor="ctr" anchorCtr="0">
            <a:normAutofit/>
          </a:bodyPr>
          <a:lstStyle/>
          <a:p>
            <a:pPr>
              <a:spcAft>
                <a:spcPts val="1200"/>
              </a:spcAft>
            </a:pPr>
            <a:r>
              <a:rPr lang="en-US" dirty="0"/>
              <a:t>How do you set up the environment for infants and toddlers to attend to quantity?</a:t>
            </a:r>
          </a:p>
          <a:p>
            <a:r>
              <a:rPr lang="en-US" dirty="0"/>
              <a:t>How do you take into consideration children’s individual characteristics such as their:</a:t>
            </a:r>
          </a:p>
          <a:p>
            <a:pPr lvl="1"/>
            <a:r>
              <a:rPr lang="en-US" dirty="0"/>
              <a:t>emerging number skills</a:t>
            </a:r>
          </a:p>
          <a:p>
            <a:pPr lvl="1"/>
            <a:r>
              <a:rPr lang="en-US" dirty="0"/>
              <a:t>interests</a:t>
            </a:r>
          </a:p>
          <a:p>
            <a:pPr lvl="1"/>
            <a:r>
              <a:rPr lang="en-US" dirty="0"/>
              <a:t>cultures</a:t>
            </a:r>
          </a:p>
          <a:p>
            <a:pPr lvl="1"/>
            <a:r>
              <a:rPr lang="en-US" dirty="0"/>
              <a:t>languages</a:t>
            </a:r>
          </a:p>
          <a:p>
            <a:pPr lvl="1"/>
            <a:r>
              <a:rPr lang="en-US" dirty="0"/>
              <a:t>lived experiences</a:t>
            </a:r>
          </a:p>
        </p:txBody>
      </p:sp>
      <p:pic>
        <p:nvPicPr>
          <p:cNvPr id="3" name="Content Placeholder 7">
            <a:extLst>
              <a:ext uri="{FF2B5EF4-FFF2-40B4-BE49-F238E27FC236}">
                <a16:creationId xmlns:a16="http://schemas.microsoft.com/office/drawing/2014/main" id="{43797209-0BC6-E8EB-E5E5-1FF0FE0CDC5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0880" y="967493"/>
            <a:ext cx="5151120" cy="5259052"/>
          </a:xfrm>
          <a:prstGeom prst="rect">
            <a:avLst/>
          </a:prstGeom>
        </p:spPr>
      </p:pic>
    </p:spTree>
    <p:extLst>
      <p:ext uri="{BB962C8B-B14F-4D97-AF65-F5344CB8AC3E}">
        <p14:creationId xmlns:p14="http://schemas.microsoft.com/office/powerpoint/2010/main" val="213155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Numbers: Definition</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5183394" cy="4912430"/>
          </a:xfrm>
        </p:spPr>
        <p:txBody>
          <a:bodyPr anchor="ctr" anchorCtr="0">
            <a:normAutofit/>
          </a:bodyPr>
          <a:lstStyle/>
          <a:p>
            <a:pPr marL="0" indent="0">
              <a:buNone/>
            </a:pPr>
            <a:r>
              <a:rPr lang="en-US" dirty="0"/>
              <a:t>Finding out which set has more, which has less, or if both sets have the same number.</a:t>
            </a:r>
          </a:p>
        </p:txBody>
      </p:sp>
      <p:pic>
        <p:nvPicPr>
          <p:cNvPr id="4" name="Content Placeholder 6">
            <a:extLst>
              <a:ext uri="{FF2B5EF4-FFF2-40B4-BE49-F238E27FC236}">
                <a16:creationId xmlns:a16="http://schemas.microsoft.com/office/drawing/2014/main" id="{5ED86781-832F-D3B4-E2E0-BF2FC453DD6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89"/>
          <a:stretch/>
        </p:blipFill>
        <p:spPr>
          <a:xfrm>
            <a:off x="6224955" y="942711"/>
            <a:ext cx="5967046" cy="5218407"/>
          </a:xfrm>
          <a:prstGeom prst="rect">
            <a:avLst/>
          </a:prstGeom>
        </p:spPr>
      </p:pic>
    </p:spTree>
    <p:extLst>
      <p:ext uri="{BB962C8B-B14F-4D97-AF65-F5344CB8AC3E}">
        <p14:creationId xmlns:p14="http://schemas.microsoft.com/office/powerpoint/2010/main" val="3022467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Numbers: Visually Comparing Sets</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5696864" cy="5063010"/>
          </a:xfrm>
        </p:spPr>
        <p:txBody>
          <a:bodyPr anchor="ctr" anchorCtr="0">
            <a:normAutofit/>
          </a:bodyPr>
          <a:lstStyle/>
          <a:p>
            <a:pPr marL="0" indent="0">
              <a:buNone/>
            </a:pPr>
            <a:r>
              <a:rPr lang="en-US" dirty="0"/>
              <a:t>Looking at the two sets and deciding which is “more.” </a:t>
            </a:r>
          </a:p>
        </p:txBody>
      </p:sp>
      <p:pic>
        <p:nvPicPr>
          <p:cNvPr id="3" name="Content Placeholder 5">
            <a:extLst>
              <a:ext uri="{FF2B5EF4-FFF2-40B4-BE49-F238E27FC236}">
                <a16:creationId xmlns:a16="http://schemas.microsoft.com/office/drawing/2014/main" id="{844A46CF-CFC9-D329-BDAE-8BC74729436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43933" y="971001"/>
            <a:ext cx="5348068" cy="5263856"/>
          </a:xfrm>
          <a:prstGeom prst="rect">
            <a:avLst/>
          </a:prstGeom>
        </p:spPr>
      </p:pic>
    </p:spTree>
    <p:extLst>
      <p:ext uri="{BB962C8B-B14F-4D97-AF65-F5344CB8AC3E}">
        <p14:creationId xmlns:p14="http://schemas.microsoft.com/office/powerpoint/2010/main" val="2396002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Numbers: Matching</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6512790" cy="4966782"/>
          </a:xfrm>
        </p:spPr>
        <p:txBody>
          <a:bodyPr anchor="ctr" anchorCtr="0">
            <a:normAutofit/>
          </a:bodyPr>
          <a:lstStyle/>
          <a:p>
            <a:pPr marL="0" indent="0">
              <a:buNone/>
            </a:pPr>
            <a:r>
              <a:rPr lang="en-US" dirty="0"/>
              <a:t>Putting two sets of objects side-by-side to compare the amount.</a:t>
            </a:r>
          </a:p>
        </p:txBody>
      </p:sp>
      <p:pic>
        <p:nvPicPr>
          <p:cNvPr id="4" name="Content Placeholder 6" descr="Three wooden blocks are placed in a row. There is one toy car placed in front of two of the wooden blocks. A child is placing a third car in front of one of the wooden blocks so that three cars are aligned to three wooden blocks.">
            <a:extLst>
              <a:ext uri="{FF2B5EF4-FFF2-40B4-BE49-F238E27FC236}">
                <a16:creationId xmlns:a16="http://schemas.microsoft.com/office/drawing/2014/main" id="{1BC97B57-73A5-7644-61EE-8A60D2E903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350378" y="1297007"/>
            <a:ext cx="5158135" cy="4525108"/>
          </a:xfrm>
          <a:prstGeom prst="rect">
            <a:avLst/>
          </a:prstGeom>
        </p:spPr>
      </p:pic>
    </p:spTree>
    <p:extLst>
      <p:ext uri="{BB962C8B-B14F-4D97-AF65-F5344CB8AC3E}">
        <p14:creationId xmlns:p14="http://schemas.microsoft.com/office/powerpoint/2010/main" val="2810297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Numbers: Vocabulary</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6"/>
            <a:ext cx="4662888" cy="4792855"/>
          </a:xfrm>
        </p:spPr>
        <p:txBody>
          <a:bodyPr anchor="ctr" anchorCtr="0">
            <a:normAutofit/>
          </a:bodyPr>
          <a:lstStyle/>
          <a:p>
            <a:pPr marL="0" indent="0">
              <a:spcAft>
                <a:spcPts val="1200"/>
              </a:spcAft>
              <a:buNone/>
            </a:pPr>
            <a:r>
              <a:rPr lang="en-US" dirty="0"/>
              <a:t>Comparative vocabulary:</a:t>
            </a:r>
          </a:p>
          <a:p>
            <a:pPr>
              <a:spcAft>
                <a:spcPts val="1200"/>
              </a:spcAft>
            </a:pPr>
            <a:r>
              <a:rPr lang="en-US" dirty="0"/>
              <a:t>Young toddlers understand and use words like “more” or “less” in their home language, English, or both.</a:t>
            </a:r>
          </a:p>
          <a:p>
            <a:pPr>
              <a:spcAft>
                <a:spcPts val="1200"/>
              </a:spcAft>
            </a:pPr>
            <a:r>
              <a:rPr lang="en-US" dirty="0"/>
              <a:t>Older toddlers can answer questions like “Which one has more?”</a:t>
            </a:r>
          </a:p>
        </p:txBody>
      </p:sp>
      <p:pic>
        <p:nvPicPr>
          <p:cNvPr id="3" name="Content Placeholder 7">
            <a:extLst>
              <a:ext uri="{FF2B5EF4-FFF2-40B4-BE49-F238E27FC236}">
                <a16:creationId xmlns:a16="http://schemas.microsoft.com/office/drawing/2014/main" id="{1EEA045D-2A7A-5161-5EFB-A57572BC3A9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55"/>
          <a:stretch/>
        </p:blipFill>
        <p:spPr>
          <a:xfrm>
            <a:off x="5417802" y="972832"/>
            <a:ext cx="6774198" cy="4991870"/>
          </a:xfrm>
          <a:prstGeom prst="rect">
            <a:avLst/>
          </a:prstGeom>
        </p:spPr>
      </p:pic>
    </p:spTree>
    <p:extLst>
      <p:ext uri="{BB962C8B-B14F-4D97-AF65-F5344CB8AC3E}">
        <p14:creationId xmlns:p14="http://schemas.microsoft.com/office/powerpoint/2010/main" val="1039260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Counting: Definition</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8" y="1171846"/>
            <a:ext cx="4845767" cy="4585201"/>
          </a:xfrm>
        </p:spPr>
        <p:txBody>
          <a:bodyPr anchor="ctr" anchorCtr="0">
            <a:normAutofit/>
          </a:bodyPr>
          <a:lstStyle/>
          <a:p>
            <a:pPr>
              <a:spcAft>
                <a:spcPts val="1800"/>
              </a:spcAft>
            </a:pPr>
            <a:r>
              <a:rPr lang="en-US" b="1" dirty="0">
                <a:effectLst/>
                <a:latin typeface="Montserrat" pitchFamily="2" charset="77"/>
                <a:ea typeface="Calibri" panose="020F0502020204030204" pitchFamily="34" charset="0"/>
                <a:cs typeface="Times New Roman" panose="02020603050405020304" pitchFamily="18" charset="0"/>
              </a:rPr>
              <a:t>Counting: </a:t>
            </a:r>
            <a:r>
              <a:rPr lang="en-US" dirty="0">
                <a:effectLst/>
                <a:latin typeface="Montserrat" pitchFamily="2" charset="77"/>
                <a:ea typeface="Calibri" panose="020F0502020204030204" pitchFamily="34" charset="0"/>
                <a:cs typeface="Times New Roman" panose="02020603050405020304" pitchFamily="18" charset="0"/>
              </a:rPr>
              <a:t>The</a:t>
            </a:r>
            <a:r>
              <a:rPr lang="en-US" b="1" dirty="0">
                <a:effectLst/>
                <a:latin typeface="Montserrat" pitchFamily="2" charset="77"/>
                <a:ea typeface="Calibri" panose="020F0502020204030204" pitchFamily="34" charset="0"/>
                <a:cs typeface="Times New Roman" panose="02020603050405020304" pitchFamily="18" charset="0"/>
              </a:rPr>
              <a:t> </a:t>
            </a:r>
            <a:r>
              <a:rPr lang="en-US" dirty="0">
                <a:effectLst/>
                <a:latin typeface="Montserrat" pitchFamily="2" charset="77"/>
                <a:ea typeface="Calibri" panose="020F0502020204030204" pitchFamily="34" charset="0"/>
                <a:cs typeface="Times New Roman" panose="02020603050405020304" pitchFamily="18" charset="0"/>
              </a:rPr>
              <a:t>process of identifying the number</a:t>
            </a:r>
            <a:r>
              <a:rPr lang="en-US" dirty="0">
                <a:latin typeface="Montserrat" pitchFamily="2" charset="77"/>
                <a:ea typeface="Calibri" panose="020F0502020204030204" pitchFamily="34" charset="0"/>
                <a:cs typeface="Times New Roman" panose="02020603050405020304" pitchFamily="18" charset="0"/>
              </a:rPr>
              <a:t> of objects </a:t>
            </a:r>
            <a:r>
              <a:rPr lang="en-US" dirty="0">
                <a:effectLst/>
                <a:latin typeface="Montserrat" pitchFamily="2" charset="77"/>
                <a:ea typeface="Calibri" panose="020F0502020204030204" pitchFamily="34" charset="0"/>
                <a:cs typeface="Times New Roman" panose="02020603050405020304" pitchFamily="18" charset="0"/>
              </a:rPr>
              <a:t>in a group.</a:t>
            </a:r>
            <a:endParaRPr lang="en-US" dirty="0">
              <a:latin typeface="Montserrat" pitchFamily="2" charset="77"/>
              <a:ea typeface="Calibri" panose="020F0502020204030204" pitchFamily="34" charset="0"/>
              <a:cs typeface="Times New Roman" panose="02020603050405020304" pitchFamily="18" charset="0"/>
            </a:endParaRPr>
          </a:p>
          <a:p>
            <a:r>
              <a:rPr lang="en-US" b="1" dirty="0"/>
              <a:t>Count list: </a:t>
            </a:r>
            <a:r>
              <a:rPr lang="en-US" dirty="0"/>
              <a:t>The ordered list of number words (for example, one, two, three, four).</a:t>
            </a:r>
          </a:p>
        </p:txBody>
      </p:sp>
      <p:pic>
        <p:nvPicPr>
          <p:cNvPr id="4" name="Content Placeholder 8" descr="A young child cutting an orange&#10;&#10;Description automatically generated">
            <a:extLst>
              <a:ext uri="{FF2B5EF4-FFF2-40B4-BE49-F238E27FC236}">
                <a16:creationId xmlns:a16="http://schemas.microsoft.com/office/drawing/2014/main" id="{DA679BA1-9E73-672D-3606-85B28BC33E06}"/>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5929532" y="968498"/>
            <a:ext cx="6262468" cy="4788550"/>
          </a:xfrm>
          <a:prstGeom prst="rect">
            <a:avLst/>
          </a:prstGeom>
        </p:spPr>
      </p:pic>
    </p:spTree>
    <p:extLst>
      <p:ext uri="{BB962C8B-B14F-4D97-AF65-F5344CB8AC3E}">
        <p14:creationId xmlns:p14="http://schemas.microsoft.com/office/powerpoint/2010/main" val="3979860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Counting: Beginning to Count</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6"/>
            <a:ext cx="6407282" cy="5023357"/>
          </a:xfrm>
        </p:spPr>
        <p:txBody>
          <a:bodyPr anchor="ctr" anchorCtr="0">
            <a:normAutofit/>
          </a:bodyPr>
          <a:lstStyle/>
          <a:p>
            <a:pPr marL="0" indent="0">
              <a:buNone/>
            </a:pPr>
            <a:r>
              <a:rPr lang="en-US" b="1" dirty="0"/>
              <a:t>Learning Number Words:</a:t>
            </a:r>
          </a:p>
          <a:p>
            <a:r>
              <a:rPr lang="en-US" dirty="0"/>
              <a:t>Between 12 and 24 months, most children communicate a few number words. </a:t>
            </a:r>
          </a:p>
          <a:p>
            <a:pPr marL="0" indent="0">
              <a:buNone/>
            </a:pPr>
            <a:r>
              <a:rPr lang="en-US" b="1" dirty="0"/>
              <a:t>Beginning to Count:</a:t>
            </a:r>
            <a:r>
              <a:rPr lang="en-US" dirty="0"/>
              <a:t> </a:t>
            </a:r>
          </a:p>
          <a:p>
            <a:r>
              <a:rPr lang="en-US" dirty="0"/>
              <a:t>Between 24 and 36 months, children recite parts of the count list.</a:t>
            </a:r>
          </a:p>
        </p:txBody>
      </p:sp>
      <p:pic>
        <p:nvPicPr>
          <p:cNvPr id="3" name="Content Placeholder 8" descr="A young child playing with blue clay&#10;&#10;Description automatically generated">
            <a:extLst>
              <a:ext uri="{FF2B5EF4-FFF2-40B4-BE49-F238E27FC236}">
                <a16:creationId xmlns:a16="http://schemas.microsoft.com/office/drawing/2014/main" id="{6CCF8574-A1FD-9411-0991-4C77C20AC62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7364437" y="967495"/>
            <a:ext cx="4827563" cy="5227709"/>
          </a:xfrm>
          <a:prstGeom prst="rect">
            <a:avLst/>
          </a:prstGeom>
        </p:spPr>
      </p:pic>
    </p:spTree>
    <p:extLst>
      <p:ext uri="{BB962C8B-B14F-4D97-AF65-F5344CB8AC3E}">
        <p14:creationId xmlns:p14="http://schemas.microsoft.com/office/powerpoint/2010/main" val="1791444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Reflect: Comparing Number and Counting</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6"/>
            <a:ext cx="6407282" cy="4927235"/>
          </a:xfrm>
        </p:spPr>
        <p:txBody>
          <a:bodyPr anchor="ctr" anchorCtr="0">
            <a:normAutofit fontScale="92500"/>
          </a:bodyPr>
          <a:lstStyle/>
          <a:p>
            <a:pPr>
              <a:spcAft>
                <a:spcPts val="1800"/>
              </a:spcAft>
            </a:pPr>
            <a:r>
              <a:rPr lang="en-US" dirty="0"/>
              <a:t>How do you set up the environment for infants and toddlers to compare numbers and learn to count?</a:t>
            </a:r>
          </a:p>
          <a:p>
            <a:r>
              <a:rPr lang="en-US" dirty="0"/>
              <a:t>How do you take into consideration children’s individual characteristics such as their:</a:t>
            </a:r>
          </a:p>
          <a:p>
            <a:pPr lvl="1"/>
            <a:r>
              <a:rPr lang="en-US" dirty="0"/>
              <a:t>emerging number skills</a:t>
            </a:r>
          </a:p>
          <a:p>
            <a:pPr lvl="1"/>
            <a:r>
              <a:rPr lang="en-US" dirty="0"/>
              <a:t>interests</a:t>
            </a:r>
          </a:p>
          <a:p>
            <a:pPr lvl="1"/>
            <a:r>
              <a:rPr lang="en-US" dirty="0"/>
              <a:t>cultures</a:t>
            </a:r>
          </a:p>
          <a:p>
            <a:pPr lvl="1"/>
            <a:r>
              <a:rPr lang="en-US" dirty="0"/>
              <a:t>languages</a:t>
            </a:r>
          </a:p>
          <a:p>
            <a:pPr lvl="1"/>
            <a:r>
              <a:rPr lang="en-US" dirty="0"/>
              <a:t>lived experiences</a:t>
            </a:r>
          </a:p>
        </p:txBody>
      </p:sp>
      <p:pic>
        <p:nvPicPr>
          <p:cNvPr id="5" name="Picture 4" descr="A child playing with toys&#10;&#10;Description automatically generated">
            <a:extLst>
              <a:ext uri="{FF2B5EF4-FFF2-40B4-BE49-F238E27FC236}">
                <a16:creationId xmlns:a16="http://schemas.microsoft.com/office/drawing/2014/main" id="{7E945B0A-3D96-534C-14A6-538063748D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80220" y="963682"/>
            <a:ext cx="4511780" cy="5135399"/>
          </a:xfrm>
          <a:prstGeom prst="rect">
            <a:avLst/>
          </a:prstGeom>
        </p:spPr>
      </p:pic>
    </p:spTree>
    <p:extLst>
      <p:ext uri="{BB962C8B-B14F-4D97-AF65-F5344CB8AC3E}">
        <p14:creationId xmlns:p14="http://schemas.microsoft.com/office/powerpoint/2010/main" val="2723686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in collaboration with WestEd and partners. They are not intended for commercial redistribution, unauthorized modification, or use outside the scope of professional education.</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n-US" dirty="0"/>
              <a:t>Acknowledgments</a:t>
            </a: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1294229"/>
            <a:ext cx="4034118" cy="4483734"/>
          </a:xfrm>
        </p:spPr>
        <p:txBody>
          <a:bodyPr>
            <a:normAutofit fontScale="90000"/>
          </a:bodyPr>
          <a:lstStyle/>
          <a:p>
            <a:pPr algn="ctr"/>
            <a:r>
              <a:rPr lang="en-US" sz="5400" dirty="0"/>
              <a:t>Observe: </a:t>
            </a:r>
            <a:br>
              <a:rPr lang="en-US" sz="5400" dirty="0"/>
            </a:br>
            <a:r>
              <a:rPr lang="en-US" sz="5400" dirty="0"/>
              <a:t>Learning About Number and Counting</a:t>
            </a:r>
            <a:endParaRPr lang="en-US" sz="4800" dirty="0">
              <a:solidFill>
                <a:schemeClr val="bg1"/>
              </a:solidFill>
              <a:latin typeface="Montserrat" pitchFamily="2" charset="77"/>
            </a:endParaRPr>
          </a:p>
        </p:txBody>
      </p:sp>
      <p:sp>
        <p:nvSpPr>
          <p:cNvPr id="7" name="Content Placeholder 6">
            <a:extLst>
              <a:ext uri="{FF2B5EF4-FFF2-40B4-BE49-F238E27FC236}">
                <a16:creationId xmlns:a16="http://schemas.microsoft.com/office/drawing/2014/main" id="{D6978D14-4DA0-AB10-77E9-D4F4C4DEB888}"/>
              </a:ext>
            </a:extLst>
          </p:cNvPr>
          <p:cNvSpPr>
            <a:spLocks noGrp="1"/>
          </p:cNvSpPr>
          <p:nvPr>
            <p:ph idx="1"/>
          </p:nvPr>
        </p:nvSpPr>
        <p:spPr>
          <a:xfrm>
            <a:off x="6096000" y="5178275"/>
            <a:ext cx="5373622" cy="998688"/>
          </a:xfrm>
        </p:spPr>
        <p:txBody>
          <a:bodyPr>
            <a:normAutofit/>
          </a:bodyPr>
          <a:lstStyle/>
          <a:p>
            <a:pPr marL="0" indent="0">
              <a:buNone/>
            </a:pPr>
            <a:r>
              <a:rPr lang="en-US" sz="1600" u="sng" dirty="0">
                <a:solidFill>
                  <a:srgbClr val="0000FF"/>
                </a:solidFill>
                <a:latin typeface="Montserrat Medium"/>
                <a:cs typeface="Calibri"/>
                <a:hlinkClick r:id="rId3"/>
              </a:rPr>
              <a:t>Counting with Balls and Tunnels 18–36 months)</a:t>
            </a:r>
            <a:r>
              <a:rPr lang="en-US" sz="1600" u="sng" dirty="0">
                <a:solidFill>
                  <a:srgbClr val="0000FF"/>
                </a:solidFill>
                <a:latin typeface="Montserrat Medium"/>
                <a:cs typeface="Calibri"/>
              </a:rPr>
              <a:t> </a:t>
            </a:r>
          </a:p>
          <a:p>
            <a:pPr marL="0" indent="0">
              <a:buNone/>
            </a:pPr>
            <a:r>
              <a:rPr lang="en-US" sz="1600" u="sng" dirty="0">
                <a:solidFill>
                  <a:srgbClr val="0000FF"/>
                </a:solidFill>
                <a:latin typeface="Montserrat Medium"/>
                <a:cs typeface="Calibri"/>
                <a:hlinkClick r:id="rId4"/>
              </a:rPr>
              <a:t>Counting with Balls and Tunnels 18–36 months) – Audio Descriptive Version</a:t>
            </a:r>
            <a:r>
              <a:rPr lang="en-US" sz="1600" u="sng" dirty="0">
                <a:solidFill>
                  <a:srgbClr val="0000FF"/>
                </a:solidFill>
                <a:latin typeface="Montserrat Medium"/>
                <a:cs typeface="Calibri"/>
              </a:rPr>
              <a:t> </a:t>
            </a:r>
          </a:p>
        </p:txBody>
      </p:sp>
      <p:pic>
        <p:nvPicPr>
          <p:cNvPr id="4" name="Picture 3" descr="A group of children playing with a person&#10;&#10;AI-generated content may be incorrect.">
            <a:extLst>
              <a:ext uri="{FF2B5EF4-FFF2-40B4-BE49-F238E27FC236}">
                <a16:creationId xmlns:a16="http://schemas.microsoft.com/office/drawing/2014/main" id="{16C0935A-61EA-DF43-E762-F4E452B6D17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98706" y="681037"/>
            <a:ext cx="5373623" cy="4497238"/>
          </a:xfrm>
          <a:prstGeom prst="rect">
            <a:avLst/>
          </a:prstGeom>
        </p:spPr>
      </p:pic>
    </p:spTree>
    <p:extLst>
      <p:ext uri="{BB962C8B-B14F-4D97-AF65-F5344CB8AC3E}">
        <p14:creationId xmlns:p14="http://schemas.microsoft.com/office/powerpoint/2010/main" val="2258638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t>Discuss</a:t>
            </a:r>
            <a:r>
              <a:rPr lang="en-US" dirty="0"/>
              <a:t>: Learning About Number and Counting</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6"/>
            <a:ext cx="5244353" cy="4736052"/>
          </a:xfrm>
        </p:spPr>
        <p:txBody>
          <a:bodyPr anchor="ctr" anchorCtr="0">
            <a:normAutofit/>
          </a:bodyPr>
          <a:lstStyle/>
          <a:p>
            <a:pPr marL="0" indent="0">
              <a:buNone/>
            </a:pPr>
            <a:r>
              <a:rPr lang="en-US" dirty="0"/>
              <a:t>In what ways did children do the following:</a:t>
            </a:r>
          </a:p>
          <a:p>
            <a:r>
              <a:rPr lang="en-US" dirty="0"/>
              <a:t>attend to quantity</a:t>
            </a:r>
          </a:p>
          <a:p>
            <a:r>
              <a:rPr lang="en-US" dirty="0"/>
              <a:t>compare numbers</a:t>
            </a:r>
          </a:p>
          <a:p>
            <a:r>
              <a:rPr lang="en-US" dirty="0"/>
              <a:t>count</a:t>
            </a:r>
          </a:p>
        </p:txBody>
      </p:sp>
      <p:pic>
        <p:nvPicPr>
          <p:cNvPr id="4" name="Picture 3" descr="A group of children playing with a person&#10;&#10;AI-generated content may be incorrect.">
            <a:extLst>
              <a:ext uri="{FF2B5EF4-FFF2-40B4-BE49-F238E27FC236}">
                <a16:creationId xmlns:a16="http://schemas.microsoft.com/office/drawing/2014/main" id="{B2326E08-30A8-3D93-B6EE-F4C2DED5A2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91157" y="969424"/>
            <a:ext cx="5900844" cy="4938474"/>
          </a:xfrm>
          <a:prstGeom prst="rect">
            <a:avLst/>
          </a:prstGeom>
        </p:spPr>
      </p:pic>
    </p:spTree>
    <p:extLst>
      <p:ext uri="{BB962C8B-B14F-4D97-AF65-F5344CB8AC3E}">
        <p14:creationId xmlns:p14="http://schemas.microsoft.com/office/powerpoint/2010/main" val="1997074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1228970" y="2589667"/>
            <a:ext cx="6051062" cy="2086725"/>
          </a:xfrm>
        </p:spPr>
        <p:txBody>
          <a:bodyPr/>
          <a:lstStyle/>
          <a:p>
            <a:r>
              <a:rPr lang="en-US" dirty="0"/>
              <a:t>Supporting Number and Counting</a:t>
            </a:r>
          </a:p>
        </p:txBody>
      </p:sp>
    </p:spTree>
    <p:extLst>
      <p:ext uri="{BB962C8B-B14F-4D97-AF65-F5344CB8AC3E}">
        <p14:creationId xmlns:p14="http://schemas.microsoft.com/office/powerpoint/2010/main" val="2473349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Daily Opportunities to Explore Number and Counting </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6"/>
            <a:ext cx="5900845" cy="4699835"/>
          </a:xfrm>
        </p:spPr>
        <p:txBody>
          <a:bodyPr anchor="ctr" anchorCtr="0">
            <a:normAutofit/>
          </a:bodyPr>
          <a:lstStyle/>
          <a:p>
            <a:pPr marL="0" indent="0">
              <a:buNone/>
            </a:pPr>
            <a:r>
              <a:rPr lang="en-US" dirty="0"/>
              <a:t>Discuss the following questions with a partner:</a:t>
            </a:r>
          </a:p>
          <a:p>
            <a:r>
              <a:rPr lang="en-US" dirty="0"/>
              <a:t>Which ideas have you tried out before? </a:t>
            </a:r>
          </a:p>
          <a:p>
            <a:r>
              <a:rPr lang="en-US" dirty="0"/>
              <a:t>Which ideas are new for you and might work well with the children in your care? </a:t>
            </a:r>
          </a:p>
          <a:p>
            <a:r>
              <a:rPr lang="en-US" dirty="0"/>
              <a:t>Which ideas do you have questions about?</a:t>
            </a:r>
          </a:p>
        </p:txBody>
      </p:sp>
      <p:pic>
        <p:nvPicPr>
          <p:cNvPr id="7" name="Picture 6">
            <a:extLst>
              <a:ext uri="{FF2B5EF4-FFF2-40B4-BE49-F238E27FC236}">
                <a16:creationId xmlns:a16="http://schemas.microsoft.com/office/drawing/2014/main" id="{C177E571-B237-76C3-374B-0E80AB88E05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1645" y="1171846"/>
            <a:ext cx="3926415" cy="5081243"/>
          </a:xfrm>
          <a:prstGeom prst="rect">
            <a:avLst/>
          </a:prstGeom>
          <a:ln>
            <a:solidFill>
              <a:schemeClr val="accent4"/>
            </a:solidFill>
          </a:ln>
        </p:spPr>
      </p:pic>
    </p:spTree>
    <p:extLst>
      <p:ext uri="{BB962C8B-B14F-4D97-AF65-F5344CB8AC3E}">
        <p14:creationId xmlns:p14="http://schemas.microsoft.com/office/powerpoint/2010/main" val="3679766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6EB8-D790-F248-626B-9E590DA0686B}"/>
              </a:ext>
            </a:extLst>
          </p:cNvPr>
          <p:cNvSpPr>
            <a:spLocks noGrp="1"/>
          </p:cNvSpPr>
          <p:nvPr>
            <p:ph type="title"/>
          </p:nvPr>
        </p:nvSpPr>
        <p:spPr/>
        <p:txBody>
          <a:bodyPr/>
          <a:lstStyle/>
          <a:p>
            <a:r>
              <a:rPr lang="en-US" dirty="0"/>
              <a:t>Explore: </a:t>
            </a: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Early Math Approach</a:t>
            </a:r>
          </a:p>
        </p:txBody>
      </p:sp>
      <p:sp>
        <p:nvSpPr>
          <p:cNvPr id="3" name="Content Placeholder 2">
            <a:extLst>
              <a:ext uri="{FF2B5EF4-FFF2-40B4-BE49-F238E27FC236}">
                <a16:creationId xmlns:a16="http://schemas.microsoft.com/office/drawing/2014/main" id="{98EA4977-D4FE-0412-ECAD-B8C8C616BCC5}"/>
              </a:ext>
            </a:extLst>
          </p:cNvPr>
          <p:cNvSpPr>
            <a:spLocks noGrp="1"/>
          </p:cNvSpPr>
          <p:nvPr>
            <p:ph idx="1"/>
          </p:nvPr>
        </p:nvSpPr>
        <p:spPr>
          <a:xfrm>
            <a:off x="851647" y="1253331"/>
            <a:ext cx="5054883" cy="4351338"/>
          </a:xfrm>
        </p:spPr>
        <p:txBody>
          <a:bodyPr>
            <a:normAutofit/>
          </a:bodyPr>
          <a:lstStyle/>
          <a:p>
            <a:pPr>
              <a:spcAft>
                <a:spcPts val="1800"/>
              </a:spcAft>
            </a:pPr>
            <a:r>
              <a:rPr lang="en-US" dirty="0">
                <a:latin typeface="Montserrat" panose="00000500000000000000" pitchFamily="50" charset="0"/>
              </a:rPr>
              <a:t>Mutual Learning</a:t>
            </a:r>
          </a:p>
          <a:p>
            <a:pPr>
              <a:spcAft>
                <a:spcPts val="1800"/>
              </a:spcAft>
            </a:pPr>
            <a:r>
              <a:rPr lang="en-US" dirty="0">
                <a:latin typeface="Montserrat" panose="00000500000000000000" pitchFamily="50" charset="0"/>
              </a:rPr>
              <a:t>Meaningful Investigations </a:t>
            </a:r>
          </a:p>
          <a:p>
            <a:pPr>
              <a:spcAft>
                <a:spcPts val="1800"/>
              </a:spcAft>
            </a:pPr>
            <a:r>
              <a:rPr lang="en-US" dirty="0">
                <a:latin typeface="Montserrat" panose="00000500000000000000" pitchFamily="50" charset="0"/>
              </a:rPr>
              <a:t>Materials and Learning Environment</a:t>
            </a:r>
          </a:p>
          <a:p>
            <a:pPr>
              <a:spcAft>
                <a:spcPts val="1800"/>
              </a:spcAft>
            </a:pPr>
            <a:r>
              <a:rPr lang="en-US" dirty="0">
                <a:latin typeface="Montserrat" panose="00000500000000000000" pitchFamily="50" charset="0"/>
              </a:rPr>
              <a:t>Math Vocabulary and Discourse</a:t>
            </a:r>
          </a:p>
          <a:p>
            <a:pPr>
              <a:spcAft>
                <a:spcPts val="1800"/>
              </a:spcAft>
            </a:pPr>
            <a:r>
              <a:rPr lang="en-US" dirty="0">
                <a:latin typeface="Montserrat" panose="00000500000000000000" pitchFamily="50" charset="0"/>
              </a:rPr>
              <a:t>Multiple Representations</a:t>
            </a:r>
          </a:p>
        </p:txBody>
      </p:sp>
      <p:pic>
        <p:nvPicPr>
          <p:cNvPr id="5" name="Picture 4">
            <a:extLst>
              <a:ext uri="{FF2B5EF4-FFF2-40B4-BE49-F238E27FC236}">
                <a16:creationId xmlns:a16="http://schemas.microsoft.com/office/drawing/2014/main" id="{E353EFD9-532C-385A-E0B6-3B83463B80C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4666" y="1062681"/>
            <a:ext cx="5205687" cy="5205687"/>
          </a:xfrm>
          <a:prstGeom prst="rect">
            <a:avLst/>
          </a:prstGeom>
        </p:spPr>
      </p:pic>
    </p:spTree>
    <p:extLst>
      <p:ext uri="{BB962C8B-B14F-4D97-AF65-F5344CB8AC3E}">
        <p14:creationId xmlns:p14="http://schemas.microsoft.com/office/powerpoint/2010/main" val="481684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970671" y="1610751"/>
            <a:ext cx="4515729" cy="4167212"/>
          </a:xfrm>
        </p:spPr>
        <p:txBody>
          <a:bodyPr>
            <a:noAutofit/>
          </a:bodyPr>
          <a:lstStyle/>
          <a:p>
            <a:pPr algn="ctr"/>
            <a:r>
              <a:rPr lang="en-US" sz="4400" dirty="0"/>
              <a:t>Explore: Using M</a:t>
            </a:r>
            <a:r>
              <a:rPr lang="en-US" sz="4400" baseline="30000" dirty="0"/>
              <a:t>5</a:t>
            </a:r>
            <a:r>
              <a:rPr lang="en-US" sz="4400" dirty="0"/>
              <a:t> to Support Learning About Number and Counting</a:t>
            </a:r>
            <a:endParaRPr lang="en-US" sz="3600" dirty="0">
              <a:solidFill>
                <a:schemeClr val="bg1"/>
              </a:solidFill>
              <a:latin typeface="Montserrat" pitchFamily="2" charset="77"/>
            </a:endParaRPr>
          </a:p>
        </p:txBody>
      </p:sp>
      <p:pic>
        <p:nvPicPr>
          <p:cNvPr id="6" name="Picture 5">
            <a:extLst>
              <a:ext uri="{FF2B5EF4-FFF2-40B4-BE49-F238E27FC236}">
                <a16:creationId xmlns:a16="http://schemas.microsoft.com/office/drawing/2014/main" id="{926B8055-8B88-D985-BEAC-63F0FA1566A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8121" y="653242"/>
            <a:ext cx="4261932" cy="5515441"/>
          </a:xfrm>
          <a:prstGeom prst="rect">
            <a:avLst/>
          </a:prstGeom>
          <a:ln>
            <a:solidFill>
              <a:schemeClr val="accent4"/>
            </a:solidFill>
          </a:ln>
        </p:spPr>
      </p:pic>
    </p:spTree>
    <p:extLst>
      <p:ext uri="{BB962C8B-B14F-4D97-AF65-F5344CB8AC3E}">
        <p14:creationId xmlns:p14="http://schemas.microsoft.com/office/powerpoint/2010/main" val="3350840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68932"/>
            <a:ext cx="10834075" cy="923330"/>
          </a:xfrm>
        </p:spPr>
        <p:txBody>
          <a:bodyPr/>
          <a:lstStyle/>
          <a:p>
            <a:r>
              <a:rPr lang="en-US" b="1" dirty="0">
                <a:solidFill>
                  <a:schemeClr val="bg1"/>
                </a:solidFill>
                <a:latin typeface="Montserrat" pitchFamily="2" charset="77"/>
              </a:rPr>
              <a:t>Discuss: </a:t>
            </a:r>
            <a:r>
              <a:rPr lang="en-US" b="0" dirty="0">
                <a:latin typeface="Montserrat Medium" panose="00000600000000000000" pitchFamily="2" charset="0"/>
              </a:rPr>
              <a:t>Using M</a:t>
            </a:r>
            <a:r>
              <a:rPr lang="en-US" b="0" baseline="30000" dirty="0">
                <a:latin typeface="Montserrat Medium" panose="00000600000000000000" pitchFamily="2" charset="0"/>
              </a:rPr>
              <a:t>5</a:t>
            </a:r>
            <a:r>
              <a:rPr lang="en-US" b="0" dirty="0">
                <a:latin typeface="Montserrat Medium" panose="00000600000000000000" pitchFamily="2" charset="0"/>
              </a:rPr>
              <a:t> to Support Learning About Number and Counting</a:t>
            </a:r>
            <a:endParaRPr lang="en-US" b="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10834074" cy="4934458"/>
          </a:xfrm>
        </p:spPr>
        <p:txBody>
          <a:bodyPr>
            <a:normAutofit/>
          </a:bodyPr>
          <a:lstStyle/>
          <a:p>
            <a:r>
              <a:rPr lang="en-US" dirty="0"/>
              <a:t>Decide how to share the ideas about your M</a:t>
            </a:r>
            <a:r>
              <a:rPr lang="en-US" baseline="30000" dirty="0"/>
              <a:t>5</a:t>
            </a:r>
            <a:r>
              <a:rPr lang="en-US" dirty="0"/>
              <a:t> practice with the whole group. For example, you can create the following:</a:t>
            </a:r>
          </a:p>
          <a:p>
            <a:pPr lvl="1"/>
            <a:r>
              <a:rPr lang="en-US" dirty="0"/>
              <a:t>picture</a:t>
            </a:r>
          </a:p>
          <a:p>
            <a:pPr lvl="1"/>
            <a:r>
              <a:rPr lang="en-US" dirty="0"/>
              <a:t>song</a:t>
            </a:r>
          </a:p>
          <a:p>
            <a:pPr lvl="1"/>
            <a:r>
              <a:rPr lang="en-US" dirty="0"/>
              <a:t>role-play</a:t>
            </a:r>
          </a:p>
          <a:p>
            <a:pPr>
              <a:spcBef>
                <a:spcPts val="2400"/>
              </a:spcBef>
            </a:pPr>
            <a:r>
              <a:rPr lang="en-US" dirty="0"/>
              <a:t>Share with the whole group.</a:t>
            </a:r>
          </a:p>
        </p:txBody>
      </p:sp>
    </p:spTree>
    <p:extLst>
      <p:ext uri="{BB962C8B-B14F-4D97-AF65-F5344CB8AC3E}">
        <p14:creationId xmlns:p14="http://schemas.microsoft.com/office/powerpoint/2010/main" val="2656161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970671" y="1610751"/>
            <a:ext cx="4515729" cy="4167212"/>
          </a:xfrm>
        </p:spPr>
        <p:txBody>
          <a:bodyPr>
            <a:noAutofit/>
          </a:bodyPr>
          <a:lstStyle/>
          <a:p>
            <a:pPr algn="ctr"/>
            <a:r>
              <a:rPr lang="en-US" sz="4400" dirty="0"/>
              <a:t>Observe: </a:t>
            </a:r>
            <a:br>
              <a:rPr lang="en-US" sz="4400" dirty="0"/>
            </a:br>
            <a:r>
              <a:rPr lang="en-US" sz="4400" dirty="0"/>
              <a:t>Supporting Learning About Number and Counting</a:t>
            </a:r>
            <a:endParaRPr lang="en-US" sz="3600" dirty="0">
              <a:solidFill>
                <a:schemeClr val="bg1"/>
              </a:solidFill>
              <a:latin typeface="Montserrat" pitchFamily="2" charset="77"/>
            </a:endParaRPr>
          </a:p>
        </p:txBody>
      </p:sp>
      <p:sp>
        <p:nvSpPr>
          <p:cNvPr id="2" name="Content Placeholder 6">
            <a:extLst>
              <a:ext uri="{FF2B5EF4-FFF2-40B4-BE49-F238E27FC236}">
                <a16:creationId xmlns:a16="http://schemas.microsoft.com/office/drawing/2014/main" id="{E0F5993F-0F29-38F3-11A1-310BD6AE7795}"/>
              </a:ext>
            </a:extLst>
          </p:cNvPr>
          <p:cNvSpPr>
            <a:spLocks noGrp="1"/>
          </p:cNvSpPr>
          <p:nvPr>
            <p:ph idx="1"/>
          </p:nvPr>
        </p:nvSpPr>
        <p:spPr>
          <a:xfrm>
            <a:off x="6096000" y="5178275"/>
            <a:ext cx="5257800" cy="998688"/>
          </a:xfrm>
        </p:spPr>
        <p:txBody>
          <a:bodyPr>
            <a:normAutofit/>
          </a:bodyPr>
          <a:lstStyle/>
          <a:p>
            <a:pPr marL="0" indent="0">
              <a:buNone/>
            </a:pPr>
            <a:r>
              <a:rPr lang="en-US" sz="1600" u="sng" dirty="0">
                <a:solidFill>
                  <a:srgbClr val="0000FF"/>
                </a:solidFill>
                <a:latin typeface="Montserrat Medium" panose="00000600000000000000" pitchFamily="2" charset="0"/>
                <a:cs typeface="Calibri" panose="020F0502020204030204" pitchFamily="34" charset="0"/>
                <a:hlinkClick r:id="rId3"/>
              </a:rPr>
              <a:t>Counting with Balls and Tunnels (18–36 months)</a:t>
            </a:r>
            <a:endParaRPr lang="en-US" sz="1600" u="sng" dirty="0">
              <a:solidFill>
                <a:srgbClr val="0000FF"/>
              </a:solidFill>
              <a:latin typeface="Montserrat Medium" panose="00000600000000000000" pitchFamily="2" charset="0"/>
              <a:cs typeface="Calibri" panose="020F0502020204030204" pitchFamily="34" charset="0"/>
            </a:endParaRPr>
          </a:p>
          <a:p>
            <a:pPr marL="0" indent="0">
              <a:buNone/>
            </a:pPr>
            <a:r>
              <a:rPr lang="en-US" sz="1600" u="sng" dirty="0">
                <a:solidFill>
                  <a:srgbClr val="0000FF"/>
                </a:solidFill>
                <a:latin typeface="Montserrat Medium" panose="00000600000000000000" pitchFamily="2" charset="0"/>
                <a:cs typeface="Calibri" panose="020F0502020204030204" pitchFamily="34" charset="0"/>
                <a:hlinkClick r:id="rId4"/>
              </a:rPr>
              <a:t>Counting with Balls and Tunnels (18–36 months) – Audio Descriptive Version</a:t>
            </a:r>
            <a:endParaRPr lang="en-US" sz="1600" u="sng" dirty="0">
              <a:solidFill>
                <a:srgbClr val="0000FF"/>
              </a:solidFill>
              <a:latin typeface="Montserrat Medium" panose="00000600000000000000" pitchFamily="2" charset="0"/>
              <a:cs typeface="Calibri" panose="020F0502020204030204" pitchFamily="34" charset="0"/>
            </a:endParaRPr>
          </a:p>
        </p:txBody>
      </p:sp>
      <p:pic>
        <p:nvPicPr>
          <p:cNvPr id="4" name="Content Placeholder 5">
            <a:extLst>
              <a:ext uri="{FF2B5EF4-FFF2-40B4-BE49-F238E27FC236}">
                <a16:creationId xmlns:a16="http://schemas.microsoft.com/office/drawing/2014/main" id="{76D2A09C-30D1-46F2-A495-8B4F6D980FC6}"/>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5999" y="681037"/>
            <a:ext cx="5257799" cy="4497238"/>
          </a:xfrm>
          <a:prstGeom prst="rect">
            <a:avLst/>
          </a:prstGeom>
        </p:spPr>
      </p:pic>
    </p:spTree>
    <p:extLst>
      <p:ext uri="{BB962C8B-B14F-4D97-AF65-F5344CB8AC3E}">
        <p14:creationId xmlns:p14="http://schemas.microsoft.com/office/powerpoint/2010/main" val="442500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68932"/>
            <a:ext cx="10834075" cy="923330"/>
          </a:xfrm>
        </p:spPr>
        <p:txBody>
          <a:bodyPr/>
          <a:lstStyle/>
          <a:p>
            <a:r>
              <a:rPr lang="en-US" b="1" dirty="0">
                <a:solidFill>
                  <a:schemeClr val="bg1"/>
                </a:solidFill>
                <a:latin typeface="Montserrat" pitchFamily="2" charset="77"/>
              </a:rPr>
              <a:t>Discuss: </a:t>
            </a:r>
            <a:r>
              <a:rPr lang="en-US" b="0" dirty="0">
                <a:latin typeface="Montserrat Medium" panose="00000600000000000000" pitchFamily="2" charset="0"/>
              </a:rPr>
              <a:t>Supporting Learning About Number and Counting</a:t>
            </a:r>
            <a:endParaRPr lang="en-US" b="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6034488" cy="4618350"/>
          </a:xfrm>
        </p:spPr>
        <p:txBody>
          <a:bodyPr anchor="ctr">
            <a:normAutofit/>
          </a:bodyPr>
          <a:lstStyle/>
          <a:p>
            <a:pPr marL="0" indent="0">
              <a:buNone/>
            </a:pPr>
            <a:r>
              <a:rPr lang="en-US" dirty="0"/>
              <a:t>What M</a:t>
            </a:r>
            <a:r>
              <a:rPr lang="en-US" baseline="30000" dirty="0"/>
              <a:t>5</a:t>
            </a:r>
            <a:r>
              <a:rPr lang="en-US" dirty="0"/>
              <a:t> practices did you observe in the video?</a:t>
            </a:r>
          </a:p>
        </p:txBody>
      </p:sp>
      <p:pic>
        <p:nvPicPr>
          <p:cNvPr id="4" name="Content Placeholder 5">
            <a:extLst>
              <a:ext uri="{FF2B5EF4-FFF2-40B4-BE49-F238E27FC236}">
                <a16:creationId xmlns:a16="http://schemas.microsoft.com/office/drawing/2014/main" id="{30367C48-EC49-EA85-93F4-050ABE93946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8677" y="969425"/>
            <a:ext cx="5193323" cy="4902256"/>
          </a:xfrm>
          <a:prstGeom prst="rect">
            <a:avLst/>
          </a:prstGeom>
        </p:spPr>
      </p:pic>
    </p:spTree>
    <p:extLst>
      <p:ext uri="{BB962C8B-B14F-4D97-AF65-F5344CB8AC3E}">
        <p14:creationId xmlns:p14="http://schemas.microsoft.com/office/powerpoint/2010/main" val="2972660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Reflect: </a:t>
            </a:r>
            <a:r>
              <a:rPr lang="en-US" b="0" dirty="0">
                <a:latin typeface="Montserrat Medium" panose="00000600000000000000" pitchFamily="2" charset="0"/>
              </a:rPr>
              <a:t>Three, Two, One</a:t>
            </a:r>
            <a:endParaRPr lang="en-US" b="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8" y="1253331"/>
            <a:ext cx="5127121" cy="4444084"/>
          </a:xfrm>
        </p:spPr>
        <p:txBody>
          <a:bodyPr anchor="ctr"/>
          <a:lstStyle/>
          <a:p>
            <a:pPr marL="0" indent="0">
              <a:spcBef>
                <a:spcPts val="0"/>
              </a:spcBef>
              <a:spcAft>
                <a:spcPts val="1800"/>
              </a:spcAft>
              <a:buNone/>
            </a:pPr>
            <a:r>
              <a:rPr lang="en-US" dirty="0"/>
              <a:t>Reflect and identify the following:</a:t>
            </a:r>
          </a:p>
          <a:p>
            <a:pPr>
              <a:spcBef>
                <a:spcPts val="0"/>
              </a:spcBef>
            </a:pPr>
            <a:r>
              <a:rPr lang="en-US" dirty="0"/>
              <a:t>Three things learned</a:t>
            </a:r>
          </a:p>
          <a:p>
            <a:pPr>
              <a:spcBef>
                <a:spcPts val="0"/>
              </a:spcBef>
            </a:pPr>
            <a:r>
              <a:rPr lang="en-US" dirty="0"/>
              <a:t>Two questions you have</a:t>
            </a:r>
          </a:p>
          <a:p>
            <a:pPr>
              <a:spcBef>
                <a:spcPts val="0"/>
              </a:spcBef>
            </a:pPr>
            <a:r>
              <a:rPr lang="en-US" dirty="0"/>
              <a:t>One thing you will try</a:t>
            </a:r>
          </a:p>
        </p:txBody>
      </p:sp>
      <p:pic>
        <p:nvPicPr>
          <p:cNvPr id="6" name="Content Placeholder 6">
            <a:extLst>
              <a:ext uri="{FF2B5EF4-FFF2-40B4-BE49-F238E27FC236}">
                <a16:creationId xmlns:a16="http://schemas.microsoft.com/office/drawing/2014/main" id="{6C5F0588-13F4-177F-CD40-418E24573BF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448"/>
          <a:stretch/>
        </p:blipFill>
        <p:spPr>
          <a:xfrm>
            <a:off x="6096000" y="963787"/>
            <a:ext cx="6096000" cy="4733628"/>
          </a:xfrm>
          <a:prstGeom prst="rect">
            <a:avLst/>
          </a:prstGeom>
        </p:spPr>
      </p:pic>
    </p:spTree>
    <p:extLst>
      <p:ext uri="{BB962C8B-B14F-4D97-AF65-F5344CB8AC3E}">
        <p14:creationId xmlns:p14="http://schemas.microsoft.com/office/powerpoint/2010/main" val="360928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Session Goals</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6027455" cy="4934458"/>
          </a:xfrm>
        </p:spPr>
        <p:txBody>
          <a:bodyPr anchor="ctr"/>
          <a:lstStyle/>
          <a:p>
            <a:pPr>
              <a:spcAft>
                <a:spcPts val="2400"/>
              </a:spcAft>
            </a:pPr>
            <a:r>
              <a:rPr lang="en-US" dirty="0">
                <a:latin typeface="Montserrat" pitchFamily="2" charset="77"/>
              </a:rPr>
              <a:t>Describe how infants and toddlers develop knowledge and skills in number and counting. </a:t>
            </a:r>
          </a:p>
          <a:p>
            <a:r>
              <a:rPr lang="en-US" dirty="0">
                <a:latin typeface="Montserrat" pitchFamily="2" charset="77"/>
              </a:rPr>
              <a:t>Identify ways to support infants and toddlers in developing number and counting knowledge and skills.</a:t>
            </a:r>
          </a:p>
        </p:txBody>
      </p:sp>
      <p:pic>
        <p:nvPicPr>
          <p:cNvPr id="5" name="Content Placeholder 7">
            <a:extLst>
              <a:ext uri="{FF2B5EF4-FFF2-40B4-BE49-F238E27FC236}">
                <a16:creationId xmlns:a16="http://schemas.microsoft.com/office/drawing/2014/main" id="{8503E78E-2C51-02A2-11B3-36D3E186591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64437" y="967495"/>
            <a:ext cx="4827563" cy="5224793"/>
          </a:xfrm>
          <a:prstGeom prst="rect">
            <a:avLst/>
          </a:prstGeom>
        </p:spPr>
      </p:pic>
    </p:spTree>
    <p:extLst>
      <p:ext uri="{BB962C8B-B14F-4D97-AF65-F5344CB8AC3E}">
        <p14:creationId xmlns:p14="http://schemas.microsoft.com/office/powerpoint/2010/main" val="268705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Play: Counting Fun</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5175809" cy="4492333"/>
          </a:xfrm>
        </p:spPr>
        <p:txBody>
          <a:bodyPr/>
          <a:lstStyle/>
          <a:p>
            <a:pPr marL="0" indent="0">
              <a:spcAft>
                <a:spcPts val="1800"/>
              </a:spcAft>
              <a:buNone/>
            </a:pPr>
            <a:r>
              <a:rPr lang="en-US" dirty="0"/>
              <a:t>Share your favorite number or counting book, story, song, chant, rhyme, or fingerplay.</a:t>
            </a:r>
          </a:p>
          <a:p>
            <a:pPr marL="0" indent="0">
              <a:buNone/>
            </a:pPr>
            <a:r>
              <a:rPr lang="en-US" dirty="0"/>
              <a:t>Discuss the following:</a:t>
            </a:r>
          </a:p>
          <a:p>
            <a:pPr marL="514350" indent="-514350">
              <a:buFont typeface="+mj-lt"/>
              <a:buAutoNum type="arabicPeriod"/>
            </a:pPr>
            <a:r>
              <a:rPr lang="en-US" dirty="0"/>
              <a:t>What number words or concepts are used?</a:t>
            </a:r>
          </a:p>
          <a:p>
            <a:pPr marL="514350" indent="-514350">
              <a:buFont typeface="+mj-lt"/>
              <a:buAutoNum type="arabicPeriod"/>
            </a:pPr>
            <a:r>
              <a:rPr lang="en-US" dirty="0"/>
              <a:t>When do you use this during the day? </a:t>
            </a:r>
          </a:p>
        </p:txBody>
      </p:sp>
      <p:pic>
        <p:nvPicPr>
          <p:cNvPr id="4" name="Content Placeholder 6">
            <a:extLst>
              <a:ext uri="{FF2B5EF4-FFF2-40B4-BE49-F238E27FC236}">
                <a16:creationId xmlns:a16="http://schemas.microsoft.com/office/drawing/2014/main" id="{8533742D-6363-893B-D4F7-FFBBAE92DA40}"/>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164545" y="967495"/>
            <a:ext cx="6027455" cy="4778169"/>
          </a:xfrm>
          <a:prstGeom prst="rect">
            <a:avLst/>
          </a:prstGeom>
        </p:spPr>
      </p:pic>
    </p:spTree>
    <p:extLst>
      <p:ext uri="{BB962C8B-B14F-4D97-AF65-F5344CB8AC3E}">
        <p14:creationId xmlns:p14="http://schemas.microsoft.com/office/powerpoint/2010/main" val="451492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7253849" cy="1421928"/>
          </a:xfrm>
        </p:spPr>
        <p:txBody>
          <a:bodyPr/>
          <a:lstStyle/>
          <a:p>
            <a:r>
              <a:rPr lang="en-US" dirty="0"/>
              <a:t>Learning About Number and Counting</a:t>
            </a:r>
          </a:p>
        </p:txBody>
      </p:sp>
    </p:spTree>
    <p:extLst>
      <p:ext uri="{BB962C8B-B14F-4D97-AF65-F5344CB8AC3E}">
        <p14:creationId xmlns:p14="http://schemas.microsoft.com/office/powerpoint/2010/main" val="114201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51646" y="47625"/>
            <a:ext cx="10834075" cy="923330"/>
          </a:xfrm>
        </p:spPr>
        <p:txBody>
          <a:bodyPr/>
          <a:lstStyle/>
          <a:p>
            <a:r>
              <a:rPr lang="en-US" dirty="0"/>
              <a:t>California Infant/Toddler Learning and Development Foundations</a:t>
            </a:r>
          </a:p>
        </p:txBody>
      </p:sp>
      <p:sp>
        <p:nvSpPr>
          <p:cNvPr id="3" name="Content Placeholder 2">
            <a:extLst>
              <a:ext uri="{FF2B5EF4-FFF2-40B4-BE49-F238E27FC236}">
                <a16:creationId xmlns:a16="http://schemas.microsoft.com/office/drawing/2014/main" id="{661DA2D5-FD73-0201-3C44-B6C5CC5A6439}"/>
              </a:ext>
            </a:extLst>
          </p:cNvPr>
          <p:cNvSpPr>
            <a:spLocks noGrp="1"/>
          </p:cNvSpPr>
          <p:nvPr>
            <p:ph idx="1"/>
          </p:nvPr>
        </p:nvSpPr>
        <p:spPr>
          <a:xfrm>
            <a:off x="851646" y="1116970"/>
            <a:ext cx="10834075" cy="1126827"/>
          </a:xfrm>
        </p:spPr>
        <p:txBody>
          <a:bodyPr>
            <a:normAutofit/>
          </a:bodyPr>
          <a:lstStyle/>
          <a:p>
            <a:pPr marL="0" indent="0" algn="ctr">
              <a:buNone/>
            </a:pPr>
            <a:r>
              <a:rPr lang="en-US" b="1" dirty="0">
                <a:solidFill>
                  <a:schemeClr val="tx1"/>
                </a:solidFill>
                <a:latin typeface="Montserrat" panose="00000500000000000000" pitchFamily="50" charset="0"/>
              </a:rPr>
              <a:t>Foundation: Number Sense</a:t>
            </a:r>
          </a:p>
          <a:p>
            <a:pPr marL="0" indent="0" algn="ctr">
              <a:buNone/>
            </a:pPr>
            <a:r>
              <a:rPr lang="en-US" sz="2800" dirty="0">
                <a:latin typeface="Montserrat Medium" panose="00000600000000000000" pitchFamily="2" charset="0"/>
              </a:rPr>
              <a:t>The developing understanding of number and quantity.</a:t>
            </a: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1254035420"/>
              </p:ext>
            </p:extLst>
          </p:nvPr>
        </p:nvGraphicFramePr>
        <p:xfrm>
          <a:off x="902044" y="2282895"/>
          <a:ext cx="10515600" cy="298704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53988790"/>
                    </a:ext>
                  </a:extLst>
                </a:gridCol>
                <a:gridCol w="3505200">
                  <a:extLst>
                    <a:ext uri="{9D8B030D-6E8A-4147-A177-3AD203B41FA5}">
                      <a16:colId xmlns:a16="http://schemas.microsoft.com/office/drawing/2014/main" val="3972950546"/>
                    </a:ext>
                  </a:extLst>
                </a:gridCol>
                <a:gridCol w="3505200">
                  <a:extLst>
                    <a:ext uri="{9D8B030D-6E8A-4147-A177-3AD203B41FA5}">
                      <a16:colId xmlns:a16="http://schemas.microsoft.com/office/drawing/2014/main" val="2500859770"/>
                    </a:ext>
                  </a:extLst>
                </a:gridCol>
              </a:tblGrid>
              <a:tr h="370840">
                <a:tc>
                  <a:txBody>
                    <a:bodyPr/>
                    <a:lstStyle/>
                    <a:p>
                      <a:pPr algn="ctr"/>
                      <a:r>
                        <a:rPr lang="en-US" sz="2000" dirty="0">
                          <a:latin typeface="Montserrat" panose="00000500000000000000" pitchFamily="2" charset="0"/>
                        </a:rPr>
                        <a:t>4 months through</a:t>
                      </a:r>
                      <a:br>
                        <a:rPr lang="en-US" sz="2000" dirty="0">
                          <a:latin typeface="Montserrat" panose="00000500000000000000" pitchFamily="2" charset="0"/>
                        </a:rPr>
                      </a:br>
                      <a:r>
                        <a:rPr lang="en-US" sz="2000" dirty="0">
                          <a:latin typeface="Montserrat" panose="00000500000000000000" pitchFamily="2" charset="0"/>
                        </a:rPr>
                        <a:t> 11 months</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000" dirty="0">
                          <a:latin typeface="Montserrat" panose="00000500000000000000" pitchFamily="2" charset="0"/>
                        </a:rPr>
                        <a:t>11 months through </a:t>
                      </a:r>
                      <a:br>
                        <a:rPr lang="en-US" sz="2000" dirty="0">
                          <a:latin typeface="Montserrat" panose="00000500000000000000" pitchFamily="2" charset="0"/>
                        </a:rPr>
                      </a:br>
                      <a:r>
                        <a:rPr lang="en-US" sz="2000" dirty="0">
                          <a:latin typeface="Montserrat" panose="00000500000000000000" pitchFamily="2" charset="0"/>
                        </a:rPr>
                        <a:t>23 months</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000" dirty="0">
                          <a:latin typeface="Montserrat" panose="00000500000000000000" pitchFamily="2" charset="0"/>
                        </a:rPr>
                        <a:t>23 months through </a:t>
                      </a:r>
                      <a:br>
                        <a:rPr lang="en-US" sz="2000" dirty="0">
                          <a:latin typeface="Montserrat" panose="00000500000000000000" pitchFamily="2" charset="0"/>
                        </a:rPr>
                      </a:br>
                      <a:r>
                        <a:rPr lang="en-US" sz="2000" dirty="0">
                          <a:latin typeface="Montserrat" panose="00000500000000000000" pitchFamily="2" charset="0"/>
                        </a:rPr>
                        <a:t>36 months</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376171737"/>
                  </a:ext>
                </a:extLst>
              </a:tr>
              <a:tr h="370840">
                <a:tc>
                  <a:txBody>
                    <a:bodyPr/>
                    <a:lstStyle/>
                    <a:p>
                      <a:r>
                        <a:rPr lang="en-US" sz="1800" dirty="0">
                          <a:latin typeface="Montserrat Medium" panose="00000600000000000000" pitchFamily="2" charset="0"/>
                        </a:rPr>
                        <a:t>Children notice quantity in</a:t>
                      </a:r>
                    </a:p>
                    <a:p>
                      <a:r>
                        <a:rPr lang="en-US" sz="1800" dirty="0">
                          <a:latin typeface="Montserrat Medium" panose="00000600000000000000" pitchFamily="2" charset="0"/>
                        </a:rPr>
                        <a:t>their environment using</a:t>
                      </a:r>
                    </a:p>
                    <a:p>
                      <a:r>
                        <a:rPr lang="en-US" sz="1800" dirty="0">
                          <a:latin typeface="Montserrat Medium" panose="00000600000000000000" pitchFamily="2" charset="0"/>
                        </a:rPr>
                        <a:t>their senses or physically</a:t>
                      </a:r>
                    </a:p>
                    <a:p>
                      <a:r>
                        <a:rPr lang="en-US" sz="1800" dirty="0">
                          <a:latin typeface="Montserrat Medium" panose="00000600000000000000" pitchFamily="2" charset="0"/>
                        </a:rPr>
                        <a:t>interacting with objects.</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latin typeface="Montserrat Medium" panose="00000600000000000000" pitchFamily="2" charset="0"/>
                        </a:rPr>
                        <a:t>Children notice quantity</a:t>
                      </a:r>
                    </a:p>
                    <a:p>
                      <a:r>
                        <a:rPr lang="en-US" sz="1800" dirty="0">
                          <a:latin typeface="Montserrat Medium" panose="00000600000000000000" pitchFamily="2" charset="0"/>
                        </a:rPr>
                        <a:t>when playing and</a:t>
                      </a:r>
                    </a:p>
                    <a:p>
                      <a:r>
                        <a:rPr lang="en-US" sz="1800" dirty="0">
                          <a:latin typeface="Montserrat Medium" panose="00000600000000000000" pitchFamily="2" charset="0"/>
                        </a:rPr>
                        <a:t>interacting with objects.</a:t>
                      </a:r>
                    </a:p>
                    <a:p>
                      <a:r>
                        <a:rPr lang="en-US" sz="1800" dirty="0">
                          <a:latin typeface="Montserrat Medium" panose="00000600000000000000" pitchFamily="2" charset="0"/>
                        </a:rPr>
                        <a:t>Children understand and</a:t>
                      </a:r>
                    </a:p>
                    <a:p>
                      <a:r>
                        <a:rPr lang="en-US" sz="1800" dirty="0">
                          <a:latin typeface="Montserrat Medium" panose="00000600000000000000" pitchFamily="2" charset="0"/>
                        </a:rPr>
                        <a:t>sometimes use language</a:t>
                      </a:r>
                    </a:p>
                    <a:p>
                      <a:r>
                        <a:rPr lang="en-US" sz="1800" dirty="0">
                          <a:latin typeface="Montserrat Medium" panose="00000600000000000000" pitchFamily="2" charset="0"/>
                        </a:rPr>
                        <a:t>to refer to quantity (for</a:t>
                      </a:r>
                    </a:p>
                    <a:p>
                      <a:r>
                        <a:rPr lang="en-US" sz="1800" dirty="0">
                          <a:latin typeface="Montserrat Medium" panose="00000600000000000000" pitchFamily="2" charset="0"/>
                        </a:rPr>
                        <a:t>example, “more,” “all”).</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latin typeface="Montserrat Medium" panose="00000600000000000000" pitchFamily="2" charset="0"/>
                        </a:rPr>
                        <a:t>Children use number words</a:t>
                      </a:r>
                    </a:p>
                    <a:p>
                      <a:r>
                        <a:rPr lang="en-US" sz="1800" dirty="0">
                          <a:latin typeface="Montserrat Medium" panose="00000600000000000000" pitchFamily="2" charset="0"/>
                        </a:rPr>
                        <a:t>to refer to quantity or when</a:t>
                      </a:r>
                    </a:p>
                    <a:p>
                      <a:r>
                        <a:rPr lang="en-US" sz="1800" dirty="0">
                          <a:latin typeface="Montserrat Medium" panose="00000600000000000000" pitchFamily="2" charset="0"/>
                        </a:rPr>
                        <a:t>answering the question</a:t>
                      </a:r>
                    </a:p>
                    <a:p>
                      <a:r>
                        <a:rPr lang="en-US" sz="1800" dirty="0">
                          <a:latin typeface="Montserrat Medium" panose="00000600000000000000" pitchFamily="2" charset="0"/>
                        </a:rPr>
                        <a:t>“how many.” Children recite</a:t>
                      </a:r>
                    </a:p>
                    <a:p>
                      <a:r>
                        <a:rPr lang="en-US" sz="1800" dirty="0">
                          <a:latin typeface="Montserrat Medium" panose="00000600000000000000" pitchFamily="2" charset="0"/>
                        </a:rPr>
                        <a:t>parts of the count list</a:t>
                      </a:r>
                    </a:p>
                    <a:p>
                      <a:r>
                        <a:rPr lang="en-US" sz="1800" dirty="0">
                          <a:latin typeface="Montserrat Medium" panose="00000600000000000000" pitchFamily="2" charset="0"/>
                        </a:rPr>
                        <a:t>although they may make</a:t>
                      </a:r>
                    </a:p>
                    <a:p>
                      <a:r>
                        <a:rPr lang="en-US" sz="1800" dirty="0">
                          <a:latin typeface="Montserrat Medium" panose="00000600000000000000" pitchFamily="2" charset="0"/>
                        </a:rPr>
                        <a:t>mistakes (for example,</a:t>
                      </a:r>
                    </a:p>
                    <a:p>
                      <a:r>
                        <a:rPr lang="en-US" sz="1800" dirty="0">
                          <a:latin typeface="Montserrat Medium" panose="00000600000000000000" pitchFamily="2" charset="0"/>
                        </a:rPr>
                        <a:t>“one, two, four, five”).</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bl>
          </a:graphicData>
        </a:graphic>
      </p:graphicFrame>
      <p:sp>
        <p:nvSpPr>
          <p:cNvPr id="6" name="TextBox 5">
            <a:extLst>
              <a:ext uri="{FF2B5EF4-FFF2-40B4-BE49-F238E27FC236}">
                <a16:creationId xmlns:a16="http://schemas.microsoft.com/office/drawing/2014/main" id="{55BFA5C1-72E5-841D-A5CA-E7FEA523BE31}"/>
              </a:ext>
            </a:extLst>
          </p:cNvPr>
          <p:cNvSpPr txBox="1"/>
          <p:nvPr/>
        </p:nvSpPr>
        <p:spPr>
          <a:xfrm>
            <a:off x="766120" y="5309033"/>
            <a:ext cx="10651524" cy="276999"/>
          </a:xfrm>
          <a:prstGeom prst="rect">
            <a:avLst/>
          </a:prstGeom>
          <a:noFill/>
        </p:spPr>
        <p:txBody>
          <a:bodyPr wrap="square" rtlCol="0">
            <a:spAutoFit/>
          </a:bodyPr>
          <a:lstStyle/>
          <a:p>
            <a:pPr algn="r"/>
            <a:r>
              <a:rPr lang="en-US" sz="1200" dirty="0">
                <a:solidFill>
                  <a:schemeClr val="bg2">
                    <a:lumMod val="50000"/>
                  </a:schemeClr>
                </a:solidFill>
                <a:effectLst/>
                <a:latin typeface="Montserrat" panose="00000500000000000000" pitchFamily="50" charset="0"/>
              </a:rPr>
              <a:t>California Department of Social Services (2025)</a:t>
            </a:r>
            <a:endParaRPr lang="en-US" sz="1200" i="1"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842668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Four Components of </a:t>
            </a:r>
            <a:br>
              <a:rPr lang="en-US" b="1" dirty="0">
                <a:latin typeface="Montserrat" pitchFamily="2" charset="77"/>
              </a:rPr>
            </a:br>
            <a:r>
              <a:rPr lang="en-US" b="1" dirty="0">
                <a:latin typeface="Montserrat" pitchFamily="2" charset="77"/>
              </a:rPr>
              <a:t>Number and Counting</a:t>
            </a:r>
          </a:p>
        </p:txBody>
      </p:sp>
      <p:sp>
        <p:nvSpPr>
          <p:cNvPr id="5" name="Subtitle 4">
            <a:extLst>
              <a:ext uri="{FF2B5EF4-FFF2-40B4-BE49-F238E27FC236}">
                <a16:creationId xmlns:a16="http://schemas.microsoft.com/office/drawing/2014/main" id="{25EE64C4-D5C5-61CD-EAB5-83CC6BB8BC87}"/>
              </a:ext>
            </a:extLst>
          </p:cNvPr>
          <p:cNvSpPr>
            <a:spLocks noGrp="1"/>
          </p:cNvSpPr>
          <p:nvPr>
            <p:ph type="subTitle" idx="14"/>
          </p:nvPr>
        </p:nvSpPr>
        <p:spPr>
          <a:xfrm>
            <a:off x="4348163" y="1204576"/>
            <a:ext cx="7254326" cy="580486"/>
          </a:xfrm>
        </p:spPr>
        <p:txBody>
          <a:bodyPr/>
          <a:lstStyle/>
          <a:p>
            <a:endParaRPr lang="en-US" dirty="0"/>
          </a:p>
        </p:txBody>
      </p:sp>
      <p:graphicFrame>
        <p:nvGraphicFramePr>
          <p:cNvPr id="20" name="Content Placeholder 7">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2409733641"/>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cture Placeholder 3">
            <a:extLst>
              <a:ext uri="{FF2B5EF4-FFF2-40B4-BE49-F238E27FC236}">
                <a16:creationId xmlns:a16="http://schemas.microsoft.com/office/drawing/2014/main" id="{869E5EE8-BFF2-D9DA-D202-B5D6255F402A}"/>
              </a:ext>
            </a:extLst>
          </p:cNvPr>
          <p:cNvSpPr>
            <a:spLocks noGrp="1"/>
          </p:cNvSpPr>
          <p:nvPr>
            <p:ph type="pic" idx="13"/>
          </p:nvPr>
        </p:nvSpPr>
        <p:spPr/>
        <p:txBody>
          <a:bodyPr/>
          <a:lstStyle/>
          <a:p>
            <a:endParaRPr lang="en-US"/>
          </a:p>
        </p:txBody>
      </p:sp>
      <p:pic>
        <p:nvPicPr>
          <p:cNvPr id="6" name="Picture Placeholder 11">
            <a:extLst>
              <a:ext uri="{FF2B5EF4-FFF2-40B4-BE49-F238E27FC236}">
                <a16:creationId xmlns:a16="http://schemas.microsoft.com/office/drawing/2014/main" id="{63079DC2-7223-8E9F-904A-14BBC5A13E55}"/>
              </a:ext>
              <a:ext uri="{C183D7F6-B498-43B3-948B-1728B52AA6E4}">
                <adec:decorative xmlns:adec="http://schemas.microsoft.com/office/drawing/2017/decorative" val="1"/>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colorTemperature colorTemp="5900"/>
                    </a14:imgEffect>
                  </a14:imgLayer>
                </a14:imgProps>
              </a:ext>
              <a:ext uri="{28A0092B-C50C-407E-A947-70E740481C1C}">
                <a14:useLocalDpi xmlns:a14="http://schemas.microsoft.com/office/drawing/2010/main"/>
              </a:ext>
            </a:extLst>
          </a:blip>
          <a:srcRect/>
          <a:stretch/>
        </p:blipFill>
        <p:spPr>
          <a:xfrm>
            <a:off x="0" y="0"/>
            <a:ext cx="4073770" cy="6859368"/>
          </a:xfrm>
          <a:prstGeom prst="rect">
            <a:avLst/>
          </a:prstGeom>
        </p:spPr>
      </p:pic>
    </p:spTree>
    <p:extLst>
      <p:ext uri="{BB962C8B-B14F-4D97-AF65-F5344CB8AC3E}">
        <p14:creationId xmlns:p14="http://schemas.microsoft.com/office/powerpoint/2010/main" val="1741787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Attending to Quantity</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1171847"/>
            <a:ext cx="4979411" cy="4595907"/>
          </a:xfrm>
        </p:spPr>
        <p:txBody>
          <a:bodyPr anchor="ctr" anchorCtr="0">
            <a:normAutofit/>
          </a:bodyPr>
          <a:lstStyle/>
          <a:p>
            <a:pPr>
              <a:spcAft>
                <a:spcPts val="1800"/>
              </a:spcAft>
            </a:pPr>
            <a:r>
              <a:rPr lang="en-US" dirty="0"/>
              <a:t>Notice amounts in our environment.</a:t>
            </a:r>
          </a:p>
          <a:p>
            <a:r>
              <a:rPr lang="en-US" dirty="0"/>
              <a:t>Understand concepts like “more” or “less.”</a:t>
            </a:r>
          </a:p>
        </p:txBody>
      </p:sp>
      <p:pic>
        <p:nvPicPr>
          <p:cNvPr id="3" name="Content Placeholder 6">
            <a:extLst>
              <a:ext uri="{FF2B5EF4-FFF2-40B4-BE49-F238E27FC236}">
                <a16:creationId xmlns:a16="http://schemas.microsoft.com/office/drawing/2014/main" id="{25FEFC10-324B-F843-1488-D9C8BCDBC94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877"/>
          <a:stretch/>
        </p:blipFill>
        <p:spPr>
          <a:xfrm>
            <a:off x="6042074" y="967865"/>
            <a:ext cx="6149926" cy="4856159"/>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Attending to Quantity: Development</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1171847"/>
            <a:ext cx="6547959" cy="4962515"/>
          </a:xfrm>
        </p:spPr>
        <p:txBody>
          <a:bodyPr anchor="ctr" anchorCtr="0">
            <a:normAutofit/>
          </a:bodyPr>
          <a:lstStyle/>
          <a:p>
            <a:pPr marL="0" indent="0">
              <a:spcAft>
                <a:spcPts val="1800"/>
              </a:spcAft>
              <a:buNone/>
            </a:pPr>
            <a:r>
              <a:rPr lang="en-US" dirty="0"/>
              <a:t>Research shows that infants:</a:t>
            </a:r>
          </a:p>
          <a:p>
            <a:pPr>
              <a:spcAft>
                <a:spcPts val="1800"/>
              </a:spcAft>
            </a:pPr>
            <a:r>
              <a:rPr lang="en-US" dirty="0"/>
              <a:t>Pay attention to changes in quantity.</a:t>
            </a:r>
          </a:p>
          <a:p>
            <a:pPr>
              <a:spcAft>
                <a:spcPts val="2400"/>
              </a:spcAft>
            </a:pPr>
            <a:r>
              <a:rPr lang="en-US" dirty="0"/>
              <a:t>Become more precise at noticing changes in quantity with age.</a:t>
            </a:r>
          </a:p>
          <a:p>
            <a:pPr marL="0" indent="0">
              <a:buNone/>
            </a:pPr>
            <a:r>
              <a:rPr lang="en-US" sz="15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Izard et al. (2009; Xu &amp; </a:t>
            </a:r>
            <a:r>
              <a:rPr lang="en-US" sz="1500" dirty="0" err="1">
                <a:solidFill>
                  <a:schemeClr val="bg2">
                    <a:lumMod val="50000"/>
                  </a:schemeClr>
                </a:solidFill>
                <a:effectLst/>
                <a:latin typeface="Montserrat" pitchFamily="2" charset="77"/>
                <a:ea typeface="Calibri" panose="020F0502020204030204" pitchFamily="34" charset="0"/>
                <a:cs typeface="Calibri" panose="020F0502020204030204" pitchFamily="34" charset="0"/>
              </a:rPr>
              <a:t>Spelke</a:t>
            </a:r>
            <a:r>
              <a:rPr lang="en-US" sz="15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 (2000); </a:t>
            </a:r>
            <a:r>
              <a:rPr lang="en-US" sz="1500" b="0" i="0" dirty="0">
                <a:solidFill>
                  <a:schemeClr val="bg2">
                    <a:lumMod val="50000"/>
                  </a:schemeClr>
                </a:solidFill>
                <a:effectLst/>
                <a:highlight>
                  <a:srgbClr val="FFFFFF"/>
                </a:highlight>
                <a:latin typeface="Montserrat" pitchFamily="2" charset="77"/>
                <a:cs typeface="Calibri" panose="020F0502020204030204" pitchFamily="34" charset="0"/>
              </a:rPr>
              <a:t>Lipton </a:t>
            </a:r>
            <a:r>
              <a:rPr lang="en-US" sz="1500" dirty="0">
                <a:solidFill>
                  <a:schemeClr val="bg2">
                    <a:lumMod val="50000"/>
                  </a:schemeClr>
                </a:solidFill>
                <a:highlight>
                  <a:srgbClr val="FFFFFF"/>
                </a:highlight>
                <a:latin typeface="Montserrat" pitchFamily="2" charset="77"/>
                <a:cs typeface="Calibri" panose="020F0502020204030204" pitchFamily="34" charset="0"/>
              </a:rPr>
              <a:t>&amp; </a:t>
            </a:r>
            <a:r>
              <a:rPr lang="en-US" sz="1500" b="0" i="0" dirty="0" err="1">
                <a:solidFill>
                  <a:schemeClr val="bg2">
                    <a:lumMod val="50000"/>
                  </a:schemeClr>
                </a:solidFill>
                <a:effectLst/>
                <a:highlight>
                  <a:srgbClr val="FFFFFF"/>
                </a:highlight>
                <a:latin typeface="Montserrat" pitchFamily="2" charset="77"/>
                <a:cs typeface="Calibri" panose="020F0502020204030204" pitchFamily="34" charset="0"/>
              </a:rPr>
              <a:t>Spelke</a:t>
            </a:r>
            <a:r>
              <a:rPr lang="en-US" sz="1500" b="0" i="0" dirty="0">
                <a:solidFill>
                  <a:schemeClr val="bg2">
                    <a:lumMod val="50000"/>
                  </a:schemeClr>
                </a:solidFill>
                <a:effectLst/>
                <a:highlight>
                  <a:srgbClr val="FFFFFF"/>
                </a:highlight>
                <a:latin typeface="Montserrat" pitchFamily="2" charset="77"/>
                <a:cs typeface="Calibri" panose="020F0502020204030204" pitchFamily="34" charset="0"/>
              </a:rPr>
              <a:t> (2003)</a:t>
            </a:r>
            <a:endParaRPr lang="en-US" sz="1500" kern="100" baseline="30000" dirty="0">
              <a:solidFill>
                <a:schemeClr val="bg2">
                  <a:lumMod val="50000"/>
                </a:schemeClr>
              </a:solidFill>
              <a:effectLst/>
              <a:latin typeface="Montserrat" pitchFamily="2" charset="77"/>
              <a:ea typeface="Calibri" panose="020F0502020204030204" pitchFamily="34" charset="0"/>
              <a:cs typeface="Calibri" panose="020F0502020204030204" pitchFamily="34" charset="0"/>
            </a:endParaRPr>
          </a:p>
        </p:txBody>
      </p:sp>
      <p:pic>
        <p:nvPicPr>
          <p:cNvPr id="7" name="Content Placeholder 5">
            <a:extLst>
              <a:ext uri="{FF2B5EF4-FFF2-40B4-BE49-F238E27FC236}">
                <a16:creationId xmlns:a16="http://schemas.microsoft.com/office/drawing/2014/main" id="{36CC3BC2-5A24-F467-F51E-6B5B3BB16E51}"/>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7702062" y="968484"/>
            <a:ext cx="4489938" cy="5165878"/>
          </a:xfrm>
          <a:prstGeom prst="rect">
            <a:avLst/>
          </a:prstGeom>
        </p:spPr>
      </p:pic>
    </p:spTree>
    <p:extLst>
      <p:ext uri="{BB962C8B-B14F-4D97-AF65-F5344CB8AC3E}">
        <p14:creationId xmlns:p14="http://schemas.microsoft.com/office/powerpoint/2010/main" val="2798516361"/>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588</TotalTime>
  <Words>6352</Words>
  <Application>Microsoft Macintosh PowerPoint</Application>
  <PresentationFormat>Widescreen</PresentationFormat>
  <Paragraphs>402</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Courier New</vt:lpstr>
      <vt:lpstr>Symbol</vt:lpstr>
      <vt:lpstr>Arial</vt:lpstr>
      <vt:lpstr>Calibri</vt:lpstr>
      <vt:lpstr>Montserrat</vt:lpstr>
      <vt:lpstr>Poppins</vt:lpstr>
      <vt:lpstr>Montserrat Medium</vt:lpstr>
      <vt:lpstr>Office Theme</vt:lpstr>
      <vt:lpstr>Number and Counting: Infants and Toddlers</vt:lpstr>
      <vt:lpstr>Acknowledgments</vt:lpstr>
      <vt:lpstr>Session Goals</vt:lpstr>
      <vt:lpstr>Play: Counting Fun</vt:lpstr>
      <vt:lpstr>Learning About Number and Counting</vt:lpstr>
      <vt:lpstr>California Infant/Toddler Learning and Development Foundations</vt:lpstr>
      <vt:lpstr>Four Components of  Number and Counting</vt:lpstr>
      <vt:lpstr>Attending to Quantity</vt:lpstr>
      <vt:lpstr>Attending to Quantity: Development</vt:lpstr>
      <vt:lpstr>Which has more?</vt:lpstr>
      <vt:lpstr>Which has more? (continued)</vt:lpstr>
      <vt:lpstr>Reflect: Attending to Quantity</vt:lpstr>
      <vt:lpstr>Comparing Numbers: Definition</vt:lpstr>
      <vt:lpstr>Comparing Numbers: Visually Comparing Sets</vt:lpstr>
      <vt:lpstr>Comparing Numbers: Matching</vt:lpstr>
      <vt:lpstr>Comparing Numbers: Vocabulary</vt:lpstr>
      <vt:lpstr>Counting: Definition</vt:lpstr>
      <vt:lpstr>Counting: Beginning to Count</vt:lpstr>
      <vt:lpstr>Reflect: Comparing Number and Counting</vt:lpstr>
      <vt:lpstr>Observe:  Learning About Number and Counting</vt:lpstr>
      <vt:lpstr>Discuss: Learning About Number and Counting</vt:lpstr>
      <vt:lpstr>Supporting Number and Counting</vt:lpstr>
      <vt:lpstr>Daily Opportunities to Explore Number and Counting </vt:lpstr>
      <vt:lpstr>Explore: M5 Early Math Approach</vt:lpstr>
      <vt:lpstr>Explore: Using M5 to Support Learning About Number and Counting</vt:lpstr>
      <vt:lpstr>Discuss: Using M5 to Support Learning About Number and Counting</vt:lpstr>
      <vt:lpstr>Observe:  Supporting Learning About Number and Counting</vt:lpstr>
      <vt:lpstr>Discuss: Supporting Learning About Number and Counting</vt:lpstr>
      <vt:lpstr>Reflect: Three, Two, 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Reff</dc:creator>
  <cp:lastModifiedBy>Sophie Savelkouls</cp:lastModifiedBy>
  <cp:revision>200</cp:revision>
  <cp:lastPrinted>2023-08-03T16:24:27Z</cp:lastPrinted>
  <dcterms:created xsi:type="dcterms:W3CDTF">2024-09-24T13:13:29Z</dcterms:created>
  <dcterms:modified xsi:type="dcterms:W3CDTF">2025-05-16T20:28:32Z</dcterms:modified>
</cp:coreProperties>
</file>