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6"/>
  </p:notesMasterIdLst>
  <p:handoutMasterIdLst>
    <p:handoutMasterId r:id="rId47"/>
  </p:handoutMasterIdLst>
  <p:sldIdLst>
    <p:sldId id="271" r:id="rId2"/>
    <p:sldId id="402" r:id="rId3"/>
    <p:sldId id="391" r:id="rId4"/>
    <p:sldId id="394" r:id="rId5"/>
    <p:sldId id="398" r:id="rId6"/>
    <p:sldId id="392" r:id="rId7"/>
    <p:sldId id="396" r:id="rId8"/>
    <p:sldId id="393"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431" r:id="rId38"/>
    <p:sldId id="432" r:id="rId39"/>
    <p:sldId id="433" r:id="rId40"/>
    <p:sldId id="434" r:id="rId41"/>
    <p:sldId id="435" r:id="rId42"/>
    <p:sldId id="436" r:id="rId43"/>
    <p:sldId id="437" r:id="rId44"/>
    <p:sldId id="515" r:id="rId45"/>
  </p:sldIdLst>
  <p:sldSz cx="12192000" cy="6858000"/>
  <p:notesSz cx="6858000" cy="9144000"/>
  <p:embeddedFontLst>
    <p:embeddedFont>
      <p:font typeface="Montserrat" pitchFamily="2" charset="77"/>
      <p:regular r:id="rId48"/>
      <p:bold r:id="rId49"/>
      <p:italic r:id="rId50"/>
      <p:boldItalic r:id="rId51"/>
    </p:embeddedFont>
    <p:embeddedFont>
      <p:font typeface="Montserrat Medium" panose="020F0502020204030204" pitchFamily="34" charset="0"/>
      <p:regular r:id="rId52"/>
      <p:italic r:id="rId53"/>
    </p:embeddedFont>
    <p:embeddedFont>
      <p:font typeface="Montserrat SemiBold" panose="020F0502020204030204" pitchFamily="34" charset="0"/>
      <p:regular r:id="rId54"/>
      <p:bold r:id="rId55"/>
      <p:italic r:id="rId56"/>
      <p:boldItalic r:id="rId57"/>
    </p:embeddedFont>
    <p:embeddedFont>
      <p:font typeface="Poppins" pitchFamily="2" charset="77"/>
      <p:regular r:id="rId58"/>
      <p:bold r:id="rId59"/>
      <p:italic r:id="rId60"/>
      <p:boldItalic r:id="rId61"/>
    </p:embeddedFont>
    <p:embeddedFont>
      <p:font typeface="Proxima Nova" panose="02000506030000020004"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76"/>
    <a:srgbClr val="42509F"/>
    <a:srgbClr val="D8E4EE"/>
    <a:srgbClr val="9DBAD4"/>
    <a:srgbClr val="8AADCB"/>
    <a:srgbClr val="0F173D"/>
    <a:srgbClr val="2078AE"/>
    <a:srgbClr val="2078B0"/>
    <a:srgbClr val="E9EBFD"/>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63401" autoAdjust="0"/>
  </p:normalViewPr>
  <p:slideViewPr>
    <p:cSldViewPr snapToGrid="0">
      <p:cViewPr varScale="1">
        <p:scale>
          <a:sx n="78" d="100"/>
          <a:sy n="78" d="100"/>
        </p:scale>
        <p:origin x="2656"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youtu.be/DtSY6bFz6kY" TargetMode="External"/><Relationship Id="rId3" Type="http://schemas.openxmlformats.org/officeDocument/2006/relationships/hyperlink" Target="https://youtu.be/3qpWcEPZOHM" TargetMode="External"/><Relationship Id="rId7" Type="http://schemas.openxmlformats.org/officeDocument/2006/relationships/hyperlink" Target="https://youtu.be/q35WiJp4DG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10" Type="http://schemas.openxmlformats.org/officeDocument/2006/relationships/hyperlink" Target="https://youtu.be/B3XMwbDgEvw" TargetMode="External"/><Relationship Id="rId4" Type="http://schemas.openxmlformats.org/officeDocument/2006/relationships/hyperlink" Target="https://youtu.be/QtFaxJyxtEs" TargetMode="External"/><Relationship Id="rId9" Type="http://schemas.openxmlformats.org/officeDocument/2006/relationships/hyperlink" Target="https://youtu.be/0-gHKvKDP5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youtu.be/DtSY6bFz6kY" TargetMode="External"/><Relationship Id="rId3" Type="http://schemas.openxmlformats.org/officeDocument/2006/relationships/hyperlink" Target="https://youtu.be/3qpWcEPZOHM" TargetMode="External"/><Relationship Id="rId7" Type="http://schemas.openxmlformats.org/officeDocument/2006/relationships/hyperlink" Target="https://youtu.be/q35WiJp4DG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10" Type="http://schemas.openxmlformats.org/officeDocument/2006/relationships/hyperlink" Target="https://youtu.be/B3XMwbDgEvw" TargetMode="External"/><Relationship Id="rId4" Type="http://schemas.openxmlformats.org/officeDocument/2006/relationships/hyperlink" Target="https://youtu.be/QtFaxJyxtEs" TargetMode="External"/><Relationship Id="rId9" Type="http://schemas.openxmlformats.org/officeDocument/2006/relationships/hyperlink" Target="https://youtu.be/0-gHKvKDP5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buNone/>
            </a:pP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¡Bienvenidos todos! Me emociona explorar con ustedes El enfoque </a:t>
            </a:r>
            <a:r>
              <a:rPr lang="es-ES" sz="1400" kern="100" spc="-45" dirty="0">
                <a:solidFill>
                  <a:srgbClr val="0F173D"/>
                </a:solidFill>
                <a:effectLst/>
                <a:latin typeface="Poppins" pitchFamily="2" charset="77"/>
                <a:ea typeface="Calibri" panose="020F0502020204030204" pitchFamily="34" charset="0"/>
                <a:cs typeface="Arial" panose="020B0604020202020204" pitchFamily="34" charset="0"/>
              </a:rPr>
              <a:t>M</a:t>
            </a:r>
            <a:r>
              <a:rPr lang="es-ES" sz="1400"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[M a la quinta] para las matemáticas tempranas.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incluye cinco prácticas clave para apoyar el aprendizaje de las matemáticas temprana. Esta presentación ofrece información detallada sobre cada una de las cinco prácticas de enseñanza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y actividades para involucrar a los participantes a medida que aprenden sobre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está integrado en los seis conjuntos con enfoque matemático para educadores, incluyendo: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geometría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pensamiento espacial</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números y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suma y resta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medición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datos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esta presentación de diapositivas como una introducción a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Luego, brinde oportunidades adicionales para que los educadores piensen en las maneras en 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puede ser utilizado para apoyar el conocimiento y las habilidades de los niños en las diferentes áreas de matemáticas usando los conjuntos enfocados en matemáticas para educadores.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Esta serie de diapositivas contiene material para unas tres horas de aprendizaje profesional. Sin embargo, puede ajustar las diapositivas para satisfacer las necesidades de los participantes y el tiempo disponible.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una comprensión más profunda de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las matemáticas tempranas, considere revisar el artículo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Mejorar el aprendizaje de matemáticas en la primera infancia</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es cuando los niños y los educadores aprenden juntos. Los niños aprenden matemáticas y los educadores aprenden sobre los niños. Los educadores aprenden sobre los niños, sus: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intereses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idioma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culturas y experiencias vividas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capacidades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conocimientos y competencias emergentes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educadores usan lo que aprenden sobre los niños para planificar un entorno y una variedad de experiencias de aprendizaje de matemáticas tempranas que son sensibles a los diversos antecedentes, fortalezas y necesidades de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aprendizaje mutuo nos informa de las formas en que utilizamos otras prácticas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34958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Usar lo que aprendemos sobre los niños para apoyar su desarrollo temprano en matemáticas puede aumentar la participación de los niños y el aprendizaje de las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Cuando los educadores utilizan el aprendizaje mutuo, pueden ayudar a que los niños tengan un sentido de pertenencia (Academias Nacionales de Ciencias, Ingeniería y Medicina, 2022; Schettino, 2016).</a:t>
            </a:r>
            <a:r>
              <a:rPr lang="es-ES" sz="1100" spc="-6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Cuando los niños observan y experimentan sus intereses, idiomas, culturas y experiencias vividas reflejadas en los entornos de aprendizaje, es más probable que se sientan parte del entorno de aprendizaje. También es más probable que se identifiquen como capaces y competentes para aprender matemáticas.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Por ejemplo, puede mostrar fotografías de los lugares favoritos de los niños, como sus parques del barrio o centro comunitario, en el área de bloques para apoyar el aprendizaje de geometría de los niños mientras exploran y construyen. Estos ejemplos pueden ayudar a los niños a sentirse incluidos personalmente en la experiencia de aprendizaje. Los niños también pueden empezar a reconocer que las matemáticas son parte de su vida diaria.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aprendizaje mutuo también aumenta la participación. Los niños mantendrán su interés y motivación para aprender cuando el contenido sea interesante y relevante para ellos (Academias nacionales de ciencias, ingeniería y medicina, 2022)</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Por último, el aprendizaje mutuo permite a los educadores ofrecer un apoyo individualizado. Cuando los educadores prestan atención a las capacidades de los niños y a los conocimientos y habilidades emergentes, pueden proporcionar experiencias de aprendizaje y apoyos que se adaptan a los niños donde están.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la posibilidad de invitar a los participantes a que revisiten su experiencia en la construcción de estructuras de papel. Puede animar a los participantes a compartir las formas en que la actividad está relacionada con sus intereses, idiomas, culturas y experiencias vividas, habilidades, conocimientos y destrezas.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173831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educadores aprenden acerca de los niños de diferentes maneras. He aquí tres ejemplos: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educadores pueden asociarse con las familias (Moll et al., 2006). Pueden tener conversaciones informales con las familias a la llegada o salida de los niños, invitar a las familias a compartir información sobre las experiencias de sus hijos fuera del salón de clase o pedir a las familias que compartan artículos o fotos desde casa. Por ejemplo, esta foto muestra a un miembro de la familia explorando el túnel del viento con sus hijos y su educadora a la hora de salida los niños. La educadora puede invitar al miembro de la familia a compartir las experiencias matemáticas de los niños en casa. La educadora también podría aprender sobre los niños observando las interacciones de los adultos durante esta experiencia.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educadores pueden aprender sobre los niños ofreciéndoles opciones. Los educadores pueden invitar a los niños a elegir dónde y cómo jugar o cómo abordar y resolver un problema. Cuando los niños tienen opciones, los educadores pueden notar sus preferencias, fortalezas y habilidades. Por ejemplo, esta foto muestra a una niña eligiendo el tubo al que agregar las bolas de pompón.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Por último, los educadores pueden aprender sobre los niños observándolos cuidadosamente durante todo el día. Los educadores pueden notar sobre qué se comunican los niños, qué idioma prefieren usar o cómo piensan y comprenden los conceptos matemáticos. Por ejemplo, esta foto muestra a una educadora observando a niños usando cubos de conexión. La educadora puede aprender sobre los conocimientos de conteo, medición o patrones de los niños.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47822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Aprendizaje mutuo</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papel (opcional)</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Reflexionemos más profundamente sobre el aprendizaje mutuo.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en las Notas del facilitador. Proporcione copias del folleto de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 los participantes. Distribuya los ejemplos de la manera que mejor funcione para sus objetivos de la sesión. Ajuste los puntos de discusión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En esta actividad examinaremos las formas en que los educadores aprenden sobre los niños y cómo utilizan lo que aprenden para apoyar el desarrollo y aprendizaje de las matemáticas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ejemplos que se le proporcionaron describen lo que un educador aprendió sobre un niño, cómo lo aprendieron y al menos de una manera en que usaron lo aprendido para apoyar el desarrollo y aprendizaje de matemáticas de ese niño.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el cuadro de aprendizaje mutuo (página 2 del folleto) para tomar notas sobre: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aprendió el educador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cómo lo aprendió</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formas en que utilizó lo aprendido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[Proporcione 5 a 10 minutos para que los participantes revisen los ejemplos y anoten sus respuestas.]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Vamos a compartir sus observaciones sobre lo que el educador aprendió, cómo aprendió la información, y cómo utilizó lo aprendido para apoyar el desarrollo y aprendizaje de matemáticas de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Esta actividad invita a los participantes a examinar las formas en que los educadores aprenden sobre los niños y cómo podrían utilizar lo que aprenden para apoyar el desarrollo y aprendizaje de las matemáticas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folleto de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proporciona tres ejemplos centrados en los niños para cada uno de los tres grupos de edad: bebés y niños pequeños; niños en preescolar, TK y K; y grados primaria temprana. Cada ejemplo presenta una de las tres formas en que los educadores aprenden sobre los niños: asociándose con familias, ofreciendo opciones u observando a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ejemplos que sean más apropiadas para sus participantes. Por ejemplo, podría utilizar solamente las viñetas de preescolar, TK y K si está trabajando con educadores que enseñan a niños de tres a cinco años. Si sus participantes trabajan con más de un grupo de edad, invite a los participantes a elegir un grupo de edad que sea más relevante para ellos.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usar las siguientes adaptaciones basadas en la duración de la sesión: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puede proporcionar un ejemplo por participante o grupo. Invite a los participantes a revisar sus ejemplos individualmente y anotar en sus cuadros. Luego, invite a algunos voluntarios para compartir sus observaciones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puede: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múltiples ejemplos a cada participante o pequeño grupo. Por ejemplo, un grupo podría revisar los tres ejemplos de bebés y niños pequeños.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a cada grupo papel gráfico e invitarlos a crear un gráfico de tres columnas con columnas etiquetadas, "Lo que el educador aprendió," "Cómo lo aprendido," y "Cómo usó lo aprendido".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Alentar a los grupos a asignar una persona que escriba para que anote las respuestas y un reportero para que comparta la información con el grupo más grande.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Si es necesario, apoye a los individuos para que contribuyan mientras trabajan en grupos pequeños.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Cuando los grupos terminen, invite a los reporteros a compartir puntos clave de su discusión con el grupo más grande.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ejemplos de respuestas se incluyen en las páginas 6-8 del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Utilice los ejemplos para apoyar una discusión.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01117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10–20 minutos (varía según los objetivos de la sesión)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Cuadro de aprendizaje mutuo del 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Aprendizaje mutuo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Ahora, tomaremos un momento para reflexionar sobre el aprendizaje mutuo en nuestros propios entornos de aprendizaje.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Usaremos los cuadros que usamos en la actividad anterior (página 2 del folleto </a:t>
            </a:r>
            <a:r>
              <a:rPr lang="es-ES" sz="1100" b="1" spc="-20" dirty="0">
                <a:solidFill>
                  <a:srgbClr val="000000"/>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Piense en un niño en su entorno de aprendizaje. Considere algo que ha aprendido sobre este niño. En la primera columna del gráfico, anote lo que aprendió sobre el niño. En la segunda columna, anota cómo aprendió eso. En la tercera columna, describa cómo podría usar esta información para apoyar el aprendizaje de matemáticas del niño.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 posible que escriba más de una cosa que ha aprendido sobre ese niño. O puede registrar lo que sabe acerca de más de un niño.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[Permita que los participantes anoten sus ideas. A continuación, ofrecer tiempo para que los participantes compartan. Después de compartir:] Compartieron muchas maneras en que los educadores pueden aprender sobre los niños. También ofrecieron una variedad de maneras en que podríamos usar esta información para apoyar el desarrollo y aprendizaje de matemáticas de los niños. Podemos mejorar el aprendizaje de matemáticas de los niños planificando experiencias de aprendizaje que respondan a sus intereses, experiencias y habilidades.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de facilitación basada en la duración, el formato, el tamaño del grupo y las necesidades de los participantes.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invite a algunos voluntarios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invite a los participantes a compartir sus respuestas con un compañero o grupo de mesa. Considerar la posibilidad de agrupar a los participantes de manera significativa (por ejemplo, por grupos de edad con los que trabajen). Luego, invite a pequeños grupos para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medida que los participantes comparten con el grupo más grande, parafrasee, afirme y agregue a sus respuestas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26993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describiremos Investigaciones significativas.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3500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Las investigaciones significativas </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son experiencias de aprendizaje basadas en la investigación, lúdicas y abiertas que permiten a los niños cuestionar, experimentar y usar matemáticas para resolver problemas auténticos de interés.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bebés y niños pequeños pueden explorar formas. Los niños en edad preescolar podrían preguntarse cuántos cubos de agua se necesitan para llenar una bañera. Los niños en los primeros grados de la escuela primaria pueden diseñar y medir arriates de jardín. En estos ejemplos, los niños son capaces de usar las matemáticas de una manera que les sea significativa.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20981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 </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investigaciones significativas apoyan el desarrollo de las matemáticas en los niños. También brindan oportunidades para que los niños desarrollen habilidades de aprendizaje importantes, como el compromiso, la colaboración, la comunicación y la creatividad (Consejo Nacional de Investigaciones, 2012; Perkins, 2006).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Cuando los niños participan en investigaciones significativas, es más probable que se impliquen plenamente y experimenten la alegría de su aprendizaje. Cuando los niños se involucran, están motivados para seguir tratando y desarrollar una comprensión más profunda de los conceptos matemáticos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Adelman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&amp; Taylor, 1983).</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investigaciones significativas también proporcionan a los niños oportunidades de utilizar prácticas matemáticas tales como dar sentido a los problemas, perseverar para encontrar soluciones y razonar de manera abstracta. Invitan a los niños a pensar de forma crítica y creativa sobre los problemas y las formas en que podrían resolverlos.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Por último, las investigaciones significativas ofrecen oportunidades para que los niños practiquen habilidades de múltiples áreas del aprendizaje, incluyendo la ciencia, el desarrollo del lenguaje y habilidades relacionadas con enfoques al aprendizaje tales como atención, compromiso y persistencia.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invitar a los participantes a pensar en las maneras en que su experiencia de construir estructuras de papel fue una investigación significativa.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utilizaron prácticas matemáticas como la persistencia y el razonamiento?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colaboraron, comunicaron, pensaron críticamente y usaron la creatividad?</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247316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Investigaciones significativas,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papel en blanco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Ahora, reflexionaremos más profundamente sobre lo que hace de una experiencia una investigación significativa.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en las Notas del facilitador. Ajuste los Puntos de discusión según la estrategia que elija.]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[Proporcione a los participantes copias impresas del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Investigaciones significativas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de una manera que cumpla con los objetivos de su sesión.]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Revise el ejemplo. Piense en las formas en que la experiencia: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está relacionada con los intereses de los niños, las preguntas o los problemas del mundo real;</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 abierta, promoviendo la experimentación y</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 intencional, animando a los niños a usar matemáticas para resolver un problema o responder una pregunta.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Investigaciones significativas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proporciona ejemplos de investigaciones significativas para tres grupos de edad: bebés y niños pequeños; niños en preescolar, TK y K; y niños en los primeros años de la escuela primaria.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los ejemplos que sean más apropiados para sus participantes. Por ejemplo, podría utilizar solamente los ejemplos de preescolar, TK y K si está trabajando con educadores que enseñan a niños de tres a cinco años. Si sus participantes trabajan con más de un grupo de edad, puede invitar a los participantes a elegir un grupo de edad más relevante para ellos.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basada en la duración de su sesión, el formato, el tamaño del grupo y las necesidades de los participantes.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puede hacer lo siguiente: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un ejemplo por participante o grupo.</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Invitar a los participantes a revisar los ejemplos individualmente y discutir en parejas o grupos pequeños.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considere: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múltiples ejemplos a cada participante o pequeño grupo (por ejemplo, un grupo podría revisar el ejemplo de bebés y niños pequeños y el de preescolar, TK y K).</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Invitar a pequeños grupos para discutir los ejemplos.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revisen y discutan las viñetas, apoye una discusión con el grupo más grande. He aquí algunos puntos de discusión para cada viñeta: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Gabriella</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investiga formas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err="1">
                <a:solidFill>
                  <a:srgbClr val="0F173D"/>
                </a:solidFill>
                <a:effectLst/>
                <a:latin typeface="Poppins" pitchFamily="2" charset="77"/>
                <a:ea typeface="Calibri" panose="020F0502020204030204" pitchFamily="34" charset="0"/>
                <a:cs typeface="Arial" panose="020B0604020202020204" pitchFamily="34" charset="0"/>
              </a:rPr>
              <a:t>Gabriella</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se da cuenta de cómo los bloques de diferentes formas se ven y se sienten porque está interesada en los objetos.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materiales son abiertos, lo que permite a </a:t>
            </a:r>
            <a:r>
              <a:rPr lang="es-ES" sz="1100" kern="100" dirty="0" err="1">
                <a:solidFill>
                  <a:srgbClr val="0F173D"/>
                </a:solidFill>
                <a:effectLst/>
                <a:latin typeface="Poppins" pitchFamily="2" charset="77"/>
                <a:ea typeface="Calibri" panose="020F0502020204030204" pitchFamily="34" charset="0"/>
                <a:cs typeface="Arial" panose="020B0604020202020204" pitchFamily="34" charset="0"/>
              </a:rPr>
              <a:t>Gabriella</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experimentar con diferentes formas de usar los bloques.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err="1">
                <a:solidFill>
                  <a:srgbClr val="0F173D"/>
                </a:solidFill>
                <a:effectLst/>
                <a:latin typeface="Poppins" pitchFamily="2" charset="77"/>
                <a:ea typeface="Calibri" panose="020F0502020204030204" pitchFamily="34" charset="0"/>
                <a:cs typeface="Arial" panose="020B0604020202020204" pitchFamily="34" charset="0"/>
              </a:rPr>
              <a:t>Gabriella</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está desarrollando el pensamiento espacial y forma conocimiento a través de su deseo de explorar y manipular formas.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Llenar la bañera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investigan una pregunta auténtica y real basada en sus intereses.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experimentan con diferentes enfoques para resolver un problema.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usan las matemáticas con un propósito. Cuentan y rastrean datos para averiguar cuántos cubos de agua utilizan para llenar la bañera.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Diseño de jardines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investigan una pregunta auténtica del mundo real.</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experimentan con diferentes formas de diseñar sus arriates de jardín y encontrar el perímetro de las formas.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utilizan sus conocimientos de geometría, medición y adición para un propósito: diseñar sus arriates de jardín.</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1564890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Tiempo</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15−20 minutos (incluyendo el informe sobre la siguiente diapositiva) </a:t>
            </a:r>
            <a:endParaRPr lang="en-US" sz="1200" b="1" dirty="0">
              <a:effectLst/>
              <a:latin typeface="Calibri" panose="020F0502020204030204" pitchFamily="34" charset="0"/>
              <a:ea typeface="Calibri" panose="020F0502020204030204" pitchFamily="34" charset="0"/>
            </a:endParaRPr>
          </a:p>
          <a:p>
            <a:pPr marL="173990" marR="0">
              <a:lnSpc>
                <a:spcPct val="150000"/>
              </a:lnSpc>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50000"/>
              </a:lnSpc>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Materiales</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Folleto</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Observar M</a:t>
            </a:r>
            <a:r>
              <a:rPr lang="es-419" sz="1300" b="1"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acción</a:t>
            </a: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videos</a:t>
            </a:r>
            <a:endParaRPr lang="en-US" sz="1200" b="1" dirty="0">
              <a:effectLst/>
              <a:latin typeface="Calibri" panose="020F0502020204030204" pitchFamily="34" charset="0"/>
              <a:ea typeface="Calibri" panose="020F0502020204030204" pitchFamily="34" charset="0"/>
            </a:endParaRPr>
          </a:p>
          <a:p>
            <a:pPr marL="171450" marR="0">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Puntos de discusión</a:t>
            </a:r>
            <a:endParaRPr lang="en-US" sz="1200" b="1" spc="0" dirty="0">
              <a:solidFill>
                <a:srgbClr val="444F9D"/>
              </a:solidFill>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Ahora, observaremos un video. Mientras observe, concéntrese en las dos primeras prácticas M</a:t>
            </a:r>
            <a:r>
              <a:rPr lang="es-419" sz="1300"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spc="-10" dirty="0">
                <a:effectLst/>
                <a:latin typeface="Calibri" panose="020F0502020204030204" pitchFamily="34" charset="0"/>
                <a:ea typeface="Calibri" panose="020F0502020204030204" pitchFamily="34" charset="0"/>
                <a:cs typeface="Calibri" panose="020F0502020204030204" pitchFamily="34" charset="0"/>
              </a:rPr>
              <a:t>: Aprendizaje mutuo e investigaciones significativas. </a:t>
            </a:r>
            <a:endParaRPr lang="en-US" sz="1200"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Saque el folleto "</a:t>
            </a:r>
            <a:r>
              <a:rPr lang="es-419" sz="1300" b="1" spc="-10" dirty="0">
                <a:effectLst/>
                <a:latin typeface="Calibri" panose="020F0502020204030204" pitchFamily="34" charset="0"/>
                <a:ea typeface="Calibri" panose="020F0502020204030204" pitchFamily="34" charset="0"/>
                <a:cs typeface="Calibri" panose="020F0502020204030204" pitchFamily="34" charset="0"/>
              </a:rPr>
              <a:t>Observar a M</a:t>
            </a:r>
            <a:r>
              <a:rPr lang="es-419" sz="1300" b="1"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b="1" spc="-10" dirty="0">
                <a:effectLst/>
                <a:latin typeface="Calibri" panose="020F0502020204030204" pitchFamily="34" charset="0"/>
                <a:ea typeface="Calibri" panose="020F0502020204030204" pitchFamily="34" charset="0"/>
                <a:cs typeface="Calibri" panose="020F0502020204030204" pitchFamily="34" charset="0"/>
              </a:rPr>
              <a:t> en acción</a:t>
            </a:r>
            <a:r>
              <a:rPr lang="es-419" sz="1300" spc="-10" dirty="0">
                <a:effectLst/>
                <a:latin typeface="Calibri" panose="020F0502020204030204" pitchFamily="34" charset="0"/>
                <a:ea typeface="Calibri" panose="020F0502020204030204" pitchFamily="34" charset="0"/>
                <a:cs typeface="Calibri" panose="020F0502020204030204" pitchFamily="34" charset="0"/>
              </a:rPr>
              <a:t>". </a:t>
            </a:r>
            <a:endParaRPr lang="en-US" sz="1200"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Considere escribir sus observaciones en el folleto. Después de observar el video, discutiremos lo que usted observó. </a:t>
            </a:r>
            <a:endParaRPr lang="en-US" sz="1200" dirty="0">
              <a:effectLst/>
              <a:latin typeface="Calibri" panose="020F0502020204030204" pitchFamily="34" charset="0"/>
              <a:ea typeface="Calibri" panose="020F0502020204030204" pitchFamily="34" charset="0"/>
            </a:endParaRPr>
          </a:p>
          <a:p>
            <a:pPr marL="171450" marR="257175">
              <a:lnSpc>
                <a:spcPct val="101000"/>
              </a:lnSpc>
              <a:buNone/>
              <a:tabLst>
                <a:tab pos="538480" algn="l"/>
              </a:tabLst>
            </a:pPr>
            <a:r>
              <a:rPr lang="es-419" sz="13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ts val="1340"/>
              </a:lnSpc>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Notas del facilitador</a:t>
            </a:r>
            <a:endParaRPr lang="en-US" sz="1200" b="1" spc="0" dirty="0">
              <a:solidFill>
                <a:srgbClr val="444F9D"/>
              </a:solidFill>
              <a:effectLst/>
              <a:latin typeface="Calibri" panose="020F0502020204030204" pitchFamily="34" charset="0"/>
              <a:ea typeface="Calibri" panose="020F0502020204030204" pitchFamily="34" charset="0"/>
              <a:cs typeface="+mn-cs"/>
            </a:endParaRPr>
          </a:p>
          <a:p>
            <a:pPr marL="285750" marR="0" indent="-285750">
              <a:lnSpc>
                <a:spcPts val="1340"/>
              </a:lnSpc>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Elija el video o los clips que sean más relevantes para sus participantes. </a:t>
            </a:r>
            <a:endParaRPr lang="en-US" sz="1200" spc="0" dirty="0">
              <a:effectLst/>
              <a:latin typeface="Calibri" panose="020F0502020204030204" pitchFamily="34" charset="0"/>
              <a:ea typeface="Calibri" panose="020F0502020204030204" pitchFamily="34" charset="0"/>
              <a:cs typeface="+mn-cs"/>
            </a:endParaRPr>
          </a:p>
          <a:p>
            <a:pPr marL="285750" marR="0" indent="-285750">
              <a:lnSpc>
                <a:spcPts val="1340"/>
              </a:lnSpc>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Proporcionamos los siguientes videos (puede usar diferentes videos): </a:t>
            </a:r>
            <a:endParaRPr lang="en-US" sz="1200" dirty="0">
              <a:effectLst/>
              <a:latin typeface="Calibri" panose="020F0502020204030204" pitchFamily="34" charset="0"/>
              <a:ea typeface="Calibri" panose="020F0502020204030204" pitchFamily="34"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s-419" sz="1300" spc="-10" dirty="0">
                <a:effectLst/>
                <a:latin typeface="Calibri" panose="020F0502020204030204" pitchFamily="34" charset="0"/>
                <a:ea typeface="Courier New" panose="02070309020205020404" pitchFamily="49" charset="0"/>
                <a:cs typeface="Calibri" panose="020F0502020204030204" pitchFamily="34" charset="0"/>
              </a:rPr>
              <a:t>Video de bebés</a:t>
            </a:r>
            <a:r>
              <a:rPr lang="es-419" sz="1300" u="sng" spc="-10" dirty="0">
                <a:solidFill>
                  <a:srgbClr val="0000FF"/>
                </a:solidFill>
                <a:effectLst/>
                <a:latin typeface="Calibri" panose="020F0502020204030204" pitchFamily="34" charset="0"/>
                <a:ea typeface="Courier New" panose="02070309020205020404" pitchFamily="49" charset="0"/>
                <a:cs typeface="Calibri" panose="020F0502020204030204" pitchFamily="34" charset="0"/>
              </a:rPr>
              <a:t>: </a:t>
            </a:r>
            <a:r>
              <a:rPr lang="en-US" sz="1800" dirty="0">
                <a:effectLst/>
                <a:latin typeface="Poppins" pitchFamily="2" charset="77"/>
                <a:ea typeface="Calibri" panose="020F0502020204030204" pitchFamily="34" charset="0"/>
                <a:cs typeface="Arial" panose="020B0604020202020204" pitchFamily="34" charset="0"/>
              </a:rPr>
              <a:t>“</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3"/>
              </a:rPr>
              <a:t>En exploración del espacio con el cuerpo (8–18 meses)</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/3qpWcEPZOHM]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4"/>
              </a:rPr>
              <a:t>En exploración del espacio con el cuerpo (8–18 meses) – Versión AD</a:t>
            </a:r>
            <a:r>
              <a:rPr lang="en-US" sz="1800" dirty="0">
                <a:effectLst/>
                <a:latin typeface="Poppins" pitchFamily="2" charset="77"/>
                <a:ea typeface="Calibri" panose="020F0502020204030204" pitchFamily="34" charset="0"/>
                <a:cs typeface="Arial" panose="020B0604020202020204" pitchFamily="34" charset="0"/>
              </a:rPr>
              <a:t>.”</a:t>
            </a:r>
            <a:r>
              <a:rPr lang="en-US" sz="2000" dirty="0">
                <a:effectLst/>
              </a:rPr>
              <a:t> [https://</a:t>
            </a:r>
            <a:r>
              <a:rPr lang="en-US" sz="2000" dirty="0" err="1">
                <a:effectLst/>
              </a:rPr>
              <a:t>youtu.be</a:t>
            </a:r>
            <a:r>
              <a:rPr lang="en-US" sz="2000" dirty="0">
                <a:effectLst/>
              </a:rPr>
              <a:t>/</a:t>
            </a:r>
            <a:r>
              <a:rPr lang="en-US" sz="2000" dirty="0" err="1">
                <a:effectLst/>
              </a:rPr>
              <a:t>QtFaxJyxtEs</a:t>
            </a:r>
            <a:r>
              <a:rPr lang="en-US" sz="2000" dirty="0">
                <a:effectLst/>
              </a:rPr>
              <a:t>]</a:t>
            </a:r>
            <a:br>
              <a:rPr lang="es-419" sz="1300" spc="-10" dirty="0">
                <a:effectLst/>
                <a:latin typeface="Calibri" panose="020F0502020204030204" pitchFamily="34" charset="0"/>
                <a:ea typeface="Courier New" panose="02070309020205020404" pitchFamily="49" charset="0"/>
                <a:cs typeface="Calibri" panose="020F0502020204030204" pitchFamily="34" charset="0"/>
              </a:rPr>
            </a:br>
            <a:r>
              <a:rPr lang="es-419" sz="1300" spc="-10" dirty="0">
                <a:effectLst/>
                <a:latin typeface="Calibri" panose="020F0502020204030204" pitchFamily="34" charset="0"/>
                <a:ea typeface="Courier New" panose="02070309020205020404" pitchFamily="49" charset="0"/>
                <a:cs typeface="Calibri" panose="020F0502020204030204" pitchFamily="34" charset="0"/>
              </a:rPr>
              <a:t>En este video, los niños exploran una variedad de materiales abiertos. La educadora aprende sobre los intereses individuales de los niños y apoya su creciente comprensión de los números y las relaciones espaciales.</a:t>
            </a:r>
            <a:endParaRPr lang="en-US" sz="1200" spc="0" dirty="0">
              <a:effectLst/>
              <a:latin typeface="Calibri" panose="020F0502020204030204" pitchFamily="34" charset="0"/>
              <a:ea typeface="Courier New" panose="02070309020205020404" pitchFamily="49"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s-419" sz="1300" spc="-10" dirty="0">
                <a:effectLst/>
                <a:latin typeface="Calibri" panose="020F0502020204030204" pitchFamily="34" charset="0"/>
                <a:ea typeface="Courier New" panose="02070309020205020404" pitchFamily="49" charset="0"/>
                <a:cs typeface="Calibri" panose="020F0502020204030204" pitchFamily="34" charset="0"/>
              </a:rPr>
              <a:t>Video de niños pequeños: </a:t>
            </a:r>
            <a:r>
              <a:rPr lang="en-US" sz="1800" dirty="0">
                <a:effectLst/>
                <a:latin typeface="Poppins" pitchFamily="2" charset="77"/>
                <a:ea typeface="Calibri" panose="020F0502020204030204" pitchFamily="34" charset="0"/>
                <a:cs typeface="Arial" panose="020B0604020202020204" pitchFamily="34" charset="0"/>
              </a:rPr>
              <a:t>“</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5"/>
              </a:rPr>
              <a:t>Explorar el tamaño y el ajuste con rampas y pelotas (18–36 meses)</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/BFwXU4BWLew]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6"/>
              </a:rPr>
              <a:t>Explorar el tamaño y el ajuste con rampas y pelotas (18–36 meses) – Versión AD</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/_biVM8gQv7I]</a:t>
            </a:r>
            <a:r>
              <a:rPr lang="en-US" sz="2000" dirty="0">
                <a:effectLst/>
              </a:rPr>
              <a:t> </a:t>
            </a:r>
            <a:r>
              <a:rPr lang="es-419" sz="1300" spc="-10" dirty="0">
                <a:effectLst/>
                <a:latin typeface="Calibri" panose="020F0502020204030204" pitchFamily="34" charset="0"/>
                <a:ea typeface="Courier New" panose="02070309020205020404" pitchFamily="49" charset="0"/>
                <a:cs typeface="Calibri" panose="020F0502020204030204" pitchFamily="34" charset="0"/>
              </a:rPr>
              <a:t>En este video, una educadora y un niño experimentan con rampas y pelotas. Mediante investigaciones significativas, el educador apoya el aprendizaje del niño en matemáticas temprana en las áreas de pensamiento y medición espacial.</a:t>
            </a:r>
            <a:endParaRPr lang="en-US" sz="1200" spc="0" dirty="0">
              <a:effectLst/>
              <a:latin typeface="Calibri" panose="020F0502020204030204" pitchFamily="34" charset="0"/>
              <a:ea typeface="Courier New" panose="02070309020205020404" pitchFamily="49"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n-US" sz="1800" dirty="0">
                <a:effectLst/>
                <a:latin typeface="Poppins" pitchFamily="2" charset="77"/>
                <a:ea typeface="Calibri" panose="020F0502020204030204" pitchFamily="34" charset="0"/>
                <a:cs typeface="Arial" panose="020B0604020202020204" pitchFamily="34" charset="0"/>
              </a:rPr>
              <a:t>Video de </a:t>
            </a:r>
            <a:r>
              <a:rPr lang="en-US" sz="1800" dirty="0" err="1">
                <a:effectLst/>
                <a:latin typeface="Poppins" pitchFamily="2" charset="77"/>
                <a:ea typeface="Calibri" panose="020F0502020204030204" pitchFamily="34" charset="0"/>
                <a:cs typeface="Arial" panose="020B0604020202020204" pitchFamily="34" charset="0"/>
              </a:rPr>
              <a:t>Preescolar</a:t>
            </a:r>
            <a:r>
              <a:rPr lang="en-US" sz="1800" dirty="0">
                <a:effectLst/>
                <a:latin typeface="Poppins" pitchFamily="2" charset="77"/>
                <a:ea typeface="Calibri" panose="020F0502020204030204" pitchFamily="34" charset="0"/>
                <a:cs typeface="Arial" panose="020B0604020202020204" pitchFamily="34" charset="0"/>
              </a:rPr>
              <a:t>/TK/K: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7"/>
              </a:rPr>
              <a:t>Comparar longitud con bloques unitarios (3–5 años)</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/q35WiJp4DGs]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8"/>
              </a:rPr>
              <a:t>Comparar longitud con bloques unitarios (3–5 años) – Versión AD</a:t>
            </a:r>
            <a:r>
              <a:rPr lang="en-US" sz="1800" dirty="0">
                <a:effectLst/>
                <a:latin typeface="Poppins" pitchFamily="2" charset="77"/>
                <a:ea typeface="Calibri" panose="020F0502020204030204" pitchFamily="34" charset="0"/>
                <a:cs typeface="Arial" panose="020B0604020202020204" pitchFamily="34" charset="0"/>
              </a:rPr>
              <a:t>.”</a:t>
            </a:r>
            <a:r>
              <a:rPr lang="en-US" sz="2000" dirty="0">
                <a:effectLst/>
              </a:rPr>
              <a:t> [https://</a:t>
            </a:r>
            <a:r>
              <a:rPr lang="en-US" sz="2000" dirty="0" err="1">
                <a:effectLst/>
              </a:rPr>
              <a:t>youtu.be</a:t>
            </a:r>
            <a:r>
              <a:rPr lang="en-US" sz="2000" dirty="0">
                <a:effectLst/>
              </a:rPr>
              <a:t>/DtSY6bFz6kY]</a:t>
            </a:r>
            <a:br>
              <a:rPr lang="es-419" sz="1300" spc="-10" dirty="0">
                <a:effectLst/>
                <a:latin typeface="Calibri" panose="020F0502020204030204" pitchFamily="34" charset="0"/>
                <a:ea typeface="Courier New" panose="02070309020205020404" pitchFamily="49" charset="0"/>
                <a:cs typeface="Calibri" panose="020F0502020204030204" pitchFamily="34" charset="0"/>
              </a:rPr>
            </a:br>
            <a:r>
              <a:rPr lang="es-419" sz="1300" spc="-10" dirty="0">
                <a:effectLst/>
                <a:latin typeface="Calibri" panose="020F0502020204030204" pitchFamily="34" charset="0"/>
                <a:ea typeface="Courier New" panose="02070309020205020404" pitchFamily="49" charset="0"/>
                <a:cs typeface="Calibri" panose="020F0502020204030204" pitchFamily="34" charset="0"/>
              </a:rPr>
              <a:t>Este video de dos partes muestra las formas en que una educadora apoya la comprensión de los conceptos de medición, el razonamiento matemático y la resolución de problemas por parte de la niña preescolar. En la parte 1, la educadora y la niña utilizan cubos de conexión para comparar alturas. En la parte 2, utilizan los cubos para medir y comparar las longitudes de sus manos.</a:t>
            </a:r>
            <a:endParaRPr lang="en-US" sz="1200" spc="0" dirty="0">
              <a:effectLst/>
              <a:latin typeface="Calibri" panose="020F0502020204030204" pitchFamily="34" charset="0"/>
              <a:ea typeface="Courier New" panose="02070309020205020404" pitchFamily="49"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n-US" sz="1800" dirty="0">
                <a:effectLst/>
                <a:latin typeface="Poppins" pitchFamily="2" charset="77"/>
                <a:ea typeface="Calibri" panose="020F0502020204030204" pitchFamily="34" charset="0"/>
                <a:cs typeface="Arial" panose="020B0604020202020204" pitchFamily="34" charset="0"/>
              </a:rPr>
              <a:t>Video de </a:t>
            </a:r>
            <a:r>
              <a:rPr lang="en-US" sz="1800" dirty="0" err="1">
                <a:effectLst/>
                <a:latin typeface="Poppins" pitchFamily="2" charset="77"/>
                <a:ea typeface="Calibri" panose="020F0502020204030204" pitchFamily="34" charset="0"/>
                <a:cs typeface="Arial" panose="020B0604020202020204" pitchFamily="34" charset="0"/>
              </a:rPr>
              <a:t>primaria</a:t>
            </a:r>
            <a:r>
              <a:rPr lang="en-US" sz="1800" dirty="0">
                <a:effectLst/>
                <a:latin typeface="Poppins" pitchFamily="2" charset="77"/>
                <a:ea typeface="Calibri" panose="020F0502020204030204" pitchFamily="34" charset="0"/>
                <a:cs typeface="Arial" panose="020B0604020202020204" pitchFamily="34" charset="0"/>
              </a:rPr>
              <a:t>: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9"/>
              </a:rPr>
              <a:t>Descomponer formas (primer grado)</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/0-gHKvKDP58]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10"/>
              </a:rPr>
              <a:t>Descomponer formas (primer grado) – Versión AD</a:t>
            </a:r>
            <a:r>
              <a:rPr lang="en-US" sz="1800" dirty="0">
                <a:effectLst/>
                <a:latin typeface="Poppins" pitchFamily="2" charset="77"/>
                <a:ea typeface="Calibri" panose="020F0502020204030204" pitchFamily="34" charset="0"/>
                <a:cs typeface="Arial" panose="020B0604020202020204" pitchFamily="34" charset="0"/>
              </a:rPr>
              <a:t>.”</a:t>
            </a:r>
            <a:r>
              <a:rPr lang="en-US" sz="2000" dirty="0">
                <a:effectLst/>
              </a:rPr>
              <a:t> [https://</a:t>
            </a:r>
            <a:r>
              <a:rPr lang="en-US" sz="2000" dirty="0" err="1">
                <a:effectLst/>
              </a:rPr>
              <a:t>youtu.be</a:t>
            </a:r>
            <a:r>
              <a:rPr lang="en-US" sz="2000" dirty="0">
                <a:effectLst/>
              </a:rPr>
              <a:t>/B3XMwbDgEvw]</a:t>
            </a:r>
            <a:br>
              <a:rPr lang="es-419" sz="1300" spc="0" dirty="0">
                <a:effectLst/>
                <a:latin typeface="Calibri" panose="020F0502020204030204" pitchFamily="34" charset="0"/>
                <a:ea typeface="Courier New" panose="02070309020205020404" pitchFamily="49" charset="0"/>
                <a:cs typeface="Calibri" panose="020F0502020204030204" pitchFamily="34" charset="0"/>
              </a:rPr>
            </a:br>
            <a:r>
              <a:rPr lang="es-419" sz="1300" spc="-10" dirty="0">
                <a:effectLst/>
                <a:latin typeface="Calibri" panose="020F0502020204030204" pitchFamily="34" charset="0"/>
                <a:ea typeface="Courier New" panose="02070309020205020404" pitchFamily="49" charset="0"/>
                <a:cs typeface="Calibri" panose="020F0502020204030204" pitchFamily="34" charset="0"/>
              </a:rPr>
              <a:t>En este video, los niños identifican y describen por qué piensan que una forma no pertenece. Los niños y el educador discuten conceptos relacionados con la división de formas y direcciones, tales como.</a:t>
            </a:r>
            <a:endParaRPr lang="en-US" sz="1200" spc="0" dirty="0">
              <a:effectLst/>
              <a:latin typeface="Calibri" panose="020F0502020204030204" pitchFamily="34" charset="0"/>
              <a:ea typeface="Courier New" panose="02070309020205020404" pitchFamily="49" charset="0"/>
              <a:cs typeface="+mn-cs"/>
            </a:endParaRPr>
          </a:p>
          <a:p>
            <a:pPr marL="285750" marR="715645" lvl="0" indent="-285750">
              <a:lnSpc>
                <a:spcPct val="102000"/>
              </a:lnSpc>
              <a:spcBef>
                <a:spcPts val="5"/>
              </a:spcBef>
              <a:buSzPts val="1200"/>
              <a:buFont typeface="Arial" panose="020B0604020202020204" pitchFamily="34" charset="0"/>
              <a:buChar char="•"/>
              <a:tabLst>
                <a:tab pos="538480" algn="l"/>
              </a:tabLst>
            </a:pPr>
            <a:r>
              <a:rPr lang="es-419" sz="1300" spc="-10" dirty="0">
                <a:effectLst/>
                <a:latin typeface="Calibri" panose="020F0502020204030204" pitchFamily="34" charset="0"/>
                <a:ea typeface="Calibri" panose="020F0502020204030204" pitchFamily="34" charset="0"/>
                <a:cs typeface="Calibri" panose="020F0502020204030204" pitchFamily="34" charset="0"/>
              </a:rPr>
              <a:t>Nota: Los ejemplos de respuestas para cada uno de los cuatro videos enumerados anteriormente se proporcionan en la sección Notas del facilitador de la siguiente diapositiva. </a:t>
            </a:r>
            <a:endParaRPr lang="en-US" sz="1200" spc="0" dirty="0">
              <a:effectLst/>
              <a:latin typeface="Calibri" panose="020F0502020204030204" pitchFamily="34" charset="0"/>
              <a:ea typeface="Calibri" panose="020F0502020204030204" pitchFamily="34" charset="0"/>
              <a:cs typeface="+mn-cs"/>
            </a:endParaRPr>
          </a:p>
          <a:p>
            <a:pPr marL="285750" marR="715645" lvl="0" indent="-285750">
              <a:lnSpc>
                <a:spcPct val="102000"/>
              </a:lnSpc>
              <a:spcBef>
                <a:spcPts val="5"/>
              </a:spcBef>
              <a:buSzPts val="1200"/>
              <a:buFont typeface="Arial" panose="020B0604020202020204" pitchFamily="34" charset="0"/>
              <a:buChar char="•"/>
              <a:tabLst>
                <a:tab pos="538480" algn="l"/>
              </a:tabLst>
            </a:pPr>
            <a:r>
              <a:rPr lang="es-419" sz="1300" spc="-10" dirty="0">
                <a:effectLst/>
                <a:latin typeface="Calibri" panose="020F0502020204030204" pitchFamily="34" charset="0"/>
                <a:ea typeface="Calibri" panose="020F0502020204030204" pitchFamily="34" charset="0"/>
                <a:cs typeface="Calibri" panose="020F0502020204030204" pitchFamily="34" charset="0"/>
              </a:rPr>
              <a:t>Considere reproducir el video más de una vez. La primera vez, invite a los participantes a observar para familiarizarse con el clip. Luego, invite a los participantes a observar ejemplos de aprendizaje mutuo e investigaciones significativas. </a:t>
            </a:r>
            <a:endParaRPr lang="en-US" sz="1200" dirty="0">
              <a:effectLst/>
              <a:latin typeface="Calibri" panose="020F0502020204030204" pitchFamily="34" charset="0"/>
              <a:ea typeface="Calibri" panose="020F0502020204030204" pitchFamily="34" charset="0"/>
            </a:endParaRPr>
          </a:p>
          <a:p>
            <a:pPr marL="0" marR="0">
              <a:buNone/>
            </a:pP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40040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buNone/>
            </a:pPr>
            <a:r>
              <a:rPr lang="es-419" sz="1800" b="1" dirty="0">
                <a:solidFill>
                  <a:srgbClr val="1F497D"/>
                </a:solidFill>
                <a:effectLst/>
                <a:latin typeface="Poppins" pitchFamily="2" charset="77"/>
                <a:ea typeface="Poppins" pitchFamily="2" charset="77"/>
              </a:rPr>
              <a:t>Puntos de discusión</a:t>
            </a:r>
            <a:endParaRPr lang="en-US" sz="1800" b="1" dirty="0">
              <a:effectLst/>
              <a:latin typeface="Calibri" panose="020F0502020204030204" pitchFamily="34" charset="0"/>
              <a:ea typeface="Calibri" panose="020F0502020204030204" pitchFamily="34" charset="0"/>
            </a:endParaRPr>
          </a:p>
          <a:p>
            <a:pPr marL="0" marR="0">
              <a:lnSpc>
                <a:spcPct val="150000"/>
              </a:lnSpc>
              <a:spcBef>
                <a:spcPts val="600"/>
              </a:spcBef>
              <a:spcAft>
                <a:spcPts val="600"/>
              </a:spcAft>
            </a:pPr>
            <a:r>
              <a:rPr lang="es-419" sz="1800" dirty="0">
                <a:solidFill>
                  <a:srgbClr val="1F497D"/>
                </a:solidFill>
                <a:effectLst/>
                <a:latin typeface="Poppins" pitchFamily="2" charset="77"/>
                <a:ea typeface="Poppins" pitchFamily="2" charset="77"/>
              </a:rPr>
              <a:t>Los recursos de aprendizaje profesional de Count Play Explore fueron posibles gracias a Count Play Explore, una iniciativa en matemáticas temprana y ciencias dirigidas por el Departamento de atención temprana y educación del Superintendente de Escuelas del Condado de Fresno. Esta iniciativa está generosamente financiada por el Departamento de Educación de California y la Junta estatal de educación de California. Estos recursos, desarrollados en colaboración con WestEd y sus socios, están destinados a ser utilizados como guía para la implementación de estrategias basadas en evidencia, promoviendo el aprendizaje activo y fomentando prácticas apropiadas para el desarrollo en entornos de educación temprana. No están destinados a la redistribución comercial, modificación no autorizada o uso fuera del ámbito de la educación profesional</a:t>
            </a:r>
            <a:r>
              <a:rPr lang="es-419" sz="1800" dirty="0">
                <a:solidFill>
                  <a:srgbClr val="0F173D"/>
                </a:solidFill>
                <a:effectLst/>
                <a:latin typeface="Poppins" pitchFamily="2" charset="77"/>
                <a:ea typeface="Poppins" pitchFamily="2" charset="77"/>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15–20 minutos (incluyendo la observación del vídeo en la anterior diapositiva)</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Observar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en acción</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papel gráfico (opcional), marcadores (opcional)</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para facilitar esta reunión. Ajuste los puntos de discusión para reflejar esta estrategia.]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Discutamos sus observaciones de aprendizaje mutuo e investigaciones significativas.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¿Qué aprendió (o podría aprender) el educador sobre cada niño durante esta experiencia?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manera el educador respondió a los niños individuales? Tengan en cuenta los intereses de los niños, sus idiomas, culturas y experiencias vividas, habilidades y conocimientos y aptitudes emergentes.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manera esta experiencia de aprendizaje permitió a los niños cuestionar, experimentar y usar las matemáticas para resolver problemas que les interesan?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manera el educador apoya el pensamiento y la resolución de problemas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discutan:] Gracias por compartir sus observaciones de aprendizaje mutuo e investigaciones significativas.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folleto</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Ejemplos de respuestas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para</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Observar M</a:t>
            </a:r>
            <a:r>
              <a:rPr lang="es-ES" sz="1100" b="1"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en acción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ofrece ejemplos de prácticas de enseñanza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utilizadas en los videos proporcionados para esta actividad.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el informe en función de la duración, formato, tamaño del grupo y necesidades de los participantes.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invite a los participantes a compartir sus observaciones sobre el aprendizaje mutuo y las investigaciones significativas con el grupo más grande.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ofrezca tiempo a los participantes para que discutan sus observaciones en parejas o en sus mesas. Luego, invite a cada mesa o par a compartir sus observaciones con el grupo más grande.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Considere la posibilidad de escribir las observaciones de los participantes para proporcionar una imagen de las formas en que se observó el aprendizaje mutuo y las investigaciones significativas en el clip.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a:buNone/>
            </a:pPr>
            <a:r>
              <a:rPr lang="en-US" sz="1200" dirty="0">
                <a:effectLst/>
                <a:latin typeface="Poppins" pitchFamily="2" charset="77"/>
                <a:ea typeface="Calibri" panose="020F0502020204030204" pitchFamily="34" charset="0"/>
                <a:cs typeface="Arial" panose="020B0604020202020204" pitchFamily="34" charset="0"/>
              </a:rPr>
              <a:t>A </a:t>
            </a:r>
            <a:r>
              <a:rPr lang="en-US" sz="1200" dirty="0" err="1">
                <a:effectLst/>
                <a:latin typeface="Poppins" pitchFamily="2" charset="77"/>
                <a:ea typeface="Calibri" panose="020F0502020204030204" pitchFamily="34" charset="0"/>
                <a:cs typeface="Arial" panose="020B0604020202020204" pitchFamily="34" charset="0"/>
              </a:rPr>
              <a:t>medida</a:t>
            </a:r>
            <a:r>
              <a:rPr lang="en-US" sz="1200" dirty="0">
                <a:effectLst/>
                <a:latin typeface="Poppins" pitchFamily="2" charset="77"/>
                <a:ea typeface="Calibri" panose="020F0502020204030204" pitchFamily="34" charset="0"/>
                <a:cs typeface="Arial" panose="020B0604020202020204" pitchFamily="34" charset="0"/>
              </a:rPr>
              <a:t> que </a:t>
            </a:r>
            <a:r>
              <a:rPr lang="en-US" sz="1200" dirty="0" err="1">
                <a:effectLst/>
                <a:latin typeface="Poppins" pitchFamily="2" charset="77"/>
                <a:ea typeface="Calibri" panose="020F0502020204030204" pitchFamily="34" charset="0"/>
                <a:cs typeface="Arial" panose="020B0604020202020204" pitchFamily="34" charset="0"/>
              </a:rPr>
              <a:t>los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participantes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comparten</a:t>
            </a:r>
            <a:r>
              <a:rPr lang="en-US" sz="1200" dirty="0">
                <a:effectLst/>
                <a:latin typeface="Poppins" pitchFamily="2" charset="77"/>
                <a:ea typeface="Calibri" panose="020F0502020204030204" pitchFamily="34" charset="0"/>
                <a:cs typeface="Arial" panose="020B0604020202020204" pitchFamily="34" charset="0"/>
              </a:rPr>
              <a:t> con </a:t>
            </a:r>
            <a:r>
              <a:rPr lang="en-US" sz="1200" dirty="0" err="1">
                <a:effectLst/>
                <a:latin typeface="Poppins" pitchFamily="2" charset="77"/>
                <a:ea typeface="Calibri" panose="020F0502020204030204" pitchFamily="34" charset="0"/>
                <a:cs typeface="Arial" panose="020B0604020202020204" pitchFamily="34" charset="0"/>
              </a:rPr>
              <a:t>el</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grupo</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más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grande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parafrasee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afirme</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agregue</a:t>
            </a:r>
            <a:r>
              <a:rPr lang="en-US" sz="1200" dirty="0">
                <a:effectLst/>
                <a:latin typeface="Poppins" pitchFamily="2" charset="77"/>
                <a:ea typeface="Calibri" panose="020F0502020204030204" pitchFamily="34" charset="0"/>
                <a:cs typeface="Arial" panose="020B0604020202020204" pitchFamily="34" charset="0"/>
              </a:rPr>
              <a:t> a sus </a:t>
            </a:r>
            <a:r>
              <a:rPr lang="en-US" sz="1200" dirty="0" err="1">
                <a:effectLst/>
                <a:latin typeface="Poppins" pitchFamily="2" charset="77"/>
                <a:ea typeface="Calibri" panose="020F0502020204030204" pitchFamily="34" charset="0"/>
                <a:cs typeface="Arial" panose="020B0604020202020204" pitchFamily="34" charset="0"/>
              </a:rPr>
              <a:t>respuestas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según</a:t>
            </a:r>
            <a:r>
              <a:rPr lang="en-US" sz="1200" dirty="0">
                <a:effectLst/>
                <a:latin typeface="Poppins" pitchFamily="2" charset="77"/>
                <a:ea typeface="Calibri" panose="020F0502020204030204" pitchFamily="34" charset="0"/>
                <a:cs typeface="Arial" panose="020B0604020202020204" pitchFamily="34" charset="0"/>
              </a:rPr>
              <a:t> sea </a:t>
            </a:r>
            <a:r>
              <a:rPr lang="en-US" sz="1200" dirty="0" err="1">
                <a:effectLst/>
                <a:latin typeface="Poppins" pitchFamily="2" charset="77"/>
                <a:ea typeface="Calibri" panose="020F0502020204030204" pitchFamily="34" charset="0"/>
                <a:cs typeface="Arial" panose="020B0604020202020204" pitchFamily="34" charset="0"/>
              </a:rPr>
              <a:t>necesario</a:t>
            </a:r>
            <a:r>
              <a:rPr lang="en-US" sz="1200" dirty="0">
                <a:effectLst/>
                <a:latin typeface="Poppins" pitchFamily="2" charset="77"/>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2031847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exploraremos otras tres prácticas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Materiales y entorno de aprendizaje, Vocabulario y discurso matemáticos y Representaciones múltiples. Comenzaremos con Materiales y entorno de aprendizaje.</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Podría invitar a los participantes a discutir los materiales que utilizaron para construir sus estructuras de papel y como estos materiales apoyaron el aprendizaje de matemáticas.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162978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materiales son las herramientas y objetos que ofrecemos a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entorno de aprendizaje incluye formas en que organizamos espacios interiores y exteriores que los niños utilizan.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Tanto los materiales como los entornos de aprendizaje pueden promover el desarrollo y el aprendizaje de las matemáticas.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materiales y entornos de aprendizaje que promueven el aprendizaje de las matemáticas incluyen: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materiales conocidos que reflejen las culturas y experiencias vividas por los niños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colecciones de objetos que varían en tamaño, color o forma: los niños pueden usar objetos como conchas, piñas, botones, tazas y juguetes para contar, combinar, ordenar, apilar y crear patrones o diseños geométricos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espacios abiertos y material de juego para apoyar la construcción y el movimiento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herramientas como básculas, tazas de medir o reglas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800231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He aquí algunos ejemplos adicionales de materiales y entornos de aprendizaje que promueven el aprendizaje de las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juegos como clasificadores de formas, rompecabezas y juegos de comparaciones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manipulativos para matemáticos tales como bloques de base 10 y fichas de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libros de apoyo para la exploración matemática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354144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 investigación muestra que los niños aprenden conceptos de matemáticas interactuando con materiales y el entorno.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Sostener y jugar con objetos en la infancia ayuda a los niños a desarrollar el pensamiento espacial (Frick &amp;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Möhring</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que construyen estructuras de bloques más complejas tienen un mejor rendimiento en las evaluaciones matemáticas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Bower</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et al., 2020).</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que hacen juegos de mesa muestran mejoras en su conocimiento números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Seigler</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&amp;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Ramani</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2008).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3890267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Papel en blanco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Hagamos una pausa por un momento para reflexionar sobre su entorno de aprendizaje.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Escriba ejemplos de los materiales en su entorno de aprendizaje. Considere: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colecciones de objetos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bloques y otros materiales de construcción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espacios abiertos y equipos de juego en el interior o al aire libre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herramientas como reglas o escalas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juegos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libros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manipulativos para matemáticos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escriban individualmente ejemplos:] Discutir con un compañero cómo podría utilizar estos materiales y entornos para apoyar el aprendizaje de matemáticas.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discutan, puede invitar a algunos voluntarios para compartir con el grupo más grande.]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Gracias por compartir algunos ejemplos de materiales y entornos que utiliza para apoyar el aprendizaje de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912317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exploraremos el vocabulario y discurso matemáticos.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1867568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El vocabulario matemático </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 refiere a las palabras que utilizamos para describir la matemática, en cualquier idioma, para: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números (por ejemplo, uno, dos, tres)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operaciones numéricas (por ejemplo, sumar, combinar, quitar, restar, agrupar, dividir)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cantidades y comparaciones (por ejemplo, más, menos, mismo, lleno, vacío)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medición como tamaño, peso o volumen (por ejemplo, grande, más grande, pequeño, más pequeño, mayor, pesado, más pesado, alto, más alto, igual)</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posiciones, direcciones y distancias en el espacio (por ejemplo, sobre, arriba, abajo, detrás, lejos)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formas bidimensionales y tridimensionales y sus características (por ejemplo, cuadrado, rectángulo, cubo, esfera, pirámide, cara, borde, vértice)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Podríamos usar términos formales e informales cuando discutamos matemáticas. Podríamos usar "bola" en lugar de "esfera" o "un poco" en lugar de "una cucharada". Es importante introducir a los niños al vocabulario formal de las matemáticas para ayudarlos a fomentar su vocabulario y comprensión de los conceptos matemáticos.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vocabulario matemático también puede comunicarse de forma no verbal. Por ejemplo, un niño puede levantar las manos para comunicar la idea de que algo es alto. Los niños también pueden usar sus dedos para comunicar números, como observamos en esta foto. Algunos niños pueden utilizar el lenguaje de señas para comunicarse.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invitar a los participantes a compartir parte del vocabulario matemático que utilizaron al construir sus estructuras de papel.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000167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El discurso matemático</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es el intercambio de ideas sobre matemáticas. Esto podría ser conversaciones entre niños o entre niños y adultos.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Los niños utilizan el discurso matemático cuando hacen preguntas, describen, comparan, explican o comparten sus soluciones matemáticas o pensamientos con otros.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4093172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El uso del vocabulario matemático en los entornos de aprendizaje y en casa apoya el aprendizaje de matemáticas de los niños.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Cuando los educadores y las familias usan vocabulario matemático, ayudan a los niños a hacer conexiones entre experiencias cotidianas e ideas matemáticas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Klibanoff</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et al., 2006;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Ramani</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et al., 2015). Por ejemplo, contar objetos con educadores o familias ayuda a los niños a aprender la lista de conteo (también llamada "secuencia de conteo") y entender el significado de las palabras para números. De manera similar, los educadores o las familias que se comunican acerca de los nombres de las formas durante las actividades de construcción ayudan a los niños a conectar el nombre de la forma con el objeto.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Los niños que están expuestos al vocabulario matemático tienen una comprensión más profunda de los conceptos matemáticos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Peng</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&amp; Li, 2019).</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El vocabulario y el discurso matemáticos son apropiados para todas las edades. Incluso los bebés exploran conceptos matemáticos dentro de sus rutinas diarias. Exponer a los bebés al vocabulario matemático les ayuda a notar las matemáticas en su mundo y los prepara para usar el lenguaje matemático cuando estén listos.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57274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Hoy, discutiremos El enfoque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para las matemáticas tempranas, un enfoque integral para apoyar el aprendizaje temprano de matemáticas.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Comenzaremos aprendiendo sobre el enfoque en su conjunto.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examinaremos cada una de las prácticas de enseñanza. Consideraremos las formas en que el enfoque apoya el aprendizaje de matemáticas y discutiremos algunas ideas para usar el enfoque en su entorno.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Las formas en que aprenderemos juntos son como la forma en que los niños aprenden. Jugaremos, observaremos, exploraremos, discutiremos y reflexionaremos.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285750" marR="590550" lvl="0" indent="-285750">
              <a:lnSpc>
                <a:spcPct val="105000"/>
              </a:lnSpc>
              <a:buFont typeface="Arial" panose="020B0604020202020204" pitchFamily="34" charset="0"/>
              <a:buChar char="•"/>
              <a:tabLst>
                <a:tab pos="538480" algn="l"/>
              </a:tabLst>
            </a:pPr>
            <a:endParaRPr lang="en-US" sz="1800" spc="0" dirty="0">
              <a:effectLst/>
              <a:latin typeface="Calibri" panose="020F050202020403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047348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vocabulario y el discurso matemáticos puede ocurrir en cualquier idioma, incluyendo variedades de inglés y lenguaje de señas. Es importante que los educadores apoyen el vocabulario y las conversaciones matemáticas en los idiomas del hogar de los niños, así como en inglés (Halle et al., 2014;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Raikes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et al., 2019; U.S.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Department</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of</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Education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Office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of</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English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Language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Acquisition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2020). Al apoyar el vocabulario y las conversaciones matemáticas en los idiomas del hogar de los niños, así como en inglés, los educadores reconocen la riqueza lingüística y cultural que los niños aportan a su entorno de aprendizaje. Apoyar todas las formas en que los niños pueden comunicarse es importante porque: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pueden sentirse más seguros cuando su idioma del hogar se utiliza en el entorno de aprendizaje. Cuando los niños se sienten seguros, están más dispuestos a asumir riesgos y probar nuevas tareas.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Cuando utilizamos los idiomas del hogar de los niños en los entornos de aprendizaje, es más probable que los niños tengan un sentido de pertenencia y se identifiquen como capaces y competentes para aprender matemáticas.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pueden haber aprendido conceptos de matemáticas en su idioma del hogar. El conocimiento y las habilidades matemáticas son transferibles entre idiomas. El uso del idioma del hogar de los niños les ayuda a establecer conexiones y utilizar todos sus conocimientos y habilidades en todos sus idiomas.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a:p>
        </p:txBody>
      </p:sp>
    </p:spTree>
    <p:extLst>
      <p:ext uri="{BB962C8B-B14F-4D97-AF65-F5344CB8AC3E}">
        <p14:creationId xmlns:p14="http://schemas.microsoft.com/office/powerpoint/2010/main" val="1135261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10–15 minutos </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Vocabulario y discurso matemáticos </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Ahora, examinemos algunas ideas sobre cómo usar el vocabulario y el discurso matemáticos en entornos de aprendizaje temprano. Saque el folleto </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Vocabulario y discurso matemáticos.</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Revise el folleto por su cuenta. Coloque una marca de verificación al lado de algo que ya hace, una estrella al lado de algo que desea probar, y un signo de interrogación al lado de algo sobre el cual quiere aprender más.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Para sesiones más largas, considere invitar a los participantes a compartir lo que quieren probar con un socio o sus grupos de mesa.</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a:buNone/>
            </a:pPr>
            <a:r>
              <a:rPr lang="en-US" sz="1800" dirty="0">
                <a:effectLst/>
                <a:latin typeface="Poppins" pitchFamily="2" charset="77"/>
                <a:ea typeface="Calibri" panose="020F0502020204030204" pitchFamily="34" charset="0"/>
                <a:cs typeface="Arial" panose="020B0604020202020204" pitchFamily="34" charset="0"/>
              </a:rPr>
              <a:t>Para </a:t>
            </a:r>
            <a:r>
              <a:rPr lang="en-US" sz="1800" dirty="0" err="1">
                <a:effectLst/>
                <a:latin typeface="Poppins" pitchFamily="2" charset="77"/>
                <a:ea typeface="Calibri" panose="020F0502020204030204" pitchFamily="34" charset="0"/>
                <a:cs typeface="Arial" panose="020B0604020202020204" pitchFamily="34" charset="0"/>
              </a:rPr>
              <a:t>sesiones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más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cortas</a:t>
            </a:r>
            <a:r>
              <a:rPr lang="en-US" sz="1800" dirty="0">
                <a:effectLst/>
                <a:latin typeface="Poppins" pitchFamily="2" charset="77"/>
                <a:ea typeface="Calibri" panose="020F0502020204030204" pitchFamily="34" charset="0"/>
                <a:cs typeface="Arial" panose="020B0604020202020204" pitchFamily="34" charset="0"/>
              </a:rPr>
              <a:t>, invite a </a:t>
            </a:r>
            <a:r>
              <a:rPr lang="en-US" sz="1800" dirty="0" err="1">
                <a:effectLst/>
                <a:latin typeface="Poppins" pitchFamily="2" charset="77"/>
                <a:ea typeface="Calibri" panose="020F0502020204030204" pitchFamily="34" charset="0"/>
                <a:cs typeface="Arial" panose="020B0604020202020204" pitchFamily="34" charset="0"/>
              </a:rPr>
              <a:t>algunos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participantes</a:t>
            </a:r>
            <a:r>
              <a:rPr lang="en-US" sz="1800" dirty="0">
                <a:effectLst/>
                <a:latin typeface="Poppins" pitchFamily="2" charset="77"/>
                <a:ea typeface="Calibri" panose="020F0502020204030204" pitchFamily="34" charset="0"/>
                <a:cs typeface="Arial" panose="020B0604020202020204" pitchFamily="34" charset="0"/>
              </a:rPr>
              <a:t> a </a:t>
            </a:r>
            <a:r>
              <a:rPr lang="en-US" sz="1800" dirty="0" err="1">
                <a:effectLst/>
                <a:latin typeface="Poppins" pitchFamily="2" charset="77"/>
                <a:ea typeface="Calibri" panose="020F0502020204030204" pitchFamily="34" charset="0"/>
                <a:cs typeface="Arial" panose="020B0604020202020204" pitchFamily="34" charset="0"/>
              </a:rPr>
              <a:t>compartir</a:t>
            </a:r>
            <a:r>
              <a:rPr lang="en-US" sz="1800" dirty="0">
                <a:effectLst/>
                <a:latin typeface="Poppins" pitchFamily="2" charset="77"/>
                <a:ea typeface="Calibri" panose="020F0502020204030204" pitchFamily="34" charset="0"/>
                <a:cs typeface="Arial" panose="020B0604020202020204" pitchFamily="34" charset="0"/>
              </a:rPr>
              <a:t> lo que </a:t>
            </a:r>
            <a:r>
              <a:rPr lang="en-US" sz="1800" dirty="0" err="1">
                <a:effectLst/>
                <a:latin typeface="Poppins" pitchFamily="2" charset="77"/>
                <a:ea typeface="Calibri" panose="020F0502020204030204" pitchFamily="34" charset="0"/>
                <a:cs typeface="Arial" panose="020B0604020202020204" pitchFamily="34" charset="0"/>
              </a:rPr>
              <a:t>quieren</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probar</a:t>
            </a:r>
            <a:r>
              <a:rPr lang="en-US" sz="1800" dirty="0">
                <a:effectLst/>
                <a:latin typeface="Poppins" pitchFamily="2" charset="77"/>
                <a:ea typeface="Calibri" panose="020F0502020204030204" pitchFamily="34" charset="0"/>
                <a:cs typeface="Arial" panose="020B0604020202020204" pitchFamily="34" charset="0"/>
              </a:rPr>
              <a:t> con </a:t>
            </a:r>
            <a:r>
              <a:rPr lang="en-US" sz="1800" dirty="0" err="1">
                <a:effectLst/>
                <a:latin typeface="Poppins" pitchFamily="2" charset="77"/>
                <a:ea typeface="Calibri" panose="020F0502020204030204" pitchFamily="34" charset="0"/>
                <a:cs typeface="Arial" panose="020B0604020202020204" pitchFamily="34" charset="0"/>
              </a:rPr>
              <a:t>el</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grupo</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más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grande</a:t>
            </a:r>
            <a:r>
              <a:rPr lang="en-US" sz="1800" dirty="0">
                <a:effectLst/>
                <a:latin typeface="Poppins" pitchFamily="2" charset="77"/>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a:p>
        </p:txBody>
      </p:sp>
    </p:spTree>
    <p:extLst>
      <p:ext uri="{BB962C8B-B14F-4D97-AF65-F5344CB8AC3E}">
        <p14:creationId xmlns:p14="http://schemas.microsoft.com/office/powerpoint/2010/main" val="3408782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Por último, vamos a discutir Representaciones múltiples.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a:p>
        </p:txBody>
      </p:sp>
    </p:spTree>
    <p:extLst>
      <p:ext uri="{BB962C8B-B14F-4D97-AF65-F5344CB8AC3E}">
        <p14:creationId xmlns:p14="http://schemas.microsoft.com/office/powerpoint/2010/main" val="312074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3 minutos</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Observe estas fotos.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¿Qué concepto matemático se representa en estas fotos?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responden:] Estas fotos muestran diferentes formas de representar el concepto de "cinco". Podemos ver el uso de: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objetos concretos: cinco cubos de conexión o cinco caballitos de mar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movimientos o uso del cuerpo: cinco dedos para contar cinco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representaciones visuales o dibujos: cinco marcas de recuento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a:p>
        </p:txBody>
      </p:sp>
    </p:spTree>
    <p:extLst>
      <p:ext uri="{BB962C8B-B14F-4D97-AF65-F5344CB8AC3E}">
        <p14:creationId xmlns:p14="http://schemas.microsoft.com/office/powerpoint/2010/main" val="495419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En matemáticas, la representación es una forma de mostrar o explicar un concepto matemático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Fennel</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2006). Representaciones múltiples se refiere a proporcionar diferentes formas para que los niños exploren y expresen ideas matemáticas.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Los educadores pueden ofrecer a los niños oportunidades de usar una variedad de materiales para explorar y expresar ideas matemáticas.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Esta foto muestra múltiples representaciones. La niña usó una ecuación, bloques de base 10 y dibujos para representar y resolver el problema de suma.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a:p>
        </p:txBody>
      </p:sp>
    </p:spTree>
    <p:extLst>
      <p:ext uri="{BB962C8B-B14F-4D97-AF65-F5344CB8AC3E}">
        <p14:creationId xmlns:p14="http://schemas.microsoft.com/office/powerpoint/2010/main" val="3505381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Algunas otras representaciones que los niños pueden utilizar para explorar y expresar conceptos matemáticos incluyen las siguientes: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movimientos y uso del cuerpo, como usar los dedos, saltar, brincar y hacer palmadas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objetos concretos, como piezas sueltas y fichas de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canciones o música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dibujos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gráficos y tablas, como gráficos de barras, cuadros y pictogramas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formatos digitales, como aplicaciones informáticas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modelos tridimensionales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símbolos y ecuaciones de matemática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a:p>
        </p:txBody>
      </p:sp>
    </p:spTree>
    <p:extLst>
      <p:ext uri="{BB962C8B-B14F-4D97-AF65-F5344CB8AC3E}">
        <p14:creationId xmlns:p14="http://schemas.microsoft.com/office/powerpoint/2010/main" val="404177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representaciones múltiples son importantes para el aprendizaje de matemáticas de los niños porque ayudan a comprender que un concepto puede representarse de diferentes maneras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National</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Research</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Council, 2001). Por ejemplo, el concepto de cinco puede estar representado por cinco dedos, cinco marcas o cinco caballitos de mar. Esto ayuda a los niños a desarrollar una comprensión más profunda de los conceptos matemáticos y mejora el pensamiento flexible, una importante habilidad funcional ejecutiva.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uso de múltiples representaciones también ayuda a los niños a transferir conocimientos y habilidades aprendidas en un contexto a diferentes situaciones. Esto hace más útiles sus conocimientos y habilidades.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Un niño aprende que agregar un dinosaurio a un grupo de dos dinosaurios crea un grupo de tres dinosaurios. Más tarde, podrían usar este concepto en otro contexto: agregar una galleta más a un grupo de dos galletas equivale a tres galletas. Ahora, tienen suficiente para compartir con tres amigos.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a:p>
        </p:txBody>
      </p:sp>
    </p:spTree>
    <p:extLst>
      <p:ext uri="{BB962C8B-B14F-4D97-AF65-F5344CB8AC3E}">
        <p14:creationId xmlns:p14="http://schemas.microsoft.com/office/powerpoint/2010/main" val="3154635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representaciones múltiples también son importantes porque brindan oportunidades para que los niños expresen su comprensión de la manera que mejor les convenga. Esta práctica apoya las diversas formas de conocer y aprender de los niños.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El uso de objetos concretos, gestos, dibujos y movimientos puede ayudar a los niños a explorar y expresar su comprensión a través del habla o no (CAST, 2018; Lambert &amp;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Sugita</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2016).</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El uso de diferentes idiomas, gestos e imágenes puede ayudar a los niños que aprenden en múltiples idiomas a comunicar sus ideas (CAST, 2018).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Las representaciones múltiples también pueden proporcionar a los niños de diferentes orígenes culturales oportunidades para expresar sus entendimientos de maneras que sean sensibles a sus culturas y experiencias vividas. Por ejemplo, podría ofrecer movimientos físicos, como la danza rítmica, como una manera para que los niños exploren y muestren su comprensión de la suma (Departamento de Educación de California, 2022).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niños tienen diferentes formas de conocer y aprender (Departamento de Educación de California, 2022). El uso del aprendizaje mutuo ayuda a los educadores a ofrecer representaciones que responden a los intereses de los niños, sus idiomas, culturas y experiencias vividas, habilidades y conocimientos y habilidades emergentes. Las múltiples representaciones también pueden crear diferentes puntos de entrada para los niños y formas para que ellos comprendan o comuniquen sus conocimientos de diferentes maneras.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a:p>
        </p:txBody>
      </p:sp>
    </p:spTree>
    <p:extLst>
      <p:ext uri="{BB962C8B-B14F-4D97-AF65-F5344CB8AC3E}">
        <p14:creationId xmlns:p14="http://schemas.microsoft.com/office/powerpoint/2010/main" val="67538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Pensemos más en las representaciones múltiples. Usaremos ejemplos de investigaciones significativas que hemos discutido anteriormente.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Observen las fotos y los conceptos matemáticos que los niños están explorando.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 un salón de clases infantil, los niños exploran formas usando bloques.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 un entorno preescolar, los niños miden la capacidad de una bañera contando el número de cubos que necesita para llenarla.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 un entorno primaria temprana, los niños usan papel cuadriculado para encontrar el perímetro de diferentes diseños de arriates de jardín.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 concepto matemático de uno de estos ejemplos—explorar formas, medir la capacidad, encontrar el perímetro—o elegir otro concepto matemático que haya investigado con los niños.  ¿Cuáles son algunas otras maneras en que los niños pueden explorar o mostrar su comprensión de este concepto? Por su cuenta, piense en las maneras en que los niños pueden aprender más sobre este concepto usando movimiento, diferentes objetos, imágenes, dibujos u otras representaciones.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a los niños individuales en su entorno de aprendizaje.  ¿Cómo podrían sus idiomas, culturas y experiencias vividas, habilidades o conocimientos y habilidades emergentes informar las representaciones de los conceptos matemáticos que les ofreces?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la forma en que los participantes participan en esta experiencia según la duración, el formato, el tamaño del grupo y las necesidades de los participantes.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aliente a los participantes a reflexionar individualmente. Luego, invite a algunos de ellos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proporcione tiempo a los participantes para que reflexionen sobre las preguntas por sí mismos. Luego, invite a los participantes a discutir y compartir sus ideas en pequeños grupos. Alentar a los participantes a formar grupos en función de la edad de los niños con los que trabajan.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38</a:t>
            </a:fld>
            <a:endParaRPr lang="en-US"/>
          </a:p>
        </p:txBody>
      </p:sp>
    </p:spTree>
    <p:extLst>
      <p:ext uri="{BB962C8B-B14F-4D97-AF65-F5344CB8AC3E}">
        <p14:creationId xmlns:p14="http://schemas.microsoft.com/office/powerpoint/2010/main" val="3869171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Tiempo</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20−30 minutos (incluyendo el informe de la siguiente diapositiva) </a:t>
            </a:r>
            <a:endParaRPr lang="en-US" sz="1200" b="1" dirty="0">
              <a:effectLst/>
              <a:latin typeface="Calibri" panose="020F0502020204030204" pitchFamily="34" charset="0"/>
              <a:ea typeface="Calibri" panose="020F0502020204030204" pitchFamily="34" charset="0"/>
            </a:endParaRPr>
          </a:p>
          <a:p>
            <a:pPr marL="173990" marR="0">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Materiales</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Folleto</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Observar </a:t>
            </a:r>
            <a:r>
              <a:rPr lang="es-419" sz="1300" b="1" u="none"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
            </a:r>
            <a:r>
              <a:rPr lang="es-419" sz="1300" b="1" u="none"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s-419" sz="1300" b="1"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acción</a:t>
            </a: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video </a:t>
            </a:r>
            <a:endParaRPr lang="en-US" sz="1200" b="1" dirty="0">
              <a:effectLst/>
              <a:latin typeface="Calibri" panose="020F0502020204030204" pitchFamily="34" charset="0"/>
              <a:ea typeface="Calibri" panose="020F0502020204030204" pitchFamily="34" charset="0"/>
            </a:endParaRPr>
          </a:p>
          <a:p>
            <a:pPr marL="171450" marR="0">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Puntos de discusión</a:t>
            </a:r>
            <a:endParaRPr lang="en-US" sz="1200" b="1" spc="0" dirty="0">
              <a:solidFill>
                <a:srgbClr val="444F9D"/>
              </a:solidFill>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b="0" spc="-10" dirty="0">
                <a:effectLst/>
                <a:latin typeface="Calibri" panose="020F0502020204030204" pitchFamily="34" charset="0"/>
                <a:ea typeface="Calibri" panose="020F0502020204030204" pitchFamily="34" charset="0"/>
                <a:cs typeface="Calibri" panose="020F0502020204030204" pitchFamily="34" charset="0"/>
              </a:rPr>
              <a:t>Vamos a observar el video que vimos antes. Esta observación se centrará en tres de las prácticas </a:t>
            </a: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
            </a:r>
            <a:r>
              <a:rPr lang="es-419" sz="1300" b="0"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s-419" sz="1300" b="0" spc="-10" dirty="0">
                <a:effectLst/>
                <a:latin typeface="Calibri" panose="020F0502020204030204" pitchFamily="34" charset="0"/>
                <a:ea typeface="Calibri" panose="020F0502020204030204" pitchFamily="34" charset="0"/>
                <a:cs typeface="Calibri" panose="020F0502020204030204" pitchFamily="34" charset="0"/>
              </a:rPr>
              <a:t>: Materiales y entorno de aprendizaje, vocabulario y discurso matemático y representaciones múltiples. </a:t>
            </a:r>
            <a:endParaRPr lang="en-US" sz="1200" b="1"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b="0" spc="-10" dirty="0">
                <a:effectLst/>
                <a:latin typeface="Calibri" panose="020F0502020204030204" pitchFamily="34" charset="0"/>
                <a:ea typeface="Calibri" panose="020F0502020204030204" pitchFamily="34" charset="0"/>
                <a:cs typeface="Calibri" panose="020F0502020204030204" pitchFamily="34" charset="0"/>
              </a:rPr>
              <a:t>[Elija una estrategia para facilitar esta observación. Adapte los puntos de discusión para reflejar esta estrategia.] Saquen el folleto </a:t>
            </a:r>
            <a:r>
              <a:rPr lang="es-419" sz="1300" b="1" spc="-10" dirty="0">
                <a:effectLst/>
                <a:latin typeface="Calibri" panose="020F0502020204030204" pitchFamily="34" charset="0"/>
                <a:ea typeface="Calibri" panose="020F0502020204030204" pitchFamily="34" charset="0"/>
                <a:cs typeface="Calibri" panose="020F0502020204030204" pitchFamily="34" charset="0"/>
              </a:rPr>
              <a:t>Observar</a:t>
            </a:r>
            <a:r>
              <a:rPr lang="es-419" sz="1300" b="1"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419" sz="1300" b="1" spc="-10" dirty="0">
                <a:effectLst/>
                <a:latin typeface="Calibri" panose="020F0502020204030204" pitchFamily="34" charset="0"/>
                <a:ea typeface="Calibri" panose="020F0502020204030204" pitchFamily="34" charset="0"/>
                <a:cs typeface="Calibri" panose="020F0502020204030204" pitchFamily="34" charset="0"/>
              </a:rPr>
              <a:t>M</a:t>
            </a:r>
            <a:r>
              <a:rPr lang="es-419" sz="1300" b="1" spc="-10" baseline="30000" dirty="0">
                <a:effectLst/>
                <a:latin typeface="Calibri" panose="020F0502020204030204" pitchFamily="34" charset="0"/>
                <a:ea typeface="Calibri" panose="020F0502020204030204" pitchFamily="34" charset="0"/>
                <a:cs typeface="Calibri" panose="020F0502020204030204" pitchFamily="34" charset="0"/>
              </a:rPr>
              <a:t>5 </a:t>
            </a:r>
            <a:r>
              <a:rPr lang="es-419" sz="1300" b="1" spc="-10" dirty="0">
                <a:effectLst/>
                <a:latin typeface="Calibri" panose="020F0502020204030204" pitchFamily="34" charset="0"/>
                <a:ea typeface="Calibri" panose="020F0502020204030204" pitchFamily="34" charset="0"/>
                <a:cs typeface="Calibri" panose="020F0502020204030204" pitchFamily="34" charset="0"/>
              </a:rPr>
              <a:t>en acción</a:t>
            </a:r>
            <a:r>
              <a:rPr lang="es-419" sz="1300" b="0" spc="-10" dirty="0">
                <a:effectLst/>
                <a:latin typeface="Calibri" panose="020F0502020204030204" pitchFamily="34" charset="0"/>
                <a:ea typeface="Calibri" panose="020F0502020204030204" pitchFamily="34" charset="0"/>
                <a:cs typeface="Calibri" panose="020F0502020204030204" pitchFamily="34" charset="0"/>
              </a:rPr>
              <a:t>. </a:t>
            </a:r>
            <a:endParaRPr lang="en-US" sz="1200" b="1"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b="0" spc="-10" dirty="0">
                <a:effectLst/>
                <a:latin typeface="Calibri" panose="020F0502020204030204" pitchFamily="34" charset="0"/>
                <a:ea typeface="Calibri" panose="020F0502020204030204" pitchFamily="34" charset="0"/>
                <a:cs typeface="Calibri" panose="020F0502020204030204" pitchFamily="34" charset="0"/>
              </a:rPr>
              <a:t>Considere escribir sus observaciones en el folleto. Después del clip, discutiremos lo que observó</a:t>
            </a:r>
            <a:r>
              <a:rPr lang="es-419" sz="1200" b="0" dirty="0">
                <a:effectLst/>
                <a:latin typeface="Calibri" panose="020F0502020204030204" pitchFamily="34" charset="0"/>
                <a:ea typeface="Calibri" panose="020F0502020204030204" pitchFamily="34" charset="0"/>
              </a:rPr>
              <a:t>.</a:t>
            </a:r>
            <a:endParaRPr lang="en-US" sz="1200" b="1" dirty="0">
              <a:effectLst/>
              <a:latin typeface="Calibri" panose="020F0502020204030204" pitchFamily="34" charset="0"/>
              <a:ea typeface="Calibri" panose="020F0502020204030204" pitchFamily="34" charset="0"/>
            </a:endParaRPr>
          </a:p>
          <a:p>
            <a:pPr marL="171450" marR="257175">
              <a:lnSpc>
                <a:spcPct val="101000"/>
              </a:lnSpc>
              <a:buNone/>
              <a:tabLst>
                <a:tab pos="538480" algn="l"/>
              </a:tabLst>
            </a:pPr>
            <a:r>
              <a:rPr lang="es-419" sz="13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ts val="1340"/>
              </a:lnSpc>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Notas del facilitador</a:t>
            </a:r>
            <a:endParaRPr lang="en-US" sz="1200" b="1"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 video que sea más relevante para sus participantes. Proporcionamos los siguientes videos (puede usar otros videos):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Bebés: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3"/>
              </a:rPr>
              <a:t>En exploración del espacio con el cuerpo (8–18 meses)</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/3qpWcEPZOHM]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4"/>
              </a:rPr>
              <a:t>En exploración del espacio con el cuerpo (8–18 meses) – Versión AD</a:t>
            </a:r>
            <a:r>
              <a:rPr lang="en-US" sz="1100" dirty="0">
                <a:effectLst/>
                <a:latin typeface="Poppins" pitchFamily="2" charset="77"/>
                <a:ea typeface="Calibri" panose="020F0502020204030204" pitchFamily="34" charset="0"/>
                <a:cs typeface="Arial" panose="020B0604020202020204" pitchFamily="34" charset="0"/>
              </a:rPr>
              <a:t>.”</a:t>
            </a:r>
            <a:r>
              <a:rPr lang="en-US" sz="1200" dirty="0">
                <a:effectLst/>
              </a:rPr>
              <a:t> [https://</a:t>
            </a:r>
            <a:r>
              <a:rPr lang="en-US" sz="1200" dirty="0" err="1">
                <a:effectLst/>
              </a:rPr>
              <a:t>youtu.be</a:t>
            </a:r>
            <a:r>
              <a:rPr lang="en-US" sz="1200" dirty="0">
                <a:effectLst/>
              </a:rPr>
              <a:t>/</a:t>
            </a:r>
            <a:r>
              <a:rPr lang="en-US" sz="1200" dirty="0" err="1">
                <a:effectLst/>
              </a:rPr>
              <a:t>QtFaxJyxtEs</a:t>
            </a:r>
            <a:r>
              <a:rPr lang="en-US" sz="1200" dirty="0">
                <a:effectLst/>
              </a:rPr>
              <a:t>]</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Niños pequeños: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5"/>
              </a:rPr>
              <a:t>Explorar el tamaño y el ajuste con rampas y pelotas (18–36 meses)</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/BFwXU4BWLew]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6"/>
              </a:rPr>
              <a:t>Explorar el tamaño y el ajuste con rampas y pelotas (18–36 meses) – Versión AD</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/_biVM8gQv7I]</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Preescolar/TK/K: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7"/>
              </a:rPr>
              <a:t>Comparar longitud con bloques unitarios (3–5 años)</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/q35WiJp4DGs]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8"/>
              </a:rPr>
              <a:t>Comparar longitud con bloques unitarios (3–5 años) – Versión AD</a:t>
            </a:r>
            <a:r>
              <a:rPr lang="en-US" sz="1100" dirty="0">
                <a:effectLst/>
                <a:latin typeface="Poppins" pitchFamily="2" charset="77"/>
                <a:ea typeface="Calibri" panose="020F0502020204030204" pitchFamily="34" charset="0"/>
                <a:cs typeface="Arial" panose="020B0604020202020204" pitchFamily="34" charset="0"/>
              </a:rPr>
              <a:t>.”</a:t>
            </a:r>
            <a:r>
              <a:rPr lang="en-US" sz="1200" dirty="0">
                <a:effectLst/>
              </a:rPr>
              <a:t> [https://</a:t>
            </a:r>
            <a:r>
              <a:rPr lang="en-US" sz="1200" dirty="0" err="1">
                <a:effectLst/>
              </a:rPr>
              <a:t>youtu.be</a:t>
            </a:r>
            <a:r>
              <a:rPr lang="en-US" sz="1200" dirty="0">
                <a:effectLst/>
              </a:rPr>
              <a:t>/DtSY6bFz6kY]</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Primaria: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9"/>
              </a:rPr>
              <a:t>Descomponer formas (primer grado)</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/0-gHKvKDP58]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10"/>
              </a:rPr>
              <a:t>Descomponer formas (primer grado) – Versión AD</a:t>
            </a:r>
            <a:r>
              <a:rPr lang="en-US" sz="1100" dirty="0">
                <a:effectLst/>
                <a:latin typeface="Poppins" pitchFamily="2" charset="77"/>
                <a:ea typeface="Calibri" panose="020F0502020204030204" pitchFamily="34" charset="0"/>
                <a:cs typeface="Arial" panose="020B0604020202020204" pitchFamily="34" charset="0"/>
              </a:rPr>
              <a:t>.”</a:t>
            </a:r>
            <a:r>
              <a:rPr lang="en-US" sz="1200" dirty="0">
                <a:effectLst/>
              </a:rPr>
              <a:t> [https://</a:t>
            </a:r>
            <a:r>
              <a:rPr lang="en-US" sz="1200" dirty="0" err="1">
                <a:effectLst/>
              </a:rPr>
              <a:t>youtu.be</a:t>
            </a:r>
            <a:r>
              <a:rPr lang="en-US" sz="1200" dirty="0">
                <a:effectLst/>
              </a:rPr>
              <a:t>/B3XMwbDgEvw]</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285750" marR="715645" indent="-285750">
              <a:lnSpc>
                <a:spcPct val="102000"/>
              </a:lnSpc>
              <a:spcBef>
                <a:spcPts val="5"/>
              </a:spcBef>
              <a:buFont typeface="Arial" panose="020B0604020202020204" pitchFamily="34" charset="0"/>
              <a:buChar char="•"/>
              <a:tabLst>
                <a:tab pos="538480" algn="l"/>
              </a:tabLst>
            </a:pPr>
            <a:r>
              <a:rPr lang="es-419" sz="1300" spc="-10" dirty="0">
                <a:effectLst/>
                <a:latin typeface="Calibri" panose="020F0502020204030204" pitchFamily="34" charset="0"/>
                <a:ea typeface="Times New Roman" panose="02020603050405020304" pitchFamily="18" charset="0"/>
              </a:rPr>
              <a:t>Nota: Ejemplos de respuestas para Observar M</a:t>
            </a:r>
            <a:r>
              <a:rPr lang="es-419" sz="1300" spc="-10" baseline="30000" dirty="0">
                <a:effectLst/>
                <a:latin typeface="Calibri" panose="020F0502020204030204" pitchFamily="34" charset="0"/>
                <a:ea typeface="Times New Roman" panose="02020603050405020304" pitchFamily="18" charset="0"/>
              </a:rPr>
              <a:t>5</a:t>
            </a:r>
            <a:r>
              <a:rPr lang="es-419" sz="1300" spc="-10" dirty="0">
                <a:effectLst/>
                <a:latin typeface="Calibri" panose="020F0502020204030204" pitchFamily="34" charset="0"/>
                <a:ea typeface="Times New Roman" panose="02020603050405020304" pitchFamily="18" charset="0"/>
              </a:rPr>
              <a:t> en acción se proporcionan en la sección Notas del facilitador en la siguiente diapositiva. </a:t>
            </a:r>
            <a:endParaRPr lang="en-US" sz="12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r>
              <a:rPr lang="es-419" sz="1300" spc="-10" dirty="0">
                <a:effectLst/>
                <a:latin typeface="Calibri" panose="020F0502020204030204" pitchFamily="34" charset="0"/>
                <a:ea typeface="Times New Roman" panose="02020603050405020304" pitchFamily="18" charset="0"/>
              </a:rPr>
              <a:t>Ajuste la observación del vídeo según la duración, el formato, el tamaño del grupo y las necesidades de los participantes. Por ejemplo</a:t>
            </a:r>
            <a:r>
              <a:rPr lang="es-419" sz="12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800100" marR="0" lvl="1" indent="-342900">
              <a:buFont typeface="Courier New" panose="02070309020205020404" pitchFamily="49" charset="0"/>
              <a:buChar char="o"/>
            </a:pPr>
            <a:r>
              <a:rPr lang="es-419" sz="1300" spc="-10" dirty="0">
                <a:effectLst/>
                <a:latin typeface="Calibri" panose="020F0502020204030204" pitchFamily="34" charset="0"/>
                <a:ea typeface="Calibri" panose="020F0502020204030204" pitchFamily="34" charset="0"/>
                <a:cs typeface="Calibri" panose="020F0502020204030204" pitchFamily="34" charset="0"/>
              </a:rPr>
              <a:t>Para sesiones más cortas y grupos más grandes, invitamos a los participantes a trabajar en grupos de tres. Cada miembro del grupo puede centrarse en una práctica M</a:t>
            </a:r>
            <a:r>
              <a:rPr lang="es-419" sz="1300"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spc="-10" dirty="0">
                <a:effectLst/>
                <a:latin typeface="Calibri" panose="020F0502020204030204" pitchFamily="34" charset="0"/>
                <a:ea typeface="Calibri" panose="020F0502020204030204" pitchFamily="34" charset="0"/>
                <a:cs typeface="Calibri" panose="020F0502020204030204" pitchFamily="34" charset="0"/>
              </a:rPr>
              <a:t> diferente. </a:t>
            </a:r>
            <a:endParaRPr lang="en-US" sz="1200" dirty="0">
              <a:effectLst/>
              <a:latin typeface="Calibri" panose="020F0502020204030204" pitchFamily="34" charset="0"/>
              <a:ea typeface="Calibri" panose="020F0502020204030204" pitchFamily="34" charset="0"/>
            </a:endParaRPr>
          </a:p>
          <a:p>
            <a:pPr marL="800100" marR="715645" lvl="1" indent="-342900">
              <a:lnSpc>
                <a:spcPct val="102000"/>
              </a:lnSpc>
              <a:spcBef>
                <a:spcPts val="5"/>
              </a:spcBef>
              <a:buFont typeface="Courier New" panose="02070309020205020404" pitchFamily="49" charset="0"/>
              <a:buChar char="o"/>
              <a:tabLst>
                <a:tab pos="538480" algn="l"/>
              </a:tabLst>
            </a:pPr>
            <a:r>
              <a:rPr lang="es-419" sz="1300" spc="-10" dirty="0">
                <a:effectLst/>
                <a:latin typeface="Calibri" panose="020F0502020204030204" pitchFamily="34" charset="0"/>
                <a:ea typeface="Calibri" panose="020F0502020204030204" pitchFamily="34" charset="0"/>
                <a:cs typeface="Calibri" panose="020F0502020204030204" pitchFamily="34" charset="0"/>
              </a:rPr>
              <a:t>Para sesiones más largas, considere el uso de un enfoque de rompecabezas: asigne a cada mesa una práctica M</a:t>
            </a:r>
            <a:r>
              <a:rPr lang="es-419" sz="1300"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spc="-10" dirty="0">
                <a:effectLst/>
                <a:latin typeface="Calibri" panose="020F0502020204030204" pitchFamily="34" charset="0"/>
                <a:ea typeface="Calibri" panose="020F0502020204030204" pitchFamily="34" charset="0"/>
                <a:cs typeface="Calibri" panose="020F0502020204030204" pitchFamily="34" charset="0"/>
              </a:rPr>
              <a:t> en la que centrarse.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39</a:t>
            </a:fld>
            <a:endParaRPr lang="en-US"/>
          </a:p>
        </p:txBody>
      </p:sp>
    </p:spTree>
    <p:extLst>
      <p:ext uri="{BB962C8B-B14F-4D97-AF65-F5344CB8AC3E}">
        <p14:creationId xmlns:p14="http://schemas.microsoft.com/office/powerpoint/2010/main" val="413438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incluye cinco prácticas de enseñanza para apoyar el aprendizaje de matemáticas de los niños pequeños.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Nos referimos a este enfoque como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[M a la quinta] porque hay cinco prácticas, cada una comenzando con "M" en inglés.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cinco prácticas matemáticas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son: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aprendizaje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utuo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investigaciones significativas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ateriales</a:t>
            </a:r>
            <a:r>
              <a:rPr lang="es-ES" sz="1100" spc="-35" dirty="0">
                <a:solidFill>
                  <a:srgbClr val="0F173D"/>
                </a:solidFill>
                <a:effectLst/>
                <a:latin typeface="Poppins" pitchFamily="2" charset="77"/>
                <a:ea typeface="Calibri" panose="020F0502020204030204" pitchFamily="34" charset="0"/>
                <a:cs typeface="Calibri" panose="020F0502020204030204" pitchFamily="34" charset="0"/>
              </a:rPr>
              <a:t> </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entorno de aprendizaje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vocabulario y discurso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atemáticos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representaciones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últiples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minutos (incluyendo la observación del video en la diapositiva anterior)</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Observar de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en acción</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papel gráfico (opcional), marcadores (opcional)</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para facilitar este informe. Ajuste los puntos de discusión para reflejar esta estrategia.] Discutamos sus observaciones sobre los materiales y el entorno de aprendizaje, el vocabulario y discurso matemático, y las múltiples representaciones.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¿Qué notó sobre los materiales y el entorno de aprendizaje?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¿Cómo utilizaron los niños y el educador el vocabulario y el discurso matemáticos?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otras maneras podría el educador invitar a los niños a explorar y expresar ideas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compartan con el grupo más grande:] Gracias por compartir lo que han notado. Espero que esta observación y discusión hayan contribuido a su comprensión de los materiales y del entorno de aprendizaje, el lenguaje y el discurso matemáticos, y las múltiples representaciones.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Clave de respuestas para observar </a:t>
            </a:r>
            <a:r>
              <a:rPr lang="es-ES" sz="1100" b="1" spc="-20" dirty="0">
                <a:solidFill>
                  <a:srgbClr val="000000"/>
                </a:solidFill>
                <a:effectLst/>
                <a:latin typeface="Poppins" pitchFamily="2" charset="77"/>
                <a:ea typeface="Arial" panose="020B0604020202020204" pitchFamily="34" charset="0"/>
                <a:cs typeface="Calibri" panose="020F0502020204030204" pitchFamily="34" charset="0"/>
              </a:rPr>
              <a:t>M</a:t>
            </a:r>
            <a:r>
              <a:rPr lang="es-ES" sz="1100" b="1" spc="-20" baseline="30000" dirty="0">
                <a:solidFill>
                  <a:srgbClr val="000000"/>
                </a:solidFill>
                <a:effectLst/>
                <a:latin typeface="Poppins" pitchFamily="2" charset="77"/>
                <a:ea typeface="Arial" panose="020B0604020202020204" pitchFamily="34" charset="0"/>
                <a:cs typeface="Calibri" panose="020F0502020204030204" pitchFamily="34" charset="0"/>
              </a:rPr>
              <a:t>5</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en acción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ofrece algunas formas de observar las prácticas de enseñanza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en los videoclips.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el informe en función de la duración, formato, tamaño del grupo y necesidades de los participantes.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invite a los participantes a compartir sus observaciones sobre materiales y entorno de aprendizaje, lenguaje matemático y discurso, y múltiples representaciones al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ofrezca tiempo a los participantes para que compartan lo que han notado en parejas o en sus mesas. Luego, invite a cada tabla o par para compartir sus observaciones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Considerar las observaciones de los participantes para proporcionar un recurso visual de las formas materiales y el entorno de aprendizaje, lenguaje y discurso matemáticos, y múltiples representaciones que se observaron en el video.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medida que los participantes comparten con el grupo más grande, parafrasee, afirme y agregue a sus respuestas según sea necesario.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40</a:t>
            </a:fld>
            <a:endParaRPr lang="en-US"/>
          </a:p>
        </p:txBody>
      </p:sp>
    </p:spTree>
    <p:extLst>
      <p:ext uri="{BB962C8B-B14F-4D97-AF65-F5344CB8AC3E}">
        <p14:creationId xmlns:p14="http://schemas.microsoft.com/office/powerpoint/2010/main" val="2533425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5–7 minutos</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Resumen del enfoque M</a:t>
            </a:r>
            <a:r>
              <a:rPr lang="es-ES" sz="18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 para las matemáticas tempranas</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Hemos explorado las cinco prácticas de enseñanza de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Tomemos un momento para repasarlas.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Saquen el folleto </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Resumen del enfoque M</a:t>
            </a:r>
            <a:r>
              <a:rPr lang="es-ES" sz="18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Por su cuenta, repase cada práctica.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Coloque una estrella junto a una práctica en la que desee centrarse en su entorno de aprendizaje.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41</a:t>
            </a:fld>
            <a:endParaRPr lang="en-US"/>
          </a:p>
        </p:txBody>
      </p:sp>
    </p:spTree>
    <p:extLst>
      <p:ext uri="{BB962C8B-B14F-4D97-AF65-F5344CB8AC3E}">
        <p14:creationId xmlns:p14="http://schemas.microsoft.com/office/powerpoint/2010/main" val="3621839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minutos</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Resumen del enfoque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para las matemáticas tempranas</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Utilizar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para mejorar mi práctica</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para facilitar la planificación. Adapte los Puntos de discusión según sea necesario.]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Ahora, creará un plan para usar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En primer lugar, consideraremos un área de matemáticas para enfocarnos. Por ejemplo, números y conteo, medición y datos, suma y resta o formas y pensamiento espacial.</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Resumen del enfoque M</a:t>
            </a:r>
            <a:r>
              <a:rPr lang="es-ES" sz="11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proporcionar algunas ideas sobre cómo podría utilizar las prácticas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ayudar a los niños a aprender y desarrollar conocimientos y habilidades para el área de matemáticas que seleccionó.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Escriba su plan en 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Mejorar mi práctica</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utilizar estas preguntas para guiar su planificación: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¿Cómo podría aprender más sobre los niños? Por ejemplo: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¿Cómo podría aprender sobre los intereses de los niños?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¿Cómo podría aprender sobre sus idiomas, culturas y experiencias vividas?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¿Cómo podría conocer sus capacidades y los nuevos conocimientos y habilidades?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Cómo podría utilizar esta información para apoyar el aprendizaje de matemáticas en el área de matemáticas que seleccionó?</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investigaciones matemáticas podría ofrecer a los niños para animarlos a explorar el área de matemáticas que seleccionó y experimentar con diferentes enfoques?  ¿Cómo puede hacer que estas investigaciones sean significativas para los niños de su entorno?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materiales podría introducir, o cambios en el entorno que podría hacer, para apoyar la comprensión de los niños del área de matemáticas que seleccionó?  ¿Cómo podría usted cambiar los materiales o el entorno en función de los intereses, idiomas, culturas o capacidades individuales de los niños?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vocabulario matemático, relacionado con esta área, podría usar con los niños? ¿Cómo podría usar este vocabulario durante todo el día?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Considere diferentes maneras en que los niños exploran y representan su comprensión de los conceptos dentro del área matemática que ha seleccionado.  ¿Cómo podría promover el uso por parte de los niños de diferentes representaciones?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apoyo adicional (por ejemplo, de un entrenador o compañero de trabajo) sería útil para mejorar su práctica?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planifiquen y compartan:] Han identificado maneras de mejorar sus prácticas de enseñanza de matemáticas utilizando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Aliente a los participantes a que desarrollen sus planes de forma independiente.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el informe en función de la duración, formato, tamaño del grupo y necesidades de los participantes.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Para sesiones más cortas, invite a algunos voluntarios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considere invitar a los participantes a compartir con un socio o su grupo de mesa. Luego, invite a algunos participantes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Mientras los participantes discuten sus planes, tome nota de las preguntas que aún tienen y las prácticas que planean probar. Utilice esta información para identificar temas para futuras formaciones, entrenamientos o comunidades de práctica.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Revise el conjunto de entrenamiento, parte de los conjuntos de aprendizaje profesional en línea de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obtener más información relacionada con el entrenamiento.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42</a:t>
            </a:fld>
            <a:endParaRPr lang="en-US"/>
          </a:p>
        </p:txBody>
      </p:sp>
    </p:spTree>
    <p:extLst>
      <p:ext uri="{BB962C8B-B14F-4D97-AF65-F5344CB8AC3E}">
        <p14:creationId xmlns:p14="http://schemas.microsoft.com/office/powerpoint/2010/main" val="3219283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apoya todo el aprendizaje matemático.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conjuntos de aprendizaje profesional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ofrecen oportunidades adicionales para pensar en formas de usar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apoyar los conocimientos y habilidades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geometría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pensamiento espacial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números y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suma y resta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medición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datos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Gracias por su tiempo, atención y compromiso. Ha sido maravilloso trabajar y aprender con ustedes.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43</a:t>
            </a:fld>
            <a:endParaRPr lang="en-US"/>
          </a:p>
        </p:txBody>
      </p:sp>
    </p:spTree>
    <p:extLst>
      <p:ext uri="{BB962C8B-B14F-4D97-AF65-F5344CB8AC3E}">
        <p14:creationId xmlns:p14="http://schemas.microsoft.com/office/powerpoint/2010/main" val="467355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buNone/>
            </a:pPr>
            <a:r>
              <a:rPr lang="es-419" sz="1800" b="1" dirty="0">
                <a:solidFill>
                  <a:srgbClr val="0F173D"/>
                </a:solidFill>
                <a:effectLst/>
                <a:latin typeface="Poppins" pitchFamily="2" charset="77"/>
                <a:ea typeface="Poppins" pitchFamily="2" charset="77"/>
              </a:rPr>
              <a:t>Puntos de discusión</a:t>
            </a:r>
            <a:endParaRPr lang="en-US" sz="1800" b="1" dirty="0">
              <a:effectLst/>
              <a:latin typeface="Calibri" panose="020F0502020204030204" pitchFamily="34" charset="0"/>
              <a:ea typeface="Calibri" panose="020F0502020204030204" pitchFamily="34" charset="0"/>
            </a:endParaRPr>
          </a:p>
          <a:p>
            <a:pPr marL="0" marR="0">
              <a:lnSpc>
                <a:spcPct val="150000"/>
              </a:lnSpc>
            </a:pPr>
            <a:r>
              <a:rPr lang="es-419" sz="1800" b="1" dirty="0">
                <a:effectLst/>
                <a:latin typeface="Poppins" pitchFamily="2" charset="77"/>
                <a:ea typeface="Poppins" pitchFamily="2" charset="77"/>
              </a:rPr>
              <a:t>El enfoque M</a:t>
            </a:r>
            <a:r>
              <a:rPr lang="es-419" sz="1800" b="1" baseline="30000" dirty="0">
                <a:effectLst/>
                <a:latin typeface="Poppins" pitchFamily="2" charset="77"/>
                <a:ea typeface="Poppins" pitchFamily="2" charset="77"/>
              </a:rPr>
              <a:t>5 </a:t>
            </a:r>
            <a:r>
              <a:rPr lang="es-419" sz="1800" b="1" baseline="0" dirty="0">
                <a:effectLst/>
                <a:latin typeface="Poppins" pitchFamily="2" charset="77"/>
                <a:ea typeface="Poppins" pitchFamily="2" charset="77"/>
              </a:rPr>
              <a:t>para las</a:t>
            </a:r>
            <a:r>
              <a:rPr lang="es-419" sz="1800" b="1" dirty="0">
                <a:effectLst/>
                <a:latin typeface="Poppins" pitchFamily="2" charset="77"/>
                <a:ea typeface="Poppins" pitchFamily="2" charset="77"/>
              </a:rPr>
              <a:t> matemáticas tempranas </a:t>
            </a:r>
            <a:r>
              <a:rPr lang="es-419" sz="1800" dirty="0">
                <a:effectLst/>
                <a:latin typeface="Poppins" pitchFamily="2" charset="77"/>
                <a:ea typeface="Poppins" pitchFamily="2" charset="77"/>
              </a:rPr>
              <a:t>fue adaptado con permiso de WestEd.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44</a:t>
            </a:fld>
            <a:endParaRPr lang="en-US"/>
          </a:p>
        </p:txBody>
      </p:sp>
    </p:spTree>
    <p:extLst>
      <p:ext uri="{BB962C8B-B14F-4D97-AF65-F5344CB8AC3E}">
        <p14:creationId xmlns:p14="http://schemas.microsoft.com/office/powerpoint/2010/main" val="3269167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10 minutos</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buNone/>
              <a:tabLst>
                <a:tab pos="538480" algn="l"/>
                <a:tab pos="4902835" algn="l"/>
              </a:tabLst>
            </a:pPr>
            <a:r>
              <a:rPr lang="es-ES" sz="1800" b="1" kern="100" dirty="0">
                <a:effectLst/>
                <a:latin typeface="Poppins" pitchFamily="2" charset="77"/>
                <a:ea typeface="Calibri" panose="020F0502020204030204" pitchFamily="34" charset="0"/>
                <a:cs typeface="Arial" panose="020B0604020202020204" pitchFamily="34" charset="0"/>
              </a:rPr>
              <a:t>Materiales: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Resumen del enfoque M</a:t>
            </a:r>
            <a:r>
              <a:rPr lang="es-ES" sz="18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 para las matemáticas tempranas</a:t>
            </a:r>
            <a:r>
              <a:rPr lang="es-ES" sz="1800" b="1" kern="100" dirty="0">
                <a:effectLst/>
                <a:latin typeface="Calibri" panose="020F0502020204030204" pitchFamily="34" charset="0"/>
                <a:ea typeface="Calibri" panose="020F0502020204030204" pitchFamily="34" charset="0"/>
                <a:cs typeface="Arial" panose="020B0604020202020204" pitchFamily="34" charset="0"/>
              </a:rPr>
              <a:t>   </a:t>
            </a:r>
            <a:endParaRPr lang="en-US" sz="1800" kern="100" dirty="0">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Comenzaremos revisando brevemente las prácticas de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para darles una idea general de lo que es este enfoque. Más adelante en la sesión, discutiremos cada práctica con mayor detalle.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Revise la primera página del folleto </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Resumen del enfoque M</a:t>
            </a:r>
            <a:r>
              <a:rPr lang="es-ES" sz="18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Coloque una marca de verificación al lado de una práctica que ya utiliza y una estrella al lado de una práctica de enseñanza sobre la cual le gustaría aprender más.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revisen el folleto, invite a algunos voluntarios a compartir una práctica de enseñanza que ya utilizan y una sobre la cual les gustaría aprender más.]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a:buNone/>
            </a:pPr>
            <a:r>
              <a:rPr lang="en-US" sz="1800" dirty="0">
                <a:effectLst/>
                <a:latin typeface="Poppins" pitchFamily="2" charset="77"/>
                <a:ea typeface="Calibri" panose="020F0502020204030204" pitchFamily="34" charset="0"/>
                <a:cs typeface="Arial" panose="020B0604020202020204" pitchFamily="34" charset="0"/>
              </a:rPr>
              <a:t>Gracias </a:t>
            </a:r>
            <a:r>
              <a:rPr lang="en-US" sz="1800" dirty="0" err="1">
                <a:effectLst/>
                <a:latin typeface="Poppins" pitchFamily="2" charset="77"/>
                <a:ea typeface="Calibri" panose="020F0502020204030204" pitchFamily="34" charset="0"/>
                <a:cs typeface="Arial" panose="020B0604020202020204" pitchFamily="34" charset="0"/>
              </a:rPr>
              <a:t>por</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compartir</a:t>
            </a:r>
            <a:r>
              <a:rPr lang="en-US" sz="1800" dirty="0">
                <a:effectLst/>
                <a:latin typeface="Poppins" pitchFamily="2" charset="77"/>
                <a:ea typeface="Calibri" panose="020F0502020204030204" pitchFamily="34" charset="0"/>
                <a:cs typeface="Arial" panose="020B0604020202020204" pitchFamily="34" charset="0"/>
              </a:rPr>
              <a:t> sus </a:t>
            </a:r>
            <a:r>
              <a:rPr lang="en-US" sz="1800" dirty="0" err="1">
                <a:effectLst/>
                <a:latin typeface="Poppins" pitchFamily="2" charset="77"/>
                <a:ea typeface="Calibri" panose="020F0502020204030204" pitchFamily="34" charset="0"/>
                <a:cs typeface="Arial" panose="020B0604020202020204" pitchFamily="34" charset="0"/>
              </a:rPr>
              <a:t>pensamientos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sobre</a:t>
            </a:r>
            <a:r>
              <a:rPr lang="en-US" sz="1800" dirty="0">
                <a:effectLst/>
                <a:latin typeface="Poppins" pitchFamily="2" charset="77"/>
                <a:ea typeface="Calibri" panose="020F0502020204030204" pitchFamily="34" charset="0"/>
                <a:cs typeface="Arial" panose="020B0604020202020204" pitchFamily="34" charset="0"/>
              </a:rPr>
              <a:t> las </a:t>
            </a:r>
            <a:r>
              <a:rPr lang="en-US" sz="1800" dirty="0" err="1">
                <a:effectLst/>
                <a:latin typeface="Poppins" pitchFamily="2" charset="77"/>
                <a:ea typeface="Calibri" panose="020F0502020204030204" pitchFamily="34" charset="0"/>
                <a:cs typeface="Arial" panose="020B0604020202020204" pitchFamily="34" charset="0"/>
              </a:rPr>
              <a:t>prácticas</a:t>
            </a:r>
            <a:r>
              <a:rPr lang="en-US" sz="1800" dirty="0">
                <a:effectLst/>
                <a:latin typeface="Poppins" pitchFamily="2" charset="77"/>
                <a:ea typeface="Calibri" panose="020F0502020204030204" pitchFamily="34" charset="0"/>
                <a:cs typeface="Arial" panose="020B0604020202020204" pitchFamily="34" charset="0"/>
              </a:rPr>
              <a:t> de M</a:t>
            </a:r>
            <a:r>
              <a:rPr lang="en-US" sz="1800" baseline="30000" dirty="0">
                <a:effectLst/>
                <a:latin typeface="Poppins" pitchFamily="2" charset="77"/>
                <a:ea typeface="Calibri" panose="020F0502020204030204" pitchFamily="34" charset="0"/>
                <a:cs typeface="Arial" panose="020B0604020202020204" pitchFamily="34" charset="0"/>
              </a:rPr>
              <a:t>5</a:t>
            </a:r>
            <a:r>
              <a:rPr lang="en-US" sz="1800" dirty="0">
                <a:effectLst/>
                <a:latin typeface="Poppins" pitchFamily="2" charset="77"/>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Esta diapositiva incluye animación. Vea las instrucciones en los puntos de discusión.</a:t>
            </a:r>
          </a:p>
          <a:p>
            <a:pPr marL="0" marR="0">
              <a:spcBef>
                <a:spcPts val="600"/>
              </a:spcBef>
              <a:spcAft>
                <a:spcPts val="600"/>
              </a:spcAft>
            </a:pPr>
            <a:endParaRPr lang="es-E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Pensemos en el enfoque como un todo.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En conjunto, estas cinco prácticas están</a:t>
            </a:r>
            <a:r>
              <a:rPr lang="es-ES" sz="1100" spc="-2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[Hacer clic]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Basadas en la investigación</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Muchos estudios muestran que los niños aprenden más matemáticas y desarrollan una comprensión más profunda de los conceptos matemáticos cuando los educadores usan intencionadamente prácticas como las incluidas en M</a:t>
            </a:r>
            <a:r>
              <a:rPr lang="es-ES" sz="1100" spc="-1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t>
            </a:r>
            <a:r>
              <a:rPr lang="en-US" sz="1100" spc="-10" dirty="0">
                <a:solidFill>
                  <a:srgbClr val="0F173D"/>
                </a:solidFill>
                <a:effectLst/>
                <a:latin typeface="Poppins" pitchFamily="2" charset="77"/>
                <a:ea typeface="Calibri" panose="020F0502020204030204" pitchFamily="34" charset="0"/>
                <a:cs typeface="Calibri" panose="020F0502020204030204" pitchFamily="34" charset="0"/>
              </a:rPr>
              <a:t>Carr et al., 2019; National Research Council</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2009; NCTM, 2021).</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[Hacer clic]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Centradas en el niño</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Los niños aprenden mejor cuando los educadores se centran en intereses, fortalezas y necesidades individuales. El enfoque</a:t>
            </a:r>
            <a:r>
              <a:rPr lang="es-ES" sz="1600" spc="-10" dirty="0">
                <a:solidFill>
                  <a:srgbClr val="444F9D"/>
                </a:solidFill>
                <a:effectLst/>
                <a:latin typeface="Poppins" pitchFamily="2" charset="77"/>
                <a:ea typeface="Calibri" panose="020F0502020204030204" pitchFamily="34" charset="0"/>
                <a:cs typeface="Calibri" panose="020F0502020204030204" pitchFamily="34" charset="0"/>
              </a:rPr>
              <a:t> </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baseline="30000" dirty="0">
                <a:solidFill>
                  <a:srgbClr val="0F173D"/>
                </a:solidFill>
                <a:effectLst/>
                <a:latin typeface="Poppins" pitchFamily="2" charset="77"/>
                <a:ea typeface="Calibri" panose="020F0502020204030204" pitchFamily="34" charset="0"/>
                <a:cs typeface="Calibri" panose="020F0502020204030204" pitchFamily="34" charset="0"/>
              </a:rPr>
              <a:t>5 </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honra las formas únicas de conocimiento y aprendizaje de los niños, incluyendo sus idiomas, culturas, experiencias vividas y habilidades. Mantener al niño en el centro permite a los educadores ofrecer experiencias de aprendizaje que apoyan el desarrollo y el aprendizaje para todos los niños de cualquier origen, raza, cultura, etnia, idioma, género, capacidad o condición socioeconómica.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[Hacer clic]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Basadas en la indagación</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El enfoque M</a:t>
            </a:r>
            <a:r>
              <a:rPr lang="es-ES" sz="1100" spc="-1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también se basa en la indagación. Las experiencias de aprendizaje provienen de preguntas que los niños encuentran interesantes. El objetivo no es que los niños memoricen hechos, como nombres de formas o la lista de conteo (también llamada "secuencia de conteo"). En cambio, el aprendizaje basado en la investigación permite a los niños resolver problemas matemáticos del mundo real, trabajar con ideas matemáticas y desarrollar una comprensión profunda de los conceptos matemáticos.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a:buNone/>
            </a:pPr>
            <a:r>
              <a:rPr lang="en-US" sz="1200" dirty="0">
                <a:effectLst/>
                <a:latin typeface="Poppins" pitchFamily="2" charset="77"/>
                <a:ea typeface="Calibri" panose="020F0502020204030204" pitchFamily="34" charset="0"/>
                <a:cs typeface="Arial" panose="020B0604020202020204" pitchFamily="34" charset="0"/>
              </a:rPr>
              <a:t>[Hacer </a:t>
            </a:r>
            <a:r>
              <a:rPr lang="en-US" sz="1200" dirty="0" err="1">
                <a:effectLst/>
                <a:latin typeface="Poppins" pitchFamily="2" charset="77"/>
                <a:ea typeface="Calibri" panose="020F0502020204030204" pitchFamily="34" charset="0"/>
                <a:cs typeface="Arial" panose="020B0604020202020204" pitchFamily="34" charset="0"/>
              </a:rPr>
              <a:t>clic</a:t>
            </a:r>
            <a:r>
              <a:rPr lang="en-US" sz="1200" dirty="0">
                <a:effectLst/>
                <a:latin typeface="Poppins" pitchFamily="2" charset="77"/>
                <a:ea typeface="Calibri" panose="020F0502020204030204" pitchFamily="34" charset="0"/>
                <a:cs typeface="Arial" panose="020B0604020202020204" pitchFamily="34" charset="0"/>
              </a:rPr>
              <a:t>] </a:t>
            </a:r>
            <a:r>
              <a:rPr lang="en-US" sz="1200" b="1" dirty="0">
                <a:effectLst/>
                <a:latin typeface="Poppins" pitchFamily="2" charset="77"/>
                <a:ea typeface="Calibri" panose="020F0502020204030204" pitchFamily="34" charset="0"/>
                <a:cs typeface="Arial" panose="020B0604020202020204" pitchFamily="34" charset="0"/>
              </a:rPr>
              <a:t>De </a:t>
            </a:r>
            <a:r>
              <a:rPr lang="en-US" sz="1200" b="1" dirty="0" err="1">
                <a:effectLst/>
                <a:latin typeface="Poppins" pitchFamily="2" charset="77"/>
                <a:ea typeface="Calibri" panose="020F0502020204030204" pitchFamily="34" charset="0"/>
                <a:cs typeface="Arial" panose="020B0604020202020204" pitchFamily="34" charset="0"/>
              </a:rPr>
              <a:t>aplicación</a:t>
            </a:r>
            <a:r>
              <a:rPr lang="en-US" sz="1200" b="1" dirty="0">
                <a:effectLst/>
                <a:latin typeface="Poppins" pitchFamily="2" charset="77"/>
                <a:ea typeface="Calibri" panose="020F0502020204030204" pitchFamily="34" charset="0"/>
                <a:cs typeface="Arial" panose="020B0604020202020204" pitchFamily="34" charset="0"/>
              </a:rPr>
              <a:t> flexible</a:t>
            </a:r>
            <a:r>
              <a:rPr lang="en-US" sz="1200" dirty="0">
                <a:effectLst/>
                <a:latin typeface="Poppins" pitchFamily="2" charset="77"/>
                <a:ea typeface="Calibri" panose="020F0502020204030204" pitchFamily="34" charset="0"/>
                <a:cs typeface="Arial" panose="020B0604020202020204" pitchFamily="34" charset="0"/>
              </a:rPr>
              <a:t>: Por </a:t>
            </a:r>
            <a:r>
              <a:rPr lang="en-US" sz="1200" dirty="0" err="1">
                <a:effectLst/>
                <a:latin typeface="Poppins" pitchFamily="2" charset="77"/>
                <a:ea typeface="Calibri" panose="020F0502020204030204" pitchFamily="34" charset="0"/>
                <a:cs typeface="Arial" panose="020B0604020202020204" pitchFamily="34" charset="0"/>
              </a:rPr>
              <a:t>último</a:t>
            </a:r>
            <a:r>
              <a:rPr lang="en-US" sz="1200" dirty="0">
                <a:effectLst/>
                <a:latin typeface="Poppins" pitchFamily="2" charset="77"/>
                <a:ea typeface="Calibri" panose="020F0502020204030204" pitchFamily="34" charset="0"/>
                <a:cs typeface="Arial" panose="020B0604020202020204" pitchFamily="34" charset="0"/>
              </a:rPr>
              <a:t>, M</a:t>
            </a:r>
            <a:r>
              <a:rPr lang="en-US" sz="1200" baseline="30000" dirty="0">
                <a:effectLst/>
                <a:latin typeface="Poppins" pitchFamily="2" charset="77"/>
                <a:ea typeface="Calibri" panose="020F0502020204030204" pitchFamily="34" charset="0"/>
                <a:cs typeface="Arial" panose="020B0604020202020204" pitchFamily="34" charset="0"/>
              </a:rPr>
              <a:t>5 </a:t>
            </a:r>
            <a:r>
              <a:rPr lang="en-US" sz="1200" dirty="0" err="1">
                <a:effectLst/>
                <a:latin typeface="Poppins" pitchFamily="2" charset="77"/>
                <a:ea typeface="Calibri" panose="020F0502020204030204" pitchFamily="34" charset="0"/>
                <a:cs typeface="Arial" panose="020B0604020202020204" pitchFamily="34" charset="0"/>
              </a:rPr>
              <a:t>puede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utilizarse</a:t>
            </a:r>
            <a:r>
              <a:rPr lang="en-US" sz="1200" dirty="0">
                <a:effectLst/>
                <a:latin typeface="Poppins" pitchFamily="2" charset="77"/>
                <a:ea typeface="Calibri" panose="020F0502020204030204" pitchFamily="34" charset="0"/>
                <a:cs typeface="Arial" panose="020B0604020202020204" pitchFamily="34" charset="0"/>
              </a:rPr>
              <a:t> de forma flexible. No es un plan de </a:t>
            </a:r>
            <a:r>
              <a:rPr lang="en-US" sz="1200" dirty="0" err="1">
                <a:effectLst/>
                <a:latin typeface="Poppins" pitchFamily="2" charset="77"/>
                <a:ea typeface="Calibri" panose="020F0502020204030204" pitchFamily="34" charset="0"/>
                <a:cs typeface="Arial" panose="020B0604020202020204" pitchFamily="34" charset="0"/>
              </a:rPr>
              <a:t>estudios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ni</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una</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lista</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estrategias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específicas</a:t>
            </a:r>
            <a:r>
              <a:rPr lang="en-US" sz="1200" dirty="0">
                <a:effectLst/>
                <a:latin typeface="Poppins" pitchFamily="2" charset="77"/>
                <a:ea typeface="Calibri" panose="020F0502020204030204" pitchFamily="34" charset="0"/>
                <a:cs typeface="Arial" panose="020B0604020202020204" pitchFamily="34" charset="0"/>
              </a:rPr>
              <a:t>. M</a:t>
            </a:r>
            <a:r>
              <a:rPr lang="en-US" sz="1200" baseline="30000" dirty="0">
                <a:effectLst/>
                <a:latin typeface="Poppins" pitchFamily="2" charset="77"/>
                <a:ea typeface="Calibri" panose="020F0502020204030204" pitchFamily="34" charset="0"/>
                <a:cs typeface="Arial" panose="020B0604020202020204" pitchFamily="34" charset="0"/>
              </a:rPr>
              <a:t>5</a:t>
            </a:r>
            <a:r>
              <a:rPr lang="en-US" sz="1200" dirty="0">
                <a:effectLst/>
                <a:latin typeface="Poppins" pitchFamily="2" charset="77"/>
                <a:ea typeface="Calibri" panose="020F0502020204030204" pitchFamily="34" charset="0"/>
                <a:cs typeface="Arial" panose="020B0604020202020204" pitchFamily="34" charset="0"/>
              </a:rPr>
              <a:t> es un </a:t>
            </a:r>
            <a:r>
              <a:rPr lang="en-US" sz="1200" dirty="0" err="1">
                <a:effectLst/>
                <a:latin typeface="Poppins" pitchFamily="2" charset="77"/>
                <a:ea typeface="Calibri" panose="020F0502020204030204" pitchFamily="34" charset="0"/>
                <a:cs typeface="Arial" panose="020B0604020202020204" pitchFamily="34" charset="0"/>
              </a:rPr>
              <a:t>enfoque</a:t>
            </a:r>
            <a:r>
              <a:rPr lang="en-US" sz="1200" dirty="0">
                <a:effectLst/>
                <a:latin typeface="Poppins" pitchFamily="2" charset="77"/>
                <a:ea typeface="Calibri" panose="020F0502020204030204" pitchFamily="34" charset="0"/>
                <a:cs typeface="Arial" panose="020B0604020202020204" pitchFamily="34" charset="0"/>
              </a:rPr>
              <a:t> que se </a:t>
            </a:r>
            <a:r>
              <a:rPr lang="en-US" sz="1200" dirty="0" err="1">
                <a:effectLst/>
                <a:latin typeface="Poppins" pitchFamily="2" charset="77"/>
                <a:ea typeface="Calibri" panose="020F0502020204030204" pitchFamily="34" charset="0"/>
                <a:cs typeface="Arial" panose="020B0604020202020204" pitchFamily="34" charset="0"/>
              </a:rPr>
              <a:t>puede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utilizar</a:t>
            </a:r>
            <a:r>
              <a:rPr lang="en-US" sz="1200" dirty="0">
                <a:effectLst/>
                <a:latin typeface="Poppins" pitchFamily="2" charset="77"/>
                <a:ea typeface="Calibri" panose="020F0502020204030204" pitchFamily="34" charset="0"/>
                <a:cs typeface="Arial" panose="020B0604020202020204" pitchFamily="34" charset="0"/>
              </a:rPr>
              <a:t> con </a:t>
            </a:r>
            <a:r>
              <a:rPr lang="en-US" sz="1200" dirty="0" err="1">
                <a:effectLst/>
                <a:latin typeface="Poppins" pitchFamily="2" charset="77"/>
                <a:ea typeface="Calibri" panose="020F0502020204030204" pitchFamily="34" charset="0"/>
                <a:cs typeface="Arial" panose="020B0604020202020204" pitchFamily="34" charset="0"/>
              </a:rPr>
              <a:t>cualquier</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currículo</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apoya</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el</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aprendizaje</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matemáticas</a:t>
            </a:r>
            <a:r>
              <a:rPr lang="en-US" sz="1200" dirty="0">
                <a:effectLst/>
                <a:latin typeface="Poppins" pitchFamily="2" charset="77"/>
                <a:ea typeface="Calibri" panose="020F0502020204030204" pitchFamily="34" charset="0"/>
                <a:cs typeface="Arial" panose="020B0604020202020204" pitchFamily="34" charset="0"/>
              </a:rPr>
              <a:t> a lo largo del día con </a:t>
            </a:r>
            <a:r>
              <a:rPr lang="en-US" sz="1200" dirty="0" err="1">
                <a:effectLst/>
                <a:latin typeface="Poppins" pitchFamily="2" charset="77"/>
                <a:ea typeface="Calibri" panose="020F0502020204030204" pitchFamily="34" charset="0"/>
                <a:cs typeface="Arial" panose="020B0604020202020204" pitchFamily="34" charset="0"/>
              </a:rPr>
              <a:t>niños</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todas</a:t>
            </a:r>
            <a:r>
              <a:rPr lang="en-US" sz="1200" dirty="0">
                <a:effectLst/>
                <a:latin typeface="Poppins" pitchFamily="2" charset="77"/>
                <a:ea typeface="Calibri" panose="020F0502020204030204" pitchFamily="34" charset="0"/>
                <a:cs typeface="Arial" panose="020B0604020202020204" pitchFamily="34" charset="0"/>
              </a:rPr>
              <a:t> las </a:t>
            </a:r>
            <a:r>
              <a:rPr lang="en-US" sz="1200" dirty="0" err="1">
                <a:effectLst/>
                <a:latin typeface="Poppins" pitchFamily="2" charset="77"/>
                <a:ea typeface="Calibri" panose="020F0502020204030204" pitchFamily="34" charset="0"/>
                <a:cs typeface="Arial" panose="020B0604020202020204" pitchFamily="34" charset="0"/>
              </a:rPr>
              <a:t>edades</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habilidades</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en</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diferentes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entornos</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aprendizaje</a:t>
            </a:r>
            <a:r>
              <a:rPr lang="en-US" sz="1200" dirty="0">
                <a:effectLst/>
                <a:latin typeface="Poppins" pitchFamily="2" charset="77"/>
                <a:ea typeface="Calibri" panose="020F0502020204030204" pitchFamily="34" charset="0"/>
                <a:cs typeface="Arial" panose="020B0604020202020204" pitchFamily="34" charset="0"/>
              </a:rPr>
              <a:t>. </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231602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minutos (incluyendo la actividad en la próxima diapositiva)</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Estructuras de papel</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10-20 hojas de cualquier tipo de papel, cinta adhesiva, clips para papel, cuerda, tres pies de hilo por grupo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de las notas del facilitador. Ajuste los puntos de discusión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matemáticas son divertidas! Este principio es clave para el enfoque de aprendizaje profesional de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 </a:t>
            </a: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Antes de examinar cada práctica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vamos a participar en una experiencia matemática lúdica. El propósito de esta actividad es experimentar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desde la perspectiva de alguien que está aprendiendo.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Saquen 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Estructuras de papel</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Sigan las instrucciones para construir juntos una estructura de papel. Cuando hayan terminado, encuentren una manera de medir su estructura y comparar la altura de su estructura con la altura de la estructura de otro grupo.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[Puede usar los siguientes avisos para apoyar a los participantes mientras construyen:]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Cuéntenme sobre su estructura.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altura tiene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¿Creen que su estructura es más alta que otro grupo? ¿Cómo lo saben?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Cuéntenme sobre las formas que solían construir.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¿Cuántos trozos de papel usaron para construir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matemáticas son divertidas! Este principio es clave para el enfoque de aprendizaje profesional de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Esta actividad invita a los adultos a experimentar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mediante una experiencia lúdica y práctica.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Antes de su sesión, revise cuidadosamente el folleto y prepare los materiales necesarios.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 método de facilitación que funcione mejor para la duración, el formato, el tamaño del grupo y las necesidades de los participantes de su sesión.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Agrupe a los participantes de una manera que sea significativa para ellos (por ejemplo, cree grupos basados en la edad de los niños en los entornos de aprendizaje de los participantes).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Invite a los participantes a construir estructuras en parejas. Luego, pídales que comparen las estructuras construidas en su mesa.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Organice a los participantes en grupos más grandes por mesa. Luego, compare las estructuras alrededor de la sala.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medida que los participantes construyen sus estructuras, muévase por la sala y proporcione apoyo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1539843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minutos (incluyendo la actividad en la diapositiva anterior)</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construyen sus estructuras:] Discutamos esta experiencia.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[Puede utilizar los siguientes mensajes para fomentar las discusiones relacionadas con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sus experiencias vividas influyeron en las formas en que construyó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experimentó?</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vocabulario de matemáticas usó?</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los materiales apoyaron su aprendizaje de matemáticas?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¿Cómo midió la altura de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Mientras estabas construyendo, noté muchas conexiones con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Usaron sus experiencias vividas para diseñar sus estructuras, experimentaron con diferentes formas de construir y medir, y utilizaron vocabulario matemático como "más alto", "medir" y "encima de." Los materiales que utilizaron eran abiertos, permitiéndoles usarlos de diferentes maneras. ¡También utilizaron diferentes formas de medir y representar la altura de sus estructuras!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lo largo de nuestra sesión, reflexionaremos más sobre cómo su experiencia en la construcción de estructuras de papel se conecta con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También consideraremos cómo el uso de este enfoque puede apoyar el aprendizaje temprano de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sesiones más cortas, invite a algunos voluntarios a responder algunas o todas las preguntas de reflexión.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sesiones más largas, considere invitar a grupos a discutir algunas o todas las preguntas de reflexión. Luego, aliente a los grupos a compartir con el grupo más grande.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59256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Ahora que han tenido la oportunidad de experimentar El enfoque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como alguien que está aprendiendo, vamos a discutir las cinco prácticas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en detalle. Comenzaremos con la práctica más central, el aprendizaje mutuo.</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3879142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107652" y="625"/>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520" y="605286"/>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80100" y="-1403"/>
            <a:ext cx="6311900"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6"/>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11179" y="294568"/>
            <a:ext cx="4153347" cy="2169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900" noProof="0" dirty="0">
                <a:solidFill>
                  <a:schemeClr val="bg1"/>
                </a:solidFill>
              </a:rPr>
              <a:t>Temas de matemáticas 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376336" y="296224"/>
            <a:ext cx="5528105" cy="2169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900" noProof="0" dirty="0">
                <a:solidFill>
                  <a:schemeClr val="bg1"/>
                </a:solidFill>
              </a:rPr>
              <a:t>El enfoque M</a:t>
            </a:r>
            <a:r>
              <a:rPr lang="es-ES_tradnl" sz="900" baseline="30000" noProof="0" dirty="0">
                <a:solidFill>
                  <a:schemeClr val="bg1"/>
                </a:solidFill>
              </a:rPr>
              <a:t>5</a:t>
            </a:r>
            <a:r>
              <a:rPr lang="es-ES_tradnl" sz="900" noProof="0" dirty="0">
                <a:solidFill>
                  <a:schemeClr val="bg1"/>
                </a:solidFill>
              </a:rPr>
              <a:t> para las matemáticas tempranas</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2" name="Graphic 11">
            <a:extLst>
              <a:ext uri="{FF2B5EF4-FFF2-40B4-BE49-F238E27FC236}">
                <a16:creationId xmlns:a16="http://schemas.microsoft.com/office/drawing/2014/main" id="{BF823BA0-D908-C0C0-CFCF-8B61DAF70323}"/>
              </a:ext>
            </a:extLst>
          </p:cNvPr>
          <p:cNvPicPr>
            <a:picLocks noChangeAspect="1"/>
          </p:cNvPicPr>
          <p:nvPr userDrawn="1"/>
        </p:nvPicPr>
        <p:blipFill>
          <a:blip r:embed="rId4">
            <a:extLst>
              <a:ext uri="{96DAC541-7B7A-43D3-8B79-37D633B846F1}">
                <asvg:svgBlip xmlns:asvg="http://schemas.microsoft.com/office/drawing/2016/SVG/main" r:embed="rId5"/>
              </a:ext>
            </a:extLst>
          </a:blip>
          <a:srcRect l="370" r="370"/>
          <a:stretch/>
        </p:blipFill>
        <p:spPr>
          <a:xfrm>
            <a:off x="5292725" y="79375"/>
            <a:ext cx="425450" cy="42862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341247" y="1505179"/>
            <a:ext cx="2759763" cy="2410835"/>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3291048" y="1505179"/>
            <a:ext cx="2759763" cy="2410835"/>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Text Placeholder 6">
            <a:extLst>
              <a:ext uri="{FF2B5EF4-FFF2-40B4-BE49-F238E27FC236}">
                <a16:creationId xmlns:a16="http://schemas.microsoft.com/office/drawing/2014/main" id="{2FCC818B-70A2-BF4E-F992-CBB3E9C5E876}"/>
              </a:ext>
            </a:extLst>
          </p:cNvPr>
          <p:cNvSpPr>
            <a:spLocks noGrp="1"/>
          </p:cNvSpPr>
          <p:nvPr>
            <p:ph type="body" sz="quarter" idx="10"/>
          </p:nvPr>
        </p:nvSpPr>
        <p:spPr>
          <a:xfrm>
            <a:off x="340558" y="4095471"/>
            <a:ext cx="2759763"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FD5C519-2E93-6AE9-A0C4-BF5E2BC96E30}"/>
              </a:ext>
            </a:extLst>
          </p:cNvPr>
          <p:cNvSpPr>
            <a:spLocks noGrp="1"/>
          </p:cNvSpPr>
          <p:nvPr>
            <p:ph type="body" sz="quarter" idx="11"/>
          </p:nvPr>
        </p:nvSpPr>
        <p:spPr>
          <a:xfrm>
            <a:off x="3291513" y="4095471"/>
            <a:ext cx="2759298"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FB550A33-A383-18D9-43DF-6EBD8BE3C56F}"/>
              </a:ext>
            </a:extLst>
          </p:cNvPr>
          <p:cNvSpPr>
            <a:spLocks noGrp="1"/>
          </p:cNvSpPr>
          <p:nvPr>
            <p:ph sz="quarter" idx="12"/>
          </p:nvPr>
        </p:nvSpPr>
        <p:spPr>
          <a:xfrm>
            <a:off x="6241775" y="1504671"/>
            <a:ext cx="2743200" cy="2410835"/>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037128AE-51CB-ECC1-92A7-18103CA90497}"/>
              </a:ext>
            </a:extLst>
          </p:cNvPr>
          <p:cNvSpPr>
            <a:spLocks noGrp="1"/>
          </p:cNvSpPr>
          <p:nvPr>
            <p:ph sz="quarter" idx="13"/>
          </p:nvPr>
        </p:nvSpPr>
        <p:spPr>
          <a:xfrm>
            <a:off x="6241775" y="4095471"/>
            <a:ext cx="2743200"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FF2B5EF4-FFF2-40B4-BE49-F238E27FC236}">
                <a16:creationId xmlns:a16="http://schemas.microsoft.com/office/drawing/2014/main" id="{39EF6116-7679-1EC4-C59B-7C8A82FBD60D}"/>
              </a:ext>
            </a:extLst>
          </p:cNvPr>
          <p:cNvSpPr>
            <a:spLocks noGrp="1"/>
          </p:cNvSpPr>
          <p:nvPr>
            <p:ph sz="quarter" idx="14"/>
          </p:nvPr>
        </p:nvSpPr>
        <p:spPr>
          <a:xfrm>
            <a:off x="9184172" y="1504671"/>
            <a:ext cx="2743200" cy="2411413"/>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FF2B5EF4-FFF2-40B4-BE49-F238E27FC236}">
                <a16:creationId xmlns:a16="http://schemas.microsoft.com/office/drawing/2014/main" id="{78CE2B89-ED4A-ADC0-4AFA-D83AB2AF0AA5}"/>
              </a:ext>
            </a:extLst>
          </p:cNvPr>
          <p:cNvSpPr>
            <a:spLocks noGrp="1"/>
          </p:cNvSpPr>
          <p:nvPr>
            <p:ph sz="quarter" idx="15"/>
          </p:nvPr>
        </p:nvSpPr>
        <p:spPr>
          <a:xfrm>
            <a:off x="9183688" y="4095471"/>
            <a:ext cx="2743200"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837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400636"/>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400636"/>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6" name="Text Placeholder 23">
            <a:extLst>
              <a:ext uri="{FF2B5EF4-FFF2-40B4-BE49-F238E27FC236}">
                <a16:creationId xmlns:a16="http://schemas.microsoft.com/office/drawing/2014/main" id="{33FA4021-23B0-E533-DF0D-9A5F9D8E57B8}"/>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742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523410" y="1249353"/>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296737" y="1249353"/>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Content Placeholder 6">
            <a:extLst>
              <a:ext uri="{FF2B5EF4-FFF2-40B4-BE49-F238E27FC236}">
                <a16:creationId xmlns:a16="http://schemas.microsoft.com/office/drawing/2014/main" id="{469C9E10-C2C8-5A55-45F5-0EBB714A01C3}"/>
              </a:ext>
            </a:extLst>
          </p:cNvPr>
          <p:cNvSpPr>
            <a:spLocks noGrp="1"/>
          </p:cNvSpPr>
          <p:nvPr>
            <p:ph sz="quarter" idx="10"/>
          </p:nvPr>
        </p:nvSpPr>
        <p:spPr>
          <a:xfrm>
            <a:off x="8065438" y="1249025"/>
            <a:ext cx="3566160" cy="3246120"/>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a:extLst>
              <a:ext uri="{FF2B5EF4-FFF2-40B4-BE49-F238E27FC236}">
                <a16:creationId xmlns:a16="http://schemas.microsoft.com/office/drawing/2014/main" id="{07137DB4-1710-EAF4-5DEF-0192ABDEB721}"/>
              </a:ext>
            </a:extLst>
          </p:cNvPr>
          <p:cNvSpPr>
            <a:spLocks noGrp="1"/>
          </p:cNvSpPr>
          <p:nvPr>
            <p:ph type="body" sz="quarter" idx="11"/>
          </p:nvPr>
        </p:nvSpPr>
        <p:spPr>
          <a:xfrm>
            <a:off x="523693" y="4661630"/>
            <a:ext cx="3565877"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4F853D7-C09A-B246-0221-A63C045FDFCC}"/>
              </a:ext>
            </a:extLst>
          </p:cNvPr>
          <p:cNvSpPr>
            <a:spLocks noGrp="1"/>
          </p:cNvSpPr>
          <p:nvPr>
            <p:ph type="body" sz="quarter" idx="12"/>
          </p:nvPr>
        </p:nvSpPr>
        <p:spPr>
          <a:xfrm>
            <a:off x="4297180" y="4661630"/>
            <a:ext cx="3565525"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F128DEC0-E28D-7EE9-ADD9-67D7241A5098}"/>
              </a:ext>
            </a:extLst>
          </p:cNvPr>
          <p:cNvSpPr>
            <a:spLocks noGrp="1"/>
          </p:cNvSpPr>
          <p:nvPr>
            <p:ph type="body" sz="quarter" idx="13"/>
          </p:nvPr>
        </p:nvSpPr>
        <p:spPr>
          <a:xfrm>
            <a:off x="8065905" y="4661630"/>
            <a:ext cx="3565525"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a:extLst>
              <a:ext uri="{FF2B5EF4-FFF2-40B4-BE49-F238E27FC236}">
                <a16:creationId xmlns:a16="http://schemas.microsoft.com/office/drawing/2014/main" id="{E5A47C84-412D-B651-7455-7E69E994659D}"/>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611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523410" y="1805937"/>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296737" y="1805937"/>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Content Placeholder 6">
            <a:extLst>
              <a:ext uri="{FF2B5EF4-FFF2-40B4-BE49-F238E27FC236}">
                <a16:creationId xmlns:a16="http://schemas.microsoft.com/office/drawing/2014/main" id="{469C9E10-C2C8-5A55-45F5-0EBB714A01C3}"/>
              </a:ext>
            </a:extLst>
          </p:cNvPr>
          <p:cNvSpPr>
            <a:spLocks noGrp="1"/>
          </p:cNvSpPr>
          <p:nvPr>
            <p:ph sz="quarter" idx="10"/>
          </p:nvPr>
        </p:nvSpPr>
        <p:spPr>
          <a:xfrm>
            <a:off x="8065438" y="1805609"/>
            <a:ext cx="3566160" cy="3246120"/>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a:extLst>
              <a:ext uri="{FF2B5EF4-FFF2-40B4-BE49-F238E27FC236}">
                <a16:creationId xmlns:a16="http://schemas.microsoft.com/office/drawing/2014/main" id="{07137DB4-1710-EAF4-5DEF-0192ABDEB721}"/>
              </a:ext>
            </a:extLst>
          </p:cNvPr>
          <p:cNvSpPr>
            <a:spLocks noGrp="1"/>
          </p:cNvSpPr>
          <p:nvPr>
            <p:ph type="body" sz="quarter" idx="11"/>
          </p:nvPr>
        </p:nvSpPr>
        <p:spPr>
          <a:xfrm>
            <a:off x="523693" y="5218214"/>
            <a:ext cx="3565877"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4F853D7-C09A-B246-0221-A63C045FDFCC}"/>
              </a:ext>
            </a:extLst>
          </p:cNvPr>
          <p:cNvSpPr>
            <a:spLocks noGrp="1"/>
          </p:cNvSpPr>
          <p:nvPr>
            <p:ph type="body" sz="quarter" idx="12"/>
          </p:nvPr>
        </p:nvSpPr>
        <p:spPr>
          <a:xfrm>
            <a:off x="4297180" y="5218214"/>
            <a:ext cx="3565525"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a:extLst>
              <a:ext uri="{FF2B5EF4-FFF2-40B4-BE49-F238E27FC236}">
                <a16:creationId xmlns:a16="http://schemas.microsoft.com/office/drawing/2014/main" id="{F128DEC0-E28D-7EE9-ADD9-67D7241A5098}"/>
              </a:ext>
            </a:extLst>
          </p:cNvPr>
          <p:cNvSpPr>
            <a:spLocks noGrp="1"/>
          </p:cNvSpPr>
          <p:nvPr>
            <p:ph type="body" sz="quarter" idx="13"/>
          </p:nvPr>
        </p:nvSpPr>
        <p:spPr>
          <a:xfrm>
            <a:off x="8065905" y="5218214"/>
            <a:ext cx="3565525"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3979B31F-A406-9010-15BC-35721F293070}"/>
              </a:ext>
            </a:extLst>
          </p:cNvPr>
          <p:cNvSpPr>
            <a:spLocks noGrp="1"/>
          </p:cNvSpPr>
          <p:nvPr>
            <p:ph type="body" sz="quarter" idx="14"/>
          </p:nvPr>
        </p:nvSpPr>
        <p:spPr>
          <a:xfrm>
            <a:off x="914400" y="969963"/>
            <a:ext cx="10717213" cy="83502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586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6"/>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6"/>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6"/>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6"/>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Subtitle Video Intro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5" name="Picture Placeholder 4">
            <a:extLst>
              <a:ext uri="{FF2B5EF4-FFF2-40B4-BE49-F238E27FC236}">
                <a16:creationId xmlns:a16="http://schemas.microsoft.com/office/drawing/2014/main" id="{FA9D7919-C44D-1CF4-51E3-841D0F0659EC}"/>
              </a:ext>
            </a:extLst>
          </p:cNvPr>
          <p:cNvSpPr>
            <a:spLocks noGrp="1"/>
          </p:cNvSpPr>
          <p:nvPr>
            <p:ph type="pic" sz="quarter" idx="14"/>
          </p:nvPr>
        </p:nvSpPr>
        <p:spPr>
          <a:xfrm>
            <a:off x="6096000" y="685800"/>
            <a:ext cx="2743200" cy="2021175"/>
          </a:xfrm>
        </p:spPr>
        <p:txBody>
          <a:bodyPr/>
          <a:lstStyle/>
          <a:p>
            <a:endParaRPr lang="en-US" dirty="0"/>
          </a:p>
        </p:txBody>
      </p:sp>
      <p:sp>
        <p:nvSpPr>
          <p:cNvPr id="8" name="Picture Placeholder 7">
            <a:extLst>
              <a:ext uri="{FF2B5EF4-FFF2-40B4-BE49-F238E27FC236}">
                <a16:creationId xmlns:a16="http://schemas.microsoft.com/office/drawing/2014/main" id="{706110AD-1DBC-DF91-D369-AD85F0CA701E}"/>
              </a:ext>
            </a:extLst>
          </p:cNvPr>
          <p:cNvSpPr>
            <a:spLocks noGrp="1"/>
          </p:cNvSpPr>
          <p:nvPr>
            <p:ph type="pic" sz="quarter" idx="15"/>
          </p:nvPr>
        </p:nvSpPr>
        <p:spPr>
          <a:xfrm>
            <a:off x="9039963" y="685801"/>
            <a:ext cx="2743200" cy="2021174"/>
          </a:xfrm>
        </p:spPr>
        <p:txBody>
          <a:bodyPr/>
          <a:lstStyle/>
          <a:p>
            <a:endParaRPr lang="en-US"/>
          </a:p>
        </p:txBody>
      </p:sp>
      <p:sp>
        <p:nvSpPr>
          <p:cNvPr id="10" name="Picture Placeholder 9">
            <a:extLst>
              <a:ext uri="{FF2B5EF4-FFF2-40B4-BE49-F238E27FC236}">
                <a16:creationId xmlns:a16="http://schemas.microsoft.com/office/drawing/2014/main" id="{F4EA9CE3-7DEC-8343-16E2-D920A0535550}"/>
              </a:ext>
            </a:extLst>
          </p:cNvPr>
          <p:cNvSpPr>
            <a:spLocks noGrp="1"/>
          </p:cNvSpPr>
          <p:nvPr>
            <p:ph type="pic" sz="quarter" idx="16"/>
          </p:nvPr>
        </p:nvSpPr>
        <p:spPr>
          <a:xfrm>
            <a:off x="6096000" y="2917049"/>
            <a:ext cx="2743200" cy="2031119"/>
          </a:xfrm>
        </p:spPr>
        <p:txBody>
          <a:bodyPr/>
          <a:lstStyle/>
          <a:p>
            <a:endParaRPr lang="en-US"/>
          </a:p>
        </p:txBody>
      </p:sp>
      <p:sp>
        <p:nvSpPr>
          <p:cNvPr id="12" name="Picture Placeholder 11">
            <a:extLst>
              <a:ext uri="{FF2B5EF4-FFF2-40B4-BE49-F238E27FC236}">
                <a16:creationId xmlns:a16="http://schemas.microsoft.com/office/drawing/2014/main" id="{D8C3A0D5-A496-2087-41E7-7A49CAAEBD75}"/>
              </a:ext>
            </a:extLst>
          </p:cNvPr>
          <p:cNvSpPr>
            <a:spLocks noGrp="1"/>
          </p:cNvSpPr>
          <p:nvPr>
            <p:ph type="pic" sz="quarter" idx="17"/>
          </p:nvPr>
        </p:nvSpPr>
        <p:spPr>
          <a:xfrm>
            <a:off x="9039964" y="2917051"/>
            <a:ext cx="2743200" cy="2030633"/>
          </a:xfrm>
        </p:spPr>
        <p:txBody>
          <a:bodyPr/>
          <a:lstStyle/>
          <a:p>
            <a:endParaRPr lang="en-US"/>
          </a:p>
        </p:txBody>
      </p:sp>
      <p:sp>
        <p:nvSpPr>
          <p:cNvPr id="14" name="Content Placeholder 13">
            <a:extLst>
              <a:ext uri="{FF2B5EF4-FFF2-40B4-BE49-F238E27FC236}">
                <a16:creationId xmlns:a16="http://schemas.microsoft.com/office/drawing/2014/main" id="{BB4444A6-C9E7-A5CF-5FCC-B12FE5167977}"/>
              </a:ext>
            </a:extLst>
          </p:cNvPr>
          <p:cNvSpPr>
            <a:spLocks noGrp="1"/>
          </p:cNvSpPr>
          <p:nvPr>
            <p:ph sz="quarter" idx="18"/>
          </p:nvPr>
        </p:nvSpPr>
        <p:spPr>
          <a:xfrm>
            <a:off x="6096000" y="4948238"/>
            <a:ext cx="5686425" cy="1455737"/>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81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77" r:id="rId9"/>
    <p:sldLayoutId id="2147483652" r:id="rId10"/>
    <p:sldLayoutId id="2147483678" r:id="rId11"/>
    <p:sldLayoutId id="2147483676" r:id="rId12"/>
    <p:sldLayoutId id="2147483674" r:id="rId13"/>
    <p:sldLayoutId id="2147483675" r:id="rId14"/>
    <p:sldLayoutId id="2147483665" r:id="rId15"/>
    <p:sldLayoutId id="2147483653" r:id="rId16"/>
    <p:sldLayoutId id="2147483654" r:id="rId17"/>
    <p:sldLayoutId id="2147483666" r:id="rId18"/>
    <p:sldLayoutId id="2147483655" r:id="rId19"/>
    <p:sldLayoutId id="2147483656" r:id="rId20"/>
    <p:sldLayoutId id="2147483657" r:id="rId21"/>
  </p:sldLayoutIdLst>
  <p:hf hdr="0" ftr="0" dt="0"/>
  <p:txStyles>
    <p:titleStyle>
      <a:lvl1pPr algn="l" defTabSz="914400" rtl="0" eaLnBrk="1" latinLnBrk="0" hangingPunct="1">
        <a:lnSpc>
          <a:spcPct val="90000"/>
        </a:lnSpc>
        <a:spcBef>
          <a:spcPct val="0"/>
        </a:spcBef>
        <a:buNone/>
        <a:defRPr sz="3000" b="1" kern="1200">
          <a:solidFill>
            <a:schemeClr val="accent6"/>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hyperlink" Target="https://youtu.be/QtFaxJyxtEs" TargetMode="External"/><Relationship Id="rId13" Type="http://schemas.openxmlformats.org/officeDocument/2006/relationships/hyperlink" Target="https://youtu.be/0-gHKvKDP58" TargetMode="External"/><Relationship Id="rId3" Type="http://schemas.openxmlformats.org/officeDocument/2006/relationships/image" Target="../media/image30.png"/><Relationship Id="rId7" Type="http://schemas.openxmlformats.org/officeDocument/2006/relationships/hyperlink" Target="https://youtu.be/3qpWcEPZOHM" TargetMode="External"/><Relationship Id="rId12" Type="http://schemas.openxmlformats.org/officeDocument/2006/relationships/hyperlink" Target="https://youtu.be/DtSY6bFz6kY"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3.jpeg"/><Relationship Id="rId11" Type="http://schemas.openxmlformats.org/officeDocument/2006/relationships/hyperlink" Target="https://youtu.be/q35WiJp4DGs" TargetMode="External"/><Relationship Id="rId5" Type="http://schemas.openxmlformats.org/officeDocument/2006/relationships/image" Target="../media/image32.jpeg"/><Relationship Id="rId10" Type="http://schemas.openxmlformats.org/officeDocument/2006/relationships/hyperlink" Target="https://youtu.be/_biVM8gQv7I" TargetMode="External"/><Relationship Id="rId4" Type="http://schemas.openxmlformats.org/officeDocument/2006/relationships/image" Target="../media/image31.jpeg"/><Relationship Id="rId9" Type="http://schemas.openxmlformats.org/officeDocument/2006/relationships/hyperlink" Target="https://youtu.be/BFwXU4BWLew" TargetMode="External"/><Relationship Id="rId14" Type="http://schemas.openxmlformats.org/officeDocument/2006/relationships/hyperlink" Target="https://youtu.be/B3XMwbDgEv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2.jpeg"/><Relationship Id="rId5" Type="http://schemas.microsoft.com/office/2007/relationships/hdphoto" Target="../media/hdphoto7.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jpg"/><Relationship Id="rId7" Type="http://schemas.openxmlformats.org/officeDocument/2006/relationships/image" Target="../media/image12.sv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54.png"/><Relationship Id="rId4" Type="http://schemas.microsoft.com/office/2007/relationships/hdphoto" Target="../media/hdphoto11.wdp"/><Relationship Id="rId9"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microsoft.com/office/2007/relationships/hdphoto" Target="../media/hdphoto16.wdp"/><Relationship Id="rId5" Type="http://schemas.openxmlformats.org/officeDocument/2006/relationships/image" Target="../media/image59.png"/><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hyperlink" Target="https://youtu.be/3qpWcEPZOHM" TargetMode="External"/><Relationship Id="rId13" Type="http://schemas.openxmlformats.org/officeDocument/2006/relationships/hyperlink" Target="https://youtu.be/DtSY6bFz6kY" TargetMode="External"/><Relationship Id="rId3" Type="http://schemas.openxmlformats.org/officeDocument/2006/relationships/image" Target="../media/image65.png"/><Relationship Id="rId7" Type="http://schemas.openxmlformats.org/officeDocument/2006/relationships/image" Target="../media/image68.jpeg"/><Relationship Id="rId12" Type="http://schemas.openxmlformats.org/officeDocument/2006/relationships/hyperlink" Target="https://youtu.be/q35WiJp4DGs"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67.jpeg"/><Relationship Id="rId11" Type="http://schemas.openxmlformats.org/officeDocument/2006/relationships/hyperlink" Target="https://youtu.be/_biVM8gQv7I" TargetMode="External"/><Relationship Id="rId5" Type="http://schemas.microsoft.com/office/2007/relationships/hdphoto" Target="../media/hdphoto17.wdp"/><Relationship Id="rId15" Type="http://schemas.openxmlformats.org/officeDocument/2006/relationships/hyperlink" Target="https://youtu.be/B3XMwbDgEvw" TargetMode="External"/><Relationship Id="rId10" Type="http://schemas.openxmlformats.org/officeDocument/2006/relationships/hyperlink" Target="https://youtu.be/BFwXU4BWLew" TargetMode="External"/><Relationship Id="rId4" Type="http://schemas.openxmlformats.org/officeDocument/2006/relationships/image" Target="../media/image66.png"/><Relationship Id="rId9" Type="http://schemas.openxmlformats.org/officeDocument/2006/relationships/hyperlink" Target="https://youtu.be/QtFaxJyxtEs" TargetMode="External"/><Relationship Id="rId14" Type="http://schemas.openxmlformats.org/officeDocument/2006/relationships/hyperlink" Target="https://youtu.be/0-gHKvKDP5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887040"/>
            <a:ext cx="4781907" cy="2751522"/>
          </a:xfrm>
        </p:spPr>
        <p:txBody>
          <a:bodyPr anchor="b">
            <a:spAutoFit/>
          </a:bodyPr>
          <a:lstStyle/>
          <a:p>
            <a:pPr algn="l"/>
            <a:r>
              <a:rPr lang="es-ES_tradnl" sz="4800" b="1" noProof="0" dirty="0">
                <a:solidFill>
                  <a:schemeClr val="accent6"/>
                </a:solidFill>
                <a:latin typeface="Montserrat" pitchFamily="2" charset="77"/>
              </a:rPr>
              <a:t>El enfoque M</a:t>
            </a:r>
            <a:r>
              <a:rPr lang="es-ES_tradnl" sz="4800" b="1" baseline="30000" noProof="0" dirty="0">
                <a:solidFill>
                  <a:schemeClr val="accent6"/>
                </a:solidFill>
                <a:latin typeface="Montserrat" pitchFamily="2" charset="77"/>
              </a:rPr>
              <a:t>5</a:t>
            </a:r>
            <a:r>
              <a:rPr lang="es-ES_tradnl" sz="4800" b="1" noProof="0" dirty="0">
                <a:solidFill>
                  <a:schemeClr val="accent6"/>
                </a:solidFill>
                <a:latin typeface="Montserrat" pitchFamily="2" charset="77"/>
              </a:rPr>
              <a:t> para las matemáticas tempranas</a:t>
            </a:r>
            <a:endParaRPr lang="es-ES_tradnl" sz="3600" b="0" noProof="0" dirty="0">
              <a:solidFill>
                <a:schemeClr val="accent6"/>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84E11-7926-6518-54EC-E9B9949D3ABF}"/>
              </a:ext>
            </a:extLst>
          </p:cNvPr>
          <p:cNvSpPr>
            <a:spLocks noGrp="1"/>
          </p:cNvSpPr>
          <p:nvPr>
            <p:ph sz="half" idx="1"/>
          </p:nvPr>
        </p:nvSpPr>
        <p:spPr>
          <a:xfrm>
            <a:off x="838200" y="1588240"/>
            <a:ext cx="4648200" cy="4348819"/>
          </a:xfrm>
        </p:spPr>
        <p:txBody>
          <a:bodyPr>
            <a:normAutofit fontScale="92500" lnSpcReduction="20000"/>
          </a:bodyPr>
          <a:lstStyle/>
          <a:p>
            <a:pPr marL="0" indent="0">
              <a:lnSpc>
                <a:spcPct val="100000"/>
              </a:lnSpc>
              <a:spcBef>
                <a:spcPts val="0"/>
              </a:spcBef>
              <a:spcAft>
                <a:spcPts val="1200"/>
              </a:spcAft>
              <a:buNone/>
            </a:pPr>
            <a:r>
              <a:rPr lang="es-ES_tradnl" noProof="1">
                <a:solidFill>
                  <a:schemeClr val="tx1"/>
                </a:solidFill>
                <a:effectLst/>
                <a:ea typeface="Times New Roman" panose="02020603050405020304" pitchFamily="18" charset="0"/>
                <a:cs typeface="Calibri" panose="020F0502020204030204" pitchFamily="34" charset="0"/>
              </a:rPr>
              <a:t>Aprender sobre los niños, sus:</a:t>
            </a:r>
            <a:endParaRPr lang="es-ES_tradnl" noProof="1">
              <a:solidFill>
                <a:schemeClr val="tx1"/>
              </a:solidFill>
              <a:ea typeface="Times New Roman" panose="02020603050405020304" pitchFamily="18" charset="0"/>
              <a:cs typeface="Calibri" panose="020F0502020204030204" pitchFamily="34" charset="0"/>
            </a:endParaRP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intereses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idiomas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culturas y experiencias vividas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capacidades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conocimientos</a:t>
            </a:r>
            <a:r>
              <a:rPr lang="es-US" sz="2800" dirty="0">
                <a:ea typeface="Times New Roman" panose="02020603050405020304" pitchFamily="18" charset="0"/>
                <a:cs typeface="Calibri" panose="020F0502020204030204" pitchFamily="34" charset="0"/>
              </a:rPr>
              <a:t> </a:t>
            </a:r>
            <a:r>
              <a:rPr lang="es-US" sz="2800" noProof="0" dirty="0">
                <a:ea typeface="Times New Roman" panose="02020603050405020304" pitchFamily="18" charset="0"/>
                <a:cs typeface="Calibri" panose="020F0502020204030204" pitchFamily="34" charset="0"/>
              </a:rPr>
              <a:t>y competencias emergentes</a:t>
            </a:r>
          </a:p>
        </p:txBody>
      </p:sp>
      <p:sp>
        <p:nvSpPr>
          <p:cNvPr id="4" name="Title 3">
            <a:extLst>
              <a:ext uri="{FF2B5EF4-FFF2-40B4-BE49-F238E27FC236}">
                <a16:creationId xmlns:a16="http://schemas.microsoft.com/office/drawing/2014/main" id="{44CC276C-6D14-1130-D1D6-E08578308F05}"/>
              </a:ext>
            </a:extLst>
          </p:cNvPr>
          <p:cNvSpPr>
            <a:spLocks noGrp="1"/>
          </p:cNvSpPr>
          <p:nvPr>
            <p:ph type="title"/>
          </p:nvPr>
        </p:nvSpPr>
        <p:spPr/>
        <p:txBody>
          <a:bodyPr/>
          <a:lstStyle/>
          <a:p>
            <a:r>
              <a:rPr lang="es-US" noProof="0" dirty="0"/>
              <a:t>Aprendizaje mutuo</a:t>
            </a:r>
            <a:r>
              <a:rPr lang="en-US" dirty="0"/>
              <a:t>: </a:t>
            </a:r>
            <a:r>
              <a:rPr lang="es-ES_tradnl" noProof="0" dirty="0"/>
              <a:t>Definición</a:t>
            </a:r>
            <a:endParaRPr lang="en-US" dirty="0"/>
          </a:p>
        </p:txBody>
      </p:sp>
      <p:pic>
        <p:nvPicPr>
          <p:cNvPr id="6" name="Content Placeholder 6">
            <a:extLst>
              <a:ext uri="{FF2B5EF4-FFF2-40B4-BE49-F238E27FC236}">
                <a16:creationId xmlns:a16="http://schemas.microsoft.com/office/drawing/2014/main" id="{8E2D9512-D7AB-C805-985E-3AED3C90B696}"/>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096000" y="1588240"/>
            <a:ext cx="5260308" cy="4094299"/>
          </a:xfrm>
          <a:ln>
            <a:noFill/>
          </a:ln>
        </p:spPr>
      </p:pic>
    </p:spTree>
    <p:extLst>
      <p:ext uri="{BB962C8B-B14F-4D97-AF65-F5344CB8AC3E}">
        <p14:creationId xmlns:p14="http://schemas.microsoft.com/office/powerpoint/2010/main" val="161629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696843-3C3B-C4B5-2322-CF9934E3C885}"/>
              </a:ext>
            </a:extLst>
          </p:cNvPr>
          <p:cNvSpPr>
            <a:spLocks noGrp="1"/>
          </p:cNvSpPr>
          <p:nvPr>
            <p:ph sz="half" idx="1"/>
          </p:nvPr>
        </p:nvSpPr>
        <p:spPr>
          <a:xfrm>
            <a:off x="838200" y="1429233"/>
            <a:ext cx="4798102" cy="3982216"/>
          </a:xfrm>
        </p:spPr>
        <p:txBody>
          <a:bodyPr>
            <a:normAutofit fontScale="92500"/>
          </a:bodyPr>
          <a:lstStyle/>
          <a:p>
            <a:pPr marL="0" lvl="1" indent="0">
              <a:lnSpc>
                <a:spcPct val="100000"/>
              </a:lnSpc>
              <a:spcBef>
                <a:spcPts val="0"/>
              </a:spcBef>
              <a:spcAft>
                <a:spcPts val="600"/>
              </a:spcAft>
              <a:buNone/>
            </a:pPr>
            <a:r>
              <a:rPr lang="es-US" sz="2800" noProof="0" dirty="0">
                <a:ea typeface="Times New Roman" panose="02020603050405020304" pitchFamily="18" charset="0"/>
                <a:cs typeface="Calibri" panose="020F0502020204030204" pitchFamily="34" charset="0"/>
              </a:rPr>
              <a:t>U</a:t>
            </a:r>
            <a:r>
              <a:rPr lang="es-US" sz="2800" kern="0" noProof="0" dirty="0">
                <a:ea typeface="Times New Roman" panose="02020603050405020304" pitchFamily="18" charset="0"/>
                <a:cs typeface="Calibri" panose="020F0502020204030204" pitchFamily="34" charset="0"/>
              </a:rPr>
              <a:t>sar el aprendizaje mutuo</a:t>
            </a:r>
            <a:r>
              <a:rPr lang="en-US" sz="2800" kern="0" dirty="0">
                <a:solidFill>
                  <a:srgbClr val="FF0000"/>
                </a:solidFill>
                <a:effectLst/>
                <a:latin typeface="Montserrat" panose="00000500000000000000" pitchFamily="2" charset="0"/>
                <a:ea typeface="Times New Roman" panose="02020603050405020304" pitchFamily="18" charset="0"/>
                <a:cs typeface="Calibri" panose="020F0502020204030204" pitchFamily="34" charset="0"/>
              </a:rPr>
              <a:t>:</a:t>
            </a:r>
            <a:endParaRPr lang="en-US" sz="2800" strike="sngStrike" dirty="0">
              <a:solidFill>
                <a:srgbClr val="FF0000"/>
              </a:solidFill>
              <a:ea typeface="Times New Roman" panose="02020603050405020304" pitchFamily="18" charset="0"/>
              <a:cs typeface="Calibri" panose="020F0502020204030204" pitchFamily="34" charset="0"/>
            </a:endParaRPr>
          </a:p>
          <a:p>
            <a:pPr marL="457200" lvl="1">
              <a:lnSpc>
                <a:spcPct val="100000"/>
              </a:lnSpc>
              <a:spcBef>
                <a:spcPts val="1200"/>
              </a:spcBef>
              <a:spcAft>
                <a:spcPts val="600"/>
              </a:spcAft>
            </a:pPr>
            <a:r>
              <a:rPr lang="es-US" sz="2800" noProof="0" dirty="0">
                <a:effectLst/>
                <a:ea typeface="Times New Roman" panose="02020603050405020304" pitchFamily="18" charset="0"/>
                <a:cs typeface="Calibri" panose="020F0502020204030204" pitchFamily="34" charset="0"/>
              </a:rPr>
              <a:t>ayuda a los niños a tener un sentido de </a:t>
            </a:r>
            <a:r>
              <a:rPr lang="es-US" sz="2800" noProof="0" dirty="0">
                <a:ea typeface="Times New Roman" panose="02020603050405020304" pitchFamily="18" charset="0"/>
                <a:cs typeface="Calibri" panose="020F0502020204030204" pitchFamily="34" charset="0"/>
              </a:rPr>
              <a:t>pertenencia</a:t>
            </a:r>
            <a:endParaRPr lang="es-US" sz="2800" noProof="0" dirty="0">
              <a:effectLst/>
              <a:ea typeface="Times New Roman" panose="02020603050405020304" pitchFamily="18" charset="0"/>
              <a:cs typeface="Calibri" panose="020F0502020204030204" pitchFamily="34" charset="0"/>
            </a:endParaRPr>
          </a:p>
          <a:p>
            <a:pPr marL="457200" lvl="1">
              <a:lnSpc>
                <a:spcPct val="100000"/>
              </a:lnSpc>
              <a:spcBef>
                <a:spcPts val="1200"/>
              </a:spcBef>
              <a:spcAft>
                <a:spcPts val="600"/>
              </a:spcAft>
            </a:pPr>
            <a:r>
              <a:rPr lang="es-US" sz="2800" noProof="0" dirty="0">
                <a:ea typeface="Times New Roman" panose="02020603050405020304" pitchFamily="18" charset="0"/>
                <a:cs typeface="Calibri" panose="020F0502020204030204" pitchFamily="34" charset="0"/>
              </a:rPr>
              <a:t>aumenta el compromiso</a:t>
            </a:r>
            <a:endParaRPr lang="es-US" sz="2800" noProof="0" dirty="0">
              <a:effectLst/>
              <a:ea typeface="Times New Roman" panose="02020603050405020304" pitchFamily="18" charset="0"/>
              <a:cs typeface="Calibri" panose="020F0502020204030204" pitchFamily="34" charset="0"/>
            </a:endParaRPr>
          </a:p>
          <a:p>
            <a:pPr marL="457200" lvl="1">
              <a:lnSpc>
                <a:spcPct val="100000"/>
              </a:lnSpc>
              <a:spcBef>
                <a:spcPts val="1200"/>
              </a:spcBef>
              <a:spcAft>
                <a:spcPts val="600"/>
              </a:spcAft>
            </a:pPr>
            <a:r>
              <a:rPr lang="es-US" sz="2800" noProof="0" dirty="0">
                <a:ea typeface="Times New Roman" panose="02020603050405020304" pitchFamily="18" charset="0"/>
                <a:cs typeface="Calibri" panose="020F0502020204030204" pitchFamily="34" charset="0"/>
              </a:rPr>
              <a:t>proporciona el apoyo individualizado</a:t>
            </a:r>
          </a:p>
        </p:txBody>
      </p:sp>
      <p:sp>
        <p:nvSpPr>
          <p:cNvPr id="4" name="Title 3">
            <a:extLst>
              <a:ext uri="{FF2B5EF4-FFF2-40B4-BE49-F238E27FC236}">
                <a16:creationId xmlns:a16="http://schemas.microsoft.com/office/drawing/2014/main" id="{B1B82355-7242-22E1-8E77-6387052182C0}"/>
              </a:ext>
            </a:extLst>
          </p:cNvPr>
          <p:cNvSpPr>
            <a:spLocks noGrp="1"/>
          </p:cNvSpPr>
          <p:nvPr>
            <p:ph type="title"/>
          </p:nvPr>
        </p:nvSpPr>
        <p:spPr/>
        <p:txBody>
          <a:bodyPr/>
          <a:lstStyle/>
          <a:p>
            <a:r>
              <a:rPr lang="es-US" noProof="0" dirty="0"/>
              <a:t>¿Por qué es importante el aprendizaje mutuo?</a:t>
            </a:r>
            <a:endParaRPr lang="en-US" dirty="0"/>
          </a:p>
        </p:txBody>
      </p:sp>
      <p:pic>
        <p:nvPicPr>
          <p:cNvPr id="5" name="Content Placeholder 5">
            <a:extLst>
              <a:ext uri="{FF2B5EF4-FFF2-40B4-BE49-F238E27FC236}">
                <a16:creationId xmlns:a16="http://schemas.microsoft.com/office/drawing/2014/main" id="{6FA817C3-402A-B60C-8CCE-36EBA397BCD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6400800" y="1504184"/>
            <a:ext cx="4953000" cy="3907265"/>
          </a:xfrm>
          <a:ln>
            <a:noFill/>
          </a:ln>
        </p:spPr>
      </p:pic>
      <p:sp>
        <p:nvSpPr>
          <p:cNvPr id="7" name="TextBox 6">
            <a:extLst>
              <a:ext uri="{FF2B5EF4-FFF2-40B4-BE49-F238E27FC236}">
                <a16:creationId xmlns:a16="http://schemas.microsoft.com/office/drawing/2014/main" id="{373E747D-D7FC-74A0-4FE8-C874C519064D}"/>
              </a:ext>
            </a:extLst>
          </p:cNvPr>
          <p:cNvSpPr txBox="1"/>
          <p:nvPr/>
        </p:nvSpPr>
        <p:spPr>
          <a:xfrm>
            <a:off x="911689" y="5855942"/>
            <a:ext cx="10812517" cy="369332"/>
          </a:xfrm>
          <a:prstGeom prst="rect">
            <a:avLst/>
          </a:prstGeom>
          <a:noFill/>
        </p:spPr>
        <p:txBody>
          <a:bodyPr wrap="square" rtlCol="0">
            <a:spAutoFit/>
          </a:bodyPr>
          <a:lstStyle/>
          <a:p>
            <a:pPr marL="0" marR="0">
              <a:spcAft>
                <a:spcPts val="600"/>
              </a:spcAft>
            </a:pPr>
            <a:r>
              <a:rPr lang="en-US" dirty="0">
                <a:solidFill>
                  <a:srgbClr val="767676"/>
                </a:solidFill>
                <a:effectLst/>
                <a:latin typeface="Montserrat" panose="00000500000000000000" pitchFamily="2" charset="0"/>
                <a:ea typeface="Times New Roman" panose="02020603050405020304" pitchFamily="18" charset="0"/>
                <a:cs typeface="Segoe UI" panose="020B0502040204020203" pitchFamily="34" charset="0"/>
              </a:rPr>
              <a:t>Schettino (2016); </a:t>
            </a:r>
            <a:r>
              <a:rPr lang="en-US" dirty="0">
                <a:solidFill>
                  <a:srgbClr val="767676"/>
                </a:solidFill>
                <a:effectLst/>
                <a:latin typeface="Montserrat" panose="00000500000000000000" pitchFamily="2" charset="0"/>
                <a:ea typeface="Times New Roman" panose="02020603050405020304" pitchFamily="18" charset="0"/>
              </a:rPr>
              <a:t>National Academies of Sciences, Engineering, and Medicine (2022)</a:t>
            </a:r>
          </a:p>
        </p:txBody>
      </p:sp>
    </p:spTree>
    <p:extLst>
      <p:ext uri="{BB962C8B-B14F-4D97-AF65-F5344CB8AC3E}">
        <p14:creationId xmlns:p14="http://schemas.microsoft.com/office/powerpoint/2010/main" val="206231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83196C1A-61F4-E403-3EBB-FD43F5F4B4FD}"/>
              </a:ext>
              <a:ext uri="{C183D7F6-B498-43B3-948B-1728B52AA6E4}">
                <adec:decorative xmlns:adec="http://schemas.microsoft.com/office/drawing/2017/decorative" val="1"/>
              </a:ext>
            </a:extLst>
          </p:cNvPr>
          <p:cNvPicPr>
            <a:picLocks noGrp="1"/>
          </p:cNvPicPr>
          <p:nvPr>
            <p:ph sz="half" idx="1"/>
          </p:nvPr>
        </p:nvPicPr>
        <p:blipFill>
          <a:blip r:embed="rId3"/>
          <a:srcRect l="353" t="1679" r="15609" b="2076"/>
          <a:stretch/>
        </p:blipFill>
        <p:spPr>
          <a:xfrm>
            <a:off x="538682" y="1423255"/>
            <a:ext cx="3565877" cy="3246120"/>
          </a:xfrm>
          <a:prstGeom prst="rect">
            <a:avLst/>
          </a:prstGeom>
          <a:ln w="12700">
            <a:noFill/>
          </a:ln>
        </p:spPr>
      </p:pic>
      <p:sp>
        <p:nvSpPr>
          <p:cNvPr id="4" name="Title 3">
            <a:extLst>
              <a:ext uri="{FF2B5EF4-FFF2-40B4-BE49-F238E27FC236}">
                <a16:creationId xmlns:a16="http://schemas.microsoft.com/office/drawing/2014/main" id="{96A3DA78-56A9-F827-3032-46B77B1EEA3C}"/>
              </a:ext>
            </a:extLst>
          </p:cNvPr>
          <p:cNvSpPr>
            <a:spLocks noGrp="1"/>
          </p:cNvSpPr>
          <p:nvPr>
            <p:ph type="title"/>
          </p:nvPr>
        </p:nvSpPr>
        <p:spPr/>
        <p:txBody>
          <a:bodyPr/>
          <a:lstStyle/>
          <a:p>
            <a:r>
              <a:rPr lang="es-US" noProof="0" dirty="0"/>
              <a:t>Formas de aprender sobre los niños</a:t>
            </a:r>
            <a:endParaRPr lang="en-US" dirty="0"/>
          </a:p>
        </p:txBody>
      </p:sp>
      <p:sp>
        <p:nvSpPr>
          <p:cNvPr id="6" name="Text Placeholder 5">
            <a:extLst>
              <a:ext uri="{FF2B5EF4-FFF2-40B4-BE49-F238E27FC236}">
                <a16:creationId xmlns:a16="http://schemas.microsoft.com/office/drawing/2014/main" id="{7C0E0A47-4EDA-8839-35A6-376F9D954D32}"/>
              </a:ext>
            </a:extLst>
          </p:cNvPr>
          <p:cNvSpPr>
            <a:spLocks noGrp="1"/>
          </p:cNvSpPr>
          <p:nvPr>
            <p:ph type="body" sz="quarter" idx="11"/>
          </p:nvPr>
        </p:nvSpPr>
        <p:spPr>
          <a:xfrm>
            <a:off x="523693" y="4840532"/>
            <a:ext cx="3565877" cy="1214438"/>
          </a:xfrm>
        </p:spPr>
        <p:txBody>
          <a:bodyPr/>
          <a:lstStyle/>
          <a:p>
            <a:pPr lvl="0" algn="ctr"/>
            <a:r>
              <a:rPr lang="es-US" noProof="0" dirty="0">
                <a:latin typeface="Montserrat SemiBold" panose="00000700000000000000" pitchFamily="2" charset="0"/>
              </a:rPr>
              <a:t>Asociarse con las familias </a:t>
            </a:r>
          </a:p>
        </p:txBody>
      </p:sp>
      <p:sp>
        <p:nvSpPr>
          <p:cNvPr id="7" name="Text Placeholder 6">
            <a:extLst>
              <a:ext uri="{FF2B5EF4-FFF2-40B4-BE49-F238E27FC236}">
                <a16:creationId xmlns:a16="http://schemas.microsoft.com/office/drawing/2014/main" id="{97B946D7-5A40-8550-9E7C-150195754414}"/>
              </a:ext>
            </a:extLst>
          </p:cNvPr>
          <p:cNvSpPr>
            <a:spLocks noGrp="1"/>
          </p:cNvSpPr>
          <p:nvPr>
            <p:ph type="body" sz="quarter" idx="12"/>
          </p:nvPr>
        </p:nvSpPr>
        <p:spPr>
          <a:xfrm>
            <a:off x="4297180" y="4840532"/>
            <a:ext cx="3565525" cy="1214438"/>
          </a:xfrm>
        </p:spPr>
        <p:txBody>
          <a:bodyPr/>
          <a:lstStyle/>
          <a:p>
            <a:pPr lvl="0" algn="ctr"/>
            <a:r>
              <a:rPr lang="es-US" noProof="0" dirty="0">
                <a:latin typeface="Montserrat SemiBold" panose="00000700000000000000" pitchFamily="2" charset="0"/>
              </a:rPr>
              <a:t>Ofrecer opciones</a:t>
            </a:r>
          </a:p>
        </p:txBody>
      </p:sp>
      <p:sp>
        <p:nvSpPr>
          <p:cNvPr id="8" name="Text Placeholder 7">
            <a:extLst>
              <a:ext uri="{FF2B5EF4-FFF2-40B4-BE49-F238E27FC236}">
                <a16:creationId xmlns:a16="http://schemas.microsoft.com/office/drawing/2014/main" id="{4AAA87CC-7CF7-2793-95BB-252571A814BC}"/>
              </a:ext>
            </a:extLst>
          </p:cNvPr>
          <p:cNvSpPr>
            <a:spLocks noGrp="1"/>
          </p:cNvSpPr>
          <p:nvPr>
            <p:ph type="body" sz="quarter" idx="13"/>
          </p:nvPr>
        </p:nvSpPr>
        <p:spPr>
          <a:xfrm>
            <a:off x="8065905" y="4840532"/>
            <a:ext cx="3565525" cy="1214438"/>
          </a:xfrm>
        </p:spPr>
        <p:txBody>
          <a:bodyPr/>
          <a:lstStyle/>
          <a:p>
            <a:pPr lvl="0" algn="ctr"/>
            <a:r>
              <a:rPr lang="es-US" noProof="0" dirty="0">
                <a:latin typeface="Montserrat SemiBold" panose="00000700000000000000" pitchFamily="2" charset="0"/>
              </a:rPr>
              <a:t>Observarlos cuidadosamente</a:t>
            </a:r>
          </a:p>
        </p:txBody>
      </p:sp>
      <p:sp>
        <p:nvSpPr>
          <p:cNvPr id="21" name="Text Placeholder 20">
            <a:extLst>
              <a:ext uri="{FF2B5EF4-FFF2-40B4-BE49-F238E27FC236}">
                <a16:creationId xmlns:a16="http://schemas.microsoft.com/office/drawing/2014/main" id="{B10018BB-9F56-42A5-5051-991F53BC9032}"/>
              </a:ext>
            </a:extLst>
          </p:cNvPr>
          <p:cNvSpPr>
            <a:spLocks noGrp="1"/>
          </p:cNvSpPr>
          <p:nvPr>
            <p:ph type="body" sz="quarter" idx="14"/>
          </p:nvPr>
        </p:nvSpPr>
        <p:spPr>
          <a:xfrm>
            <a:off x="523875" y="5818127"/>
            <a:ext cx="11199813" cy="430213"/>
          </a:xfrm>
        </p:spPr>
        <p:txBody>
          <a:bodyPr/>
          <a:lstStyle/>
          <a:p>
            <a:r>
              <a:rPr lang="en-US" sz="1800" dirty="0">
                <a:latin typeface="Montserrat" panose="00000500000000000000" pitchFamily="2" charset="0"/>
              </a:rPr>
              <a:t>Moll et al. (2006)</a:t>
            </a:r>
          </a:p>
        </p:txBody>
      </p:sp>
      <p:sp>
        <p:nvSpPr>
          <p:cNvPr id="18" name="Rectangle 17">
            <a:extLst>
              <a:ext uri="{FF2B5EF4-FFF2-40B4-BE49-F238E27FC236}">
                <a16:creationId xmlns:a16="http://schemas.microsoft.com/office/drawing/2014/main" id="{6C3D9526-CA35-216E-3EE5-73D22D32A3A9}"/>
              </a:ext>
              <a:ext uri="{C183D7F6-B498-43B3-948B-1728B52AA6E4}">
                <adec:decorative xmlns:adec="http://schemas.microsoft.com/office/drawing/2017/decorative" val="1"/>
              </a:ext>
            </a:extLst>
          </p:cNvPr>
          <p:cNvSpPr/>
          <p:nvPr/>
        </p:nvSpPr>
        <p:spPr>
          <a:xfrm>
            <a:off x="4296958" y="1423255"/>
            <a:ext cx="3565968" cy="3246120"/>
          </a:xfrm>
          <a:prstGeom prst="rect">
            <a:avLst/>
          </a:prstGeom>
          <a:blipFill>
            <a:blip r:embed="rId4" cstate="screen">
              <a:extLst>
                <a:ext uri="{BEBA8EAE-BF5A-486C-A8C5-ECC9F3942E4B}">
                  <a14:imgProps xmlns:a14="http://schemas.microsoft.com/office/drawing/2010/main">
                    <a14:imgLayer r:embed="rId5">
                      <a14:imgEffect>
                        <a14:colorTemperature colorTemp="5619"/>
                      </a14:imgEffect>
                      <a14:imgEffect>
                        <a14:saturation sat="68000"/>
                      </a14:imgEffect>
                    </a14:imgLayer>
                  </a14:imgProps>
                </a:ex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Rectangle 22">
            <a:extLst>
              <a:ext uri="{FF2B5EF4-FFF2-40B4-BE49-F238E27FC236}">
                <a16:creationId xmlns:a16="http://schemas.microsoft.com/office/drawing/2014/main" id="{4F8B6BCF-006A-946F-534E-542AAFEA5FBB}"/>
              </a:ext>
              <a:ext uri="{C183D7F6-B498-43B3-948B-1728B52AA6E4}">
                <adec:decorative xmlns:adec="http://schemas.microsoft.com/office/drawing/2017/decorative" val="1"/>
              </a:ext>
            </a:extLst>
          </p:cNvPr>
          <p:cNvSpPr/>
          <p:nvPr/>
        </p:nvSpPr>
        <p:spPr>
          <a:xfrm>
            <a:off x="8054883" y="1423255"/>
            <a:ext cx="3563273" cy="3246120"/>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681226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pantalla del folleto Aprendizaje mutuo.">
            <a:extLst>
              <a:ext uri="{FF2B5EF4-FFF2-40B4-BE49-F238E27FC236}">
                <a16:creationId xmlns:a16="http://schemas.microsoft.com/office/drawing/2014/main" id="{80344CD1-A055-7347-96B3-5A4891F7673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82216" y="683418"/>
            <a:ext cx="4243172" cy="5491163"/>
          </a:xfrm>
          <a:prstGeom prst="rect">
            <a:avLst/>
          </a:prstGeom>
          <a:ln>
            <a:solidFill>
              <a:schemeClr val="accent6"/>
            </a:solidFill>
          </a:ln>
        </p:spPr>
      </p:pic>
      <p:sp>
        <p:nvSpPr>
          <p:cNvPr id="4" name="Title 3">
            <a:extLst>
              <a:ext uri="{FF2B5EF4-FFF2-40B4-BE49-F238E27FC236}">
                <a16:creationId xmlns:a16="http://schemas.microsoft.com/office/drawing/2014/main" id="{6567244F-8157-9D3C-1E57-8D9BC2FFD59F}"/>
              </a:ext>
            </a:extLst>
          </p:cNvPr>
          <p:cNvSpPr>
            <a:spLocks noGrp="1"/>
          </p:cNvSpPr>
          <p:nvPr>
            <p:ph type="title"/>
          </p:nvPr>
        </p:nvSpPr>
        <p:spPr>
          <a:xfrm>
            <a:off x="1237130" y="130417"/>
            <a:ext cx="4034118" cy="3288644"/>
          </a:xfrm>
        </p:spPr>
        <p:txBody>
          <a:bodyPr/>
          <a:lstStyle/>
          <a:p>
            <a:r>
              <a:rPr lang="es-US" b="1" noProof="0" dirty="0">
                <a:latin typeface="Montserrat" panose="00000500000000000000" pitchFamily="50" charset="0"/>
              </a:rPr>
              <a:t>Explorar</a:t>
            </a:r>
            <a:r>
              <a:rPr lang="en-US" dirty="0"/>
              <a:t>:</a:t>
            </a:r>
          </a:p>
        </p:txBody>
      </p:sp>
      <p:sp>
        <p:nvSpPr>
          <p:cNvPr id="7" name="Subtitle 6">
            <a:extLst>
              <a:ext uri="{FF2B5EF4-FFF2-40B4-BE49-F238E27FC236}">
                <a16:creationId xmlns:a16="http://schemas.microsoft.com/office/drawing/2014/main" id="{6278455B-0B44-66CC-6DCA-D8859182E177}"/>
              </a:ext>
            </a:extLst>
          </p:cNvPr>
          <p:cNvSpPr>
            <a:spLocks noGrp="1"/>
          </p:cNvSpPr>
          <p:nvPr>
            <p:ph type="subTitle" idx="13"/>
          </p:nvPr>
        </p:nvSpPr>
        <p:spPr>
          <a:xfrm>
            <a:off x="1237130" y="3710610"/>
            <a:ext cx="4034118" cy="1466470"/>
          </a:xfrm>
        </p:spPr>
        <p:txBody>
          <a:bodyPr/>
          <a:lstStyle/>
          <a:p>
            <a:r>
              <a:rPr lang="es-ES_tradnl" noProof="0" dirty="0"/>
              <a:t>Aprendizaje mutuo</a:t>
            </a:r>
          </a:p>
        </p:txBody>
      </p:sp>
    </p:spTree>
    <p:extLst>
      <p:ext uri="{BB962C8B-B14F-4D97-AF65-F5344CB8AC3E}">
        <p14:creationId xmlns:p14="http://schemas.microsoft.com/office/powerpoint/2010/main" val="3726910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8D400E-2B43-E499-C5C7-D2AE19EFA1EF}"/>
              </a:ext>
            </a:extLst>
          </p:cNvPr>
          <p:cNvGraphicFramePr>
            <a:graphicFrameLocks noGrp="1"/>
          </p:cNvGraphicFramePr>
          <p:nvPr>
            <p:ph sz="half" idx="1"/>
            <p:extLst>
              <p:ext uri="{D42A27DB-BD31-4B8C-83A1-F6EECF244321}">
                <p14:modId xmlns:p14="http://schemas.microsoft.com/office/powerpoint/2010/main" val="1360271785"/>
              </p:ext>
            </p:extLst>
          </p:nvPr>
        </p:nvGraphicFramePr>
        <p:xfrm>
          <a:off x="838199" y="2149134"/>
          <a:ext cx="10515600" cy="3639775"/>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212092584"/>
                    </a:ext>
                  </a:extLst>
                </a:gridCol>
                <a:gridCol w="3505200">
                  <a:extLst>
                    <a:ext uri="{9D8B030D-6E8A-4147-A177-3AD203B41FA5}">
                      <a16:colId xmlns:a16="http://schemas.microsoft.com/office/drawing/2014/main" val="2982820006"/>
                    </a:ext>
                  </a:extLst>
                </a:gridCol>
                <a:gridCol w="3505200">
                  <a:extLst>
                    <a:ext uri="{9D8B030D-6E8A-4147-A177-3AD203B41FA5}">
                      <a16:colId xmlns:a16="http://schemas.microsoft.com/office/drawing/2014/main" val="2189561658"/>
                    </a:ext>
                  </a:extLst>
                </a:gridCol>
              </a:tblGrid>
              <a:tr h="1337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800" b="1" noProof="0" dirty="0">
                          <a:solidFill>
                            <a:srgbClr val="42509F"/>
                          </a:solidFill>
                          <a:latin typeface="Poppins" pitchFamily="2" charset="77"/>
                          <a:cs typeface="Poppins" pitchFamily="2" charset="77"/>
                        </a:rPr>
                        <a:t>¿Que aprendí?</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800" b="1" noProof="0" dirty="0">
                          <a:solidFill>
                            <a:srgbClr val="42509F"/>
                          </a:solidFill>
                          <a:latin typeface="Poppins" pitchFamily="2" charset="77"/>
                          <a:cs typeface="Poppins" pitchFamily="2" charset="77"/>
                        </a:rPr>
                        <a:t>¿Cómo lo aprendí?</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800" b="1" u="none" strike="noStrike" noProof="0" dirty="0">
                          <a:solidFill>
                            <a:srgbClr val="42509F"/>
                          </a:solidFill>
                          <a:latin typeface="Montserrat" pitchFamily="2" charset="77"/>
                        </a:rPr>
                        <a:t>Formas en que podría usar lo que aprendí</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extLst>
                  <a:ext uri="{0D108BD9-81ED-4DB2-BD59-A6C34878D82A}">
                    <a16:rowId xmlns:a16="http://schemas.microsoft.com/office/drawing/2014/main" val="2131839673"/>
                  </a:ext>
                </a:extLst>
              </a:tr>
              <a:tr h="2268175">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extLst>
                  <a:ext uri="{0D108BD9-81ED-4DB2-BD59-A6C34878D82A}">
                    <a16:rowId xmlns:a16="http://schemas.microsoft.com/office/drawing/2014/main" val="3953731598"/>
                  </a:ext>
                </a:extLst>
              </a:tr>
            </a:tbl>
          </a:graphicData>
        </a:graphic>
      </p:graphicFrame>
      <p:sp>
        <p:nvSpPr>
          <p:cNvPr id="4" name="Title 3">
            <a:extLst>
              <a:ext uri="{FF2B5EF4-FFF2-40B4-BE49-F238E27FC236}">
                <a16:creationId xmlns:a16="http://schemas.microsoft.com/office/drawing/2014/main" id="{D488838D-2935-C770-0AA2-33E75EB8BD71}"/>
              </a:ext>
            </a:extLst>
          </p:cNvPr>
          <p:cNvSpPr>
            <a:spLocks noGrp="1"/>
          </p:cNvSpPr>
          <p:nvPr>
            <p:ph type="title"/>
          </p:nvPr>
        </p:nvSpPr>
        <p:spPr/>
        <p:txBody>
          <a:bodyPr/>
          <a:lstStyle/>
          <a:p>
            <a:r>
              <a:rPr lang="es-US" noProof="0" dirty="0">
                <a:latin typeface="Montserrat Medium" panose="00000600000000000000" pitchFamily="50" charset="0"/>
              </a:rPr>
              <a:t>Aprendizaje mutuo en mi entorno</a:t>
            </a:r>
            <a:endParaRPr lang="en-US" dirty="0"/>
          </a:p>
        </p:txBody>
      </p:sp>
      <p:sp>
        <p:nvSpPr>
          <p:cNvPr id="5" name="Subtitle 4">
            <a:extLst>
              <a:ext uri="{FF2B5EF4-FFF2-40B4-BE49-F238E27FC236}">
                <a16:creationId xmlns:a16="http://schemas.microsoft.com/office/drawing/2014/main" id="{A121A158-E780-9924-A22D-3D0704D91E37}"/>
              </a:ext>
            </a:extLst>
          </p:cNvPr>
          <p:cNvSpPr>
            <a:spLocks noGrp="1"/>
          </p:cNvSpPr>
          <p:nvPr>
            <p:ph type="subTitle" idx="14"/>
          </p:nvPr>
        </p:nvSpPr>
        <p:spPr>
          <a:xfrm>
            <a:off x="838198" y="1183152"/>
            <a:ext cx="10165605" cy="687429"/>
          </a:xfrm>
        </p:spPr>
        <p:txBody>
          <a:bodyPr>
            <a:normAutofit/>
          </a:bodyPr>
          <a:lstStyle/>
          <a:p>
            <a:r>
              <a:rPr lang="es-US" sz="3200" noProof="0" dirty="0">
                <a:solidFill>
                  <a:schemeClr val="tx1"/>
                </a:solidFill>
                <a:latin typeface="Montserrat" panose="00000500000000000000" pitchFamily="2" charset="0"/>
              </a:rPr>
              <a:t>Piense en un niño en su entorno de aprendizaje</a:t>
            </a:r>
            <a:r>
              <a:rPr lang="en-US" sz="3200" dirty="0">
                <a:solidFill>
                  <a:schemeClr val="tx1"/>
                </a:solidFill>
                <a:latin typeface="Montserrat" panose="00000500000000000000" pitchFamily="2" charset="0"/>
              </a:rPr>
              <a:t>.</a:t>
            </a:r>
          </a:p>
        </p:txBody>
      </p:sp>
    </p:spTree>
    <p:extLst>
      <p:ext uri="{BB962C8B-B14F-4D97-AF65-F5344CB8AC3E}">
        <p14:creationId xmlns:p14="http://schemas.microsoft.com/office/powerpoint/2010/main" val="205862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09775-C89B-1E5A-D7FF-3DD6C0F3D544}"/>
              </a:ext>
            </a:extLst>
          </p:cNvPr>
          <p:cNvSpPr>
            <a:spLocks noGrp="1"/>
          </p:cNvSpPr>
          <p:nvPr>
            <p:ph type="title"/>
          </p:nvPr>
        </p:nvSpPr>
        <p:spPr>
          <a:xfrm>
            <a:off x="838199" y="905669"/>
            <a:ext cx="4747591" cy="5041900"/>
          </a:xfrm>
        </p:spPr>
        <p:txBody>
          <a:bodyPr anchor="ctr" anchorCtr="0">
            <a:normAutofit/>
          </a:bodyPr>
          <a:lstStyle/>
          <a:p>
            <a:r>
              <a:rPr lang="es-ES_tradnl" sz="4200" noProof="0" dirty="0"/>
              <a:t>Investigaciones significativas</a:t>
            </a:r>
          </a:p>
        </p:txBody>
      </p:sp>
      <p:pic>
        <p:nvPicPr>
          <p:cNvPr id="6" name="Content Placeholder 5" descr="Las cinco prácticas matemáticas de M a la quinta con investigaciones significativas en la parte superior izquierda resaltado en color morado. Las cuatro prácticas restantes en torno al investigaciones significativas quedan en el segundo plano.">
            <a:extLst>
              <a:ext uri="{FF2B5EF4-FFF2-40B4-BE49-F238E27FC236}">
                <a16:creationId xmlns:a16="http://schemas.microsoft.com/office/drawing/2014/main" id="{D6433BA5-142A-5477-B27C-6F2C04A4298F}"/>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115878" y="646767"/>
            <a:ext cx="5512904" cy="5512904"/>
          </a:xfrm>
          <a:prstGeom prst="rect">
            <a:avLst/>
          </a:prstGeom>
        </p:spPr>
      </p:pic>
    </p:spTree>
    <p:extLst>
      <p:ext uri="{BB962C8B-B14F-4D97-AF65-F5344CB8AC3E}">
        <p14:creationId xmlns:p14="http://schemas.microsoft.com/office/powerpoint/2010/main" val="2937294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85EB98C-5DE2-5185-0D37-6CB24098BEA2}"/>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p:blipFill>
        <p:spPr>
          <a:xfrm>
            <a:off x="579055" y="2085649"/>
            <a:ext cx="3455164" cy="3244850"/>
          </a:xfrm>
          <a:ln>
            <a:noFill/>
          </a:ln>
        </p:spPr>
      </p:pic>
      <p:pic>
        <p:nvPicPr>
          <p:cNvPr id="15" name="Content Placeholder 14">
            <a:extLst>
              <a:ext uri="{FF2B5EF4-FFF2-40B4-BE49-F238E27FC236}">
                <a16:creationId xmlns:a16="http://schemas.microsoft.com/office/drawing/2014/main" id="{79C4F50A-0EA7-CC8F-0A68-5E5113183F00}"/>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297180" y="2085649"/>
            <a:ext cx="3565525" cy="3244850"/>
          </a:xfrm>
          <a:ln>
            <a:noFill/>
          </a:ln>
        </p:spPr>
      </p:pic>
      <p:pic>
        <p:nvPicPr>
          <p:cNvPr id="17" name="Content Placeholder 16">
            <a:extLst>
              <a:ext uri="{FF2B5EF4-FFF2-40B4-BE49-F238E27FC236}">
                <a16:creationId xmlns:a16="http://schemas.microsoft.com/office/drawing/2014/main" id="{3D039953-8767-8CA8-AAFD-0730243973E4}"/>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5" cstate="screen">
            <a:extLst>
              <a:ext uri="{28A0092B-C50C-407E-A947-70E740481C1C}">
                <a14:useLocalDpi xmlns:a14="http://schemas.microsoft.com/office/drawing/2010/main"/>
              </a:ext>
            </a:extLst>
          </a:blip>
          <a:srcRect/>
          <a:stretch/>
        </p:blipFill>
        <p:spPr>
          <a:xfrm>
            <a:off x="8125666" y="2085649"/>
            <a:ext cx="3565525" cy="3221702"/>
          </a:xfrm>
          <a:ln>
            <a:noFill/>
          </a:ln>
        </p:spPr>
      </p:pic>
      <p:sp>
        <p:nvSpPr>
          <p:cNvPr id="8" name="Text Placeholder 7">
            <a:extLst>
              <a:ext uri="{FF2B5EF4-FFF2-40B4-BE49-F238E27FC236}">
                <a16:creationId xmlns:a16="http://schemas.microsoft.com/office/drawing/2014/main" id="{E94342A3-217C-30CD-996F-2577AFEE1D86}"/>
              </a:ext>
            </a:extLst>
          </p:cNvPr>
          <p:cNvSpPr>
            <a:spLocks noGrp="1"/>
          </p:cNvSpPr>
          <p:nvPr>
            <p:ph type="body" sz="quarter" idx="13"/>
          </p:nvPr>
        </p:nvSpPr>
        <p:spPr>
          <a:xfrm>
            <a:off x="8065905" y="5411312"/>
            <a:ext cx="3565525" cy="1214438"/>
          </a:xfrm>
        </p:spPr>
        <p:txBody>
          <a:bodyPr/>
          <a:lstStyle/>
          <a:p>
            <a:pPr algn="ctr"/>
            <a:r>
              <a:rPr lang="es-US" noProof="0" dirty="0">
                <a:latin typeface="Montserrat" panose="00000500000000000000" pitchFamily="2" charset="0"/>
              </a:rPr>
              <a:t>Los niños de primaria diseñan y miden los arriates del jardín. </a:t>
            </a:r>
          </a:p>
        </p:txBody>
      </p:sp>
      <p:sp>
        <p:nvSpPr>
          <p:cNvPr id="7" name="Text Placeholder 6">
            <a:extLst>
              <a:ext uri="{FF2B5EF4-FFF2-40B4-BE49-F238E27FC236}">
                <a16:creationId xmlns:a16="http://schemas.microsoft.com/office/drawing/2014/main" id="{B0E156F2-7B79-C591-43D6-AE8063F4E48E}"/>
              </a:ext>
            </a:extLst>
          </p:cNvPr>
          <p:cNvSpPr>
            <a:spLocks noGrp="1"/>
          </p:cNvSpPr>
          <p:nvPr>
            <p:ph type="body" sz="quarter" idx="12"/>
          </p:nvPr>
        </p:nvSpPr>
        <p:spPr>
          <a:xfrm>
            <a:off x="4297180" y="5411312"/>
            <a:ext cx="3565525" cy="1214438"/>
          </a:xfrm>
        </p:spPr>
        <p:txBody>
          <a:bodyPr/>
          <a:lstStyle/>
          <a:p>
            <a:r>
              <a:rPr lang="es-US" noProof="0" dirty="0">
                <a:latin typeface="Montserrat" panose="00000500000000000000" pitchFamily="2" charset="0"/>
              </a:rPr>
              <a:t>Los niños en edad preescolar se preguntan cuántos cubos de agua se necesitan para llenar una bañera</a:t>
            </a:r>
            <a:r>
              <a:rPr lang="en-US" sz="2000" dirty="0">
                <a:latin typeface="Montserrat" panose="00000500000000000000" pitchFamily="2" charset="0"/>
              </a:rPr>
              <a:t>.</a:t>
            </a:r>
          </a:p>
          <a:p>
            <a:pPr algn="ctr"/>
            <a:endParaRPr lang="en-US" sz="2000" dirty="0"/>
          </a:p>
        </p:txBody>
      </p:sp>
      <p:sp>
        <p:nvSpPr>
          <p:cNvPr id="6" name="Text Placeholder 5">
            <a:extLst>
              <a:ext uri="{FF2B5EF4-FFF2-40B4-BE49-F238E27FC236}">
                <a16:creationId xmlns:a16="http://schemas.microsoft.com/office/drawing/2014/main" id="{000D1FD2-6D46-1D98-9949-2A31D2B76912}"/>
              </a:ext>
            </a:extLst>
          </p:cNvPr>
          <p:cNvSpPr>
            <a:spLocks noGrp="1"/>
          </p:cNvSpPr>
          <p:nvPr>
            <p:ph type="body" sz="quarter" idx="11"/>
          </p:nvPr>
        </p:nvSpPr>
        <p:spPr>
          <a:xfrm>
            <a:off x="523693" y="5411312"/>
            <a:ext cx="3565877" cy="1214438"/>
          </a:xfrm>
        </p:spPr>
        <p:txBody>
          <a:bodyPr/>
          <a:lstStyle/>
          <a:p>
            <a:r>
              <a:rPr lang="es-US" noProof="0" dirty="0">
                <a:latin typeface="Montserrat" panose="00000500000000000000" pitchFamily="2" charset="0"/>
              </a:rPr>
              <a:t>Los bebés exploran formas</a:t>
            </a:r>
            <a:r>
              <a:rPr lang="en-US" sz="2000" dirty="0">
                <a:latin typeface="Montserrat" panose="00000500000000000000" pitchFamily="2" charset="0"/>
              </a:rPr>
              <a:t>.</a:t>
            </a:r>
          </a:p>
        </p:txBody>
      </p:sp>
      <p:sp>
        <p:nvSpPr>
          <p:cNvPr id="19" name="Text Placeholder 18">
            <a:extLst>
              <a:ext uri="{FF2B5EF4-FFF2-40B4-BE49-F238E27FC236}">
                <a16:creationId xmlns:a16="http://schemas.microsoft.com/office/drawing/2014/main" id="{6C2FDF08-767E-5067-8537-2B75AE22F696}"/>
              </a:ext>
            </a:extLst>
          </p:cNvPr>
          <p:cNvSpPr>
            <a:spLocks noGrp="1"/>
          </p:cNvSpPr>
          <p:nvPr>
            <p:ph type="body" sz="quarter" idx="14"/>
          </p:nvPr>
        </p:nvSpPr>
        <p:spPr>
          <a:xfrm>
            <a:off x="800098" y="1037546"/>
            <a:ext cx="11072191" cy="835025"/>
          </a:xfrm>
        </p:spPr>
        <p:txBody>
          <a:bodyPr/>
          <a:lstStyle/>
          <a:p>
            <a:r>
              <a:rPr lang="es-US" noProof="0" dirty="0">
                <a:effectLst/>
                <a:ea typeface="Calibri" panose="020F0502020204030204" pitchFamily="34" charset="0"/>
              </a:rPr>
              <a:t>Basadas en la investigación, lúdicas y abiertas que permiten a los niños cuestionar, experimentar y usar matemáticas para resolver problemas auténticos de interés</a:t>
            </a:r>
            <a:r>
              <a:rPr lang="en-US" dirty="0">
                <a:ea typeface="Calibri" panose="020F0502020204030204" pitchFamily="34" charset="0"/>
              </a:rPr>
              <a:t>. </a:t>
            </a:r>
            <a:endParaRPr lang="en-US" sz="4400" dirty="0"/>
          </a:p>
          <a:p>
            <a:endParaRPr lang="en-US" dirty="0"/>
          </a:p>
        </p:txBody>
      </p:sp>
      <p:sp>
        <p:nvSpPr>
          <p:cNvPr id="4" name="Title 3">
            <a:extLst>
              <a:ext uri="{FF2B5EF4-FFF2-40B4-BE49-F238E27FC236}">
                <a16:creationId xmlns:a16="http://schemas.microsoft.com/office/drawing/2014/main" id="{DCA825E1-FD97-C93D-5060-B07528EE1D99}"/>
              </a:ext>
            </a:extLst>
          </p:cNvPr>
          <p:cNvSpPr>
            <a:spLocks noGrp="1"/>
          </p:cNvSpPr>
          <p:nvPr>
            <p:ph type="title"/>
          </p:nvPr>
        </p:nvSpPr>
        <p:spPr>
          <a:xfrm>
            <a:off x="838199" y="237744"/>
            <a:ext cx="10812517" cy="507831"/>
          </a:xfrm>
        </p:spPr>
        <p:txBody>
          <a:bodyPr/>
          <a:lstStyle/>
          <a:p>
            <a:r>
              <a:rPr lang="es-ES_tradnl" noProof="0" dirty="0"/>
              <a:t>Investigaciones significativas: Definición</a:t>
            </a:r>
          </a:p>
        </p:txBody>
      </p:sp>
    </p:spTree>
    <p:extLst>
      <p:ext uri="{BB962C8B-B14F-4D97-AF65-F5344CB8AC3E}">
        <p14:creationId xmlns:p14="http://schemas.microsoft.com/office/powerpoint/2010/main" val="388116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D53D4-6F88-D7D9-4BF6-EEC3E9750711}"/>
              </a:ext>
            </a:extLst>
          </p:cNvPr>
          <p:cNvSpPr>
            <a:spLocks noGrp="1"/>
          </p:cNvSpPr>
          <p:nvPr>
            <p:ph sz="half" idx="1"/>
          </p:nvPr>
        </p:nvSpPr>
        <p:spPr>
          <a:xfrm>
            <a:off x="838199" y="1463449"/>
            <a:ext cx="6280272" cy="4100420"/>
          </a:xfrm>
        </p:spPr>
        <p:txBody>
          <a:bodyPr>
            <a:noAutofit/>
          </a:bodyPr>
          <a:lstStyle/>
          <a:p>
            <a:pPr marL="0" indent="0">
              <a:lnSpc>
                <a:spcPct val="110000"/>
              </a:lnSpc>
              <a:spcBef>
                <a:spcPts val="0"/>
              </a:spcBef>
              <a:spcAft>
                <a:spcPts val="1200"/>
              </a:spcAft>
              <a:buNone/>
            </a:pPr>
            <a:r>
              <a:rPr lang="es-ES_tradnl" sz="1800" noProof="0" dirty="0">
                <a:latin typeface="Montserrat" panose="00000500000000000000" pitchFamily="2" charset="0"/>
                <a:ea typeface="Times New Roman" panose="02020603050405020304" pitchFamily="18" charset="0"/>
                <a:cs typeface="Calibri" panose="020F0502020204030204" pitchFamily="34" charset="0"/>
              </a:rPr>
              <a:t>Las investigaciones significativas promueven</a:t>
            </a: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el compromiso, la colaboración y la creatividad;</a:t>
            </a: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alegría en el aprendizaje;</a:t>
            </a: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El uso de prácticas matemáticas (por ejemplo, razonar de forma abstracta y cuantitativa y prestar atención a la precisión) y</a:t>
            </a:r>
            <a:endParaRPr lang="es-US" sz="1800" noProof="0" dirty="0">
              <a:latin typeface="Montserrat" panose="00000500000000000000" pitchFamily="2" charset="0"/>
              <a:cs typeface="Calibri" panose="020F0502020204030204" pitchFamily="34" charset="0"/>
            </a:endParaRP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múltiples áreas del aprendizaje, incluyendo la ciencia, el desarrollo del lenguaje y habilidades relacionadas con enfoques al aprendizaje</a:t>
            </a:r>
            <a:r>
              <a:rPr lang="en-US" sz="1800" dirty="0">
                <a:solidFill>
                  <a:srgbClr val="FF0000"/>
                </a:solidFill>
                <a:latin typeface="Montserrat" panose="00000500000000000000" pitchFamily="2" charset="0"/>
                <a:ea typeface="Times New Roman" panose="02020603050405020304" pitchFamily="18" charset="0"/>
                <a:cs typeface="Calibri" panose="020F0502020204030204" pitchFamily="34" charset="0"/>
              </a:rPr>
              <a:t>.</a:t>
            </a:r>
            <a:endParaRPr lang="en-US" sz="1800" dirty="0">
              <a:solidFill>
                <a:srgbClr val="FF0000"/>
              </a:solidFill>
              <a:latin typeface="Montserrat" panose="00000500000000000000" pitchFamily="2" charset="0"/>
            </a:endParaRPr>
          </a:p>
        </p:txBody>
      </p:sp>
      <p:pic>
        <p:nvPicPr>
          <p:cNvPr id="5" name="Content Placeholder 4">
            <a:extLst>
              <a:ext uri="{FF2B5EF4-FFF2-40B4-BE49-F238E27FC236}">
                <a16:creationId xmlns:a16="http://schemas.microsoft.com/office/drawing/2014/main" id="{F7A53751-6F36-49A4-4FFD-CA7AD9EFD1FB}"/>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7394713" y="1463449"/>
            <a:ext cx="4335515" cy="3957253"/>
          </a:xfrm>
          <a:prstGeom prst="rect">
            <a:avLst/>
          </a:prstGeom>
          <a:ln>
            <a:noFill/>
          </a:ln>
        </p:spPr>
      </p:pic>
      <p:sp>
        <p:nvSpPr>
          <p:cNvPr id="4" name="Title 3">
            <a:extLst>
              <a:ext uri="{FF2B5EF4-FFF2-40B4-BE49-F238E27FC236}">
                <a16:creationId xmlns:a16="http://schemas.microsoft.com/office/drawing/2014/main" id="{F306B1E3-DE4F-12B4-851B-0FD49F4639A9}"/>
              </a:ext>
            </a:extLst>
          </p:cNvPr>
          <p:cNvSpPr>
            <a:spLocks noGrp="1"/>
          </p:cNvSpPr>
          <p:nvPr>
            <p:ph type="title"/>
          </p:nvPr>
        </p:nvSpPr>
        <p:spPr>
          <a:xfrm>
            <a:off x="838199" y="74457"/>
            <a:ext cx="10812517" cy="923330"/>
          </a:xfrm>
        </p:spPr>
        <p:txBody>
          <a:bodyPr/>
          <a:lstStyle/>
          <a:p>
            <a:r>
              <a:rPr lang="es-US" noProof="0" dirty="0"/>
              <a:t>¿Por qué son importantes las investigaciones significativas?</a:t>
            </a:r>
            <a:endParaRPr lang="en-US" dirty="0"/>
          </a:p>
        </p:txBody>
      </p:sp>
      <p:sp>
        <p:nvSpPr>
          <p:cNvPr id="11" name="Text Placeholder 10">
            <a:extLst>
              <a:ext uri="{FF2B5EF4-FFF2-40B4-BE49-F238E27FC236}">
                <a16:creationId xmlns:a16="http://schemas.microsoft.com/office/drawing/2014/main" id="{8C6F5B9A-E7A8-7CA2-B6BB-053DA64B1F10}"/>
              </a:ext>
            </a:extLst>
          </p:cNvPr>
          <p:cNvSpPr>
            <a:spLocks noGrp="1"/>
          </p:cNvSpPr>
          <p:nvPr>
            <p:ph type="body" sz="quarter" idx="14"/>
          </p:nvPr>
        </p:nvSpPr>
        <p:spPr>
          <a:xfrm>
            <a:off x="523875" y="5891721"/>
            <a:ext cx="11199813" cy="430213"/>
          </a:xfrm>
        </p:spPr>
        <p:txBody>
          <a:bodyPr/>
          <a:lstStyle/>
          <a:p>
            <a:r>
              <a:rPr lang="en-US" dirty="0">
                <a:latin typeface="Montserrat" panose="00000500000000000000" pitchFamily="2" charset="0"/>
                <a:ea typeface="Calibri" panose="020F0502020204030204" pitchFamily="34" charset="0"/>
                <a:cs typeface="Calibri" panose="020F0502020204030204" pitchFamily="34" charset="0"/>
              </a:rPr>
              <a:t>(Perkins (2006); National Research Council (2012); Adelman &amp; Taylor (1983)</a:t>
            </a:r>
            <a:endParaRPr lang="en-US" dirty="0">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47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ACEF6E-67A8-7ABE-7B08-A86FA4FEBEF5}"/>
              </a:ext>
            </a:extLst>
          </p:cNvPr>
          <p:cNvSpPr>
            <a:spLocks noGrp="1"/>
          </p:cNvSpPr>
          <p:nvPr>
            <p:ph sz="half" idx="1"/>
          </p:nvPr>
        </p:nvSpPr>
        <p:spPr/>
        <p:txBody>
          <a:bodyPr>
            <a:normAutofit lnSpcReduction="10000"/>
          </a:bodyPr>
          <a:lstStyle/>
          <a:p>
            <a:pPr marL="0" lvl="1" indent="0">
              <a:spcBef>
                <a:spcPts val="600"/>
              </a:spcBef>
              <a:spcAft>
                <a:spcPts val="600"/>
              </a:spcAft>
              <a:buNone/>
            </a:pPr>
            <a:r>
              <a:rPr lang="es-US" sz="2400" noProof="0" dirty="0">
                <a:effectLst/>
                <a:latin typeface="Montserrat" panose="00000500000000000000" pitchFamily="2" charset="0"/>
              </a:rPr>
              <a:t>Revisen el ejemplo</a:t>
            </a:r>
            <a:r>
              <a:rPr lang="en-US" dirty="0">
                <a:latin typeface="Montserrat" panose="00000500000000000000" pitchFamily="2" charset="0"/>
              </a:rPr>
              <a:t>. </a:t>
            </a:r>
          </a:p>
          <a:p>
            <a:pPr marL="0" lvl="1" indent="0">
              <a:spcBef>
                <a:spcPts val="600"/>
              </a:spcBef>
              <a:spcAft>
                <a:spcPts val="600"/>
              </a:spcAft>
              <a:buNone/>
            </a:pPr>
            <a:r>
              <a:rPr lang="es-US" sz="2400" noProof="0" dirty="0">
                <a:effectLst/>
                <a:latin typeface="Montserrat" panose="00000500000000000000" pitchFamily="2" charset="0"/>
              </a:rPr>
              <a:t>Piensen en que forma la experiencia</a:t>
            </a:r>
            <a:r>
              <a:rPr lang="en-US" dirty="0">
                <a:latin typeface="Montserrat" panose="00000500000000000000" pitchFamily="2" charset="0"/>
              </a:rPr>
              <a:t>:</a:t>
            </a:r>
          </a:p>
          <a:p>
            <a:pPr marL="800100" marR="0" lvl="1" indent="-228600">
              <a:lnSpc>
                <a:spcPct val="90000"/>
              </a:lnSpc>
              <a:spcBef>
                <a:spcPts val="600"/>
              </a:spcBef>
              <a:spcAft>
                <a:spcPts val="600"/>
              </a:spcAft>
              <a:buClr>
                <a:schemeClr val="accent3"/>
              </a:buClr>
              <a:buFont typeface="Arial" panose="020B0604020202020204" pitchFamily="34" charset="0"/>
              <a:buChar char="•"/>
            </a:pPr>
            <a:r>
              <a:rPr lang="es-US" sz="2400" noProof="0" dirty="0">
                <a:effectLst/>
                <a:latin typeface="Montserrat" panose="00000500000000000000" pitchFamily="2" charset="0"/>
              </a:rPr>
              <a:t>está relacionada con los intereses de los niños, las preguntas o los problemas del mundo real;</a:t>
            </a:r>
          </a:p>
          <a:p>
            <a:pPr marL="800100" marR="0" lvl="1" indent="-228600">
              <a:lnSpc>
                <a:spcPct val="90000"/>
              </a:lnSpc>
              <a:spcBef>
                <a:spcPts val="600"/>
              </a:spcBef>
              <a:spcAft>
                <a:spcPts val="600"/>
              </a:spcAft>
              <a:buClr>
                <a:schemeClr val="accent3"/>
              </a:buClr>
              <a:buFont typeface="Arial" panose="020B0604020202020204" pitchFamily="34" charset="0"/>
              <a:buChar char="•"/>
            </a:pPr>
            <a:r>
              <a:rPr lang="es-US" sz="2400" noProof="0" dirty="0">
                <a:effectLst/>
                <a:latin typeface="Montserrat" panose="00000500000000000000" pitchFamily="2" charset="0"/>
              </a:rPr>
              <a:t>es abierta, promoviendo la experimentación y</a:t>
            </a:r>
          </a:p>
          <a:p>
            <a:pPr marL="800100" marR="0" lvl="1" indent="-228600">
              <a:lnSpc>
                <a:spcPct val="90000"/>
              </a:lnSpc>
              <a:spcBef>
                <a:spcPts val="600"/>
              </a:spcBef>
              <a:spcAft>
                <a:spcPts val="600"/>
              </a:spcAft>
              <a:buClr>
                <a:schemeClr val="accent3"/>
              </a:buClr>
              <a:buFont typeface="Arial" panose="020B0604020202020204" pitchFamily="34" charset="0"/>
              <a:buChar char="•"/>
            </a:pPr>
            <a:r>
              <a:rPr lang="es-US" sz="2400" noProof="0" dirty="0">
                <a:effectLst/>
                <a:latin typeface="Montserrat" panose="00000500000000000000" pitchFamily="2" charset="0"/>
              </a:rPr>
              <a:t>es intencional, animando a los niños a usar matemáticas para resolver un problema o responder una pregunta</a:t>
            </a:r>
            <a:endParaRPr lang="en-US" dirty="0"/>
          </a:p>
        </p:txBody>
      </p:sp>
      <p:pic>
        <p:nvPicPr>
          <p:cNvPr id="6" name="Content Placeholder 5">
            <a:extLst>
              <a:ext uri="{FF2B5EF4-FFF2-40B4-BE49-F238E27FC236}">
                <a16:creationId xmlns:a16="http://schemas.microsoft.com/office/drawing/2014/main" id="{D6833B86-CC4D-219D-F03C-5FED1C4D88D1}"/>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862009" y="1472278"/>
            <a:ext cx="4491791" cy="4556710"/>
          </a:xfrm>
          <a:ln>
            <a:noFill/>
          </a:ln>
        </p:spPr>
      </p:pic>
      <p:sp>
        <p:nvSpPr>
          <p:cNvPr id="2" name="Title 1">
            <a:extLst>
              <a:ext uri="{FF2B5EF4-FFF2-40B4-BE49-F238E27FC236}">
                <a16:creationId xmlns:a16="http://schemas.microsoft.com/office/drawing/2014/main" id="{0E590B9F-FF11-9C74-633B-C4D54A88C5E1}"/>
              </a:ext>
            </a:extLst>
          </p:cNvPr>
          <p:cNvSpPr>
            <a:spLocks noGrp="1"/>
          </p:cNvSpPr>
          <p:nvPr>
            <p:ph type="title"/>
          </p:nvPr>
        </p:nvSpPr>
        <p:spPr/>
        <p:txBody>
          <a:bodyPr>
            <a:normAutofit fontScale="90000"/>
          </a:bodyPr>
          <a:lstStyle/>
          <a:p>
            <a:r>
              <a:rPr lang="es-ES_tradnl" noProof="1"/>
              <a:t>Explorar: Investigaciones significativas</a:t>
            </a:r>
            <a:br>
              <a:rPr lang="es-ES_tradnl" noProof="1"/>
            </a:br>
            <a:endParaRPr lang="es-ES_tradnl" noProof="1"/>
          </a:p>
        </p:txBody>
      </p:sp>
    </p:spTree>
    <p:extLst>
      <p:ext uri="{BB962C8B-B14F-4D97-AF65-F5344CB8AC3E}">
        <p14:creationId xmlns:p14="http://schemas.microsoft.com/office/powerpoint/2010/main" val="1995325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0661-7BDE-1203-F4DB-551309666462}"/>
              </a:ext>
            </a:extLst>
          </p:cNvPr>
          <p:cNvSpPr>
            <a:spLocks noGrp="1"/>
          </p:cNvSpPr>
          <p:nvPr>
            <p:ph type="title"/>
          </p:nvPr>
        </p:nvSpPr>
        <p:spPr>
          <a:xfrm>
            <a:off x="1237130" y="905669"/>
            <a:ext cx="4034118" cy="2787790"/>
          </a:xfrm>
        </p:spPr>
        <p:txBody>
          <a:bodyPr/>
          <a:lstStyle/>
          <a:p>
            <a:r>
              <a:rPr lang="es-US" b="1" noProof="0" dirty="0">
                <a:latin typeface="Montserrat" panose="00000500000000000000" pitchFamily="2" charset="0"/>
              </a:rPr>
              <a:t>Observar</a:t>
            </a:r>
            <a:r>
              <a:rPr lang="en-US" dirty="0">
                <a:latin typeface="Montserrat" panose="00000500000000000000" pitchFamily="2" charset="0"/>
              </a:rPr>
              <a:t>:</a:t>
            </a:r>
            <a:endParaRPr lang="en-US" dirty="0"/>
          </a:p>
        </p:txBody>
      </p:sp>
      <p:sp>
        <p:nvSpPr>
          <p:cNvPr id="4" name="Subtitle 3">
            <a:extLst>
              <a:ext uri="{FF2B5EF4-FFF2-40B4-BE49-F238E27FC236}">
                <a16:creationId xmlns:a16="http://schemas.microsoft.com/office/drawing/2014/main" id="{881CACD7-ECFF-4CE7-B1C9-456D4EB7653E}"/>
              </a:ext>
            </a:extLst>
          </p:cNvPr>
          <p:cNvSpPr>
            <a:spLocks noGrp="1"/>
          </p:cNvSpPr>
          <p:nvPr>
            <p:ph type="subTitle" idx="13"/>
          </p:nvPr>
        </p:nvSpPr>
        <p:spPr>
          <a:xfrm>
            <a:off x="1237130" y="3896509"/>
            <a:ext cx="4034118" cy="1466470"/>
          </a:xfrm>
        </p:spPr>
        <p:txBody>
          <a:bodyPr>
            <a:normAutofit/>
          </a:bodyPr>
          <a:lstStyle/>
          <a:p>
            <a:r>
              <a:rPr lang="es-US" sz="2800" noProof="0" dirty="0">
                <a:latin typeface="Montserrat Medium" panose="00000600000000000000" pitchFamily="2" charset="0"/>
              </a:rPr>
              <a:t>Aprendizaje mutuo, Investigaciones significativas</a:t>
            </a:r>
            <a:endParaRPr lang="en-US" sz="2800" dirty="0"/>
          </a:p>
        </p:txBody>
      </p:sp>
      <p:pic>
        <p:nvPicPr>
          <p:cNvPr id="11" name="Picture Placeholder 10">
            <a:extLst>
              <a:ext uri="{FF2B5EF4-FFF2-40B4-BE49-F238E27FC236}">
                <a16:creationId xmlns:a16="http://schemas.microsoft.com/office/drawing/2014/main" id="{AF9E5BD9-39F3-E97C-99AE-74F357BC64AD}"/>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369126" y="709551"/>
            <a:ext cx="2480458" cy="1463040"/>
          </a:xfrm>
          <a:ln>
            <a:noFill/>
          </a:ln>
        </p:spPr>
      </p:pic>
      <p:pic>
        <p:nvPicPr>
          <p:cNvPr id="13" name="Picture Placeholder 12">
            <a:extLst>
              <a:ext uri="{FF2B5EF4-FFF2-40B4-BE49-F238E27FC236}">
                <a16:creationId xmlns:a16="http://schemas.microsoft.com/office/drawing/2014/main" id="{32894470-0D60-2640-BB25-1DCF40748AEA}"/>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p:blipFill>
        <p:spPr>
          <a:xfrm>
            <a:off x="9039964" y="709551"/>
            <a:ext cx="2480458" cy="1463040"/>
          </a:xfrm>
          <a:ln>
            <a:noFill/>
          </a:ln>
        </p:spPr>
      </p:pic>
      <p:pic>
        <p:nvPicPr>
          <p:cNvPr id="15" name="Picture Placeholder 14">
            <a:extLst>
              <a:ext uri="{FF2B5EF4-FFF2-40B4-BE49-F238E27FC236}">
                <a16:creationId xmlns:a16="http://schemas.microsoft.com/office/drawing/2014/main" id="{7A4B3429-27CB-5B95-F645-749F18F34687}"/>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p:blipFill>
        <p:spPr>
          <a:xfrm>
            <a:off x="6369126" y="2311413"/>
            <a:ext cx="2480457" cy="1463040"/>
          </a:xfrm>
          <a:ln>
            <a:noFill/>
          </a:ln>
        </p:spPr>
      </p:pic>
      <p:pic>
        <p:nvPicPr>
          <p:cNvPr id="17" name="Picture Placeholder 16">
            <a:extLst>
              <a:ext uri="{FF2B5EF4-FFF2-40B4-BE49-F238E27FC236}">
                <a16:creationId xmlns:a16="http://schemas.microsoft.com/office/drawing/2014/main" id="{C66641B3-193A-1A34-B2CB-794F506F8CE5}"/>
              </a:ext>
              <a:ext uri="{C183D7F6-B498-43B3-948B-1728B52AA6E4}">
                <adec:decorative xmlns:adec="http://schemas.microsoft.com/office/drawing/2017/decorative" val="1"/>
              </a:ext>
            </a:extLst>
          </p:cNvPr>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p:blipFill>
        <p:spPr>
          <a:xfrm>
            <a:off x="9039964" y="2311415"/>
            <a:ext cx="2480460" cy="1463040"/>
          </a:xfrm>
          <a:ln>
            <a:noFill/>
          </a:ln>
        </p:spPr>
      </p:pic>
      <p:sp>
        <p:nvSpPr>
          <p:cNvPr id="9" name="Content Placeholder 8">
            <a:extLst>
              <a:ext uri="{FF2B5EF4-FFF2-40B4-BE49-F238E27FC236}">
                <a16:creationId xmlns:a16="http://schemas.microsoft.com/office/drawing/2014/main" id="{91A5D7AA-BEDE-1EC0-277D-E1AC39467625}"/>
              </a:ext>
            </a:extLst>
          </p:cNvPr>
          <p:cNvSpPr>
            <a:spLocks noGrp="1"/>
          </p:cNvSpPr>
          <p:nvPr>
            <p:ph sz="quarter" idx="18"/>
          </p:nvPr>
        </p:nvSpPr>
        <p:spPr>
          <a:xfrm>
            <a:off x="6008915" y="3798534"/>
            <a:ext cx="6840186" cy="2961491"/>
          </a:xfrm>
        </p:spPr>
        <p:txBody>
          <a:bodyPr>
            <a:noAutofit/>
          </a:bodyPr>
          <a:lstStyle/>
          <a:p>
            <a:pPr marL="11113" marR="715645" lvl="1">
              <a:lnSpc>
                <a:spcPct val="120000"/>
              </a:lnSpc>
              <a:spcBef>
                <a:spcPts val="5"/>
              </a:spcBef>
              <a:spcAft>
                <a:spcPts val="600"/>
              </a:spcAft>
              <a:buSzPts val="1200"/>
            </a:pP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7"/>
              </a:rPr>
              <a:t>En exploración del espacio con el cuerpo (8-18 meses))</a:t>
            </a:r>
            <a:br>
              <a:rPr lang="en-US" sz="14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8"/>
              </a:rPr>
              <a:t>En exploración del espacio con el cuerpo (8-18 meses) – Versión AD</a:t>
            </a:r>
            <a:endParaRPr lang="en-US" sz="1400" u="sng" spc="-10" dirty="0">
              <a:solidFill>
                <a:srgbClr val="0000FF"/>
              </a:solidFill>
              <a:latin typeface="Montserrat" pitchFamily="2" charset="77"/>
              <a:ea typeface="Courier New" panose="02070309020205020404" pitchFamily="49" charset="0"/>
              <a:cs typeface="Calibri" panose="020F0502020204030204" pitchFamily="34" charset="0"/>
            </a:endParaRPr>
          </a:p>
          <a:p>
            <a:pPr marL="11113" marR="715645" lvl="1">
              <a:lnSpc>
                <a:spcPct val="120000"/>
              </a:lnSpc>
              <a:spcBef>
                <a:spcPts val="5"/>
              </a:spcBef>
              <a:spcAft>
                <a:spcPts val="600"/>
              </a:spcAft>
              <a:buSzPts val="1200"/>
            </a:pP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9"/>
              </a:rPr>
              <a:t>Explorar el tamaño y ajuste con rampas y pelotas (18-36 meses)</a:t>
            </a:r>
            <a:br>
              <a:rPr lang="en-US" sz="14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10"/>
              </a:rPr>
              <a:t>Explorar el tamaño y ajuste con rampas y pelotas (18-36 meses) – Versión AD</a:t>
            </a:r>
            <a:endParaRPr lang="en-US" sz="14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11"/>
              </a:rPr>
              <a:t>Comparación de la longitud con bloques unitarios (3–5 años)</a:t>
            </a:r>
            <a:br>
              <a:rPr lang="en-US" sz="14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12"/>
              </a:rPr>
              <a:t>Comparación de la longitud con bloques unitarios (3–5 años) – Versión AD</a:t>
            </a:r>
            <a:endParaRPr lang="en-US" sz="14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400" u="sng" dirty="0">
                <a:solidFill>
                  <a:srgbClr val="0000FF"/>
                </a:solidFill>
                <a:latin typeface="Montserrat" pitchFamily="2" charset="77"/>
                <a:ea typeface="Courier New" panose="02070309020205020404" pitchFamily="49" charset="0"/>
                <a:cs typeface="Calibri" panose="020F0502020204030204" pitchFamily="34" charset="0"/>
                <a:hlinkClick r:id="rId13"/>
              </a:rPr>
              <a:t>Descomponer formas (primer grado)</a:t>
            </a:r>
            <a:br>
              <a:rPr lang="en-US" sz="1400" dirty="0">
                <a:latin typeface="Montserrat" pitchFamily="2" charset="77"/>
                <a:ea typeface="Courier New" panose="02070309020205020404" pitchFamily="49" charset="0"/>
                <a:cs typeface="Calibri" panose="020F0502020204030204" pitchFamily="34" charset="0"/>
              </a:rPr>
            </a:br>
            <a:r>
              <a:rPr lang="en-US" sz="1400" u="sng" dirty="0">
                <a:solidFill>
                  <a:srgbClr val="0000FF"/>
                </a:solidFill>
                <a:latin typeface="Montserrat" pitchFamily="2" charset="77"/>
                <a:ea typeface="Courier New" panose="02070309020205020404" pitchFamily="49" charset="0"/>
                <a:cs typeface="Calibri" panose="020F0502020204030204" pitchFamily="34" charset="0"/>
                <a:hlinkClick r:id="rId14"/>
              </a:rPr>
              <a:t>Descomponer formas (primer grado) – Versión AD</a:t>
            </a:r>
            <a:endParaRPr lang="en-US" sz="1400" dirty="0">
              <a:latin typeface="Montserrat" pitchFamily="2" charset="77"/>
              <a:ea typeface="Courier New" panose="02070309020205020404" pitchFamily="49" charset="0"/>
            </a:endParaRPr>
          </a:p>
        </p:txBody>
      </p:sp>
    </p:spTree>
    <p:extLst>
      <p:ext uri="{BB962C8B-B14F-4D97-AF65-F5344CB8AC3E}">
        <p14:creationId xmlns:p14="http://schemas.microsoft.com/office/powerpoint/2010/main" val="270930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a:t>
            </a:r>
            <a:r>
              <a:rPr lang="es-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Recursos de Aprendizaje Profesional es un producto del Superintendente de Escuelas del Condado de Fresno desarrollado en colaboración con </a:t>
            </a:r>
            <a:r>
              <a:rPr lang="es-US" sz="1800" noProof="0" dirty="0" err="1">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WestEd</a:t>
            </a:r>
            <a:r>
              <a:rPr lang="es-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 y socios. No está destinado a la redistribución comercial, modificación no autorizada o uso fuera del ámbito de la educación profesional</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CPE Disclaimer</a:t>
            </a: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ptura de pantalla del folleto Observar M a la quinta en acción.">
            <a:extLst>
              <a:ext uri="{FF2B5EF4-FFF2-40B4-BE49-F238E27FC236}">
                <a16:creationId xmlns:a16="http://schemas.microsoft.com/office/drawing/2014/main" id="{363E70F5-9802-AAEF-7D0E-AF2D0C6E518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7981" y="1323975"/>
            <a:ext cx="3750036" cy="4852989"/>
          </a:xfrm>
          <a:prstGeom prst="rect">
            <a:avLst/>
          </a:prstGeom>
          <a:ln>
            <a:solidFill>
              <a:schemeClr val="accent6"/>
            </a:solidFill>
          </a:ln>
        </p:spPr>
      </p:pic>
      <p:sp>
        <p:nvSpPr>
          <p:cNvPr id="2" name="Content Placeholder 1">
            <a:extLst>
              <a:ext uri="{FF2B5EF4-FFF2-40B4-BE49-F238E27FC236}">
                <a16:creationId xmlns:a16="http://schemas.microsoft.com/office/drawing/2014/main" id="{E1DAA2A2-1F8F-2931-4247-ACDF730513C6}"/>
              </a:ext>
            </a:extLst>
          </p:cNvPr>
          <p:cNvSpPr>
            <a:spLocks noGrp="1"/>
          </p:cNvSpPr>
          <p:nvPr>
            <p:ph sz="half" idx="1"/>
          </p:nvPr>
        </p:nvSpPr>
        <p:spPr>
          <a:xfrm>
            <a:off x="838200" y="1510747"/>
            <a:ext cx="5181600" cy="4666215"/>
          </a:xfrm>
        </p:spPr>
        <p:txBody>
          <a:bodyPr/>
          <a:lstStyle/>
          <a:p>
            <a:pPr>
              <a:spcBef>
                <a:spcPts val="0"/>
              </a:spcBef>
              <a:spcAft>
                <a:spcPts val="3000"/>
              </a:spcAft>
            </a:pPr>
            <a:r>
              <a:rPr lang="es-US" sz="2800" noProof="0" dirty="0"/>
              <a:t>Aprendizaje mutuo</a:t>
            </a:r>
          </a:p>
          <a:p>
            <a:pPr>
              <a:spcBef>
                <a:spcPts val="0"/>
              </a:spcBef>
              <a:spcAft>
                <a:spcPts val="3000"/>
              </a:spcAft>
            </a:pPr>
            <a:r>
              <a:rPr lang="es-US" sz="2800" noProof="0" dirty="0"/>
              <a:t>Investigaciones significativas</a:t>
            </a:r>
          </a:p>
        </p:txBody>
      </p:sp>
      <p:sp>
        <p:nvSpPr>
          <p:cNvPr id="4" name="Title 3">
            <a:extLst>
              <a:ext uri="{FF2B5EF4-FFF2-40B4-BE49-F238E27FC236}">
                <a16:creationId xmlns:a16="http://schemas.microsoft.com/office/drawing/2014/main" id="{4A2FBEE4-A307-3E65-A651-9793E43971EA}"/>
              </a:ext>
            </a:extLst>
          </p:cNvPr>
          <p:cNvSpPr>
            <a:spLocks noGrp="1"/>
          </p:cNvSpPr>
          <p:nvPr>
            <p:ph type="title"/>
          </p:nvPr>
        </p:nvSpPr>
        <p:spPr/>
        <p:txBody>
          <a:bodyPr/>
          <a:lstStyle/>
          <a:p>
            <a:r>
              <a:rPr lang="es-US" b="1" noProof="0" dirty="0">
                <a:latin typeface="Montserrat" panose="00000500000000000000" pitchFamily="50" charset="0"/>
              </a:rPr>
              <a:t>Discutir: </a:t>
            </a:r>
            <a:r>
              <a:rPr lang="es-US" b="1" dirty="0">
                <a:latin typeface="Montserrat" panose="00000500000000000000" pitchFamily="50" charset="0"/>
              </a:rPr>
              <a:t>P</a:t>
            </a:r>
            <a:r>
              <a:rPr lang="es-US" noProof="0" dirty="0" err="1">
                <a:latin typeface="Montserrat" panose="00000500000000000000" pitchFamily="50" charset="0"/>
              </a:rPr>
              <a:t>rácticas</a:t>
            </a:r>
            <a:r>
              <a:rPr lang="es-US" noProof="0" dirty="0">
                <a:latin typeface="Montserrat" panose="00000500000000000000" pitchFamily="50" charset="0"/>
              </a:rPr>
              <a:t> de enseñanza M</a:t>
            </a:r>
            <a:r>
              <a:rPr lang="es-US" baseline="30000" noProof="0" dirty="0">
                <a:latin typeface="Montserrat" panose="00000500000000000000" pitchFamily="50" charset="0"/>
              </a:rPr>
              <a:t>5</a:t>
            </a:r>
            <a:r>
              <a:rPr lang="es-US" noProof="0" dirty="0">
                <a:latin typeface="Montserrat" panose="00000500000000000000" pitchFamily="50" charset="0"/>
              </a:rPr>
              <a:t> (Parte 1)</a:t>
            </a:r>
            <a:endParaRPr lang="en-US" dirty="0"/>
          </a:p>
        </p:txBody>
      </p:sp>
    </p:spTree>
    <p:extLst>
      <p:ext uri="{BB962C8B-B14F-4D97-AF65-F5344CB8AC3E}">
        <p14:creationId xmlns:p14="http://schemas.microsoft.com/office/powerpoint/2010/main" val="107202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6886-20E9-A02E-5360-D83A0B161AB6}"/>
              </a:ext>
            </a:extLst>
          </p:cNvPr>
          <p:cNvSpPr>
            <a:spLocks noGrp="1"/>
          </p:cNvSpPr>
          <p:nvPr>
            <p:ph type="title"/>
          </p:nvPr>
        </p:nvSpPr>
        <p:spPr>
          <a:xfrm>
            <a:off x="838199" y="1987825"/>
            <a:ext cx="4687957" cy="4059133"/>
          </a:xfrm>
        </p:spPr>
        <p:txBody>
          <a:bodyPr/>
          <a:lstStyle/>
          <a:p>
            <a:r>
              <a:rPr lang="es-US" noProof="0" dirty="0"/>
              <a:t>Materiales y entorno de aprendizaje</a:t>
            </a:r>
            <a:endParaRPr lang="en-US" dirty="0"/>
          </a:p>
        </p:txBody>
      </p:sp>
      <p:pic>
        <p:nvPicPr>
          <p:cNvPr id="4" name="Content Placeholder 3" descr="Las cinco prácticas matemáticas de M a la quinta con materiales y entorno de aprendizaje en la parte superior derecha resaltado en color rosa. Las cuatro prácticas restantes en torno al materiales y entorno de aprendizaje quedan en el segundo plano.">
            <a:extLst>
              <a:ext uri="{FF2B5EF4-FFF2-40B4-BE49-F238E27FC236}">
                <a16:creationId xmlns:a16="http://schemas.microsoft.com/office/drawing/2014/main" id="{A2CD96F9-0EFA-DED3-E951-482CB67DBED9}"/>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314660" y="802481"/>
            <a:ext cx="5257800" cy="5257800"/>
          </a:xfrm>
          <a:prstGeom prst="rect">
            <a:avLst/>
          </a:prstGeom>
        </p:spPr>
      </p:pic>
    </p:spTree>
    <p:extLst>
      <p:ext uri="{BB962C8B-B14F-4D97-AF65-F5344CB8AC3E}">
        <p14:creationId xmlns:p14="http://schemas.microsoft.com/office/powerpoint/2010/main" val="296107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0F91CA3-1FF3-082F-8521-9463C344C2B7}"/>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332088" y="1903195"/>
            <a:ext cx="2759763" cy="2429755"/>
          </a:xfrm>
          <a:ln>
            <a:noFill/>
          </a:ln>
        </p:spPr>
      </p:pic>
      <p:sp>
        <p:nvSpPr>
          <p:cNvPr id="4" name="Title 3">
            <a:extLst>
              <a:ext uri="{FF2B5EF4-FFF2-40B4-BE49-F238E27FC236}">
                <a16:creationId xmlns:a16="http://schemas.microsoft.com/office/drawing/2014/main" id="{A70A1501-1D2D-F3D0-A707-AB6590E70469}"/>
              </a:ext>
            </a:extLst>
          </p:cNvPr>
          <p:cNvSpPr>
            <a:spLocks noGrp="1"/>
          </p:cNvSpPr>
          <p:nvPr>
            <p:ph type="title"/>
          </p:nvPr>
        </p:nvSpPr>
        <p:spPr/>
        <p:txBody>
          <a:bodyPr/>
          <a:lstStyle/>
          <a:p>
            <a:r>
              <a:rPr lang="es-US" noProof="0" dirty="0"/>
              <a:t>Materiales y entorno de aprendizaje: Definición</a:t>
            </a:r>
            <a:endParaRPr lang="en-US" dirty="0"/>
          </a:p>
        </p:txBody>
      </p:sp>
      <p:sp>
        <p:nvSpPr>
          <p:cNvPr id="5" name="Text Placeholder 4">
            <a:extLst>
              <a:ext uri="{FF2B5EF4-FFF2-40B4-BE49-F238E27FC236}">
                <a16:creationId xmlns:a16="http://schemas.microsoft.com/office/drawing/2014/main" id="{D8745BC6-1104-FE94-34A9-C54D8AD1F672}"/>
              </a:ext>
            </a:extLst>
          </p:cNvPr>
          <p:cNvSpPr>
            <a:spLocks noGrp="1"/>
          </p:cNvSpPr>
          <p:nvPr>
            <p:ph type="body" sz="quarter" idx="10"/>
          </p:nvPr>
        </p:nvSpPr>
        <p:spPr>
          <a:xfrm>
            <a:off x="340558" y="4512915"/>
            <a:ext cx="2759763" cy="1152525"/>
          </a:xfrm>
        </p:spPr>
        <p:txBody>
          <a:bodyPr/>
          <a:lstStyle/>
          <a:p>
            <a:pPr algn="ctr"/>
            <a:r>
              <a:rPr lang="es-US" sz="2400" noProof="0" dirty="0">
                <a:latin typeface="Montserrat" panose="00000500000000000000" pitchFamily="2" charset="0"/>
              </a:rPr>
              <a:t>objetos cotidianos conocidos</a:t>
            </a:r>
          </a:p>
        </p:txBody>
      </p:sp>
      <p:sp>
        <p:nvSpPr>
          <p:cNvPr id="6" name="Text Placeholder 5">
            <a:extLst>
              <a:ext uri="{FF2B5EF4-FFF2-40B4-BE49-F238E27FC236}">
                <a16:creationId xmlns:a16="http://schemas.microsoft.com/office/drawing/2014/main" id="{DCDFD421-53DF-C6E9-57C3-93D241846D03}"/>
              </a:ext>
            </a:extLst>
          </p:cNvPr>
          <p:cNvSpPr>
            <a:spLocks noGrp="1"/>
          </p:cNvSpPr>
          <p:nvPr>
            <p:ph type="body" sz="quarter" idx="11"/>
          </p:nvPr>
        </p:nvSpPr>
        <p:spPr>
          <a:xfrm>
            <a:off x="3291513" y="4512915"/>
            <a:ext cx="2759298" cy="1152525"/>
          </a:xfrm>
        </p:spPr>
        <p:txBody>
          <a:bodyPr/>
          <a:lstStyle/>
          <a:p>
            <a:pPr algn="ctr"/>
            <a:r>
              <a:rPr lang="es-US" sz="2400" noProof="0" dirty="0">
                <a:latin typeface="Montserrat" panose="00000500000000000000" pitchFamily="2" charset="0"/>
              </a:rPr>
              <a:t>espacios abiertos y material de juego</a:t>
            </a:r>
          </a:p>
        </p:txBody>
      </p:sp>
      <p:sp>
        <p:nvSpPr>
          <p:cNvPr id="8" name="Content Placeholder 7">
            <a:extLst>
              <a:ext uri="{FF2B5EF4-FFF2-40B4-BE49-F238E27FC236}">
                <a16:creationId xmlns:a16="http://schemas.microsoft.com/office/drawing/2014/main" id="{14115F16-B8DC-CF3B-17EA-5347DF190AAA}"/>
              </a:ext>
            </a:extLst>
          </p:cNvPr>
          <p:cNvSpPr>
            <a:spLocks noGrp="1"/>
          </p:cNvSpPr>
          <p:nvPr>
            <p:ph sz="quarter" idx="13"/>
          </p:nvPr>
        </p:nvSpPr>
        <p:spPr>
          <a:xfrm>
            <a:off x="6241775" y="4512915"/>
            <a:ext cx="2743200" cy="1152525"/>
          </a:xfrm>
        </p:spPr>
        <p:txBody>
          <a:bodyPr/>
          <a:lstStyle/>
          <a:p>
            <a:pPr algn="ctr"/>
            <a:r>
              <a:rPr lang="es-US" sz="2400" noProof="0" dirty="0">
                <a:latin typeface="Montserrat" panose="00000500000000000000" pitchFamily="2" charset="0"/>
              </a:rPr>
              <a:t>colecciones de objetos</a:t>
            </a:r>
          </a:p>
        </p:txBody>
      </p:sp>
      <p:sp>
        <p:nvSpPr>
          <p:cNvPr id="10" name="Content Placeholder 9">
            <a:extLst>
              <a:ext uri="{FF2B5EF4-FFF2-40B4-BE49-F238E27FC236}">
                <a16:creationId xmlns:a16="http://schemas.microsoft.com/office/drawing/2014/main" id="{427C550C-BB3B-4DEB-C5D5-AAFD9E978A9C}"/>
              </a:ext>
            </a:extLst>
          </p:cNvPr>
          <p:cNvSpPr>
            <a:spLocks noGrp="1"/>
          </p:cNvSpPr>
          <p:nvPr>
            <p:ph sz="quarter" idx="15"/>
          </p:nvPr>
        </p:nvSpPr>
        <p:spPr>
          <a:xfrm>
            <a:off x="9183688" y="4512915"/>
            <a:ext cx="2743200" cy="1152525"/>
          </a:xfrm>
        </p:spPr>
        <p:txBody>
          <a:bodyPr/>
          <a:lstStyle/>
          <a:p>
            <a:pPr algn="ctr"/>
            <a:r>
              <a:rPr lang="es-US" sz="2400" noProof="0" dirty="0">
                <a:effectLst/>
              </a:rPr>
              <a:t>herramientas</a:t>
            </a:r>
            <a:endParaRPr lang="es-US" sz="2400" noProof="0" dirty="0">
              <a:latin typeface="Montserrat" panose="00000500000000000000" pitchFamily="2" charset="0"/>
            </a:endParaRPr>
          </a:p>
        </p:txBody>
      </p:sp>
      <p:pic>
        <p:nvPicPr>
          <p:cNvPr id="13" name="Content Placeholder 12">
            <a:extLst>
              <a:ext uri="{FF2B5EF4-FFF2-40B4-BE49-F238E27FC236}">
                <a16:creationId xmlns:a16="http://schemas.microsoft.com/office/drawing/2014/main" id="{4206A46C-D723-6F62-C2EB-A197B1D77C1F}"/>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3291047" y="1895764"/>
            <a:ext cx="2751531" cy="2451652"/>
          </a:xfrm>
          <a:prstGeom prst="rect">
            <a:avLst/>
          </a:prstGeom>
          <a:ln>
            <a:noFill/>
          </a:ln>
        </p:spPr>
      </p:pic>
      <p:pic>
        <p:nvPicPr>
          <p:cNvPr id="14" name="Content Placeholder 13">
            <a:extLst>
              <a:ext uri="{FF2B5EF4-FFF2-40B4-BE49-F238E27FC236}">
                <a16:creationId xmlns:a16="http://schemas.microsoft.com/office/drawing/2014/main" id="{3B6361BD-C5C5-395D-99AE-DC2C5679E47B}"/>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6241774" y="1881417"/>
            <a:ext cx="2743200" cy="2464905"/>
          </a:xfrm>
          <a:prstGeom prst="rect">
            <a:avLst/>
          </a:prstGeom>
          <a:ln>
            <a:noFill/>
          </a:ln>
        </p:spPr>
      </p:pic>
      <p:pic>
        <p:nvPicPr>
          <p:cNvPr id="15" name="Content Placeholder 14">
            <a:extLst>
              <a:ext uri="{FF2B5EF4-FFF2-40B4-BE49-F238E27FC236}">
                <a16:creationId xmlns:a16="http://schemas.microsoft.com/office/drawing/2014/main" id="{00943C53-9291-0BD0-4C4F-D3331AE92495}"/>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83688" y="1869189"/>
            <a:ext cx="2743200" cy="2478024"/>
          </a:xfrm>
          <a:prstGeom prst="rect">
            <a:avLst/>
          </a:prstGeom>
          <a:ln>
            <a:noFill/>
          </a:ln>
        </p:spPr>
      </p:pic>
    </p:spTree>
    <p:extLst>
      <p:ext uri="{BB962C8B-B14F-4D97-AF65-F5344CB8AC3E}">
        <p14:creationId xmlns:p14="http://schemas.microsoft.com/office/powerpoint/2010/main" val="212178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352F82-0546-13A2-FA3C-FF0144545B66}"/>
              </a:ext>
            </a:extLst>
          </p:cNvPr>
          <p:cNvSpPr>
            <a:spLocks noGrp="1"/>
          </p:cNvSpPr>
          <p:nvPr>
            <p:ph type="title"/>
          </p:nvPr>
        </p:nvSpPr>
        <p:spPr/>
        <p:txBody>
          <a:bodyPr/>
          <a:lstStyle/>
          <a:p>
            <a:r>
              <a:rPr lang="es-US" noProof="0" dirty="0"/>
              <a:t>Materiales y entorno de aprendizaje: Ejemplos</a:t>
            </a:r>
            <a:endParaRPr lang="en-US" dirty="0"/>
          </a:p>
        </p:txBody>
      </p:sp>
      <p:sp>
        <p:nvSpPr>
          <p:cNvPr id="6" name="Text Placeholder 5">
            <a:extLst>
              <a:ext uri="{FF2B5EF4-FFF2-40B4-BE49-F238E27FC236}">
                <a16:creationId xmlns:a16="http://schemas.microsoft.com/office/drawing/2014/main" id="{87F6E5C8-47E0-9063-8E4A-DF0E9CBEDB21}"/>
              </a:ext>
            </a:extLst>
          </p:cNvPr>
          <p:cNvSpPr>
            <a:spLocks noGrp="1"/>
          </p:cNvSpPr>
          <p:nvPr>
            <p:ph type="body" sz="quarter" idx="11"/>
          </p:nvPr>
        </p:nvSpPr>
        <p:spPr>
          <a:xfrm>
            <a:off x="523693" y="4900161"/>
            <a:ext cx="3565877" cy="1214438"/>
          </a:xfrm>
        </p:spPr>
        <p:txBody>
          <a:bodyPr/>
          <a:lstStyle/>
          <a:p>
            <a:r>
              <a:rPr lang="es-US" sz="2800" noProof="0" dirty="0">
                <a:latin typeface="Montserrat" panose="00000500000000000000" pitchFamily="2" charset="0"/>
              </a:rPr>
              <a:t>juegos</a:t>
            </a:r>
            <a:endParaRPr lang="en-US" sz="2800" dirty="0">
              <a:latin typeface="Montserrat" panose="00000500000000000000" pitchFamily="2" charset="0"/>
            </a:endParaRPr>
          </a:p>
        </p:txBody>
      </p:sp>
      <p:sp>
        <p:nvSpPr>
          <p:cNvPr id="7" name="Text Placeholder 6">
            <a:extLst>
              <a:ext uri="{FF2B5EF4-FFF2-40B4-BE49-F238E27FC236}">
                <a16:creationId xmlns:a16="http://schemas.microsoft.com/office/drawing/2014/main" id="{D077B146-6A15-76B6-7EE8-E808CE098931}"/>
              </a:ext>
            </a:extLst>
          </p:cNvPr>
          <p:cNvSpPr>
            <a:spLocks noGrp="1"/>
          </p:cNvSpPr>
          <p:nvPr>
            <p:ph type="body" sz="quarter" idx="12"/>
          </p:nvPr>
        </p:nvSpPr>
        <p:spPr>
          <a:xfrm>
            <a:off x="4297180" y="4900161"/>
            <a:ext cx="3565525" cy="1214438"/>
          </a:xfrm>
        </p:spPr>
        <p:txBody>
          <a:bodyPr/>
          <a:lstStyle/>
          <a:p>
            <a:pPr algn="ctr"/>
            <a:r>
              <a:rPr lang="es-US" sz="2800" noProof="0" dirty="0">
                <a:latin typeface="Montserrat" panose="00000500000000000000" pitchFamily="2" charset="0"/>
              </a:rPr>
              <a:t>manipulativos para matem</a:t>
            </a:r>
            <a:r>
              <a:rPr lang="es-US" sz="2800" spc="-10" noProof="0" dirty="0">
                <a:effectLst/>
                <a:latin typeface="Montserrat" panose="00000500000000000000" pitchFamily="2" charset="0"/>
                <a:ea typeface="Times New Roman" panose="02020603050405020304" pitchFamily="18" charset="0"/>
              </a:rPr>
              <a:t>á</a:t>
            </a:r>
            <a:r>
              <a:rPr lang="es-US" sz="2800" noProof="0" dirty="0">
                <a:latin typeface="Montserrat" panose="00000500000000000000" pitchFamily="2" charset="0"/>
              </a:rPr>
              <a:t>ticas</a:t>
            </a:r>
          </a:p>
        </p:txBody>
      </p:sp>
      <p:sp>
        <p:nvSpPr>
          <p:cNvPr id="8" name="Text Placeholder 7">
            <a:extLst>
              <a:ext uri="{FF2B5EF4-FFF2-40B4-BE49-F238E27FC236}">
                <a16:creationId xmlns:a16="http://schemas.microsoft.com/office/drawing/2014/main" id="{7F4EDE1F-C60F-D91C-608B-8FF04232900D}"/>
              </a:ext>
            </a:extLst>
          </p:cNvPr>
          <p:cNvSpPr>
            <a:spLocks noGrp="1"/>
          </p:cNvSpPr>
          <p:nvPr>
            <p:ph type="body" sz="quarter" idx="13"/>
          </p:nvPr>
        </p:nvSpPr>
        <p:spPr>
          <a:xfrm>
            <a:off x="8065905" y="4900161"/>
            <a:ext cx="3565525" cy="1214438"/>
          </a:xfrm>
        </p:spPr>
        <p:txBody>
          <a:bodyPr/>
          <a:lstStyle/>
          <a:p>
            <a:r>
              <a:rPr lang="es-US" sz="2800" noProof="0" dirty="0">
                <a:latin typeface="Montserrat" panose="00000500000000000000" pitchFamily="2" charset="0"/>
              </a:rPr>
              <a:t>libros</a:t>
            </a:r>
          </a:p>
          <a:p>
            <a:endParaRPr lang="en-US" sz="2800" dirty="0"/>
          </a:p>
        </p:txBody>
      </p:sp>
      <p:pic>
        <p:nvPicPr>
          <p:cNvPr id="13" name="Content Placeholder 12">
            <a:extLst>
              <a:ext uri="{FF2B5EF4-FFF2-40B4-BE49-F238E27FC236}">
                <a16:creationId xmlns:a16="http://schemas.microsoft.com/office/drawing/2014/main" id="{FCB60810-D297-0656-EC3D-EB2C3C37CA1A}"/>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23410" y="1487557"/>
            <a:ext cx="3603154" cy="3268572"/>
          </a:xfrm>
          <a:prstGeom prst="rect">
            <a:avLst/>
          </a:prstGeom>
          <a:ln>
            <a:noFill/>
          </a:ln>
        </p:spPr>
      </p:pic>
      <p:pic>
        <p:nvPicPr>
          <p:cNvPr id="15" name="Content Placeholder 14">
            <a:extLst>
              <a:ext uri="{FF2B5EF4-FFF2-40B4-BE49-F238E27FC236}">
                <a16:creationId xmlns:a16="http://schemas.microsoft.com/office/drawing/2014/main" id="{484091A1-8505-1080-AEEA-588D3F304366}"/>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297180" y="1474240"/>
            <a:ext cx="3565525" cy="3278885"/>
          </a:xfrm>
          <a:prstGeom prst="rect">
            <a:avLst/>
          </a:prstGeom>
          <a:ln>
            <a:noFill/>
          </a:ln>
        </p:spPr>
      </p:pic>
      <p:pic>
        <p:nvPicPr>
          <p:cNvPr id="16" name="Content Placeholder 15">
            <a:extLst>
              <a:ext uri="{FF2B5EF4-FFF2-40B4-BE49-F238E27FC236}">
                <a16:creationId xmlns:a16="http://schemas.microsoft.com/office/drawing/2014/main" id="{6CA00363-72F8-58C6-FBE8-8F4AABB8E383}"/>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6" cstate="screen">
            <a:extLst>
              <a:ext uri="{28A0092B-C50C-407E-A947-70E740481C1C}">
                <a14:useLocalDpi xmlns:a14="http://schemas.microsoft.com/office/drawing/2010/main"/>
              </a:ext>
            </a:extLst>
          </a:blip>
          <a:srcRect/>
          <a:stretch/>
        </p:blipFill>
        <p:spPr>
          <a:xfrm>
            <a:off x="8033321" y="1461363"/>
            <a:ext cx="3635269" cy="3290956"/>
          </a:xfrm>
          <a:prstGeom prst="rect">
            <a:avLst/>
          </a:prstGeom>
          <a:ln>
            <a:noFill/>
          </a:ln>
        </p:spPr>
      </p:pic>
    </p:spTree>
    <p:extLst>
      <p:ext uri="{BB962C8B-B14F-4D97-AF65-F5344CB8AC3E}">
        <p14:creationId xmlns:p14="http://schemas.microsoft.com/office/powerpoint/2010/main" val="14734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4F980E-42CC-ED14-5BAB-EC92202A75C6}"/>
              </a:ext>
            </a:extLst>
          </p:cNvPr>
          <p:cNvSpPr>
            <a:spLocks noGrp="1"/>
          </p:cNvSpPr>
          <p:nvPr>
            <p:ph sz="half" idx="1"/>
          </p:nvPr>
        </p:nvSpPr>
        <p:spPr/>
        <p:txBody>
          <a:bodyPr>
            <a:normAutofit fontScale="85000" lnSpcReduction="10000"/>
          </a:bodyPr>
          <a:lstStyle/>
          <a:p>
            <a:pPr marL="0" indent="0">
              <a:lnSpc>
                <a:spcPct val="120000"/>
              </a:lnSpc>
              <a:spcBef>
                <a:spcPts val="0"/>
              </a:spcBef>
              <a:spcAft>
                <a:spcPts val="600"/>
              </a:spcAft>
              <a:buNone/>
            </a:pPr>
            <a:r>
              <a:rPr lang="es-US" sz="3200" kern="100" noProof="0" dirty="0">
                <a:solidFill>
                  <a:srgbClr val="000000"/>
                </a:solidFill>
                <a:ea typeface="Calibri" panose="020F0502020204030204" pitchFamily="34" charset="0"/>
                <a:cs typeface="Times New Roman" panose="02020603050405020304" pitchFamily="18" charset="0"/>
              </a:rPr>
              <a:t>L</a:t>
            </a:r>
            <a:r>
              <a:rPr lang="es-US" sz="3200" kern="100" noProof="0" dirty="0">
                <a:solidFill>
                  <a:srgbClr val="000000"/>
                </a:solidFill>
                <a:effectLst/>
                <a:ea typeface="Calibri" panose="020F0502020204030204" pitchFamily="34" charset="0"/>
                <a:cs typeface="Times New Roman" panose="02020603050405020304" pitchFamily="18" charset="0"/>
              </a:rPr>
              <a:t>os niños aprenden matemáticas interactuando con materiales y el entorno</a:t>
            </a:r>
            <a:r>
              <a:rPr lang="es-US" sz="3200" kern="100" noProof="0" dirty="0">
                <a:ea typeface="Calibri" panose="020F0502020204030204" pitchFamily="34" charset="0"/>
                <a:cs typeface="Times New Roman" panose="02020603050405020304" pitchFamily="18" charset="0"/>
              </a:rPr>
              <a:t>. </a:t>
            </a:r>
            <a:r>
              <a:rPr lang="es-US" sz="3200" kern="100" noProof="0" dirty="0">
                <a:effectLst/>
                <a:ea typeface="Calibri" panose="020F0502020204030204" pitchFamily="34" charset="0"/>
                <a:cs typeface="Times New Roman" panose="02020603050405020304" pitchFamily="18" charset="0"/>
              </a:rPr>
              <a:t>Por ejemplo </a:t>
            </a:r>
            <a:r>
              <a:rPr lang="en-US" sz="3200" kern="100" dirty="0">
                <a:ea typeface="Calibri" panose="020F0502020204030204" pitchFamily="34" charset="0"/>
                <a:cs typeface="Times New Roman" panose="02020603050405020304" pitchFamily="18" charset="0"/>
              </a:rPr>
              <a:t>:</a:t>
            </a:r>
          </a:p>
          <a:p>
            <a:pPr marL="457200">
              <a:lnSpc>
                <a:spcPct val="120000"/>
              </a:lnSpc>
              <a:spcBef>
                <a:spcPts val="600"/>
              </a:spcBef>
              <a:spcAft>
                <a:spcPts val="600"/>
              </a:spcAft>
            </a:pPr>
            <a:r>
              <a:rPr lang="es-US" sz="2800" kern="100" noProof="0" dirty="0">
                <a:solidFill>
                  <a:srgbClr val="000000"/>
                </a:solidFill>
                <a:ea typeface="Calibri" panose="020F0502020204030204" pitchFamily="34" charset="0"/>
                <a:cs typeface="Times New Roman" panose="02020603050405020304" pitchFamily="18" charset="0"/>
              </a:rPr>
              <a:t>sostener y jugar con objetos</a:t>
            </a:r>
          </a:p>
          <a:p>
            <a:pPr marL="457200">
              <a:lnSpc>
                <a:spcPct val="120000"/>
              </a:lnSpc>
              <a:spcBef>
                <a:spcPts val="600"/>
              </a:spcBef>
              <a:spcAft>
                <a:spcPts val="600"/>
              </a:spcAft>
            </a:pPr>
            <a:r>
              <a:rPr lang="es-US" sz="2800" kern="100" noProof="0" dirty="0">
                <a:solidFill>
                  <a:srgbClr val="000000"/>
                </a:solidFill>
                <a:ea typeface="Calibri" panose="020F0502020204030204" pitchFamily="34" charset="0"/>
                <a:cs typeface="Times New Roman" panose="02020603050405020304" pitchFamily="18" charset="0"/>
              </a:rPr>
              <a:t>construir </a:t>
            </a:r>
            <a:r>
              <a:rPr lang="es-US" sz="2800" kern="100" dirty="0">
                <a:solidFill>
                  <a:srgbClr val="000000"/>
                </a:solidFill>
                <a:ea typeface="Calibri" panose="020F0502020204030204" pitchFamily="34" charset="0"/>
                <a:cs typeface="Times New Roman" panose="02020603050405020304" pitchFamily="18" charset="0"/>
              </a:rPr>
              <a:t>estructuras complejas de bloques</a:t>
            </a:r>
            <a:endParaRPr lang="es-US" sz="2800" kern="100" noProof="0" dirty="0">
              <a:solidFill>
                <a:srgbClr val="000000"/>
              </a:solidFill>
              <a:ea typeface="Calibri" panose="020F0502020204030204" pitchFamily="34" charset="0"/>
              <a:cs typeface="Times New Roman" panose="02020603050405020304" pitchFamily="18" charset="0"/>
            </a:endParaRPr>
          </a:p>
          <a:p>
            <a:pPr marL="457200">
              <a:lnSpc>
                <a:spcPct val="120000"/>
              </a:lnSpc>
              <a:spcBef>
                <a:spcPts val="600"/>
              </a:spcBef>
              <a:spcAft>
                <a:spcPts val="600"/>
              </a:spcAft>
            </a:pPr>
            <a:r>
              <a:rPr lang="es-US" sz="2800" kern="100" noProof="0" dirty="0">
                <a:solidFill>
                  <a:srgbClr val="000000"/>
                </a:solidFill>
                <a:ea typeface="Calibri" panose="020F0502020204030204" pitchFamily="34" charset="0"/>
                <a:cs typeface="Times New Roman" panose="02020603050405020304" pitchFamily="18" charset="0"/>
              </a:rPr>
              <a:t>hacer juegos de mesa </a:t>
            </a:r>
            <a:endParaRPr lang="es-US" sz="3200" kern="100" noProof="0" dirty="0">
              <a:effectLst/>
              <a:ea typeface="Calibri" panose="020F0502020204030204" pitchFamily="34"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36F14DE4-9FE8-2716-5D76-ADA7CDD0161F}"/>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172202" y="1470993"/>
            <a:ext cx="5181598" cy="4049919"/>
          </a:xfrm>
          <a:ln>
            <a:noFill/>
          </a:ln>
        </p:spPr>
      </p:pic>
      <p:sp>
        <p:nvSpPr>
          <p:cNvPr id="4" name="Title 3">
            <a:extLst>
              <a:ext uri="{FF2B5EF4-FFF2-40B4-BE49-F238E27FC236}">
                <a16:creationId xmlns:a16="http://schemas.microsoft.com/office/drawing/2014/main" id="{B1B5AEF8-B378-30FE-1D42-E70D97812878}"/>
              </a:ext>
            </a:extLst>
          </p:cNvPr>
          <p:cNvSpPr>
            <a:spLocks noGrp="1"/>
          </p:cNvSpPr>
          <p:nvPr>
            <p:ph type="title"/>
          </p:nvPr>
        </p:nvSpPr>
        <p:spPr>
          <a:xfrm>
            <a:off x="693343" y="68078"/>
            <a:ext cx="11353801" cy="923330"/>
          </a:xfrm>
        </p:spPr>
        <p:txBody>
          <a:bodyPr/>
          <a:lstStyle/>
          <a:p>
            <a:r>
              <a:rPr lang="es-US" noProof="0" dirty="0"/>
              <a:t>¿Por qué son importantes los materiales y los entornos de aprendizaje</a:t>
            </a:r>
            <a:r>
              <a:rPr lang="en-US" dirty="0"/>
              <a:t>? </a:t>
            </a:r>
          </a:p>
        </p:txBody>
      </p:sp>
      <p:sp>
        <p:nvSpPr>
          <p:cNvPr id="5" name="Text Placeholder 4">
            <a:extLst>
              <a:ext uri="{FF2B5EF4-FFF2-40B4-BE49-F238E27FC236}">
                <a16:creationId xmlns:a16="http://schemas.microsoft.com/office/drawing/2014/main" id="{F8C68B30-F983-F5B5-689D-F8DE97312F6A}"/>
              </a:ext>
            </a:extLst>
          </p:cNvPr>
          <p:cNvSpPr>
            <a:spLocks noGrp="1"/>
          </p:cNvSpPr>
          <p:nvPr>
            <p:ph type="body" sz="quarter" idx="14"/>
          </p:nvPr>
        </p:nvSpPr>
        <p:spPr/>
        <p:txBody>
          <a:bodyPr/>
          <a:lstStyle/>
          <a:p>
            <a:r>
              <a:rPr lang="en-US" dirty="0">
                <a:latin typeface="Montserrat" panose="00000500000000000000" pitchFamily="2" charset="0"/>
              </a:rPr>
              <a:t>Bower et al. (2020); Frick &amp; </a:t>
            </a:r>
            <a:r>
              <a:rPr lang="en-US" dirty="0" err="1">
                <a:latin typeface="Montserrat" panose="00000500000000000000" pitchFamily="2" charset="0"/>
              </a:rPr>
              <a:t>Möhring</a:t>
            </a:r>
            <a:r>
              <a:rPr lang="en-US" dirty="0">
                <a:latin typeface="Montserrat" panose="00000500000000000000" pitchFamily="2" charset="0"/>
              </a:rPr>
              <a:t> (2013); </a:t>
            </a:r>
            <a:r>
              <a:rPr lang="en-US" dirty="0">
                <a:latin typeface="Montserrat" panose="00000500000000000000" pitchFamily="2" charset="0"/>
                <a:ea typeface="Calibri" panose="020F0502020204030204" pitchFamily="34" charset="0"/>
                <a:cs typeface="Calibri" panose="020F0502020204030204" pitchFamily="34" charset="0"/>
              </a:rPr>
              <a:t>Siegler &amp; Ramani (2008)</a:t>
            </a:r>
            <a:endParaRPr lang="en-US" dirty="0">
              <a:latin typeface="Montserrat" panose="00000500000000000000" pitchFamily="2" charset="0"/>
            </a:endParaRPr>
          </a:p>
          <a:p>
            <a:endParaRPr lang="en-US" dirty="0"/>
          </a:p>
        </p:txBody>
      </p:sp>
    </p:spTree>
    <p:extLst>
      <p:ext uri="{BB962C8B-B14F-4D97-AF65-F5344CB8AC3E}">
        <p14:creationId xmlns:p14="http://schemas.microsoft.com/office/powerpoint/2010/main" val="137401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46A554-C965-5A9B-2F9F-BA5B87308C47}"/>
              </a:ext>
            </a:extLst>
          </p:cNvPr>
          <p:cNvSpPr>
            <a:spLocks noGrp="1"/>
          </p:cNvSpPr>
          <p:nvPr>
            <p:ph sz="half" idx="1"/>
          </p:nvPr>
        </p:nvSpPr>
        <p:spPr>
          <a:xfrm>
            <a:off x="838199" y="3160897"/>
            <a:ext cx="10790584" cy="2971145"/>
          </a:xfrm>
        </p:spPr>
        <p:txBody>
          <a:bodyPr numCol="2">
            <a:noAutofit/>
          </a:bodyPr>
          <a:lstStyle/>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colecciones de objetos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bloques y otros materiales de construcción</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espacios abiertos y equipos de juego en el interior o al aire libre</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herramientas como reglas o escalas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juegos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libros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manipulativos para matemáticos</a:t>
            </a:r>
          </a:p>
        </p:txBody>
      </p:sp>
      <p:sp>
        <p:nvSpPr>
          <p:cNvPr id="4" name="Title 3">
            <a:extLst>
              <a:ext uri="{FF2B5EF4-FFF2-40B4-BE49-F238E27FC236}">
                <a16:creationId xmlns:a16="http://schemas.microsoft.com/office/drawing/2014/main" id="{C103774B-B8ED-0A46-CE18-7A599EB2E499}"/>
              </a:ext>
            </a:extLst>
          </p:cNvPr>
          <p:cNvSpPr>
            <a:spLocks noGrp="1"/>
          </p:cNvSpPr>
          <p:nvPr>
            <p:ph type="title"/>
          </p:nvPr>
        </p:nvSpPr>
        <p:spPr>
          <a:xfrm>
            <a:off x="838200" y="54860"/>
            <a:ext cx="10515600" cy="923330"/>
          </a:xfrm>
        </p:spPr>
        <p:txBody>
          <a:bodyPr/>
          <a:lstStyle/>
          <a:p>
            <a:r>
              <a:rPr lang="es-ES_tradnl" noProof="0" dirty="0">
                <a:latin typeface="Montserrat" panose="00000500000000000000" pitchFamily="50" charset="0"/>
              </a:rPr>
              <a:t>Reflexionar: Mis materiales y entorno de aprendizaje</a:t>
            </a:r>
            <a:endParaRPr lang="es-ES_tradnl" noProof="0" dirty="0"/>
          </a:p>
        </p:txBody>
      </p:sp>
      <p:sp>
        <p:nvSpPr>
          <p:cNvPr id="5" name="Subtitle 4">
            <a:extLst>
              <a:ext uri="{FF2B5EF4-FFF2-40B4-BE49-F238E27FC236}">
                <a16:creationId xmlns:a16="http://schemas.microsoft.com/office/drawing/2014/main" id="{F44799D3-E4D9-0ACB-C430-612F2B6CA3A2}"/>
              </a:ext>
            </a:extLst>
          </p:cNvPr>
          <p:cNvSpPr>
            <a:spLocks noGrp="1"/>
          </p:cNvSpPr>
          <p:nvPr>
            <p:ph type="subTitle" idx="14"/>
          </p:nvPr>
        </p:nvSpPr>
        <p:spPr>
          <a:xfrm>
            <a:off x="838198" y="1242786"/>
            <a:ext cx="10165605" cy="1560046"/>
          </a:xfrm>
        </p:spPr>
        <p:txBody>
          <a:bodyPr>
            <a:noAutofit/>
          </a:bodyPr>
          <a:lstStyle/>
          <a:p>
            <a:pPr>
              <a:lnSpc>
                <a:spcPct val="107000"/>
              </a:lnSpc>
              <a:spcBef>
                <a:spcPts val="0"/>
              </a:spcBef>
            </a:pPr>
            <a:r>
              <a:rPr lang="es-ES_tradnl" kern="1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¿De qué manera los materiales y entorno en su entorno de aprendizaje apoyan el aprendizaje de matemáticas de los niños? Considere:  </a:t>
            </a:r>
          </a:p>
        </p:txBody>
      </p:sp>
    </p:spTree>
    <p:extLst>
      <p:ext uri="{BB962C8B-B14F-4D97-AF65-F5344CB8AC3E}">
        <p14:creationId xmlns:p14="http://schemas.microsoft.com/office/powerpoint/2010/main" val="199087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3385-5510-7EA8-88C6-24E2ED113AFF}"/>
              </a:ext>
            </a:extLst>
          </p:cNvPr>
          <p:cNvSpPr>
            <a:spLocks noGrp="1"/>
          </p:cNvSpPr>
          <p:nvPr>
            <p:ph type="title"/>
          </p:nvPr>
        </p:nvSpPr>
        <p:spPr/>
        <p:txBody>
          <a:bodyPr anchor="ctr" anchorCtr="1">
            <a:normAutofit/>
          </a:bodyPr>
          <a:lstStyle/>
          <a:p>
            <a:r>
              <a:rPr lang="es-US" sz="4000" noProof="0" dirty="0"/>
              <a:t>Vocabulario y discurso matemáticos</a:t>
            </a:r>
            <a:endParaRPr lang="en-US" sz="4000" dirty="0"/>
          </a:p>
        </p:txBody>
      </p:sp>
      <p:pic>
        <p:nvPicPr>
          <p:cNvPr id="4" name="Content Placeholder 3" descr="Las cinco prácticas matemáticas de M a la quinta con vocabulario y discurso matemáticos en la parte inferior derecha resaltado en color azul. Las cuatro prácticas restantes en torno al vocabulario y discurso matemáticos quedan en el segundo plano.">
            <a:extLst>
              <a:ext uri="{FF2B5EF4-FFF2-40B4-BE49-F238E27FC236}">
                <a16:creationId xmlns:a16="http://schemas.microsoft.com/office/drawing/2014/main" id="{218B11C6-FDB6-8DEC-A577-289A9ECAEE49}"/>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294782" y="802481"/>
            <a:ext cx="5257800" cy="5257800"/>
          </a:xfrm>
          <a:prstGeom prst="rect">
            <a:avLst/>
          </a:prstGeom>
        </p:spPr>
      </p:pic>
    </p:spTree>
    <p:extLst>
      <p:ext uri="{BB962C8B-B14F-4D97-AF65-F5344CB8AC3E}">
        <p14:creationId xmlns:p14="http://schemas.microsoft.com/office/powerpoint/2010/main" val="2910925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A051C7-A210-8157-C569-2E59019BAEA8}"/>
              </a:ext>
            </a:extLst>
          </p:cNvPr>
          <p:cNvSpPr>
            <a:spLocks noGrp="1"/>
          </p:cNvSpPr>
          <p:nvPr>
            <p:ph sz="half" idx="1"/>
          </p:nvPr>
        </p:nvSpPr>
        <p:spPr>
          <a:xfrm>
            <a:off x="838199" y="1324303"/>
            <a:ext cx="5622235" cy="4852660"/>
          </a:xfrm>
        </p:spPr>
        <p:txBody>
          <a:bodyPr>
            <a:normAutofit fontScale="85000" lnSpcReduction="20000"/>
          </a:bodyPr>
          <a:lstStyle/>
          <a:p>
            <a:pPr marL="0" indent="0">
              <a:lnSpc>
                <a:spcPct val="110000"/>
              </a:lnSpc>
              <a:spcAft>
                <a:spcPts val="600"/>
              </a:spcAft>
              <a:buNone/>
            </a:pPr>
            <a:r>
              <a:rPr lang="es-US" sz="2800" noProof="0" dirty="0">
                <a:effectLst/>
                <a:ea typeface="Calibri" panose="020F0502020204030204" pitchFamily="34" charset="0"/>
              </a:rPr>
              <a:t>Palabras que utilizamos para comunicarnos sobre</a:t>
            </a:r>
            <a:r>
              <a:rPr lang="en-US" dirty="0">
                <a:ea typeface="Calibri" panose="020F0502020204030204" pitchFamily="34" charset="0"/>
              </a:rPr>
              <a:t>:</a:t>
            </a:r>
            <a:endParaRPr lang="en-US" strike="sngStrike" dirty="0">
              <a:ea typeface="Calibri" panose="020F0502020204030204" pitchFamily="34" charset="0"/>
            </a:endParaRP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números</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operaciones numéricas</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cantidades y comparaciones</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medición</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posiciones, direcciones y distancias en el espacio</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formas bidimensionales y tridimensionales y sus características</a:t>
            </a:r>
            <a:endParaRPr lang="es-US" sz="2800" noProof="0" dirty="0">
              <a:effectLst/>
              <a:ea typeface="Calibri" panose="020F0502020204030204" pitchFamily="34" charset="0"/>
            </a:endParaRPr>
          </a:p>
        </p:txBody>
      </p:sp>
      <p:sp>
        <p:nvSpPr>
          <p:cNvPr id="4" name="Title 3">
            <a:extLst>
              <a:ext uri="{FF2B5EF4-FFF2-40B4-BE49-F238E27FC236}">
                <a16:creationId xmlns:a16="http://schemas.microsoft.com/office/drawing/2014/main" id="{AC1AFB07-932F-6794-15F0-F9353DA9B678}"/>
              </a:ext>
            </a:extLst>
          </p:cNvPr>
          <p:cNvSpPr>
            <a:spLocks noGrp="1"/>
          </p:cNvSpPr>
          <p:nvPr>
            <p:ph type="title"/>
          </p:nvPr>
        </p:nvSpPr>
        <p:spPr>
          <a:xfrm>
            <a:off x="838199" y="237744"/>
            <a:ext cx="10812517" cy="507831"/>
          </a:xfrm>
        </p:spPr>
        <p:txBody>
          <a:bodyPr/>
          <a:lstStyle/>
          <a:p>
            <a:r>
              <a:rPr lang="es-ES_tradnl" noProof="0" dirty="0"/>
              <a:t>Vocabulario de matemáticas: Definición</a:t>
            </a:r>
          </a:p>
        </p:txBody>
      </p:sp>
      <p:pic>
        <p:nvPicPr>
          <p:cNvPr id="5" name="Content Placeholder 6">
            <a:extLst>
              <a:ext uri="{FF2B5EF4-FFF2-40B4-BE49-F238E27FC236}">
                <a16:creationId xmlns:a16="http://schemas.microsoft.com/office/drawing/2014/main" id="{E3871793-8639-A139-319D-E35674C8E2E6}"/>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6818243" y="1503208"/>
            <a:ext cx="4832473" cy="4048185"/>
          </a:xfrm>
          <a:ln>
            <a:noFill/>
          </a:ln>
        </p:spPr>
      </p:pic>
    </p:spTree>
    <p:extLst>
      <p:ext uri="{BB962C8B-B14F-4D97-AF65-F5344CB8AC3E}">
        <p14:creationId xmlns:p14="http://schemas.microsoft.com/office/powerpoint/2010/main" val="2568412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8D021-BC44-EE9C-C3C0-B7F8C1075EFC}"/>
              </a:ext>
            </a:extLst>
          </p:cNvPr>
          <p:cNvSpPr>
            <a:spLocks noGrp="1"/>
          </p:cNvSpPr>
          <p:nvPr>
            <p:ph sz="half" idx="1"/>
          </p:nvPr>
        </p:nvSpPr>
        <p:spPr/>
        <p:txBody>
          <a:bodyPr/>
          <a:lstStyle/>
          <a:p>
            <a:pPr marL="0" indent="0">
              <a:lnSpc>
                <a:spcPct val="100000"/>
              </a:lnSpc>
              <a:buNone/>
            </a:pPr>
            <a:r>
              <a:rPr lang="es-US" noProof="0" dirty="0"/>
              <a:t>Intercambio de ideas sobre matemáticas</a:t>
            </a:r>
            <a:r>
              <a:rPr lang="en-US" dirty="0"/>
              <a:t>:</a:t>
            </a:r>
          </a:p>
          <a:p>
            <a:pPr marL="457200">
              <a:lnSpc>
                <a:spcPct val="100000"/>
              </a:lnSpc>
              <a:spcAft>
                <a:spcPts val="600"/>
              </a:spcAft>
            </a:pPr>
            <a:r>
              <a:rPr lang="es-US" noProof="0" dirty="0"/>
              <a:t>hacer preguntas</a:t>
            </a:r>
          </a:p>
          <a:p>
            <a:pPr marL="457200">
              <a:lnSpc>
                <a:spcPct val="100000"/>
              </a:lnSpc>
              <a:spcAft>
                <a:spcPts val="600"/>
              </a:spcAft>
            </a:pPr>
            <a:r>
              <a:rPr lang="es-US" noProof="0" dirty="0"/>
              <a:t>describir</a:t>
            </a:r>
          </a:p>
          <a:p>
            <a:pPr marL="457200">
              <a:lnSpc>
                <a:spcPct val="100000"/>
              </a:lnSpc>
              <a:spcAft>
                <a:spcPts val="600"/>
              </a:spcAft>
            </a:pPr>
            <a:r>
              <a:rPr lang="es-US" noProof="0" dirty="0"/>
              <a:t>comparar</a:t>
            </a:r>
          </a:p>
          <a:p>
            <a:pPr marL="457200">
              <a:lnSpc>
                <a:spcPct val="100000"/>
              </a:lnSpc>
              <a:spcAft>
                <a:spcPts val="600"/>
              </a:spcAft>
            </a:pPr>
            <a:r>
              <a:rPr lang="es-US" noProof="0" dirty="0"/>
              <a:t>explicar</a:t>
            </a:r>
          </a:p>
          <a:p>
            <a:pPr marL="457200">
              <a:lnSpc>
                <a:spcPct val="100000"/>
              </a:lnSpc>
              <a:spcAft>
                <a:spcPts val="600"/>
              </a:spcAft>
            </a:pPr>
            <a:r>
              <a:rPr lang="es-US" noProof="0" dirty="0"/>
              <a:t>compartir</a:t>
            </a:r>
          </a:p>
        </p:txBody>
      </p:sp>
      <p:sp>
        <p:nvSpPr>
          <p:cNvPr id="4" name="Title 3">
            <a:extLst>
              <a:ext uri="{FF2B5EF4-FFF2-40B4-BE49-F238E27FC236}">
                <a16:creationId xmlns:a16="http://schemas.microsoft.com/office/drawing/2014/main" id="{ECE4A6C7-EB6D-364A-6C91-366F9A197245}"/>
              </a:ext>
            </a:extLst>
          </p:cNvPr>
          <p:cNvSpPr>
            <a:spLocks noGrp="1"/>
          </p:cNvSpPr>
          <p:nvPr>
            <p:ph type="title"/>
          </p:nvPr>
        </p:nvSpPr>
        <p:spPr/>
        <p:txBody>
          <a:bodyPr/>
          <a:lstStyle/>
          <a:p>
            <a:r>
              <a:rPr lang="es-US" noProof="0" dirty="0"/>
              <a:t>Discurso matemático: Definición</a:t>
            </a:r>
            <a:endParaRPr lang="en-US" dirty="0"/>
          </a:p>
        </p:txBody>
      </p:sp>
      <p:pic>
        <p:nvPicPr>
          <p:cNvPr id="6" name="Content Placeholder 11">
            <a:extLst>
              <a:ext uri="{FF2B5EF4-FFF2-40B4-BE49-F238E27FC236}">
                <a16:creationId xmlns:a16="http://schemas.microsoft.com/office/drawing/2014/main" id="{DC537F1C-7EC3-8123-20EF-264A80734287}"/>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6251712" y="1535981"/>
            <a:ext cx="5181600" cy="4347982"/>
          </a:xfrm>
          <a:ln>
            <a:noFill/>
          </a:ln>
        </p:spPr>
      </p:pic>
    </p:spTree>
    <p:extLst>
      <p:ext uri="{BB962C8B-B14F-4D97-AF65-F5344CB8AC3E}">
        <p14:creationId xmlns:p14="http://schemas.microsoft.com/office/powerpoint/2010/main" val="2226323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8EB194-CEA4-48A7-C72F-9C6B691E4515}"/>
              </a:ext>
            </a:extLst>
          </p:cNvPr>
          <p:cNvSpPr>
            <a:spLocks noGrp="1"/>
          </p:cNvSpPr>
          <p:nvPr>
            <p:ph sz="half" idx="1"/>
          </p:nvPr>
        </p:nvSpPr>
        <p:spPr/>
        <p:txBody>
          <a:bodyPr>
            <a:normAutofit lnSpcReduction="10000"/>
          </a:bodyPr>
          <a:lstStyle/>
          <a:p>
            <a:pPr marL="0" indent="0">
              <a:lnSpc>
                <a:spcPct val="107000"/>
              </a:lnSpc>
              <a:spcBef>
                <a:spcPts val="0"/>
              </a:spcBef>
              <a:spcAft>
                <a:spcPts val="600"/>
              </a:spcAft>
              <a:buNone/>
            </a:pPr>
            <a:r>
              <a:rPr lang="es-US" kern="100" noProof="0" dirty="0">
                <a:effectLst/>
                <a:ea typeface="Calibri" panose="020F0502020204030204" pitchFamily="34" charset="0"/>
                <a:cs typeface="Calibri" panose="020F0502020204030204" pitchFamily="34" charset="0"/>
              </a:rPr>
              <a:t>El uso del vocabulario matemático apoya el aprendizaje de los niños a</a:t>
            </a:r>
            <a:r>
              <a:rPr lang="en-US" kern="100" dirty="0">
                <a:ea typeface="Calibri" panose="020F0502020204030204" pitchFamily="34" charset="0"/>
                <a:cs typeface="Calibri" panose="020F0502020204030204" pitchFamily="34" charset="0"/>
              </a:rPr>
              <a:t>:</a:t>
            </a:r>
          </a:p>
          <a:p>
            <a:pPr marL="457200">
              <a:lnSpc>
                <a:spcPct val="107000"/>
              </a:lnSpc>
              <a:spcBef>
                <a:spcPts val="600"/>
              </a:spcBef>
              <a:spcAft>
                <a:spcPts val="600"/>
              </a:spcAft>
            </a:pPr>
            <a:r>
              <a:rPr lang="es-US" kern="100" noProof="0" dirty="0">
                <a:ea typeface="Calibri" panose="020F0502020204030204" pitchFamily="34" charset="0"/>
                <a:cs typeface="Calibri" panose="020F0502020204030204" pitchFamily="34" charset="0"/>
              </a:rPr>
              <a:t>hacer conexiones entre las ideas matemáticas y</a:t>
            </a:r>
          </a:p>
          <a:p>
            <a:pPr marL="457200">
              <a:lnSpc>
                <a:spcPct val="107000"/>
              </a:lnSpc>
              <a:spcBef>
                <a:spcPts val="600"/>
              </a:spcBef>
              <a:spcAft>
                <a:spcPts val="600"/>
              </a:spcAft>
            </a:pPr>
            <a:r>
              <a:rPr lang="es-US" kern="100" noProof="0" dirty="0">
                <a:cs typeface="Calibri" panose="020F0502020204030204" pitchFamily="34" charset="0"/>
              </a:rPr>
              <a:t>desarrollar una comprensión más profunda de los conceptos matemáticos</a:t>
            </a:r>
            <a:r>
              <a:rPr lang="en-US" kern="100" dirty="0">
                <a:solidFill>
                  <a:schemeClr val="tx1"/>
                </a:solidFill>
                <a:cs typeface="Calibri" panose="020F0502020204030204" pitchFamily="34" charset="0"/>
              </a:rPr>
              <a:t>.</a:t>
            </a:r>
          </a:p>
        </p:txBody>
      </p:sp>
      <p:sp>
        <p:nvSpPr>
          <p:cNvPr id="4" name="Title 3">
            <a:extLst>
              <a:ext uri="{FF2B5EF4-FFF2-40B4-BE49-F238E27FC236}">
                <a16:creationId xmlns:a16="http://schemas.microsoft.com/office/drawing/2014/main" id="{8AADC2DF-417F-662D-E393-D15E967E9468}"/>
              </a:ext>
            </a:extLst>
          </p:cNvPr>
          <p:cNvSpPr>
            <a:spLocks noGrp="1"/>
          </p:cNvSpPr>
          <p:nvPr>
            <p:ph type="title"/>
          </p:nvPr>
        </p:nvSpPr>
        <p:spPr>
          <a:xfrm>
            <a:off x="838199" y="54862"/>
            <a:ext cx="10812517" cy="978729"/>
          </a:xfrm>
        </p:spPr>
        <p:txBody>
          <a:bodyPr/>
          <a:lstStyle/>
          <a:p>
            <a:r>
              <a:rPr lang="es-US" sz="3200" noProof="0" dirty="0"/>
              <a:t>¿Por qué son importantes el vocabulario y el discurso matemáticos</a:t>
            </a:r>
            <a:r>
              <a:rPr lang="en-US" dirty="0"/>
              <a:t>? </a:t>
            </a:r>
          </a:p>
        </p:txBody>
      </p:sp>
      <p:sp>
        <p:nvSpPr>
          <p:cNvPr id="5" name="Text Placeholder 4">
            <a:extLst>
              <a:ext uri="{FF2B5EF4-FFF2-40B4-BE49-F238E27FC236}">
                <a16:creationId xmlns:a16="http://schemas.microsoft.com/office/drawing/2014/main" id="{E2AA06A7-6E71-A41F-AB2D-BBE8C339B34C}"/>
              </a:ext>
            </a:extLst>
          </p:cNvPr>
          <p:cNvSpPr>
            <a:spLocks noGrp="1"/>
          </p:cNvSpPr>
          <p:nvPr>
            <p:ph type="body" sz="quarter" idx="14"/>
          </p:nvPr>
        </p:nvSpPr>
        <p:spPr>
          <a:xfrm>
            <a:off x="523875" y="5891721"/>
            <a:ext cx="11199813" cy="430213"/>
          </a:xfrm>
        </p:spPr>
        <p:txBody>
          <a:bodyPr/>
          <a:lstStyle/>
          <a:p>
            <a:r>
              <a:rPr lang="en-US" dirty="0" err="1">
                <a:latin typeface="Montserrat" panose="00000500000000000000" pitchFamily="2" charset="0"/>
                <a:ea typeface="Calibri" panose="020F0502020204030204" pitchFamily="34" charset="0"/>
                <a:cs typeface="Calibri" panose="020F0502020204030204" pitchFamily="34" charset="0"/>
              </a:rPr>
              <a:t>Klibanoff</a:t>
            </a:r>
            <a:r>
              <a:rPr lang="en-US" dirty="0">
                <a:latin typeface="Montserrat" panose="00000500000000000000" pitchFamily="2" charset="0"/>
                <a:ea typeface="Calibri" panose="020F0502020204030204" pitchFamily="34" charset="0"/>
                <a:cs typeface="Calibri" panose="020F0502020204030204" pitchFamily="34" charset="0"/>
              </a:rPr>
              <a:t> et al. (2006); Ramani et al. (2015); Peng &amp; Lin(2019)</a:t>
            </a:r>
            <a:endParaRPr lang="en-US" dirty="0">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pic>
        <p:nvPicPr>
          <p:cNvPr id="6" name="Content Placeholder 7">
            <a:extLst>
              <a:ext uri="{FF2B5EF4-FFF2-40B4-BE49-F238E27FC236}">
                <a16:creationId xmlns:a16="http://schemas.microsoft.com/office/drawing/2014/main" id="{A393BE28-A923-2F64-F370-36B092E2243D}"/>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536524" y="1423365"/>
            <a:ext cx="4532464" cy="4102790"/>
          </a:xfrm>
          <a:ln>
            <a:noFill/>
          </a:ln>
        </p:spPr>
      </p:pic>
    </p:spTree>
    <p:extLst>
      <p:ext uri="{BB962C8B-B14F-4D97-AF65-F5344CB8AC3E}">
        <p14:creationId xmlns:p14="http://schemas.microsoft.com/office/powerpoint/2010/main" val="210731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718584-69B8-5F62-20C4-A6C61F18891C}"/>
              </a:ext>
            </a:extLst>
          </p:cNvPr>
          <p:cNvSpPr>
            <a:spLocks noGrp="1"/>
          </p:cNvSpPr>
          <p:nvPr>
            <p:ph sz="half" idx="1"/>
          </p:nvPr>
        </p:nvSpPr>
        <p:spPr>
          <a:xfrm>
            <a:off x="838200" y="1324303"/>
            <a:ext cx="4933013" cy="4852660"/>
          </a:xfrm>
        </p:spPr>
        <p:txBody>
          <a:bodyPr>
            <a:noAutofit/>
          </a:bodyPr>
          <a:lstStyle/>
          <a:p>
            <a:pPr>
              <a:lnSpc>
                <a:spcPct val="100000"/>
              </a:lnSpc>
              <a:spcAft>
                <a:spcPts val="3000"/>
              </a:spcAft>
            </a:pPr>
            <a:r>
              <a:rPr lang="es-US" sz="2400" noProof="0" dirty="0"/>
              <a:t>Explorar El enfoque </a:t>
            </a:r>
            <a:r>
              <a:rPr kumimoji="0" lang="es-US" sz="2400" b="0" i="0" u="none" strike="noStrike" kern="1200" cap="none" spc="0" normalizeH="0" baseline="0" noProof="0" dirty="0">
                <a:ln>
                  <a:noFill/>
                </a:ln>
                <a:solidFill>
                  <a:srgbClr val="140A14"/>
                </a:solidFill>
                <a:effectLst/>
                <a:uLnTx/>
                <a:uFillTx/>
              </a:rPr>
              <a:t>M</a:t>
            </a:r>
            <a:r>
              <a:rPr kumimoji="0" lang="es-US" sz="2400" b="0" i="0" u="none" strike="noStrike" kern="1200" cap="none" spc="0" normalizeH="0" baseline="30000" noProof="0" dirty="0">
                <a:ln>
                  <a:noFill/>
                </a:ln>
                <a:solidFill>
                  <a:srgbClr val="140A14"/>
                </a:solidFill>
                <a:effectLst/>
                <a:uLnTx/>
                <a:uFillTx/>
              </a:rPr>
              <a:t>5</a:t>
            </a:r>
            <a:r>
              <a:rPr kumimoji="0" lang="es-US" sz="2400" b="0" i="0" u="none" strike="noStrike" kern="1200" cap="none" spc="0" normalizeH="0" baseline="0" noProof="0" dirty="0">
                <a:ln>
                  <a:noFill/>
                </a:ln>
                <a:solidFill>
                  <a:srgbClr val="140A14"/>
                </a:solidFill>
                <a:effectLst/>
                <a:uLnTx/>
                <a:uFillTx/>
              </a:rPr>
              <a:t> </a:t>
            </a:r>
            <a:r>
              <a:rPr lang="es-US" sz="2400" dirty="0">
                <a:solidFill>
                  <a:srgbClr val="140A14"/>
                </a:solidFill>
              </a:rPr>
              <a:t>para las</a:t>
            </a:r>
            <a:r>
              <a:rPr kumimoji="0" lang="es-US" sz="2400" b="0" i="0" u="none" strike="noStrike" kern="1200" cap="none" spc="0" normalizeH="0" baseline="0" noProof="0" dirty="0">
                <a:ln>
                  <a:noFill/>
                </a:ln>
                <a:solidFill>
                  <a:srgbClr val="140A14"/>
                </a:solidFill>
                <a:effectLst/>
                <a:uLnTx/>
                <a:uFillTx/>
              </a:rPr>
              <a:t> matemáticas tempranas </a:t>
            </a:r>
            <a:endParaRPr lang="es-US" sz="2400" noProof="0" dirty="0"/>
          </a:p>
          <a:p>
            <a:pPr>
              <a:lnSpc>
                <a:spcPct val="100000"/>
              </a:lnSpc>
              <a:spcAft>
                <a:spcPts val="3000"/>
              </a:spcAft>
            </a:pPr>
            <a:r>
              <a:rPr lang="es-US" sz="2400" noProof="0" dirty="0"/>
              <a:t>Examinar formas en que El enfoque</a:t>
            </a:r>
            <a:r>
              <a:rPr lang="es-US" sz="2400" dirty="0"/>
              <a:t> </a:t>
            </a:r>
            <a:r>
              <a:rPr lang="es-US" sz="2400" noProof="0" dirty="0"/>
              <a:t>M</a:t>
            </a:r>
            <a:r>
              <a:rPr lang="es-US" sz="2400" baseline="30000" noProof="0" dirty="0"/>
              <a:t>5</a:t>
            </a:r>
            <a:r>
              <a:rPr lang="es-US" sz="2400" noProof="0" dirty="0"/>
              <a:t> para las matemáticas tempranas apoya el aprendizaje de matemáticas de los niños </a:t>
            </a:r>
          </a:p>
          <a:p>
            <a:pPr>
              <a:lnSpc>
                <a:spcPct val="100000"/>
              </a:lnSpc>
              <a:spcAft>
                <a:spcPts val="3000"/>
              </a:spcAft>
            </a:pPr>
            <a:r>
              <a:rPr lang="es-US" sz="2400" noProof="0" dirty="0"/>
              <a:t>Discutir ideas para usar El enfoque </a:t>
            </a:r>
            <a:r>
              <a:rPr lang="es-US" sz="2400" kern="100" noProof="0" dirty="0">
                <a:effectLst/>
                <a:ea typeface="Calibri" panose="020F0502020204030204" pitchFamily="34" charset="0"/>
                <a:cs typeface="Calibri" panose="020F0502020204030204" pitchFamily="34" charset="0"/>
              </a:rPr>
              <a:t>M</a:t>
            </a:r>
            <a:r>
              <a:rPr lang="es-US" sz="2400" kern="100" baseline="30000" noProof="0" dirty="0">
                <a:effectLst/>
                <a:ea typeface="Calibri" panose="020F0502020204030204" pitchFamily="34" charset="0"/>
                <a:cs typeface="Calibri" panose="020F0502020204030204" pitchFamily="34" charset="0"/>
              </a:rPr>
              <a:t>5 </a:t>
            </a:r>
            <a:r>
              <a:rPr lang="es-US" sz="2400" kern="100" noProof="0" dirty="0">
                <a:effectLst/>
                <a:ea typeface="Calibri" panose="020F0502020204030204" pitchFamily="34" charset="0"/>
                <a:cs typeface="Calibri" panose="020F0502020204030204" pitchFamily="34" charset="0"/>
              </a:rPr>
              <a:t>para las</a:t>
            </a:r>
            <a:r>
              <a:rPr lang="es-US" sz="2400" noProof="0" dirty="0"/>
              <a:t> matemáticas tempranas en su entorno</a:t>
            </a:r>
          </a:p>
        </p:txBody>
      </p:sp>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Objetivos de la sesión</a:t>
            </a:r>
            <a:endParaRPr lang="en-US" b="1" dirty="0">
              <a:solidFill>
                <a:schemeClr val="bg1"/>
              </a:solidFill>
              <a:latin typeface="Montserrat" pitchFamily="2" charset="77"/>
            </a:endParaRPr>
          </a:p>
        </p:txBody>
      </p:sp>
      <p:pic>
        <p:nvPicPr>
          <p:cNvPr id="5" name="Content Placeholder 4">
            <a:extLst>
              <a:ext uri="{FF2B5EF4-FFF2-40B4-BE49-F238E27FC236}">
                <a16:creationId xmlns:a16="http://schemas.microsoft.com/office/drawing/2014/main" id="{C4B5E0BE-13EB-5E13-7098-272BAFF24D0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172200" y="1469036"/>
            <a:ext cx="5477622" cy="4328921"/>
          </a:xfrm>
          <a:prstGeom prst="rect">
            <a:avLst/>
          </a:prstGeom>
          <a:ln>
            <a:noFill/>
          </a:ln>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CD4B70-D842-EDB6-8324-DE6FE18127D4}"/>
              </a:ext>
            </a:extLst>
          </p:cNvPr>
          <p:cNvSpPr>
            <a:spLocks noGrp="1"/>
          </p:cNvSpPr>
          <p:nvPr>
            <p:ph sz="half" idx="1"/>
          </p:nvPr>
        </p:nvSpPr>
        <p:spPr/>
        <p:txBody>
          <a:bodyPr>
            <a:normAutofit fontScale="92500"/>
          </a:bodyPr>
          <a:lstStyle/>
          <a:p>
            <a:pPr marL="0" indent="0">
              <a:lnSpc>
                <a:spcPct val="100000"/>
              </a:lnSpc>
              <a:spcAft>
                <a:spcPts val="2400"/>
              </a:spcAft>
              <a:buNone/>
            </a:pPr>
            <a:r>
              <a:rPr lang="es-US" noProof="0" dirty="0"/>
              <a:t>Utilizar el idioma del hogar de los niños apoya</a:t>
            </a:r>
            <a:r>
              <a:rPr lang="en-US" dirty="0"/>
              <a:t>:</a:t>
            </a:r>
          </a:p>
          <a:p>
            <a:pPr>
              <a:lnSpc>
                <a:spcPct val="100000"/>
              </a:lnSpc>
              <a:spcBef>
                <a:spcPts val="0"/>
              </a:spcBef>
              <a:spcAft>
                <a:spcPts val="2400"/>
              </a:spcAft>
            </a:pPr>
            <a:r>
              <a:rPr lang="es-US" sz="2800" noProof="0" dirty="0"/>
              <a:t>confianza y toma de riesgos,</a:t>
            </a:r>
          </a:p>
          <a:p>
            <a:pPr>
              <a:lnSpc>
                <a:spcPct val="100000"/>
              </a:lnSpc>
              <a:spcBef>
                <a:spcPts val="0"/>
              </a:spcBef>
              <a:spcAft>
                <a:spcPts val="2400"/>
              </a:spcAft>
            </a:pPr>
            <a:r>
              <a:rPr lang="es-US" sz="2800" noProof="0" dirty="0"/>
              <a:t>identificación como competentes para aprender matemáticas y</a:t>
            </a:r>
          </a:p>
          <a:p>
            <a:pPr>
              <a:lnSpc>
                <a:spcPct val="100000"/>
              </a:lnSpc>
              <a:spcBef>
                <a:spcPts val="0"/>
              </a:spcBef>
              <a:spcAft>
                <a:spcPts val="2400"/>
              </a:spcAft>
            </a:pPr>
            <a:r>
              <a:rPr lang="es-US" sz="2800" noProof="0" dirty="0"/>
              <a:t>desarrollo de conocimientos y habilidades matemáticas</a:t>
            </a:r>
            <a:r>
              <a:rPr lang="en-US" dirty="0"/>
              <a:t>.</a:t>
            </a:r>
          </a:p>
        </p:txBody>
      </p:sp>
      <p:sp>
        <p:nvSpPr>
          <p:cNvPr id="4" name="Title 3">
            <a:extLst>
              <a:ext uri="{FF2B5EF4-FFF2-40B4-BE49-F238E27FC236}">
                <a16:creationId xmlns:a16="http://schemas.microsoft.com/office/drawing/2014/main" id="{1BE769D9-163B-FB5D-47EF-66BBDC2226C6}"/>
              </a:ext>
            </a:extLst>
          </p:cNvPr>
          <p:cNvSpPr>
            <a:spLocks noGrp="1"/>
          </p:cNvSpPr>
          <p:nvPr>
            <p:ph type="title"/>
          </p:nvPr>
        </p:nvSpPr>
        <p:spPr>
          <a:xfrm>
            <a:off x="838199" y="54863"/>
            <a:ext cx="11199813" cy="978729"/>
          </a:xfrm>
        </p:spPr>
        <p:txBody>
          <a:bodyPr/>
          <a:lstStyle/>
          <a:p>
            <a:r>
              <a:rPr lang="es-US" sz="3200" noProof="0" dirty="0"/>
              <a:t>Vocabulario y discurso matemáticos: niños que aprenden en múltiples idiomas</a:t>
            </a:r>
            <a:endParaRPr lang="en-US" dirty="0"/>
          </a:p>
        </p:txBody>
      </p:sp>
      <p:sp>
        <p:nvSpPr>
          <p:cNvPr id="5" name="Text Placeholder 4">
            <a:extLst>
              <a:ext uri="{FF2B5EF4-FFF2-40B4-BE49-F238E27FC236}">
                <a16:creationId xmlns:a16="http://schemas.microsoft.com/office/drawing/2014/main" id="{8CD83F34-6BD6-D9F7-D9DD-7D464DCFADFF}"/>
              </a:ext>
            </a:extLst>
          </p:cNvPr>
          <p:cNvSpPr>
            <a:spLocks noGrp="1"/>
          </p:cNvSpPr>
          <p:nvPr>
            <p:ph type="body" sz="quarter" idx="14"/>
          </p:nvPr>
        </p:nvSpPr>
        <p:spPr>
          <a:xfrm>
            <a:off x="523875" y="5951355"/>
            <a:ext cx="11514137" cy="430213"/>
          </a:xfrm>
        </p:spPr>
        <p:txBody>
          <a:bodyPr/>
          <a:lstStyle/>
          <a:p>
            <a:r>
              <a:rPr lang="en-US" sz="1500" spc="-10" dirty="0">
                <a:latin typeface="Montserrat" panose="00000500000000000000" pitchFamily="2" charset="0"/>
                <a:ea typeface="Times New Roman" panose="02020603050405020304" pitchFamily="18" charset="0"/>
              </a:rPr>
              <a:t>Halle et al. (2014); Raikes et al. (2019); U.S. Department of Education, Office of English Language Acquisition (2020)</a:t>
            </a:r>
            <a:endParaRPr lang="en-US" sz="1500" dirty="0">
              <a:latin typeface="Montserrat" panose="00000500000000000000" pitchFamily="2" charset="0"/>
              <a:ea typeface="Times New Roman" panose="02020603050405020304" pitchFamily="18" charset="0"/>
            </a:endParaRPr>
          </a:p>
          <a:p>
            <a:endParaRPr lang="en-US" sz="1500" dirty="0"/>
          </a:p>
        </p:txBody>
      </p:sp>
      <p:pic>
        <p:nvPicPr>
          <p:cNvPr id="6" name="Content Placeholder 5">
            <a:extLst>
              <a:ext uri="{FF2B5EF4-FFF2-40B4-BE49-F238E27FC236}">
                <a16:creationId xmlns:a16="http://schemas.microsoft.com/office/drawing/2014/main" id="{030BA614-A485-6FA8-0C73-78CA021E19B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323426" y="1486881"/>
            <a:ext cx="5030375" cy="3880248"/>
          </a:xfrm>
          <a:ln>
            <a:noFill/>
          </a:ln>
        </p:spPr>
      </p:pic>
    </p:spTree>
    <p:extLst>
      <p:ext uri="{BB962C8B-B14F-4D97-AF65-F5344CB8AC3E}">
        <p14:creationId xmlns:p14="http://schemas.microsoft.com/office/powerpoint/2010/main" val="1756824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124848-EE5B-D0C9-3E49-3F062FF61D11}"/>
              </a:ext>
            </a:extLst>
          </p:cNvPr>
          <p:cNvSpPr>
            <a:spLocks noGrp="1"/>
          </p:cNvSpPr>
          <p:nvPr>
            <p:ph sz="half" idx="1"/>
          </p:nvPr>
        </p:nvSpPr>
        <p:spPr>
          <a:xfrm>
            <a:off x="1692965" y="2007703"/>
            <a:ext cx="5181600" cy="4169259"/>
          </a:xfrm>
        </p:spPr>
        <p:txBody>
          <a:bodyPr/>
          <a:lstStyle/>
          <a:p>
            <a:pPr marL="0" indent="0">
              <a:spcBef>
                <a:spcPts val="0"/>
              </a:spcBef>
              <a:spcAft>
                <a:spcPts val="7200"/>
              </a:spcAft>
              <a:buNone/>
            </a:pPr>
            <a:r>
              <a:rPr lang="es-US" noProof="0" dirty="0">
                <a:latin typeface="Montserrat" panose="00000500000000000000" pitchFamily="2" charset="0"/>
              </a:rPr>
              <a:t>Ya lo hago</a:t>
            </a:r>
          </a:p>
          <a:p>
            <a:pPr marL="0" indent="0">
              <a:spcBef>
                <a:spcPts val="0"/>
              </a:spcBef>
              <a:spcAft>
                <a:spcPts val="7200"/>
              </a:spcAft>
              <a:buNone/>
            </a:pPr>
            <a:r>
              <a:rPr lang="es-US" noProof="0" dirty="0">
                <a:latin typeface="Montserrat" panose="00000500000000000000" pitchFamily="2" charset="0"/>
              </a:rPr>
              <a:t>Quiero probarlo </a:t>
            </a:r>
          </a:p>
          <a:p>
            <a:pPr marL="0" indent="0">
              <a:spcBef>
                <a:spcPts val="0"/>
              </a:spcBef>
              <a:spcAft>
                <a:spcPts val="7200"/>
              </a:spcAft>
              <a:buNone/>
            </a:pPr>
            <a:r>
              <a:rPr lang="es-US" noProof="0" dirty="0">
                <a:latin typeface="Montserrat" panose="00000500000000000000" pitchFamily="2" charset="0"/>
              </a:rPr>
              <a:t>Quiero saber más</a:t>
            </a:r>
          </a:p>
        </p:txBody>
      </p:sp>
      <p:pic>
        <p:nvPicPr>
          <p:cNvPr id="6" name="Content Placeholder 5" descr="Captura de pantalla del folleto Vocabulario y discurso matemáticos.">
            <a:extLst>
              <a:ext uri="{FF2B5EF4-FFF2-40B4-BE49-F238E27FC236}">
                <a16:creationId xmlns:a16="http://schemas.microsoft.com/office/drawing/2014/main" id="{CFE32794-7FD6-86AD-ABFA-4F16AE6B3F59}"/>
              </a:ext>
            </a:extLst>
          </p:cNvPr>
          <p:cNvPicPr>
            <a:picLocks noGrp="1" noChangeAspect="1"/>
          </p:cNvPicPr>
          <p:nvPr>
            <p:ph sz="half" idx="2"/>
          </p:nvPr>
        </p:nvPicPr>
        <p:blipFill>
          <a:blip r:embed="rId3">
            <a:extLst>
              <a:ext uri="{28A0092B-C50C-407E-A947-70E740481C1C}">
                <a14:useLocalDpi xmlns:a14="http://schemas.microsoft.com/office/drawing/2010/main"/>
              </a:ext>
            </a:extLst>
          </a:blip>
          <a:srcRect/>
          <a:stretch/>
        </p:blipFill>
        <p:spPr>
          <a:xfrm>
            <a:off x="7384939" y="1323975"/>
            <a:ext cx="3750036" cy="4852988"/>
          </a:xfrm>
          <a:ln>
            <a:solidFill>
              <a:schemeClr val="accent6"/>
            </a:solidFill>
          </a:ln>
        </p:spPr>
      </p:pic>
      <p:sp>
        <p:nvSpPr>
          <p:cNvPr id="4" name="Title 3">
            <a:extLst>
              <a:ext uri="{FF2B5EF4-FFF2-40B4-BE49-F238E27FC236}">
                <a16:creationId xmlns:a16="http://schemas.microsoft.com/office/drawing/2014/main" id="{5DF8D8FD-36F2-E343-BC80-ECEDCB3F06E1}"/>
              </a:ext>
            </a:extLst>
          </p:cNvPr>
          <p:cNvSpPr>
            <a:spLocks noGrp="1"/>
          </p:cNvSpPr>
          <p:nvPr>
            <p:ph type="title"/>
          </p:nvPr>
        </p:nvSpPr>
        <p:spPr/>
        <p:txBody>
          <a:bodyPr/>
          <a:lstStyle/>
          <a:p>
            <a:r>
              <a:rPr lang="es-US" noProof="0" dirty="0"/>
              <a:t>Uso del vocabulario y el discurso matemáticos</a:t>
            </a:r>
            <a:endParaRPr lang="en-US" dirty="0"/>
          </a:p>
        </p:txBody>
      </p:sp>
      <p:pic>
        <p:nvPicPr>
          <p:cNvPr id="7" name="Graphic 6">
            <a:extLst>
              <a:ext uri="{FF2B5EF4-FFF2-40B4-BE49-F238E27FC236}">
                <a16:creationId xmlns:a16="http://schemas.microsoft.com/office/drawing/2014/main" id="{36DF681B-00E6-2A8B-187B-0861C1275C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516" y="1926808"/>
            <a:ext cx="376200" cy="616527"/>
          </a:xfrm>
          <a:prstGeom prst="rect">
            <a:avLst/>
          </a:prstGeom>
        </p:spPr>
      </p:pic>
      <p:pic>
        <p:nvPicPr>
          <p:cNvPr id="8" name="Graphic 7">
            <a:extLst>
              <a:ext uri="{FF2B5EF4-FFF2-40B4-BE49-F238E27FC236}">
                <a16:creationId xmlns:a16="http://schemas.microsoft.com/office/drawing/2014/main" id="{16FBF13B-E678-F875-182F-8E502AE7C95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820" y="3229710"/>
            <a:ext cx="588818" cy="588818"/>
          </a:xfrm>
          <a:prstGeom prst="rect">
            <a:avLst/>
          </a:prstGeom>
        </p:spPr>
      </p:pic>
      <p:pic>
        <p:nvPicPr>
          <p:cNvPr id="9" name="Graphic 8">
            <a:extLst>
              <a:ext uri="{FF2B5EF4-FFF2-40B4-BE49-F238E27FC236}">
                <a16:creationId xmlns:a16="http://schemas.microsoft.com/office/drawing/2014/main" id="{27BE01AF-9A5E-BEAA-A061-38CFBBF5121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4334" y="4518256"/>
            <a:ext cx="588818" cy="588818"/>
          </a:xfrm>
          <a:prstGeom prst="rect">
            <a:avLst/>
          </a:prstGeom>
        </p:spPr>
      </p:pic>
    </p:spTree>
    <p:extLst>
      <p:ext uri="{BB962C8B-B14F-4D97-AF65-F5344CB8AC3E}">
        <p14:creationId xmlns:p14="http://schemas.microsoft.com/office/powerpoint/2010/main" val="61527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38B4-E6E2-208B-03F1-B97AD20412C9}"/>
              </a:ext>
            </a:extLst>
          </p:cNvPr>
          <p:cNvSpPr>
            <a:spLocks noGrp="1"/>
          </p:cNvSpPr>
          <p:nvPr>
            <p:ph type="title"/>
          </p:nvPr>
        </p:nvSpPr>
        <p:spPr>
          <a:xfrm>
            <a:off x="655983" y="905669"/>
            <a:ext cx="5088835" cy="4759635"/>
          </a:xfrm>
        </p:spPr>
        <p:txBody>
          <a:bodyPr anchor="ctr" anchorCtr="1">
            <a:normAutofit/>
          </a:bodyPr>
          <a:lstStyle/>
          <a:p>
            <a:r>
              <a:rPr lang="es-US" sz="3600" noProof="0" dirty="0"/>
              <a:t>Representaciones múltiples</a:t>
            </a:r>
            <a:endParaRPr lang="en-US" sz="3600" dirty="0"/>
          </a:p>
        </p:txBody>
      </p:sp>
      <p:pic>
        <p:nvPicPr>
          <p:cNvPr id="4" name="Content Placeholder 3" descr="Las cinco prácticas matemáticas de M a la quinta con representaciones múltiples en la parte inferior izquierda resaltado en color turquesa. Las cuatro prácticas restantes en torno al representaciones múltiples quedan en el segundo plano.">
            <a:extLst>
              <a:ext uri="{FF2B5EF4-FFF2-40B4-BE49-F238E27FC236}">
                <a16:creationId xmlns:a16="http://schemas.microsoft.com/office/drawing/2014/main" id="{68873193-E1FA-8E88-9CEB-CB47EA71B41A}"/>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274902" y="802481"/>
            <a:ext cx="5257800" cy="5257800"/>
          </a:xfrm>
          <a:prstGeom prst="rect">
            <a:avLst/>
          </a:prstGeom>
        </p:spPr>
      </p:pic>
    </p:spTree>
    <p:extLst>
      <p:ext uri="{BB962C8B-B14F-4D97-AF65-F5344CB8AC3E}">
        <p14:creationId xmlns:p14="http://schemas.microsoft.com/office/powerpoint/2010/main" val="297245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D4543-7E79-9995-B449-6F5898FCDEA3}"/>
              </a:ext>
            </a:extLst>
          </p:cNvPr>
          <p:cNvSpPr>
            <a:spLocks noGrp="1"/>
          </p:cNvSpPr>
          <p:nvPr>
            <p:ph type="title"/>
          </p:nvPr>
        </p:nvSpPr>
        <p:spPr/>
        <p:txBody>
          <a:bodyPr/>
          <a:lstStyle/>
          <a:p>
            <a:r>
              <a:rPr lang="es-US" noProof="0" dirty="0"/>
              <a:t>Explorar: ¿Qué concepto se representa? </a:t>
            </a:r>
            <a:endParaRPr lang="en-US" dirty="0"/>
          </a:p>
        </p:txBody>
      </p:sp>
      <p:pic>
        <p:nvPicPr>
          <p:cNvPr id="15" name="Content Placeholder 14" descr="A child holding placing unit cubes on each finger of their right hand. ">
            <a:extLst>
              <a:ext uri="{FF2B5EF4-FFF2-40B4-BE49-F238E27FC236}">
                <a16:creationId xmlns:a16="http://schemas.microsoft.com/office/drawing/2014/main" id="{96469C91-C9FE-D670-415C-19A1D23A72BB}"/>
              </a:ext>
            </a:extLst>
          </p:cNvPr>
          <p:cNvPicPr>
            <a:picLocks noGrp="1" noChangeAspect="1"/>
          </p:cNvPicPr>
          <p:nvPr>
            <p:ph sz="half" idx="1"/>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261426" y="2016773"/>
            <a:ext cx="2855365" cy="2615205"/>
          </a:xfrm>
          <a:prstGeom prst="rect">
            <a:avLst/>
          </a:prstGeom>
          <a:ln>
            <a:noFill/>
          </a:ln>
        </p:spPr>
      </p:pic>
      <p:pic>
        <p:nvPicPr>
          <p:cNvPr id="16" name="Content Placeholder 15" descr="Five plastic seahorses set in a row on a piece of paper to represent. ">
            <a:extLst>
              <a:ext uri="{FF2B5EF4-FFF2-40B4-BE49-F238E27FC236}">
                <a16:creationId xmlns:a16="http://schemas.microsoft.com/office/drawing/2014/main" id="{DF22ACA8-6C4A-6723-7C56-8E3632AD3A91}"/>
              </a:ext>
            </a:extLst>
          </p:cNvPr>
          <p:cNvPicPr>
            <a:picLocks noGrp="1" noChangeAspect="1"/>
          </p:cNvPicPr>
          <p:nvPr>
            <p:ph sz="half" idx="2"/>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3236179" y="2017113"/>
            <a:ext cx="2855365" cy="2614866"/>
          </a:xfrm>
          <a:prstGeom prst="rect">
            <a:avLst/>
          </a:prstGeom>
          <a:ln>
            <a:noFill/>
          </a:ln>
        </p:spPr>
      </p:pic>
      <p:pic>
        <p:nvPicPr>
          <p:cNvPr id="17" name="Content Placeholder 16" descr="A child holding up her hand with all five fingers up and spread wide.  ">
            <a:extLst>
              <a:ext uri="{FF2B5EF4-FFF2-40B4-BE49-F238E27FC236}">
                <a16:creationId xmlns:a16="http://schemas.microsoft.com/office/drawing/2014/main" id="{39EEC0CF-88D7-383E-7118-6C3C45363227}"/>
              </a:ext>
            </a:extLst>
          </p:cNvPr>
          <p:cNvPicPr>
            <a:picLocks noGrp="1" noChangeAspect="1"/>
          </p:cNvPicPr>
          <p:nvPr>
            <p:ph sz="quarter" idx="12"/>
          </p:nvPr>
        </p:nvPicPr>
        <p:blipFill rotWithShape="1">
          <a:blip r:embed="rId7" cstate="screen">
            <a:extLst>
              <a:ext uri="{28A0092B-C50C-407E-A947-70E740481C1C}">
                <a14:useLocalDpi xmlns:a14="http://schemas.microsoft.com/office/drawing/2010/main"/>
              </a:ext>
            </a:extLst>
          </a:blip>
          <a:srcRect/>
          <a:stretch/>
        </p:blipFill>
        <p:spPr>
          <a:xfrm>
            <a:off x="6210932" y="2038161"/>
            <a:ext cx="2835759" cy="2592229"/>
          </a:xfrm>
          <a:prstGeom prst="rect">
            <a:avLst/>
          </a:prstGeom>
          <a:ln>
            <a:noFill/>
          </a:ln>
        </p:spPr>
      </p:pic>
      <p:pic>
        <p:nvPicPr>
          <p:cNvPr id="18" name="Content Placeholder 17" descr="A set of four vertical sticks with a fifth stick crossing them horizontally. Next to them is written &quot;5. Tallying ducklings.">
            <a:extLst>
              <a:ext uri="{FF2B5EF4-FFF2-40B4-BE49-F238E27FC236}">
                <a16:creationId xmlns:a16="http://schemas.microsoft.com/office/drawing/2014/main" id="{9543D48B-826A-0C1F-5F3D-8B47E42DBFE9}"/>
              </a:ext>
            </a:extLst>
          </p:cNvPr>
          <p:cNvPicPr>
            <a:picLocks noGrp="1" noChangeAspect="1"/>
          </p:cNvPicPr>
          <p:nvPr>
            <p:ph sz="quarter" idx="14"/>
          </p:nvPr>
        </p:nvPicPr>
        <p:blipFill rotWithShape="1">
          <a:blip r:embed="rId8" cstate="screen">
            <a:extLst>
              <a:ext uri="{BEBA8EAE-BF5A-486C-A8C5-ECC9F3942E4B}">
                <a14:imgProps xmlns:a14="http://schemas.microsoft.com/office/drawing/2010/main">
                  <a14:imgLayer r:embed="rId9">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9166080" y="2027582"/>
            <a:ext cx="2845836" cy="2604396"/>
          </a:xfrm>
          <a:prstGeom prst="rect">
            <a:avLst/>
          </a:prstGeom>
          <a:ln>
            <a:noFill/>
          </a:ln>
        </p:spPr>
      </p:pic>
    </p:spTree>
    <p:extLst>
      <p:ext uri="{BB962C8B-B14F-4D97-AF65-F5344CB8AC3E}">
        <p14:creationId xmlns:p14="http://schemas.microsoft.com/office/powerpoint/2010/main" val="2459894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AB68D4-15E4-3553-9068-7E1FA60900DA}"/>
              </a:ext>
            </a:extLst>
          </p:cNvPr>
          <p:cNvSpPr>
            <a:spLocks noGrp="1"/>
          </p:cNvSpPr>
          <p:nvPr>
            <p:ph sz="half" idx="1"/>
          </p:nvPr>
        </p:nvSpPr>
        <p:spPr/>
        <p:txBody>
          <a:bodyPr/>
          <a:lstStyle/>
          <a:p>
            <a:pPr>
              <a:lnSpc>
                <a:spcPct val="100000"/>
              </a:lnSpc>
              <a:spcBef>
                <a:spcPts val="0"/>
              </a:spcBef>
              <a:spcAft>
                <a:spcPts val="2400"/>
              </a:spcAft>
            </a:pPr>
            <a:r>
              <a:rPr lang="es-US" kern="100" noProof="0" dirty="0">
                <a:effectLst/>
                <a:ea typeface="Calibri" panose="020F0502020204030204" pitchFamily="34" charset="0"/>
                <a:cs typeface="Times New Roman" panose="02020603050405020304" pitchFamily="18" charset="0"/>
              </a:rPr>
              <a:t>La representaciones muestran o explican un concepto matemático</a:t>
            </a:r>
            <a:r>
              <a:rPr lang="es-US" b="0" kern="100" noProof="0" dirty="0">
                <a:effectLst/>
                <a:ea typeface="Calibri" panose="020F0502020204030204" pitchFamily="34" charset="0"/>
                <a:cs typeface="Times New Roman" panose="02020603050405020304" pitchFamily="18" charset="0"/>
              </a:rPr>
              <a:t>.</a:t>
            </a:r>
          </a:p>
          <a:p>
            <a:pPr>
              <a:lnSpc>
                <a:spcPct val="100000"/>
              </a:lnSpc>
              <a:spcBef>
                <a:spcPts val="0"/>
              </a:spcBef>
              <a:spcAft>
                <a:spcPts val="2400"/>
              </a:spcAft>
            </a:pPr>
            <a:r>
              <a:rPr lang="es-US" b="1" kern="100" noProof="0" dirty="0">
                <a:ea typeface="Calibri" panose="020F0502020204030204" pitchFamily="34" charset="0"/>
                <a:cs typeface="Times New Roman" panose="02020603050405020304" pitchFamily="18" charset="0"/>
              </a:rPr>
              <a:t>Representaciones múltiples </a:t>
            </a:r>
            <a:r>
              <a:rPr lang="es-US" kern="100" dirty="0">
                <a:ea typeface="Calibri" panose="020F0502020204030204" pitchFamily="34" charset="0"/>
                <a:cs typeface="Times New Roman" panose="02020603050405020304" pitchFamily="18" charset="0"/>
              </a:rPr>
              <a:t>proporcionan a los niños diferentes formas de explorar </a:t>
            </a:r>
            <a:r>
              <a:rPr lang="es-US" kern="100" noProof="0" dirty="0">
                <a:ea typeface="Calibri" panose="020F0502020204030204" pitchFamily="34" charset="0"/>
                <a:cs typeface="Times New Roman" panose="02020603050405020304" pitchFamily="18" charset="0"/>
              </a:rPr>
              <a:t>y expresar ideas matemáticas</a:t>
            </a:r>
            <a:r>
              <a:rPr lang="en-US" kern="100" dirty="0">
                <a:ea typeface="Calibri" panose="020F0502020204030204" pitchFamily="34" charset="0"/>
                <a:cs typeface="Times New Roman" panose="02020603050405020304" pitchFamily="18" charset="0"/>
              </a:rPr>
              <a:t>.</a:t>
            </a:r>
            <a:endParaRPr lang="en-US" sz="4000" dirty="0"/>
          </a:p>
        </p:txBody>
      </p:sp>
      <p:sp>
        <p:nvSpPr>
          <p:cNvPr id="4" name="Title 3">
            <a:extLst>
              <a:ext uri="{FF2B5EF4-FFF2-40B4-BE49-F238E27FC236}">
                <a16:creationId xmlns:a16="http://schemas.microsoft.com/office/drawing/2014/main" id="{45E0BDE8-5C54-2AAA-3C11-8D16434CFF70}"/>
              </a:ext>
            </a:extLst>
          </p:cNvPr>
          <p:cNvSpPr>
            <a:spLocks noGrp="1"/>
          </p:cNvSpPr>
          <p:nvPr>
            <p:ph type="title"/>
          </p:nvPr>
        </p:nvSpPr>
        <p:spPr/>
        <p:txBody>
          <a:bodyPr/>
          <a:lstStyle/>
          <a:p>
            <a:r>
              <a:rPr lang="es-US" noProof="0" dirty="0"/>
              <a:t>Representaciones múltiples: Definición </a:t>
            </a:r>
            <a:endParaRPr lang="en-US" dirty="0"/>
          </a:p>
        </p:txBody>
      </p:sp>
      <p:sp>
        <p:nvSpPr>
          <p:cNvPr id="5" name="Text Placeholder 4">
            <a:extLst>
              <a:ext uri="{FF2B5EF4-FFF2-40B4-BE49-F238E27FC236}">
                <a16:creationId xmlns:a16="http://schemas.microsoft.com/office/drawing/2014/main" id="{1C0EF3EF-5B3E-251D-E115-C2AB1F435CB0}"/>
              </a:ext>
            </a:extLst>
          </p:cNvPr>
          <p:cNvSpPr>
            <a:spLocks noGrp="1"/>
          </p:cNvSpPr>
          <p:nvPr>
            <p:ph type="body" sz="quarter" idx="14"/>
          </p:nvPr>
        </p:nvSpPr>
        <p:spPr>
          <a:xfrm>
            <a:off x="523875" y="5832087"/>
            <a:ext cx="11199813" cy="430213"/>
          </a:xfrm>
        </p:spPr>
        <p:txBody>
          <a:bodyPr/>
          <a:lstStyle/>
          <a:p>
            <a:r>
              <a:rPr lang="en-US" spc="-10" dirty="0">
                <a:latin typeface="Montserrat" panose="00000500000000000000" pitchFamily="2" charset="0"/>
                <a:ea typeface="Times New Roman" panose="02020603050405020304" pitchFamily="18" charset="0"/>
              </a:rPr>
              <a:t>Fennel (2006)</a:t>
            </a:r>
            <a:endParaRPr lang="en-US" dirty="0">
              <a:latin typeface="Montserrat" panose="00000500000000000000" pitchFamily="2" charset="0"/>
            </a:endParaRPr>
          </a:p>
          <a:p>
            <a:endParaRPr lang="en-US" dirty="0"/>
          </a:p>
        </p:txBody>
      </p:sp>
      <p:pic>
        <p:nvPicPr>
          <p:cNvPr id="6" name="Content Placeholder 7">
            <a:extLst>
              <a:ext uri="{FF2B5EF4-FFF2-40B4-BE49-F238E27FC236}">
                <a16:creationId xmlns:a16="http://schemas.microsoft.com/office/drawing/2014/main" id="{937AA741-5FFA-3907-8D85-23A32A6464B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539946" y="1463355"/>
            <a:ext cx="4893365" cy="3909888"/>
          </a:xfrm>
          <a:ln>
            <a:noFill/>
          </a:ln>
        </p:spPr>
      </p:pic>
    </p:spTree>
    <p:extLst>
      <p:ext uri="{BB962C8B-B14F-4D97-AF65-F5344CB8AC3E}">
        <p14:creationId xmlns:p14="http://schemas.microsoft.com/office/powerpoint/2010/main" val="2433443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3FE02E-D0DB-226B-D0E5-41CB4A19CB8A}"/>
              </a:ext>
            </a:extLst>
          </p:cNvPr>
          <p:cNvSpPr>
            <a:spLocks noGrp="1"/>
          </p:cNvSpPr>
          <p:nvPr>
            <p:ph sz="half" idx="1"/>
          </p:nvPr>
        </p:nvSpPr>
        <p:spPr/>
        <p:txBody>
          <a:bodyPr>
            <a:normAutofit/>
          </a:bodyPr>
          <a:lstStyle/>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movimientos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objetos concretos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canciones o música</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dibujos </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gráficos y tablas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formatos digitales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modelos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símbolos y ecuaciones</a:t>
            </a:r>
          </a:p>
        </p:txBody>
      </p:sp>
      <p:sp>
        <p:nvSpPr>
          <p:cNvPr id="4" name="Title 3">
            <a:extLst>
              <a:ext uri="{FF2B5EF4-FFF2-40B4-BE49-F238E27FC236}">
                <a16:creationId xmlns:a16="http://schemas.microsoft.com/office/drawing/2014/main" id="{5013C55A-ED32-91D6-7CAA-A9C17B3C6E8E}"/>
              </a:ext>
            </a:extLst>
          </p:cNvPr>
          <p:cNvSpPr>
            <a:spLocks noGrp="1"/>
          </p:cNvSpPr>
          <p:nvPr>
            <p:ph type="title"/>
          </p:nvPr>
        </p:nvSpPr>
        <p:spPr/>
        <p:txBody>
          <a:bodyPr/>
          <a:lstStyle/>
          <a:p>
            <a:r>
              <a:rPr lang="es-US" noProof="0" dirty="0"/>
              <a:t>Representaciones múltiples: Ejemplos </a:t>
            </a:r>
            <a:endParaRPr lang="en-US" dirty="0"/>
          </a:p>
        </p:txBody>
      </p:sp>
      <p:pic>
        <p:nvPicPr>
          <p:cNvPr id="5" name="Content Placeholder 4">
            <a:extLst>
              <a:ext uri="{FF2B5EF4-FFF2-40B4-BE49-F238E27FC236}">
                <a16:creationId xmlns:a16="http://schemas.microsoft.com/office/drawing/2014/main" id="{E617A60B-D7DB-13B0-D683-96C6D935EEA3}"/>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290441" y="1297862"/>
            <a:ext cx="3974221" cy="2321368"/>
          </a:xfrm>
          <a:prstGeom prst="rect">
            <a:avLst/>
          </a:prstGeom>
          <a:ln>
            <a:noFill/>
          </a:ln>
        </p:spPr>
      </p:pic>
      <p:pic>
        <p:nvPicPr>
          <p:cNvPr id="7" name="Picture 6">
            <a:extLst>
              <a:ext uri="{FF2B5EF4-FFF2-40B4-BE49-F238E27FC236}">
                <a16:creationId xmlns:a16="http://schemas.microsoft.com/office/drawing/2014/main" id="{8D5CDA86-028B-9136-3B79-360A5550D0D7}"/>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7205868" y="3806682"/>
            <a:ext cx="4092463" cy="2554357"/>
          </a:xfrm>
          <a:prstGeom prst="rect">
            <a:avLst/>
          </a:prstGeom>
          <a:ln>
            <a:noFill/>
          </a:ln>
        </p:spPr>
      </p:pic>
    </p:spTree>
    <p:extLst>
      <p:ext uri="{BB962C8B-B14F-4D97-AF65-F5344CB8AC3E}">
        <p14:creationId xmlns:p14="http://schemas.microsoft.com/office/powerpoint/2010/main" val="3456845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0AEC52-02A1-A936-8FC7-84FAA483DABB}"/>
              </a:ext>
            </a:extLst>
          </p:cNvPr>
          <p:cNvSpPr>
            <a:spLocks noGrp="1"/>
          </p:cNvSpPr>
          <p:nvPr>
            <p:ph sz="half" idx="1"/>
          </p:nvPr>
        </p:nvSpPr>
        <p:spPr/>
        <p:txBody>
          <a:bodyPr>
            <a:normAutofit fontScale="92500" lnSpcReduction="20000"/>
          </a:bodyPr>
          <a:lstStyle/>
          <a:p>
            <a:pPr marL="0" indent="0">
              <a:lnSpc>
                <a:spcPct val="100000"/>
              </a:lnSpc>
              <a:spcBef>
                <a:spcPts val="0"/>
              </a:spcBef>
              <a:spcAft>
                <a:spcPts val="1200"/>
              </a:spcAft>
              <a:buNone/>
            </a:pPr>
            <a:r>
              <a:rPr lang="es-US" sz="2800" noProof="0" dirty="0">
                <a:latin typeface="Montserrat" panose="00000500000000000000" pitchFamily="2" charset="0"/>
                <a:ea typeface="Times New Roman" panose="02020603050405020304" pitchFamily="18" charset="0"/>
                <a:cs typeface="Calibri" panose="020F0502020204030204" pitchFamily="34" charset="0"/>
              </a:rPr>
              <a:t>Las múltiples representaciones apoyan a los niños para</a:t>
            </a:r>
            <a:r>
              <a:rPr lang="en-US" sz="2800" dirty="0">
                <a:solidFill>
                  <a:schemeClr val="tx1"/>
                </a:solidFill>
                <a:latin typeface="Montserrat" panose="00000500000000000000" pitchFamily="2" charset="0"/>
                <a:ea typeface="Times New Roman" panose="02020603050405020304" pitchFamily="18" charset="0"/>
                <a:cs typeface="Calibri" panose="020F0502020204030204" pitchFamily="34" charset="0"/>
              </a:rPr>
              <a:t>:</a:t>
            </a:r>
            <a:endParaRPr lang="en-US" sz="2800" kern="100" dirty="0">
              <a:solidFill>
                <a:schemeClr val="tx1"/>
              </a:solidFill>
              <a:effectLst/>
              <a:latin typeface="Montserrat" panose="00000500000000000000" pitchFamily="2" charset="0"/>
              <a:ea typeface="Calibri" panose="020F0502020204030204" pitchFamily="34" charset="0"/>
              <a:cs typeface="Calibri" panose="020F0502020204030204" pitchFamily="34" charset="0"/>
            </a:endParaRPr>
          </a:p>
          <a:p>
            <a:pPr>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desarrollar una comprensión más profunda de los conceptos matemáticos, </a:t>
            </a:r>
          </a:p>
          <a:p>
            <a:pPr>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utilizar funciones ejecutivas y</a:t>
            </a:r>
          </a:p>
          <a:p>
            <a:pPr>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transferir conocimientos y competencias a diferentes situaciones</a:t>
            </a:r>
            <a:r>
              <a:rPr lang="en-US" kern="100" dirty="0">
                <a:latin typeface="Montserrat" panose="00000500000000000000" pitchFamily="2" charset="0"/>
                <a:ea typeface="Calibri" panose="020F0502020204030204" pitchFamily="34" charset="0"/>
                <a:cs typeface="Calibri" panose="020F0502020204030204" pitchFamily="34" charset="0"/>
              </a:rPr>
              <a:t>.</a:t>
            </a:r>
          </a:p>
        </p:txBody>
      </p:sp>
      <p:pic>
        <p:nvPicPr>
          <p:cNvPr id="7" name="Content Placeholder 6">
            <a:extLst>
              <a:ext uri="{FF2B5EF4-FFF2-40B4-BE49-F238E27FC236}">
                <a16:creationId xmlns:a16="http://schemas.microsoft.com/office/drawing/2014/main" id="{607D8424-7E21-D8FB-75A4-61B74DB96CE4}"/>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50497" y="1455835"/>
            <a:ext cx="4701207" cy="4105353"/>
          </a:xfrm>
          <a:ln>
            <a:noFill/>
          </a:ln>
        </p:spPr>
      </p:pic>
      <p:sp>
        <p:nvSpPr>
          <p:cNvPr id="4" name="Title 3">
            <a:extLst>
              <a:ext uri="{FF2B5EF4-FFF2-40B4-BE49-F238E27FC236}">
                <a16:creationId xmlns:a16="http://schemas.microsoft.com/office/drawing/2014/main" id="{0B209088-9CD1-2093-9290-C9D6F95999DE}"/>
              </a:ext>
            </a:extLst>
          </p:cNvPr>
          <p:cNvSpPr>
            <a:spLocks noGrp="1"/>
          </p:cNvSpPr>
          <p:nvPr>
            <p:ph type="title"/>
          </p:nvPr>
        </p:nvSpPr>
        <p:spPr>
          <a:xfrm>
            <a:off x="838199" y="68930"/>
            <a:ext cx="10812517" cy="923330"/>
          </a:xfrm>
        </p:spPr>
        <p:txBody>
          <a:bodyPr/>
          <a:lstStyle/>
          <a:p>
            <a:r>
              <a:rPr lang="es-US" noProof="0" dirty="0"/>
              <a:t>¿Por qué son importantes las representaciones múltiples?</a:t>
            </a:r>
            <a:endParaRPr lang="en-US" dirty="0"/>
          </a:p>
        </p:txBody>
      </p:sp>
      <p:sp>
        <p:nvSpPr>
          <p:cNvPr id="5" name="Text Placeholder 4">
            <a:extLst>
              <a:ext uri="{FF2B5EF4-FFF2-40B4-BE49-F238E27FC236}">
                <a16:creationId xmlns:a16="http://schemas.microsoft.com/office/drawing/2014/main" id="{D912CFB2-D91A-664E-DA86-6B66EE9BF1AA}"/>
              </a:ext>
            </a:extLst>
          </p:cNvPr>
          <p:cNvSpPr>
            <a:spLocks noGrp="1"/>
          </p:cNvSpPr>
          <p:nvPr>
            <p:ph type="body" sz="quarter" idx="14"/>
          </p:nvPr>
        </p:nvSpPr>
        <p:spPr>
          <a:xfrm>
            <a:off x="523875" y="5873739"/>
            <a:ext cx="11668125" cy="507830"/>
          </a:xfrm>
        </p:spPr>
        <p:txBody>
          <a:bodyPr/>
          <a:lstStyle/>
          <a:p>
            <a:r>
              <a:rPr lang="en-US" sz="1500" dirty="0">
                <a:latin typeface="Montserrat" panose="00000500000000000000" pitchFamily="2" charset="0"/>
                <a:ea typeface="Calibri" panose="020F0502020204030204" pitchFamily="34" charset="0"/>
                <a:cs typeface="Calibri" panose="020F0502020204030204" pitchFamily="34" charset="0"/>
              </a:rPr>
              <a:t>National Research Council (2001); CAST (2018); Lambert &amp; Sugita (2016); </a:t>
            </a:r>
            <a:r>
              <a:rPr lang="en-US" sz="1500" dirty="0">
                <a:latin typeface="Montserrat" panose="00000500000000000000" pitchFamily="2" charset="0"/>
                <a:cs typeface="Calibri" panose="020F0502020204030204" pitchFamily="34" charset="0"/>
              </a:rPr>
              <a:t>California Department of Education (2022) </a:t>
            </a:r>
          </a:p>
        </p:txBody>
      </p:sp>
    </p:spTree>
    <p:extLst>
      <p:ext uri="{BB962C8B-B14F-4D97-AF65-F5344CB8AC3E}">
        <p14:creationId xmlns:p14="http://schemas.microsoft.com/office/powerpoint/2010/main" val="2126430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DF3615-4765-6A9B-EE1D-14A5EF9D11C3}"/>
              </a:ext>
            </a:extLst>
          </p:cNvPr>
          <p:cNvSpPr>
            <a:spLocks noGrp="1"/>
          </p:cNvSpPr>
          <p:nvPr>
            <p:ph sz="half" idx="1"/>
          </p:nvPr>
        </p:nvSpPr>
        <p:spPr/>
        <p:txBody>
          <a:bodyPr/>
          <a:lstStyle/>
          <a:p>
            <a:pPr>
              <a:lnSpc>
                <a:spcPct val="100000"/>
              </a:lnSpc>
              <a:spcAft>
                <a:spcPts val="2400"/>
              </a:spcAft>
              <a:buClr>
                <a:schemeClr val="accent6"/>
              </a:buClr>
            </a:pPr>
            <a:r>
              <a:rPr lang="es-US" noProof="0" dirty="0">
                <a:latin typeface="Montserrat"/>
              </a:rPr>
              <a:t>Hablar o no hablar</a:t>
            </a:r>
            <a:endParaRPr lang="en-US" dirty="0">
              <a:latin typeface="Montserrat"/>
            </a:endParaRPr>
          </a:p>
          <a:p>
            <a:pPr>
              <a:lnSpc>
                <a:spcPct val="100000"/>
              </a:lnSpc>
              <a:spcAft>
                <a:spcPts val="2400"/>
              </a:spcAft>
              <a:buClr>
                <a:schemeClr val="accent6"/>
              </a:buClr>
            </a:pPr>
            <a:r>
              <a:rPr lang="es-US" noProof="0" dirty="0">
                <a:latin typeface="Montserrat"/>
              </a:rPr>
              <a:t>Utilizar diferentes </a:t>
            </a:r>
            <a:r>
              <a:rPr lang="es-ES_tradnl" noProof="0" dirty="0">
                <a:latin typeface="Montserrat"/>
              </a:rPr>
              <a:t>idiomas </a:t>
            </a:r>
          </a:p>
          <a:p>
            <a:pPr>
              <a:lnSpc>
                <a:spcPct val="100000"/>
              </a:lnSpc>
              <a:spcAft>
                <a:spcPts val="2400"/>
              </a:spcAft>
              <a:buClr>
                <a:schemeClr val="accent6"/>
              </a:buClr>
            </a:pPr>
            <a:r>
              <a:rPr lang="es-ES_tradnl" noProof="0" dirty="0">
                <a:latin typeface="Montserrat"/>
              </a:rPr>
              <a:t>Expresar ideas a través de diversas modalidades</a:t>
            </a:r>
            <a:r>
              <a:rPr lang="es-ES_tradnl" dirty="0">
                <a:latin typeface="Montserrat"/>
              </a:rPr>
              <a:t>—ser sensible a los intereses y culturas de los niños </a:t>
            </a:r>
          </a:p>
        </p:txBody>
      </p:sp>
      <p:sp>
        <p:nvSpPr>
          <p:cNvPr id="4" name="Title 3">
            <a:extLst>
              <a:ext uri="{FF2B5EF4-FFF2-40B4-BE49-F238E27FC236}">
                <a16:creationId xmlns:a16="http://schemas.microsoft.com/office/drawing/2014/main" id="{059BB7A2-234E-867F-82CD-6513AD9CE61E}"/>
              </a:ext>
            </a:extLst>
          </p:cNvPr>
          <p:cNvSpPr>
            <a:spLocks noGrp="1"/>
          </p:cNvSpPr>
          <p:nvPr>
            <p:ph type="title"/>
          </p:nvPr>
        </p:nvSpPr>
        <p:spPr>
          <a:xfrm>
            <a:off x="838199" y="11804"/>
            <a:ext cx="10812517" cy="978729"/>
          </a:xfrm>
        </p:spPr>
        <p:txBody>
          <a:bodyPr/>
          <a:lstStyle/>
          <a:p>
            <a:r>
              <a:rPr lang="es-US" sz="3200" noProof="0" dirty="0">
                <a:cs typeface="Calibri"/>
              </a:rPr>
              <a:t>Representaciones múltiples apoyan diversas formas de conocer y aprender </a:t>
            </a:r>
            <a:endParaRPr lang="en-US" dirty="0"/>
          </a:p>
        </p:txBody>
      </p:sp>
      <p:pic>
        <p:nvPicPr>
          <p:cNvPr id="5" name="Content Placeholder 4">
            <a:extLst>
              <a:ext uri="{FF2B5EF4-FFF2-40B4-BE49-F238E27FC236}">
                <a16:creationId xmlns:a16="http://schemas.microsoft.com/office/drawing/2014/main" id="{8553513E-D2D9-BBC8-318C-435B33728A36}"/>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20680" y="1364059"/>
            <a:ext cx="5281997" cy="4153366"/>
          </a:xfrm>
          <a:prstGeom prst="rect">
            <a:avLst/>
          </a:prstGeom>
          <a:ln>
            <a:noFill/>
          </a:ln>
        </p:spPr>
      </p:pic>
    </p:spTree>
    <p:extLst>
      <p:ext uri="{BB962C8B-B14F-4D97-AF65-F5344CB8AC3E}">
        <p14:creationId xmlns:p14="http://schemas.microsoft.com/office/powerpoint/2010/main" val="2671410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9A8A94F-76B5-307B-8BEF-2BD2FB60E956}"/>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23410" y="2080927"/>
            <a:ext cx="3297811" cy="3001854"/>
          </a:xfrm>
          <a:ln>
            <a:noFill/>
          </a:ln>
        </p:spPr>
      </p:pic>
      <p:pic>
        <p:nvPicPr>
          <p:cNvPr id="13" name="Content Placeholder 12">
            <a:extLst>
              <a:ext uri="{FF2B5EF4-FFF2-40B4-BE49-F238E27FC236}">
                <a16:creationId xmlns:a16="http://schemas.microsoft.com/office/drawing/2014/main" id="{2E9FF587-DB4A-C1F4-C2D1-D74F99B73209}"/>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402372" y="2080927"/>
            <a:ext cx="3297812" cy="3001854"/>
          </a:xfrm>
          <a:ln>
            <a:noFill/>
          </a:ln>
        </p:spPr>
      </p:pic>
      <p:sp>
        <p:nvSpPr>
          <p:cNvPr id="4" name="Title 3">
            <a:extLst>
              <a:ext uri="{FF2B5EF4-FFF2-40B4-BE49-F238E27FC236}">
                <a16:creationId xmlns:a16="http://schemas.microsoft.com/office/drawing/2014/main" id="{B7F9600F-12B1-2B8D-F66D-8603F3288F46}"/>
              </a:ext>
            </a:extLst>
          </p:cNvPr>
          <p:cNvSpPr>
            <a:spLocks noGrp="1"/>
          </p:cNvSpPr>
          <p:nvPr>
            <p:ph type="title"/>
          </p:nvPr>
        </p:nvSpPr>
        <p:spPr/>
        <p:txBody>
          <a:bodyPr/>
          <a:lstStyle/>
          <a:p>
            <a:r>
              <a:rPr lang="es-US" b="1" noProof="0" dirty="0">
                <a:latin typeface="Montserrat" panose="00000500000000000000" pitchFamily="50" charset="0"/>
              </a:rPr>
              <a:t>Explorar: </a:t>
            </a:r>
            <a:r>
              <a:rPr lang="es-US" noProof="0" dirty="0">
                <a:latin typeface="Montserrat" panose="00000500000000000000" pitchFamily="50" charset="0"/>
              </a:rPr>
              <a:t>Representaciones múltiples </a:t>
            </a:r>
            <a:endParaRPr lang="en-US" dirty="0"/>
          </a:p>
        </p:txBody>
      </p:sp>
      <p:pic>
        <p:nvPicPr>
          <p:cNvPr id="15" name="Content Placeholder 14">
            <a:extLst>
              <a:ext uri="{FF2B5EF4-FFF2-40B4-BE49-F238E27FC236}">
                <a16:creationId xmlns:a16="http://schemas.microsoft.com/office/drawing/2014/main" id="{356A4090-C27A-2962-FF9B-018FF427B3AC}"/>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5" cstate="screen">
            <a:extLst>
              <a:ext uri="{28A0092B-C50C-407E-A947-70E740481C1C}">
                <a14:useLocalDpi xmlns:a14="http://schemas.microsoft.com/office/drawing/2010/main"/>
              </a:ext>
            </a:extLst>
          </a:blip>
          <a:srcRect/>
          <a:stretch/>
        </p:blipFill>
        <p:spPr>
          <a:xfrm>
            <a:off x="8281336" y="2080928"/>
            <a:ext cx="3297811" cy="3001854"/>
          </a:xfrm>
          <a:ln>
            <a:noFill/>
          </a:ln>
        </p:spPr>
      </p:pic>
      <p:sp>
        <p:nvSpPr>
          <p:cNvPr id="6" name="Text Placeholder 5">
            <a:extLst>
              <a:ext uri="{FF2B5EF4-FFF2-40B4-BE49-F238E27FC236}">
                <a16:creationId xmlns:a16="http://schemas.microsoft.com/office/drawing/2014/main" id="{34FD4A31-7785-E326-2F11-AFC24CC40032}"/>
              </a:ext>
            </a:extLst>
          </p:cNvPr>
          <p:cNvSpPr>
            <a:spLocks noGrp="1"/>
          </p:cNvSpPr>
          <p:nvPr>
            <p:ph type="body" sz="quarter" idx="11"/>
          </p:nvPr>
        </p:nvSpPr>
        <p:spPr>
          <a:xfrm>
            <a:off x="523694" y="5218214"/>
            <a:ext cx="3297528" cy="1214438"/>
          </a:xfrm>
        </p:spPr>
        <p:txBody>
          <a:bodyPr/>
          <a:lstStyle/>
          <a:p>
            <a:r>
              <a:rPr lang="es-US" sz="1800" noProof="0" dirty="0">
                <a:latin typeface="Montserrat" panose="00000500000000000000" pitchFamily="2" charset="0"/>
              </a:rPr>
              <a:t>Los bebés </a:t>
            </a:r>
            <a:r>
              <a:rPr lang="es-US" sz="1800" b="1" noProof="0" dirty="0">
                <a:latin typeface="Montserrat" panose="00000500000000000000" pitchFamily="2" charset="0"/>
              </a:rPr>
              <a:t>exploran las formas</a:t>
            </a:r>
            <a:r>
              <a:rPr lang="es-US" sz="1800" noProof="0" dirty="0">
                <a:latin typeface="Montserrat" panose="00000500000000000000" pitchFamily="2" charset="0"/>
              </a:rPr>
              <a:t> usando bloques</a:t>
            </a:r>
            <a:r>
              <a:rPr lang="en-US" sz="1800" dirty="0">
                <a:latin typeface="Montserrat" panose="00000500000000000000" pitchFamily="2" charset="0"/>
              </a:rPr>
              <a:t>.</a:t>
            </a:r>
          </a:p>
        </p:txBody>
      </p:sp>
      <p:sp>
        <p:nvSpPr>
          <p:cNvPr id="7" name="Text Placeholder 6">
            <a:extLst>
              <a:ext uri="{FF2B5EF4-FFF2-40B4-BE49-F238E27FC236}">
                <a16:creationId xmlns:a16="http://schemas.microsoft.com/office/drawing/2014/main" id="{41D3DC6D-C443-AE40-5E56-28045378DD2A}"/>
              </a:ext>
            </a:extLst>
          </p:cNvPr>
          <p:cNvSpPr>
            <a:spLocks noGrp="1"/>
          </p:cNvSpPr>
          <p:nvPr>
            <p:ph type="body" sz="quarter" idx="12"/>
          </p:nvPr>
        </p:nvSpPr>
        <p:spPr>
          <a:xfrm>
            <a:off x="4098400" y="5218214"/>
            <a:ext cx="3768258" cy="1214438"/>
          </a:xfrm>
        </p:spPr>
        <p:txBody>
          <a:bodyPr/>
          <a:lstStyle/>
          <a:p>
            <a:r>
              <a:rPr lang="es-US" sz="1800" noProof="0" dirty="0">
                <a:latin typeface="Montserrat" panose="00000500000000000000" pitchFamily="2" charset="0"/>
              </a:rPr>
              <a:t>Los preescolares </a:t>
            </a:r>
            <a:r>
              <a:rPr lang="es-US" sz="1800" b="1" noProof="0" dirty="0">
                <a:latin typeface="Montserrat" panose="00000500000000000000" pitchFamily="2" charset="0"/>
              </a:rPr>
              <a:t>miden la capacidad</a:t>
            </a:r>
            <a:r>
              <a:rPr lang="es-US" sz="1800" noProof="0" dirty="0">
                <a:latin typeface="Montserrat" panose="00000500000000000000" pitchFamily="2" charset="0"/>
              </a:rPr>
              <a:t> de una bañera contando cuántos cubos se necesitan para llenarla</a:t>
            </a:r>
            <a:r>
              <a:rPr lang="en-US" sz="1800" dirty="0">
                <a:latin typeface="Montserrat" panose="00000500000000000000" pitchFamily="2" charset="0"/>
              </a:rPr>
              <a:t>.</a:t>
            </a:r>
            <a:endParaRPr lang="en-US" sz="1800" strike="sngStrike" dirty="0">
              <a:solidFill>
                <a:srgbClr val="FF0000"/>
              </a:solidFill>
              <a:latin typeface="Montserrat" panose="00000500000000000000" pitchFamily="2" charset="0"/>
            </a:endParaRPr>
          </a:p>
          <a:p>
            <a:endParaRPr lang="en-US" dirty="0"/>
          </a:p>
        </p:txBody>
      </p:sp>
      <p:sp>
        <p:nvSpPr>
          <p:cNvPr id="8" name="Text Placeholder 7">
            <a:extLst>
              <a:ext uri="{FF2B5EF4-FFF2-40B4-BE49-F238E27FC236}">
                <a16:creationId xmlns:a16="http://schemas.microsoft.com/office/drawing/2014/main" id="{554DE5B6-59C1-1144-8C34-BF917D45386A}"/>
              </a:ext>
            </a:extLst>
          </p:cNvPr>
          <p:cNvSpPr>
            <a:spLocks noGrp="1"/>
          </p:cNvSpPr>
          <p:nvPr>
            <p:ph type="body" sz="quarter" idx="13"/>
          </p:nvPr>
        </p:nvSpPr>
        <p:spPr>
          <a:xfrm>
            <a:off x="8065905" y="5218214"/>
            <a:ext cx="3768258" cy="1214438"/>
          </a:xfrm>
        </p:spPr>
        <p:txBody>
          <a:bodyPr/>
          <a:lstStyle/>
          <a:p>
            <a:r>
              <a:rPr lang="es-US" sz="1800" noProof="0" dirty="0">
                <a:latin typeface="Montserrat" panose="00000500000000000000" pitchFamily="2" charset="0"/>
              </a:rPr>
              <a:t>Los niños de  primaria temprana utilizan papel cuadriculado para encontrar el </a:t>
            </a:r>
            <a:r>
              <a:rPr lang="es-US" sz="1800" b="1" noProof="0" dirty="0">
                <a:latin typeface="Montserrat" panose="00000500000000000000" pitchFamily="2" charset="0"/>
              </a:rPr>
              <a:t>perímetro de </a:t>
            </a:r>
            <a:r>
              <a:rPr lang="es-US" sz="1800" noProof="0" dirty="0">
                <a:latin typeface="Montserrat" panose="00000500000000000000" pitchFamily="2" charset="0"/>
              </a:rPr>
              <a:t>diferentes diseños de arriates de jardín</a:t>
            </a:r>
            <a:r>
              <a:rPr lang="en-US" sz="1800" dirty="0">
                <a:latin typeface="Montserrat" panose="00000500000000000000" pitchFamily="2" charset="0"/>
              </a:rPr>
              <a:t>. </a:t>
            </a:r>
          </a:p>
          <a:p>
            <a:endParaRPr lang="en-US" dirty="0"/>
          </a:p>
        </p:txBody>
      </p:sp>
      <p:sp>
        <p:nvSpPr>
          <p:cNvPr id="9" name="Text Placeholder 8">
            <a:extLst>
              <a:ext uri="{FF2B5EF4-FFF2-40B4-BE49-F238E27FC236}">
                <a16:creationId xmlns:a16="http://schemas.microsoft.com/office/drawing/2014/main" id="{B44DA641-4C26-8801-8FEA-CCE553DF5965}"/>
              </a:ext>
            </a:extLst>
          </p:cNvPr>
          <p:cNvSpPr>
            <a:spLocks noGrp="1"/>
          </p:cNvSpPr>
          <p:nvPr>
            <p:ph type="body" sz="quarter" idx="14"/>
          </p:nvPr>
        </p:nvSpPr>
        <p:spPr>
          <a:xfrm>
            <a:off x="324630" y="1010633"/>
            <a:ext cx="11668590" cy="835025"/>
          </a:xfrm>
        </p:spPr>
        <p:txBody>
          <a:bodyPr/>
          <a:lstStyle/>
          <a:p>
            <a:pPr algn="ctr"/>
            <a:r>
              <a:rPr lang="es-US" sz="2400" noProof="0" dirty="0">
                <a:latin typeface="Montserrat" panose="00000500000000000000" pitchFamily="2" charset="0"/>
              </a:rPr>
              <a:t>Considerar otras maneras en que los niños pueden aprender sobre estos conceptos usando movimiento, diferentes objetos, imágenes, dibujos u otras representaciones</a:t>
            </a:r>
            <a:r>
              <a:rPr lang="en-US" dirty="0">
                <a:latin typeface="Montserrat" panose="00000500000000000000" pitchFamily="2" charset="0"/>
              </a:rPr>
              <a:t>. </a:t>
            </a:r>
          </a:p>
          <a:p>
            <a:pPr algn="ctr"/>
            <a:r>
              <a:rPr lang="en-US" dirty="0">
                <a:latin typeface="Montserrat" panose="00000500000000000000" pitchFamily="2" charset="0"/>
              </a:rPr>
              <a:t> </a:t>
            </a:r>
          </a:p>
          <a:p>
            <a:endParaRPr lang="en-US" dirty="0"/>
          </a:p>
        </p:txBody>
      </p:sp>
    </p:spTree>
    <p:extLst>
      <p:ext uri="{BB962C8B-B14F-4D97-AF65-F5344CB8AC3E}">
        <p14:creationId xmlns:p14="http://schemas.microsoft.com/office/powerpoint/2010/main" val="99427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0289-2E88-74B5-286E-13BCCF3E93B6}"/>
              </a:ext>
            </a:extLst>
          </p:cNvPr>
          <p:cNvSpPr>
            <a:spLocks noGrp="1"/>
          </p:cNvSpPr>
          <p:nvPr>
            <p:ph type="title"/>
          </p:nvPr>
        </p:nvSpPr>
        <p:spPr>
          <a:xfrm>
            <a:off x="1237130" y="816025"/>
            <a:ext cx="4034118" cy="1801306"/>
          </a:xfrm>
        </p:spPr>
        <p:txBody>
          <a:bodyPr/>
          <a:lstStyle/>
          <a:p>
            <a:r>
              <a:rPr lang="es-ES_tradnl" noProof="0" dirty="0">
                <a:latin typeface="Montserrat" panose="00000500000000000000" pitchFamily="2" charset="0"/>
              </a:rPr>
              <a:t>Observar</a:t>
            </a:r>
            <a:r>
              <a:rPr lang="en-US" dirty="0">
                <a:latin typeface="Montserrat" panose="00000500000000000000" pitchFamily="2" charset="0"/>
              </a:rPr>
              <a:t>:</a:t>
            </a:r>
            <a:endParaRPr lang="en-US" dirty="0"/>
          </a:p>
        </p:txBody>
      </p:sp>
      <p:sp>
        <p:nvSpPr>
          <p:cNvPr id="3" name="Subtitle 2">
            <a:extLst>
              <a:ext uri="{FF2B5EF4-FFF2-40B4-BE49-F238E27FC236}">
                <a16:creationId xmlns:a16="http://schemas.microsoft.com/office/drawing/2014/main" id="{AD55C138-C87C-87F4-DAF8-6B090C2949B0}"/>
              </a:ext>
            </a:extLst>
          </p:cNvPr>
          <p:cNvSpPr>
            <a:spLocks noGrp="1"/>
          </p:cNvSpPr>
          <p:nvPr>
            <p:ph type="subTitle" idx="13"/>
          </p:nvPr>
        </p:nvSpPr>
        <p:spPr>
          <a:xfrm>
            <a:off x="1237130" y="2846657"/>
            <a:ext cx="4034118" cy="3016030"/>
          </a:xfrm>
        </p:spPr>
        <p:txBody>
          <a:bodyPr>
            <a:normAutofit fontScale="77500" lnSpcReduction="20000"/>
          </a:bodyPr>
          <a:lstStyle/>
          <a:p>
            <a:pPr>
              <a:lnSpc>
                <a:spcPct val="120000"/>
              </a:lnSpc>
              <a:spcBef>
                <a:spcPts val="0"/>
              </a:spcBef>
              <a:spcAft>
                <a:spcPts val="1800"/>
              </a:spcAft>
            </a:pPr>
            <a:r>
              <a:rPr lang="es-US" sz="3200" noProof="0" dirty="0">
                <a:latin typeface="Montserrat Medium" panose="00000600000000000000" pitchFamily="2" charset="0"/>
              </a:rPr>
              <a:t>Materiales y entorno de aprendizaje </a:t>
            </a:r>
          </a:p>
          <a:p>
            <a:pPr>
              <a:lnSpc>
                <a:spcPct val="120000"/>
              </a:lnSpc>
              <a:spcBef>
                <a:spcPts val="0"/>
              </a:spcBef>
              <a:spcAft>
                <a:spcPts val="1800"/>
              </a:spcAft>
            </a:pPr>
            <a:r>
              <a:rPr lang="es-US" sz="3200" noProof="0" dirty="0">
                <a:latin typeface="Montserrat Medium" panose="00000600000000000000" pitchFamily="2" charset="0"/>
              </a:rPr>
              <a:t>Vocabulario y discurso matemáticos </a:t>
            </a:r>
          </a:p>
          <a:p>
            <a:pPr>
              <a:lnSpc>
                <a:spcPct val="120000"/>
              </a:lnSpc>
              <a:spcBef>
                <a:spcPts val="0"/>
              </a:spcBef>
              <a:spcAft>
                <a:spcPts val="1800"/>
              </a:spcAft>
            </a:pPr>
            <a:r>
              <a:rPr lang="es-US" sz="3200" noProof="0" dirty="0">
                <a:latin typeface="Montserrat Medium" panose="00000600000000000000" pitchFamily="2" charset="0"/>
              </a:rPr>
              <a:t>Representaciones múltiples</a:t>
            </a:r>
            <a:endParaRPr lang="en-US" dirty="0"/>
          </a:p>
        </p:txBody>
      </p:sp>
      <p:pic>
        <p:nvPicPr>
          <p:cNvPr id="10" name="Picture Placeholder 9">
            <a:extLst>
              <a:ext uri="{FF2B5EF4-FFF2-40B4-BE49-F238E27FC236}">
                <a16:creationId xmlns:a16="http://schemas.microsoft.com/office/drawing/2014/main" id="{B0CFE277-EA55-8566-44A2-2ACD5FDB3C14}"/>
              </a:ext>
              <a:ext uri="{C183D7F6-B498-43B3-948B-1728B52AA6E4}">
                <adec:decorative xmlns:adec="http://schemas.microsoft.com/office/drawing/2017/decorative" val="1"/>
              </a:ext>
            </a:extLst>
          </p:cNvPr>
          <p:cNvPicPr>
            <a:picLocks noGrp="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281517" y="721425"/>
            <a:ext cx="2482472" cy="1463040"/>
          </a:xfrm>
          <a:ln w="12700">
            <a:noFill/>
          </a:ln>
        </p:spPr>
      </p:pic>
      <p:pic>
        <p:nvPicPr>
          <p:cNvPr id="12" name="Picture Placeholder 11">
            <a:extLst>
              <a:ext uri="{FF2B5EF4-FFF2-40B4-BE49-F238E27FC236}">
                <a16:creationId xmlns:a16="http://schemas.microsoft.com/office/drawing/2014/main" id="{423E1F1E-2A05-0D11-6C42-B81A12F60623}"/>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1"/>
          <a:stretch/>
        </p:blipFill>
        <p:spPr>
          <a:xfrm>
            <a:off x="9039964" y="721426"/>
            <a:ext cx="2482472" cy="1463040"/>
          </a:xfrm>
          <a:ln w="12700">
            <a:noFill/>
          </a:ln>
        </p:spPr>
      </p:pic>
      <p:pic>
        <p:nvPicPr>
          <p:cNvPr id="14" name="Picture Placeholder 13">
            <a:extLst>
              <a:ext uri="{FF2B5EF4-FFF2-40B4-BE49-F238E27FC236}">
                <a16:creationId xmlns:a16="http://schemas.microsoft.com/office/drawing/2014/main" id="{183ED969-CB33-F4FB-E992-8B502BCE5C27}"/>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p:blipFill>
        <p:spPr>
          <a:xfrm>
            <a:off x="6281519" y="2430161"/>
            <a:ext cx="2482470" cy="1463040"/>
          </a:xfrm>
          <a:ln w="12700">
            <a:noFill/>
          </a:ln>
        </p:spPr>
      </p:pic>
      <p:pic>
        <p:nvPicPr>
          <p:cNvPr id="16" name="Picture Placeholder 15">
            <a:extLst>
              <a:ext uri="{FF2B5EF4-FFF2-40B4-BE49-F238E27FC236}">
                <a16:creationId xmlns:a16="http://schemas.microsoft.com/office/drawing/2014/main" id="{A7199E52-5B34-C2C4-B822-99B2F174BDB1}"/>
              </a:ext>
              <a:ext uri="{C183D7F6-B498-43B3-948B-1728B52AA6E4}">
                <adec:decorative xmlns:adec="http://schemas.microsoft.com/office/drawing/2017/decorative" val="1"/>
              </a:ext>
            </a:extLst>
          </p:cNvPr>
          <p:cNvPicPr>
            <a:picLocks noGrp="1" noChangeAspect="1"/>
          </p:cNvPicPr>
          <p:nvPr>
            <p:ph type="pic" sz="quarter" idx="17"/>
          </p:nvPr>
        </p:nvPicPr>
        <p:blipFill>
          <a:blip r:embed="rId7" cstate="screen">
            <a:extLst>
              <a:ext uri="{28A0092B-C50C-407E-A947-70E740481C1C}">
                <a14:useLocalDpi xmlns:a14="http://schemas.microsoft.com/office/drawing/2010/main"/>
              </a:ext>
            </a:extLst>
          </a:blip>
          <a:srcRect/>
          <a:stretch/>
        </p:blipFill>
        <p:spPr>
          <a:xfrm>
            <a:off x="9039964" y="2430163"/>
            <a:ext cx="2482472" cy="1463040"/>
          </a:xfrm>
          <a:ln w="12700">
            <a:noFill/>
          </a:ln>
        </p:spPr>
      </p:pic>
      <p:sp>
        <p:nvSpPr>
          <p:cNvPr id="7" name="Content Placeholder 8">
            <a:extLst>
              <a:ext uri="{FF2B5EF4-FFF2-40B4-BE49-F238E27FC236}">
                <a16:creationId xmlns:a16="http://schemas.microsoft.com/office/drawing/2014/main" id="{FBD366C9-DFD7-8CBA-BDCD-EEB45B26CF9C}"/>
              </a:ext>
            </a:extLst>
          </p:cNvPr>
          <p:cNvSpPr>
            <a:spLocks noGrp="1"/>
          </p:cNvSpPr>
          <p:nvPr>
            <p:ph sz="quarter" idx="18"/>
          </p:nvPr>
        </p:nvSpPr>
        <p:spPr>
          <a:xfrm>
            <a:off x="6008915" y="3921629"/>
            <a:ext cx="6840186" cy="2961491"/>
          </a:xfrm>
        </p:spPr>
        <p:txBody>
          <a:bodyPr>
            <a:noAutofit/>
          </a:bodyPr>
          <a:lstStyle/>
          <a:p>
            <a:pPr marL="11113" marR="715645" lvl="1">
              <a:lnSpc>
                <a:spcPct val="120000"/>
              </a:lnSpc>
              <a:spcBef>
                <a:spcPts val="5"/>
              </a:spcBef>
              <a:spcAft>
                <a:spcPts val="600"/>
              </a:spcAft>
              <a:buSzPts val="1200"/>
            </a:pP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8"/>
              </a:rPr>
              <a:t>En exploración del espacio con el cuerpo (8-18 meses))</a:t>
            </a:r>
            <a:br>
              <a:rPr lang="en-US" sz="13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9"/>
              </a:rPr>
              <a:t>En exploración del espacio con el cuerpo (8-18 meses) – Versión AD</a:t>
            </a:r>
            <a:endParaRPr lang="en-US" sz="1300" u="sng" spc="-10" dirty="0">
              <a:solidFill>
                <a:srgbClr val="0000FF"/>
              </a:solidFill>
              <a:latin typeface="Montserrat" pitchFamily="2" charset="77"/>
              <a:ea typeface="Courier New" panose="02070309020205020404" pitchFamily="49" charset="0"/>
              <a:cs typeface="Calibri" panose="020F0502020204030204" pitchFamily="34" charset="0"/>
            </a:endParaRPr>
          </a:p>
          <a:p>
            <a:pPr marL="11113" marR="715645" lvl="1">
              <a:lnSpc>
                <a:spcPct val="120000"/>
              </a:lnSpc>
              <a:spcBef>
                <a:spcPts val="5"/>
              </a:spcBef>
              <a:spcAft>
                <a:spcPts val="600"/>
              </a:spcAft>
              <a:buSzPts val="1200"/>
            </a:pP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10"/>
              </a:rPr>
              <a:t>Explorar el tamaño y ajuste con rampas y pelotas (18-36 meses)</a:t>
            </a:r>
            <a:br>
              <a:rPr lang="en-US" sz="13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11"/>
              </a:rPr>
              <a:t>Explorar el tamaño y ajuste con rampas y pelotas (18-36 meses) – Versión AD</a:t>
            </a:r>
            <a:endParaRPr lang="en-US" sz="13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12"/>
              </a:rPr>
              <a:t>Comparación de la longitud con bloques unitarios (3–5 años)</a:t>
            </a:r>
            <a:br>
              <a:rPr lang="en-US" sz="13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13"/>
              </a:rPr>
              <a:t>Comparación de la longitud con bloques unitarios (3–5 años) – Versión AD</a:t>
            </a:r>
            <a:endParaRPr lang="en-US" sz="13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300" u="sng" dirty="0">
                <a:solidFill>
                  <a:srgbClr val="0000FF"/>
                </a:solidFill>
                <a:latin typeface="Montserrat" pitchFamily="2" charset="77"/>
                <a:ea typeface="Courier New" panose="02070309020205020404" pitchFamily="49" charset="0"/>
                <a:cs typeface="Calibri" panose="020F0502020204030204" pitchFamily="34" charset="0"/>
                <a:hlinkClick r:id="rId14"/>
              </a:rPr>
              <a:t>Descomponer formas (primer grado)</a:t>
            </a:r>
            <a:br>
              <a:rPr lang="en-US" sz="1300" dirty="0">
                <a:latin typeface="Montserrat" pitchFamily="2" charset="77"/>
                <a:ea typeface="Courier New" panose="02070309020205020404" pitchFamily="49" charset="0"/>
                <a:cs typeface="Calibri" panose="020F0502020204030204" pitchFamily="34" charset="0"/>
              </a:rPr>
            </a:br>
            <a:r>
              <a:rPr lang="en-US" sz="1300" u="sng" dirty="0">
                <a:solidFill>
                  <a:srgbClr val="0000FF"/>
                </a:solidFill>
                <a:latin typeface="Montserrat" pitchFamily="2" charset="77"/>
                <a:ea typeface="Courier New" panose="02070309020205020404" pitchFamily="49" charset="0"/>
                <a:cs typeface="Calibri" panose="020F0502020204030204" pitchFamily="34" charset="0"/>
                <a:hlinkClick r:id="rId15"/>
              </a:rPr>
              <a:t>Descomponer formas (primer grado) – Versión AD</a:t>
            </a:r>
            <a:endParaRPr lang="en-US" sz="1300" dirty="0">
              <a:latin typeface="Montserrat" pitchFamily="2" charset="77"/>
              <a:ea typeface="Courier New" panose="02070309020205020404" pitchFamily="49" charset="0"/>
            </a:endParaRPr>
          </a:p>
        </p:txBody>
      </p:sp>
    </p:spTree>
    <p:extLst>
      <p:ext uri="{BB962C8B-B14F-4D97-AF65-F5344CB8AC3E}">
        <p14:creationId xmlns:p14="http://schemas.microsoft.com/office/powerpoint/2010/main" val="242877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normAutofit/>
          </a:bodyPr>
          <a:lstStyle/>
          <a:p>
            <a:r>
              <a:rPr lang="es-ES_tradnl" sz="4000" noProof="0" dirty="0"/>
              <a:t>El enfoque M</a:t>
            </a:r>
            <a:r>
              <a:rPr lang="es-ES_tradnl" sz="4000" baseline="30000" noProof="0" dirty="0"/>
              <a:t>5</a:t>
            </a:r>
            <a:r>
              <a:rPr lang="es-ES_tradnl" sz="4000" noProof="0" dirty="0"/>
              <a:t> para las matemáticas tempranas</a:t>
            </a:r>
            <a:endParaRPr lang="es-ES_tradnl" sz="4000" b="1" noProof="0" dirty="0">
              <a:solidFill>
                <a:schemeClr val="bg1"/>
              </a:solidFill>
            </a:endParaRPr>
          </a:p>
        </p:txBody>
      </p:sp>
      <p:sp>
        <p:nvSpPr>
          <p:cNvPr id="3" name="Subtitle 2">
            <a:extLst>
              <a:ext uri="{FF2B5EF4-FFF2-40B4-BE49-F238E27FC236}">
                <a16:creationId xmlns:a16="http://schemas.microsoft.com/office/drawing/2014/main" id="{085892D1-9B5A-656B-63C9-D45E0447B1E3}"/>
              </a:ext>
            </a:extLst>
          </p:cNvPr>
          <p:cNvSpPr>
            <a:spLocks noGrp="1"/>
          </p:cNvSpPr>
          <p:nvPr>
            <p:ph type="subTitle" idx="13"/>
          </p:nvPr>
        </p:nvSpPr>
        <p:spPr/>
        <p:txBody>
          <a:bodyPr/>
          <a:lstStyle/>
          <a:p>
            <a:r>
              <a:rPr lang="es-ES_tradnl" sz="3200" noProof="0" dirty="0"/>
              <a:t>Prácticas de enseñanza</a:t>
            </a:r>
            <a:endParaRPr lang="es-ES_tradnl" noProof="0" dirty="0"/>
          </a:p>
        </p:txBody>
      </p:sp>
      <p:pic>
        <p:nvPicPr>
          <p:cNvPr id="5" name="Content Placeholder 6" descr="Las cinco prácticas matemáticas de M a la quinta. Aprendizaje mutuo está en el centro y rodeado de investigaciones significativas, materiales entorno de aprendizaje, vocabulario y discurso matemáticos, y representaciones múltiples.">
            <a:extLst>
              <a:ext uri="{FF2B5EF4-FFF2-40B4-BE49-F238E27FC236}">
                <a16:creationId xmlns:a16="http://schemas.microsoft.com/office/drawing/2014/main" id="{E1D18431-1547-F266-A5EC-3A0172E9FA5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96095" y="670809"/>
            <a:ext cx="5546362" cy="5546362"/>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6D9C19-3652-36DF-286A-59C0C97D3C50}"/>
              </a:ext>
            </a:extLst>
          </p:cNvPr>
          <p:cNvSpPr>
            <a:spLocks noGrp="1"/>
          </p:cNvSpPr>
          <p:nvPr>
            <p:ph sz="half" idx="1"/>
          </p:nvPr>
        </p:nvSpPr>
        <p:spPr/>
        <p:txBody>
          <a:bodyPr/>
          <a:lstStyle/>
          <a:p>
            <a:pPr>
              <a:spcBef>
                <a:spcPts val="0"/>
              </a:spcBef>
              <a:spcAft>
                <a:spcPts val="2400"/>
              </a:spcAft>
            </a:pPr>
            <a:r>
              <a:rPr lang="es-US" sz="2800" noProof="0" dirty="0"/>
              <a:t>Materiales y entorno de aprendizaje</a:t>
            </a:r>
          </a:p>
          <a:p>
            <a:pPr>
              <a:spcBef>
                <a:spcPts val="0"/>
              </a:spcBef>
              <a:spcAft>
                <a:spcPts val="2400"/>
              </a:spcAft>
            </a:pPr>
            <a:r>
              <a:rPr lang="es-US" sz="2800" noProof="0" dirty="0"/>
              <a:t>Vocabulario y discurso matemáticos</a:t>
            </a:r>
          </a:p>
          <a:p>
            <a:pPr>
              <a:spcBef>
                <a:spcPts val="0"/>
              </a:spcBef>
              <a:spcAft>
                <a:spcPts val="2400"/>
              </a:spcAft>
            </a:pPr>
            <a:r>
              <a:rPr lang="es-US" sz="2800" dirty="0"/>
              <a:t>Representaciones múltiples</a:t>
            </a:r>
            <a:endParaRPr lang="es-US" noProof="0" dirty="0">
              <a:latin typeface="Proxima Nova" panose="02000506030000020004"/>
              <a:ea typeface="Calibri" panose="020F0502020204030204" pitchFamily="34"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1F7E6ACC-37A0-E0A0-C867-D3CB7A8D3CB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261981" y="1324303"/>
            <a:ext cx="2733096" cy="3536948"/>
          </a:xfrm>
          <a:prstGeom prst="rect">
            <a:avLst/>
          </a:prstGeom>
          <a:ln w="12700" cap="sq">
            <a:solidFill>
              <a:schemeClr val="accent6"/>
            </a:solidFill>
            <a:prstDash val="solid"/>
            <a:miter lim="800000"/>
          </a:ln>
          <a:effectLst/>
        </p:spPr>
      </p:pic>
      <p:sp>
        <p:nvSpPr>
          <p:cNvPr id="4" name="Title 3">
            <a:extLst>
              <a:ext uri="{FF2B5EF4-FFF2-40B4-BE49-F238E27FC236}">
                <a16:creationId xmlns:a16="http://schemas.microsoft.com/office/drawing/2014/main" id="{5FADC710-FD06-F1EB-E977-F31C8CCC1894}"/>
              </a:ext>
            </a:extLst>
          </p:cNvPr>
          <p:cNvSpPr>
            <a:spLocks noGrp="1"/>
          </p:cNvSpPr>
          <p:nvPr>
            <p:ph type="title"/>
          </p:nvPr>
        </p:nvSpPr>
        <p:spPr>
          <a:xfrm>
            <a:off x="838199" y="237744"/>
            <a:ext cx="10812517" cy="535531"/>
          </a:xfrm>
        </p:spPr>
        <p:txBody>
          <a:bodyPr/>
          <a:lstStyle/>
          <a:p>
            <a:r>
              <a:rPr lang="es-US" sz="3200" b="1" noProof="0" dirty="0">
                <a:latin typeface="Montserrat" panose="00000500000000000000" pitchFamily="50" charset="0"/>
              </a:rPr>
              <a:t>Discutir: </a:t>
            </a:r>
            <a:r>
              <a:rPr lang="es-US" sz="3200" noProof="0" dirty="0">
                <a:latin typeface="Montserrat Medium" panose="00000600000000000000" pitchFamily="2" charset="0"/>
              </a:rPr>
              <a:t>Prácticas de enseñanza </a:t>
            </a:r>
            <a:r>
              <a:rPr kumimoji="0" lang="es-US" sz="3200" i="0" u="none" strike="noStrike" kern="1200" cap="none" spc="0" normalizeH="0" baseline="0" noProof="0" dirty="0">
                <a:ln>
                  <a:noFill/>
                </a:ln>
                <a:solidFill>
                  <a:prstClr val="white"/>
                </a:solidFill>
                <a:effectLst/>
                <a:uLnTx/>
                <a:uFillTx/>
                <a:latin typeface="Montserrat Medium" panose="00000600000000000000" pitchFamily="2" charset="0"/>
                <a:ea typeface="Times New Roman" panose="02020603050405020304" pitchFamily="18" charset="0"/>
              </a:rPr>
              <a:t>M</a:t>
            </a:r>
            <a:r>
              <a:rPr kumimoji="0" lang="es-US" sz="3200" i="0" u="none" strike="noStrike" kern="1200" cap="none" spc="0" normalizeH="0" baseline="30000" noProof="0" dirty="0">
                <a:ln>
                  <a:noFill/>
                </a:ln>
                <a:solidFill>
                  <a:prstClr val="white"/>
                </a:solidFill>
                <a:effectLst/>
                <a:uLnTx/>
                <a:uFillTx/>
                <a:latin typeface="Montserrat Medium" panose="00000600000000000000" pitchFamily="2" charset="0"/>
                <a:ea typeface="Times New Roman" panose="02020603050405020304" pitchFamily="18" charset="0"/>
              </a:rPr>
              <a:t>5</a:t>
            </a:r>
            <a:r>
              <a:rPr lang="es-US" sz="3200" noProof="0" dirty="0">
                <a:latin typeface="Montserrat Medium" panose="00000600000000000000" pitchFamily="2" charset="0"/>
              </a:rPr>
              <a:t> (Parte 2)</a:t>
            </a:r>
            <a:endParaRPr lang="en-US" dirty="0"/>
          </a:p>
        </p:txBody>
      </p:sp>
      <p:pic>
        <p:nvPicPr>
          <p:cNvPr id="7" name="Content Placeholder 5">
            <a:extLst>
              <a:ext uri="{FF2B5EF4-FFF2-40B4-BE49-F238E27FC236}">
                <a16:creationId xmlns:a16="http://schemas.microsoft.com/office/drawing/2014/main" id="{609DF0BD-40E8-A0EB-2C50-0CD54B16636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20704" y="2482571"/>
            <a:ext cx="2733096" cy="3525635"/>
          </a:xfrm>
          <a:prstGeom prst="rect">
            <a:avLst/>
          </a:prstGeom>
          <a:ln w="12700" cap="sq">
            <a:solidFill>
              <a:schemeClr val="accent6"/>
            </a:solidFill>
            <a:prstDash val="solid"/>
            <a:miter lim="800000"/>
          </a:ln>
          <a:effectLst/>
        </p:spPr>
      </p:pic>
    </p:spTree>
    <p:extLst>
      <p:ext uri="{BB962C8B-B14F-4D97-AF65-F5344CB8AC3E}">
        <p14:creationId xmlns:p14="http://schemas.microsoft.com/office/powerpoint/2010/main" val="3617537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1137-E96B-DBCF-E0EB-27DB00678E8B}"/>
              </a:ext>
            </a:extLst>
          </p:cNvPr>
          <p:cNvSpPr>
            <a:spLocks noGrp="1"/>
          </p:cNvSpPr>
          <p:nvPr>
            <p:ph type="title"/>
          </p:nvPr>
        </p:nvSpPr>
        <p:spPr>
          <a:xfrm>
            <a:off x="851646" y="88889"/>
            <a:ext cx="10834075" cy="978729"/>
          </a:xfrm>
        </p:spPr>
        <p:txBody>
          <a:bodyPr/>
          <a:lstStyle/>
          <a:p>
            <a:r>
              <a:rPr lang="es-US" sz="3200" b="1" noProof="0" dirty="0">
                <a:latin typeface="Montserrat" panose="00000500000000000000" pitchFamily="2" charset="0"/>
              </a:rPr>
              <a:t>Revisar:</a:t>
            </a:r>
            <a:r>
              <a:rPr lang="es-US" b="1" noProof="0" dirty="0">
                <a:latin typeface="Montserrat" panose="00000500000000000000" pitchFamily="2" charset="0"/>
              </a:rPr>
              <a:t> </a:t>
            </a:r>
            <a:r>
              <a:rPr lang="es-US" sz="3200" noProof="0" dirty="0">
                <a:latin typeface="Montserrat Medium" panose="00000600000000000000" pitchFamily="2" charset="0"/>
              </a:rPr>
              <a:t>El enfoque </a:t>
            </a:r>
            <a:r>
              <a:rPr lang="es-US" sz="3200" noProof="0" dirty="0">
                <a:effectLst/>
                <a:latin typeface="Montserrat Medium" panose="00000600000000000000" pitchFamily="2" charset="0"/>
                <a:ea typeface="Times New Roman" panose="02020603050405020304" pitchFamily="18" charset="0"/>
              </a:rPr>
              <a:t>M</a:t>
            </a:r>
            <a:r>
              <a:rPr lang="es-US" sz="3200" baseline="30000" noProof="0" dirty="0">
                <a:effectLst/>
                <a:latin typeface="Montserrat Medium" panose="00000600000000000000" pitchFamily="2" charset="0"/>
                <a:ea typeface="Times New Roman" panose="02020603050405020304" pitchFamily="18" charset="0"/>
              </a:rPr>
              <a:t>5</a:t>
            </a:r>
            <a:r>
              <a:rPr lang="es-US" sz="3200" noProof="0" dirty="0">
                <a:latin typeface="Montserrat Medium" panose="00000600000000000000" pitchFamily="2" charset="0"/>
              </a:rPr>
              <a:t> </a:t>
            </a:r>
            <a:r>
              <a:rPr lang="es-US" sz="3200" dirty="0">
                <a:latin typeface="Montserrat Medium" panose="00000600000000000000" pitchFamily="2" charset="0"/>
              </a:rPr>
              <a:t>para las</a:t>
            </a:r>
            <a:r>
              <a:rPr lang="es-US" sz="3200" noProof="0" dirty="0">
                <a:latin typeface="Montserrat Medium" panose="00000600000000000000" pitchFamily="2" charset="0"/>
              </a:rPr>
              <a:t> matemáticas tempranas</a:t>
            </a:r>
            <a:endParaRPr lang="en-US" dirty="0"/>
          </a:p>
        </p:txBody>
      </p:sp>
      <p:pic>
        <p:nvPicPr>
          <p:cNvPr id="5" name="Content Placeholder 4">
            <a:extLst>
              <a:ext uri="{FF2B5EF4-FFF2-40B4-BE49-F238E27FC236}">
                <a16:creationId xmlns:a16="http://schemas.microsoft.com/office/drawing/2014/main" id="{8EC029CF-4046-76C3-5BCE-B15628A3EB8C}"/>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3816627" y="1252538"/>
            <a:ext cx="5168348" cy="5168348"/>
          </a:xfrm>
        </p:spPr>
      </p:pic>
    </p:spTree>
    <p:extLst>
      <p:ext uri="{BB962C8B-B14F-4D97-AF65-F5344CB8AC3E}">
        <p14:creationId xmlns:p14="http://schemas.microsoft.com/office/powerpoint/2010/main" val="167719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pantalla del folleto Utilizar M a la quinta para mejorar mi práctica.">
            <a:extLst>
              <a:ext uri="{FF2B5EF4-FFF2-40B4-BE49-F238E27FC236}">
                <a16:creationId xmlns:a16="http://schemas.microsoft.com/office/drawing/2014/main" id="{2AF9E6CB-8240-44FF-9DC0-5AE07E5D5BA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313583" y="1277006"/>
            <a:ext cx="3928536" cy="5083987"/>
          </a:xfrm>
          <a:prstGeom prst="rect">
            <a:avLst/>
          </a:prstGeom>
          <a:ln>
            <a:solidFill>
              <a:schemeClr val="accent6"/>
            </a:solidFill>
          </a:ln>
        </p:spPr>
      </p:pic>
      <p:sp>
        <p:nvSpPr>
          <p:cNvPr id="2" name="Title 1">
            <a:extLst>
              <a:ext uri="{FF2B5EF4-FFF2-40B4-BE49-F238E27FC236}">
                <a16:creationId xmlns:a16="http://schemas.microsoft.com/office/drawing/2014/main" id="{6D3A74F5-DECD-5F78-6050-FE68F9FBD524}"/>
              </a:ext>
            </a:extLst>
          </p:cNvPr>
          <p:cNvSpPr>
            <a:spLocks noGrp="1"/>
          </p:cNvSpPr>
          <p:nvPr>
            <p:ph type="title"/>
          </p:nvPr>
        </p:nvSpPr>
        <p:spPr>
          <a:xfrm>
            <a:off x="851646" y="237744"/>
            <a:ext cx="10834075" cy="535531"/>
          </a:xfrm>
        </p:spPr>
        <p:txBody>
          <a:bodyPr/>
          <a:lstStyle/>
          <a:p>
            <a:r>
              <a:rPr lang="es-US" b="1" noProof="0" dirty="0">
                <a:latin typeface="Montserrat" panose="00000500000000000000" pitchFamily="2" charset="0"/>
              </a:rPr>
              <a:t>Planear: </a:t>
            </a:r>
            <a:r>
              <a:rPr lang="es-US" sz="3200" noProof="0" dirty="0">
                <a:latin typeface="Montserrat Medium" panose="00000600000000000000" pitchFamily="2" charset="0"/>
              </a:rPr>
              <a:t>Utilizar M</a:t>
            </a:r>
            <a:r>
              <a:rPr lang="es-US" sz="3200" baseline="30000" noProof="0" dirty="0">
                <a:latin typeface="Montserrat Medium" panose="00000600000000000000" pitchFamily="2" charset="0"/>
              </a:rPr>
              <a:t>5 </a:t>
            </a:r>
            <a:r>
              <a:rPr lang="es-US" sz="3200" noProof="0" dirty="0">
                <a:latin typeface="Montserrat Medium" panose="00000600000000000000" pitchFamily="2" charset="0"/>
              </a:rPr>
              <a:t>en mi entorno</a:t>
            </a:r>
            <a:endParaRPr lang="en-US" dirty="0"/>
          </a:p>
        </p:txBody>
      </p:sp>
    </p:spTree>
    <p:extLst>
      <p:ext uri="{BB962C8B-B14F-4D97-AF65-F5344CB8AC3E}">
        <p14:creationId xmlns:p14="http://schemas.microsoft.com/office/powerpoint/2010/main" val="346798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27160-489E-9718-A030-DFA9AAAD447F}"/>
              </a:ext>
            </a:extLst>
          </p:cNvPr>
          <p:cNvSpPr>
            <a:spLocks noGrp="1"/>
          </p:cNvSpPr>
          <p:nvPr>
            <p:ph sz="half" idx="1"/>
          </p:nvPr>
        </p:nvSpPr>
        <p:spPr/>
        <p:txBody>
          <a:bodyPr/>
          <a:lstStyle/>
          <a:p>
            <a:pPr marL="0" indent="0">
              <a:buNone/>
            </a:pPr>
            <a:r>
              <a:rPr lang="es-US" sz="2800" noProof="0" dirty="0"/>
              <a:t>El enfoque M</a:t>
            </a:r>
            <a:r>
              <a:rPr lang="es-US" sz="2800" baseline="30000" noProof="0" dirty="0"/>
              <a:t>5</a:t>
            </a:r>
            <a:r>
              <a:rPr lang="es-US" sz="2800" noProof="0" dirty="0"/>
              <a:t> </a:t>
            </a:r>
            <a:r>
              <a:rPr lang="es-US" dirty="0"/>
              <a:t>para las</a:t>
            </a:r>
            <a:r>
              <a:rPr lang="es-US" sz="2800" noProof="0" dirty="0"/>
              <a:t> matemáticas tempranas apoya el aprendizaje de los niños en todas las áreas de las matemáticas, incluyendo</a:t>
            </a:r>
            <a:r>
              <a:rPr lang="en-US" dirty="0"/>
              <a:t>:</a:t>
            </a:r>
          </a:p>
          <a:p>
            <a:pPr lvl="1"/>
            <a:r>
              <a:rPr lang="es-US" noProof="0" dirty="0"/>
              <a:t>geometría</a:t>
            </a:r>
          </a:p>
          <a:p>
            <a:pPr lvl="1"/>
            <a:r>
              <a:rPr lang="es-US" noProof="0" dirty="0"/>
              <a:t>pensamiento espacial </a:t>
            </a:r>
          </a:p>
          <a:p>
            <a:pPr lvl="1"/>
            <a:r>
              <a:rPr lang="es-US" noProof="0" dirty="0"/>
              <a:t>números y conteo</a:t>
            </a:r>
          </a:p>
          <a:p>
            <a:pPr lvl="1"/>
            <a:r>
              <a:rPr lang="es-US" noProof="0" dirty="0"/>
              <a:t>suma y resta</a:t>
            </a:r>
          </a:p>
          <a:p>
            <a:pPr lvl="1"/>
            <a:r>
              <a:rPr lang="es-US" noProof="0" dirty="0"/>
              <a:t>medición</a:t>
            </a:r>
          </a:p>
          <a:p>
            <a:pPr lvl="1"/>
            <a:r>
              <a:rPr lang="es-US" noProof="0" dirty="0"/>
              <a:t>datos</a:t>
            </a:r>
          </a:p>
        </p:txBody>
      </p:sp>
      <p:pic>
        <p:nvPicPr>
          <p:cNvPr id="6" name="Content Placeholder 5">
            <a:extLst>
              <a:ext uri="{FF2B5EF4-FFF2-40B4-BE49-F238E27FC236}">
                <a16:creationId xmlns:a16="http://schemas.microsoft.com/office/drawing/2014/main" id="{2DD83F50-5EB5-99C6-5E3D-65162F9600C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172203" y="1163796"/>
            <a:ext cx="5277706" cy="5636922"/>
          </a:xfrm>
        </p:spPr>
      </p:pic>
      <p:sp>
        <p:nvSpPr>
          <p:cNvPr id="4" name="Title 3">
            <a:extLst>
              <a:ext uri="{FF2B5EF4-FFF2-40B4-BE49-F238E27FC236}">
                <a16:creationId xmlns:a16="http://schemas.microsoft.com/office/drawing/2014/main" id="{8D8368B6-94CC-6355-DA32-1245A41D58F3}"/>
              </a:ext>
            </a:extLst>
          </p:cNvPr>
          <p:cNvSpPr>
            <a:spLocks noGrp="1"/>
          </p:cNvSpPr>
          <p:nvPr>
            <p:ph type="title"/>
          </p:nvPr>
        </p:nvSpPr>
        <p:spPr>
          <a:xfrm>
            <a:off x="838199" y="54860"/>
            <a:ext cx="10812517" cy="978729"/>
          </a:xfrm>
        </p:spPr>
        <p:txBody>
          <a:bodyPr/>
          <a:lstStyle/>
          <a:p>
            <a:r>
              <a:rPr lang="es-US" sz="3200" noProof="0" dirty="0"/>
              <a:t>El enfoque </a:t>
            </a:r>
            <a:r>
              <a:rPr lang="es-US" sz="3200" b="1" noProof="0" dirty="0">
                <a:effectLst/>
                <a:latin typeface="Calibri" panose="020F0502020204030204" pitchFamily="34" charset="0"/>
                <a:ea typeface="Calibri" panose="020F0502020204030204" pitchFamily="34" charset="0"/>
              </a:rPr>
              <a:t>M</a:t>
            </a:r>
            <a:r>
              <a:rPr lang="es-US" sz="3200" b="1" baseline="30000" noProof="0" dirty="0">
                <a:effectLst/>
                <a:latin typeface="Calibri" panose="020F0502020204030204" pitchFamily="34" charset="0"/>
                <a:ea typeface="Calibri" panose="020F0502020204030204" pitchFamily="34" charset="0"/>
              </a:rPr>
              <a:t>5</a:t>
            </a:r>
            <a:r>
              <a:rPr lang="es-US" sz="3200" noProof="0" dirty="0"/>
              <a:t> </a:t>
            </a:r>
            <a:r>
              <a:rPr lang="es-US" sz="3200" dirty="0"/>
              <a:t>para las</a:t>
            </a:r>
            <a:r>
              <a:rPr lang="es-US" sz="3200" noProof="0" dirty="0"/>
              <a:t> matemáticas tempranas apoya todo el aprendizaje de matemáticas</a:t>
            </a:r>
            <a:endParaRPr lang="en-US" dirty="0"/>
          </a:p>
        </p:txBody>
      </p:sp>
    </p:spTree>
    <p:extLst>
      <p:ext uri="{BB962C8B-B14F-4D97-AF65-F5344CB8AC3E}">
        <p14:creationId xmlns:p14="http://schemas.microsoft.com/office/powerpoint/2010/main" val="273445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for WestEd Center for Child and Family Studies.">
            <a:extLst>
              <a:ext uri="{FF2B5EF4-FFF2-40B4-BE49-F238E27FC236}">
                <a16:creationId xmlns:a16="http://schemas.microsoft.com/office/drawing/2014/main" id="{C94C087D-FF47-8324-B1D9-DD2536726D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5875" y="1960410"/>
            <a:ext cx="6300250" cy="1364675"/>
          </a:xfrm>
          <a:prstGeom prst="rect">
            <a:avLst/>
          </a:prstGeom>
        </p:spPr>
      </p:pic>
      <p:sp>
        <p:nvSpPr>
          <p:cNvPr id="3" name="Rectangle 2">
            <a:extLst>
              <a:ext uri="{FF2B5EF4-FFF2-40B4-BE49-F238E27FC236}">
                <a16:creationId xmlns:a16="http://schemas.microsoft.com/office/drawing/2014/main" id="{01AE39C4-AD36-38C3-8F12-C3FE1DDC5C62}"/>
              </a:ext>
              <a:ext uri="{C183D7F6-B498-43B3-948B-1728B52AA6E4}">
                <adec:decorative xmlns:adec="http://schemas.microsoft.com/office/drawing/2017/decorative" val="1"/>
              </a:ext>
            </a:extLst>
          </p:cNvPr>
          <p:cNvSpPr/>
          <p:nvPr/>
        </p:nvSpPr>
        <p:spPr>
          <a:xfrm>
            <a:off x="1712068" y="3967043"/>
            <a:ext cx="8880764" cy="6234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90A04E-0630-9E8E-C881-CA14BAB3546E}"/>
              </a:ext>
            </a:extLst>
          </p:cNvPr>
          <p:cNvSpPr txBox="1"/>
          <p:nvPr/>
        </p:nvSpPr>
        <p:spPr>
          <a:xfrm>
            <a:off x="1712068" y="4079068"/>
            <a:ext cx="8880764" cy="389915"/>
          </a:xfrm>
          <a:prstGeom prst="rect">
            <a:avLst/>
          </a:prstGeom>
          <a:noFill/>
        </p:spPr>
        <p:txBody>
          <a:bodyPr wrap="square" rtlCol="0">
            <a:spAutoFit/>
          </a:bodyPr>
          <a:lstStyle/>
          <a:p>
            <a:pPr algn="ctr">
              <a:lnSpc>
                <a:spcPts val="2600"/>
              </a:lnSpc>
            </a:pPr>
            <a:r>
              <a:rPr lang="es-ES_tradnl" sz="1450" b="0" i="0" noProof="0" dirty="0">
                <a:solidFill>
                  <a:schemeClr val="bg1"/>
                </a:solidFill>
                <a:effectLst/>
                <a:latin typeface="Montserrat Medium" panose="00000600000000000000" pitchFamily="2" charset="0"/>
              </a:rPr>
              <a:t>El </a:t>
            </a:r>
            <a:r>
              <a:rPr lang="es-ES_tradnl" sz="1450" b="0" i="0" dirty="0">
                <a:solidFill>
                  <a:schemeClr val="bg1"/>
                </a:solidFill>
                <a:effectLst/>
                <a:latin typeface="Montserrat Medium" panose="00000600000000000000" pitchFamily="2" charset="0"/>
              </a:rPr>
              <a:t>e</a:t>
            </a:r>
            <a:r>
              <a:rPr lang="es-ES_tradnl" sz="1450" noProof="0" dirty="0" err="1">
                <a:solidFill>
                  <a:schemeClr val="bg1"/>
                </a:solidFill>
                <a:latin typeface="Montserrat Medium" panose="00000600000000000000" pitchFamily="2" charset="0"/>
              </a:rPr>
              <a:t>nfoque</a:t>
            </a:r>
            <a:r>
              <a:rPr lang="es-ES_tradnl" sz="1450" noProof="0" dirty="0">
                <a:solidFill>
                  <a:schemeClr val="bg1"/>
                </a:solidFill>
                <a:latin typeface="Montserrat Medium" panose="00000600000000000000" pitchFamily="2" charset="0"/>
              </a:rPr>
              <a:t> M</a:t>
            </a:r>
            <a:r>
              <a:rPr lang="es-ES_tradnl" sz="1450" baseline="30000" noProof="0" dirty="0">
                <a:solidFill>
                  <a:schemeClr val="bg1"/>
                </a:solidFill>
                <a:latin typeface="Montserrat Medium" panose="00000600000000000000" pitchFamily="2" charset="0"/>
              </a:rPr>
              <a:t>5</a:t>
            </a:r>
            <a:r>
              <a:rPr lang="es-ES_tradnl" sz="1450" noProof="0" dirty="0">
                <a:solidFill>
                  <a:schemeClr val="bg1"/>
                </a:solidFill>
                <a:latin typeface="Montserrat Medium" panose="00000600000000000000" pitchFamily="2" charset="0"/>
              </a:rPr>
              <a:t> </a:t>
            </a:r>
            <a:r>
              <a:rPr lang="es-ES_tradnl" sz="1450" dirty="0">
                <a:solidFill>
                  <a:schemeClr val="bg1"/>
                </a:solidFill>
                <a:latin typeface="Montserrat Medium" panose="00000600000000000000" pitchFamily="2" charset="0"/>
              </a:rPr>
              <a:t>para</a:t>
            </a:r>
            <a:r>
              <a:rPr lang="es-ES_tradnl" sz="1450" noProof="0" dirty="0">
                <a:solidFill>
                  <a:schemeClr val="bg1"/>
                </a:solidFill>
                <a:latin typeface="Montserrat Medium" panose="00000600000000000000" pitchFamily="2" charset="0"/>
              </a:rPr>
              <a:t> las matemáticas tempranas </a:t>
            </a:r>
            <a:r>
              <a:rPr lang="es-ES_tradnl" sz="1450" b="0" i="0" noProof="0" dirty="0">
                <a:solidFill>
                  <a:schemeClr val="bg1"/>
                </a:solidFill>
                <a:effectLst/>
                <a:latin typeface="Montserrat Medium" panose="00000600000000000000" pitchFamily="2" charset="0"/>
              </a:rPr>
              <a:t>fue adaptado con el permiso de WestEd.</a:t>
            </a:r>
          </a:p>
        </p:txBody>
      </p:sp>
      <p:sp>
        <p:nvSpPr>
          <p:cNvPr id="5" name="Title 3">
            <a:extLst>
              <a:ext uri="{FF2B5EF4-FFF2-40B4-BE49-F238E27FC236}">
                <a16:creationId xmlns:a16="http://schemas.microsoft.com/office/drawing/2014/main" id="{DC2B4050-B3EA-5877-6DA4-8EB0F6B03D34}"/>
              </a:ext>
            </a:extLst>
          </p:cNvPr>
          <p:cNvSpPr txBox="1">
            <a:spLocks/>
          </p:cNvSpPr>
          <p:nvPr/>
        </p:nvSpPr>
        <p:spPr>
          <a:xfrm>
            <a:off x="176293" y="-602705"/>
            <a:ext cx="11839413" cy="5253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chemeClr val="accent6"/>
                </a:solidFill>
                <a:latin typeface="Montserrat" panose="00000500000000000000" pitchFamily="50" charset="0"/>
                <a:ea typeface="+mj-ea"/>
                <a:cs typeface="+mj-cs"/>
              </a:defRPr>
            </a:lvl1pPr>
          </a:lstStyle>
          <a:p>
            <a:r>
              <a:rPr lang="en-US" dirty="0"/>
              <a:t>Acknowledgment</a:t>
            </a:r>
          </a:p>
        </p:txBody>
      </p:sp>
    </p:spTree>
    <p:extLst>
      <p:ext uri="{BB962C8B-B14F-4D97-AF65-F5344CB8AC3E}">
        <p14:creationId xmlns:p14="http://schemas.microsoft.com/office/powerpoint/2010/main" val="233630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pantalla del folleto Resumen del enfoque M a la quinta para las matemáticas tempranas.">
            <a:extLst>
              <a:ext uri="{FF2B5EF4-FFF2-40B4-BE49-F238E27FC236}">
                <a16:creationId xmlns:a16="http://schemas.microsoft.com/office/drawing/2014/main" id="{90803E62-2EF6-EAFC-E111-EDBE4A7802C6}"/>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52677" y="1265164"/>
            <a:ext cx="3750036" cy="4835184"/>
          </a:xfrm>
          <a:prstGeom prst="rect">
            <a:avLst/>
          </a:prstGeom>
          <a:ln>
            <a:solidFill>
              <a:schemeClr val="accent6"/>
            </a:solidFill>
          </a:ln>
        </p:spPr>
      </p:pic>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38199" y="113760"/>
            <a:ext cx="10812517" cy="923330"/>
          </a:xfrm>
        </p:spPr>
        <p:txBody>
          <a:bodyPr/>
          <a:lstStyle/>
          <a:p>
            <a:r>
              <a:rPr lang="es-ES_tradnl" b="1" noProof="0" dirty="0">
                <a:latin typeface="Montserrat" panose="00000500000000000000" pitchFamily="2" charset="0"/>
              </a:rPr>
              <a:t>Explorar: </a:t>
            </a:r>
            <a:r>
              <a:rPr lang="es-ES_tradnl" noProof="0" dirty="0">
                <a:latin typeface="Montserrat Medium" panose="00000600000000000000" pitchFamily="50" charset="0"/>
              </a:rPr>
              <a:t>El enfoque M</a:t>
            </a:r>
            <a:r>
              <a:rPr lang="es-ES_tradnl" baseline="30000" noProof="0" dirty="0">
                <a:latin typeface="Montserrat Medium" panose="00000600000000000000" pitchFamily="50" charset="0"/>
              </a:rPr>
              <a:t>5</a:t>
            </a:r>
            <a:r>
              <a:rPr lang="es-ES_tradnl" noProof="0" dirty="0">
                <a:latin typeface="Montserrat Medium" panose="00000600000000000000" pitchFamily="50" charset="0"/>
              </a:rPr>
              <a:t> </a:t>
            </a:r>
            <a:r>
              <a:rPr lang="es-ES_tradnl" dirty="0">
                <a:latin typeface="Montserrat Medium" panose="00000600000000000000" pitchFamily="50" charset="0"/>
              </a:rPr>
              <a:t>para las</a:t>
            </a:r>
            <a:r>
              <a:rPr lang="es-ES_tradnl" noProof="0" dirty="0">
                <a:latin typeface="Montserrat Medium" panose="00000600000000000000" pitchFamily="50" charset="0"/>
              </a:rPr>
              <a:t> matemáticas tempranas</a:t>
            </a:r>
            <a:endParaRPr lang="es-ES_tradnl" noProof="0" dirty="0"/>
          </a:p>
        </p:txBody>
      </p:sp>
      <p:sp>
        <p:nvSpPr>
          <p:cNvPr id="8" name="Content Placeholder 7">
            <a:extLst>
              <a:ext uri="{FF2B5EF4-FFF2-40B4-BE49-F238E27FC236}">
                <a16:creationId xmlns:a16="http://schemas.microsoft.com/office/drawing/2014/main" id="{3106DF3C-9F97-69DC-F847-DA63CE59EC70}"/>
              </a:ext>
            </a:extLst>
          </p:cNvPr>
          <p:cNvSpPr>
            <a:spLocks noGrp="1"/>
          </p:cNvSpPr>
          <p:nvPr>
            <p:ph sz="half" idx="1"/>
          </p:nvPr>
        </p:nvSpPr>
        <p:spPr>
          <a:xfrm>
            <a:off x="1738858" y="2068643"/>
            <a:ext cx="4706912" cy="2443396"/>
          </a:xfrm>
        </p:spPr>
        <p:txBody>
          <a:bodyPr>
            <a:normAutofit fontScale="92500"/>
          </a:bodyPr>
          <a:lstStyle/>
          <a:p>
            <a:pPr marL="0" indent="0">
              <a:spcAft>
                <a:spcPts val="5400"/>
              </a:spcAft>
              <a:buNone/>
            </a:pPr>
            <a:r>
              <a:rPr lang="es-ES_tradnl" noProof="0" dirty="0">
                <a:latin typeface="Montserrat" panose="00000500000000000000" pitchFamily="2" charset="0"/>
              </a:rPr>
              <a:t>Una práctica que ya utilizo</a:t>
            </a:r>
            <a:endParaRPr lang="es-ES_tradnl" sz="2800" noProof="0" dirty="0">
              <a:latin typeface="Montserrat" panose="00000500000000000000" pitchFamily="2" charset="0"/>
            </a:endParaRPr>
          </a:p>
          <a:p>
            <a:pPr marL="0" indent="0">
              <a:buNone/>
            </a:pPr>
            <a:r>
              <a:rPr lang="es-US" sz="2800" noProof="0" dirty="0">
                <a:latin typeface="Montserrat" panose="00000500000000000000" pitchFamily="2" charset="0"/>
              </a:rPr>
              <a:t>Una práctica sobre la que quiero aprender más</a:t>
            </a:r>
          </a:p>
        </p:txBody>
      </p:sp>
      <p:pic>
        <p:nvPicPr>
          <p:cNvPr id="11" name="Graphic 10">
            <a:extLst>
              <a:ext uri="{FF2B5EF4-FFF2-40B4-BE49-F238E27FC236}">
                <a16:creationId xmlns:a16="http://schemas.microsoft.com/office/drawing/2014/main" id="{0C2AE855-872F-3106-E0DB-F153E74FEF0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4832" y="1947307"/>
            <a:ext cx="376200" cy="616527"/>
          </a:xfrm>
          <a:prstGeom prst="rect">
            <a:avLst/>
          </a:prstGeom>
        </p:spPr>
      </p:pic>
      <p:pic>
        <p:nvPicPr>
          <p:cNvPr id="12" name="Graphic 11">
            <a:extLst>
              <a:ext uri="{FF2B5EF4-FFF2-40B4-BE49-F238E27FC236}">
                <a16:creationId xmlns:a16="http://schemas.microsoft.com/office/drawing/2014/main" id="{6FF47037-4EB9-58FF-4639-9093D1B08A4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951" y="3388347"/>
            <a:ext cx="588818" cy="588818"/>
          </a:xfrm>
          <a:prstGeom prst="rect">
            <a:avLst/>
          </a:prstGeom>
        </p:spPr>
      </p:pic>
    </p:spTree>
    <p:extLst>
      <p:ext uri="{BB962C8B-B14F-4D97-AF65-F5344CB8AC3E}">
        <p14:creationId xmlns:p14="http://schemas.microsoft.com/office/powerpoint/2010/main" val="84266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910D321-8C36-528B-8B5B-C3E5D0301BAD}"/>
              </a:ext>
            </a:extLst>
          </p:cNvPr>
          <p:cNvSpPr>
            <a:spLocks noGrp="1"/>
          </p:cNvSpPr>
          <p:nvPr>
            <p:ph sz="half" idx="1"/>
          </p:nvPr>
        </p:nvSpPr>
        <p:spPr>
          <a:xfrm>
            <a:off x="838200" y="1805939"/>
            <a:ext cx="3914746" cy="2990913"/>
          </a:xfrm>
        </p:spPr>
        <p:txBody>
          <a:bodyPr>
            <a:normAutofit fontScale="92500" lnSpcReduction="20000"/>
          </a:bodyPr>
          <a:lstStyle/>
          <a:p>
            <a:pPr>
              <a:spcBef>
                <a:spcPts val="0"/>
              </a:spcBef>
              <a:spcAft>
                <a:spcPts val="2400"/>
              </a:spcAft>
            </a:pPr>
            <a:r>
              <a:rPr lang="es-US" noProof="0" dirty="0">
                <a:latin typeface="Montserrat" panose="00000500000000000000" pitchFamily="2" charset="0"/>
              </a:rPr>
              <a:t>Basadas en la investigación</a:t>
            </a:r>
          </a:p>
          <a:p>
            <a:pPr>
              <a:spcBef>
                <a:spcPts val="0"/>
              </a:spcBef>
              <a:spcAft>
                <a:spcPts val="2400"/>
              </a:spcAft>
            </a:pPr>
            <a:r>
              <a:rPr lang="es-US" noProof="0" dirty="0">
                <a:latin typeface="Montserrat" panose="00000500000000000000" pitchFamily="2" charset="0"/>
              </a:rPr>
              <a:t>Centradas en el niño</a:t>
            </a:r>
          </a:p>
          <a:p>
            <a:pPr>
              <a:spcBef>
                <a:spcPts val="0"/>
              </a:spcBef>
              <a:spcAft>
                <a:spcPts val="2400"/>
              </a:spcAft>
            </a:pPr>
            <a:r>
              <a:rPr lang="es-US" noProof="0" dirty="0">
                <a:latin typeface="Montserrat" panose="00000500000000000000" pitchFamily="2" charset="0"/>
              </a:rPr>
              <a:t>Basadas en la indagación</a:t>
            </a:r>
          </a:p>
          <a:p>
            <a:pPr>
              <a:spcBef>
                <a:spcPts val="0"/>
              </a:spcBef>
              <a:spcAft>
                <a:spcPts val="2400"/>
              </a:spcAft>
            </a:pPr>
            <a:r>
              <a:rPr lang="es-US" noProof="0" dirty="0">
                <a:latin typeface="Montserrat" panose="00000500000000000000" pitchFamily="2" charset="0"/>
              </a:rPr>
              <a:t>De aplicación flexible</a:t>
            </a:r>
            <a:endParaRPr lang="en-US" strike="sngStrike" dirty="0">
              <a:latin typeface="Montserrat" panose="00000500000000000000" pitchFamily="2" charset="0"/>
            </a:endParaRPr>
          </a:p>
        </p:txBody>
      </p:sp>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ES_tradnl" noProof="0" dirty="0"/>
              <a:t>El enfoque M</a:t>
            </a:r>
            <a:r>
              <a:rPr lang="es-ES_tradnl" baseline="30000" noProof="0" dirty="0"/>
              <a:t>5</a:t>
            </a:r>
            <a:r>
              <a:rPr lang="es-ES_tradnl" noProof="0" dirty="0"/>
              <a:t> para las matemáticas tempranas</a:t>
            </a:r>
            <a:endParaRPr lang="es-ES_tradnl" b="1" noProof="0" dirty="0">
              <a:solidFill>
                <a:schemeClr val="bg1"/>
              </a:solidFill>
              <a:latin typeface="Montserrat" pitchFamily="2" charset="77"/>
            </a:endParaRPr>
          </a:p>
        </p:txBody>
      </p:sp>
      <p:sp>
        <p:nvSpPr>
          <p:cNvPr id="9" name="TextBox 8">
            <a:extLst>
              <a:ext uri="{FF2B5EF4-FFF2-40B4-BE49-F238E27FC236}">
                <a16:creationId xmlns:a16="http://schemas.microsoft.com/office/drawing/2014/main" id="{98A9F260-94B0-0E38-88CA-6A5CF4FB6412}"/>
              </a:ext>
            </a:extLst>
          </p:cNvPr>
          <p:cNvSpPr txBox="1"/>
          <p:nvPr/>
        </p:nvSpPr>
        <p:spPr>
          <a:xfrm>
            <a:off x="911689" y="5855942"/>
            <a:ext cx="10812517" cy="369332"/>
          </a:xfrm>
          <a:prstGeom prst="rect">
            <a:avLst/>
          </a:prstGeom>
          <a:noFill/>
        </p:spPr>
        <p:txBody>
          <a:bodyPr wrap="square" rtlCol="0">
            <a:spAutoFit/>
          </a:bodyPr>
          <a:lstStyle/>
          <a:p>
            <a:r>
              <a:rPr lang="en-US" b="0" i="0" dirty="0">
                <a:solidFill>
                  <a:srgbClr val="767676"/>
                </a:solidFill>
                <a:effectLst/>
                <a:latin typeface="Montserrat" pitchFamily="2" charset="77"/>
              </a:rPr>
              <a:t>Carr et al. (2019); National Research Council (2009); NCTM (2021)</a:t>
            </a:r>
            <a:endParaRPr lang="en-US" dirty="0">
              <a:solidFill>
                <a:srgbClr val="767676"/>
              </a:solidFill>
              <a:latin typeface="Montserrat" pitchFamily="2" charset="77"/>
            </a:endParaRPr>
          </a:p>
        </p:txBody>
      </p:sp>
      <p:pic>
        <p:nvPicPr>
          <p:cNvPr id="4" name="Picture 3">
            <a:extLst>
              <a:ext uri="{FF2B5EF4-FFF2-40B4-BE49-F238E27FC236}">
                <a16:creationId xmlns:a16="http://schemas.microsoft.com/office/drawing/2014/main" id="{3D88C04D-9731-84D1-A04E-A56B1ACC936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7586" y="1797833"/>
            <a:ext cx="3285791" cy="3005851"/>
          </a:xfrm>
          <a:prstGeom prst="rect">
            <a:avLst/>
          </a:prstGeom>
          <a:ln>
            <a:noFill/>
          </a:ln>
        </p:spPr>
      </p:pic>
      <p:pic>
        <p:nvPicPr>
          <p:cNvPr id="7" name="Picture 6">
            <a:extLst>
              <a:ext uri="{FF2B5EF4-FFF2-40B4-BE49-F238E27FC236}">
                <a16:creationId xmlns:a16="http://schemas.microsoft.com/office/drawing/2014/main" id="{08CC7265-0D03-02DD-A6E5-5B9D2D87807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2946" y="1805939"/>
            <a:ext cx="3285792" cy="2990913"/>
          </a:xfrm>
          <a:prstGeom prst="rect">
            <a:avLst/>
          </a:prstGeom>
          <a:ln>
            <a:noFill/>
          </a:ln>
        </p:spPr>
      </p:pic>
    </p:spTree>
    <p:extLst>
      <p:ext uri="{BB962C8B-B14F-4D97-AF65-F5344CB8AC3E}">
        <p14:creationId xmlns:p14="http://schemas.microsoft.com/office/powerpoint/2010/main" val="391284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37130" y="51231"/>
            <a:ext cx="4034118" cy="3288644"/>
          </a:xfrm>
        </p:spPr>
        <p:txBody>
          <a:bodyPr/>
          <a:lstStyle/>
          <a:p>
            <a:r>
              <a:rPr lang="es-ES_tradnl" noProof="0" dirty="0"/>
              <a:t>Jugar</a:t>
            </a:r>
            <a:endParaRPr lang="en-US" dirty="0"/>
          </a:p>
        </p:txBody>
      </p:sp>
      <p:sp>
        <p:nvSpPr>
          <p:cNvPr id="3" name="Subtitle 2">
            <a:extLst>
              <a:ext uri="{FF2B5EF4-FFF2-40B4-BE49-F238E27FC236}">
                <a16:creationId xmlns:a16="http://schemas.microsoft.com/office/drawing/2014/main" id="{2F940091-1857-996A-1052-5639D13D49FF}"/>
              </a:ext>
            </a:extLst>
          </p:cNvPr>
          <p:cNvSpPr>
            <a:spLocks noGrp="1"/>
          </p:cNvSpPr>
          <p:nvPr>
            <p:ph type="subTitle" idx="13"/>
          </p:nvPr>
        </p:nvSpPr>
        <p:spPr>
          <a:xfrm>
            <a:off x="1237130" y="3631424"/>
            <a:ext cx="4034118" cy="1466470"/>
          </a:xfrm>
        </p:spPr>
        <p:txBody>
          <a:bodyPr/>
          <a:lstStyle/>
          <a:p>
            <a:r>
              <a:rPr lang="es-ES_tradnl" noProof="0" dirty="0"/>
              <a:t>Estructuras de papel</a:t>
            </a:r>
          </a:p>
        </p:txBody>
      </p:sp>
      <p:pic>
        <p:nvPicPr>
          <p:cNvPr id="8" name="Picture 7">
            <a:extLst>
              <a:ext uri="{FF2B5EF4-FFF2-40B4-BE49-F238E27FC236}">
                <a16:creationId xmlns:a16="http://schemas.microsoft.com/office/drawing/2014/main" id="{D6DDB6E3-FF3B-D3AF-BB24-34E53D489F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10676" y="697117"/>
            <a:ext cx="4816445" cy="5477344"/>
          </a:xfrm>
          <a:prstGeom prst="rect">
            <a:avLst/>
          </a:prstGeom>
        </p:spPr>
      </p:pic>
    </p:spTree>
    <p:extLst>
      <p:ext uri="{BB962C8B-B14F-4D97-AF65-F5344CB8AC3E}">
        <p14:creationId xmlns:p14="http://schemas.microsoft.com/office/powerpoint/2010/main" val="1142016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851646" y="237744"/>
            <a:ext cx="10834075" cy="507831"/>
          </a:xfrm>
        </p:spPr>
        <p:txBody>
          <a:bodyPr/>
          <a:lstStyle/>
          <a:p>
            <a:r>
              <a:rPr lang="es-ES_tradnl" b="1" noProof="0" dirty="0">
                <a:latin typeface="Montserrat" panose="00000500000000000000" pitchFamily="2" charset="0"/>
              </a:rPr>
              <a:t>Discutir: </a:t>
            </a:r>
            <a:r>
              <a:rPr lang="es-ES_tradnl" noProof="0" dirty="0">
                <a:latin typeface="Montserrat Medium" panose="00000600000000000000" pitchFamily="50" charset="0"/>
              </a:rPr>
              <a:t>Estructuras de papel	</a:t>
            </a:r>
            <a:endParaRPr lang="es-ES_tradnl" noProof="0" dirty="0">
              <a:solidFill>
                <a:schemeClr val="bg1"/>
              </a:solidFill>
              <a:latin typeface="Montserrat" pitchFamily="2" charset="77"/>
            </a:endParaRPr>
          </a:p>
        </p:txBody>
      </p:sp>
      <p:sp>
        <p:nvSpPr>
          <p:cNvPr id="6" name="Content Placeholder 5">
            <a:extLst>
              <a:ext uri="{FF2B5EF4-FFF2-40B4-BE49-F238E27FC236}">
                <a16:creationId xmlns:a16="http://schemas.microsoft.com/office/drawing/2014/main" id="{A8841723-FE13-3E6D-7FD0-95C48F64A023}"/>
              </a:ext>
            </a:extLst>
          </p:cNvPr>
          <p:cNvSpPr>
            <a:spLocks noGrp="1"/>
          </p:cNvSpPr>
          <p:nvPr>
            <p:ph idx="1"/>
          </p:nvPr>
        </p:nvSpPr>
        <p:spPr>
          <a:xfrm>
            <a:off x="851647" y="1253330"/>
            <a:ext cx="6164790" cy="4386557"/>
          </a:xfrm>
        </p:spPr>
        <p:txBody>
          <a:bodyPr>
            <a:normAutofit fontScale="77500" lnSpcReduction="20000"/>
          </a:bodyPr>
          <a:lstStyle/>
          <a:p>
            <a:pPr marL="228600" marR="0" lvl="1">
              <a:lnSpc>
                <a:spcPct val="100000"/>
              </a:lnSpc>
              <a:spcBef>
                <a:spcPts val="0"/>
              </a:spcBef>
              <a:spcAft>
                <a:spcPts val="2400"/>
              </a:spcAft>
            </a:pPr>
            <a:r>
              <a:rPr lang="es-US" sz="2800" noProof="0" dirty="0">
                <a:effectLst/>
                <a:ea typeface="Calibri" panose="020F0502020204030204" pitchFamily="34" charset="0"/>
              </a:rPr>
              <a:t>¿De qué manera sus experiencias vividas influyeron en cómo construyó </a:t>
            </a:r>
            <a:r>
              <a:rPr lang="es-US" sz="2800" noProof="0" dirty="0">
                <a:ea typeface="Calibri" panose="020F0502020204030204" pitchFamily="34" charset="0"/>
              </a:rPr>
              <a:t>s</a:t>
            </a:r>
            <a:r>
              <a:rPr lang="es-US" sz="2800" noProof="0" dirty="0">
                <a:effectLst/>
                <a:ea typeface="Calibri" panose="020F0502020204030204" pitchFamily="34" charset="0"/>
              </a:rPr>
              <a:t>u estructura?</a:t>
            </a:r>
          </a:p>
          <a:p>
            <a:pPr marL="228600" marR="0" lvl="1">
              <a:lnSpc>
                <a:spcPct val="100000"/>
              </a:lnSpc>
              <a:spcBef>
                <a:spcPts val="0"/>
              </a:spcBef>
              <a:spcAft>
                <a:spcPts val="2400"/>
              </a:spcAft>
            </a:pPr>
            <a:r>
              <a:rPr lang="es-US" sz="2800" noProof="0" dirty="0">
                <a:effectLst/>
                <a:ea typeface="Calibri" panose="020F0502020204030204" pitchFamily="34" charset="0"/>
              </a:rPr>
              <a:t> ¿De qué manera experimentó?</a:t>
            </a:r>
          </a:p>
          <a:p>
            <a:pPr marL="228600" marR="0" lvl="1">
              <a:lnSpc>
                <a:spcPct val="100000"/>
              </a:lnSpc>
              <a:spcBef>
                <a:spcPts val="0"/>
              </a:spcBef>
              <a:spcAft>
                <a:spcPts val="2400"/>
              </a:spcAft>
            </a:pPr>
            <a:r>
              <a:rPr lang="es-US" sz="2800" noProof="0" dirty="0">
                <a:effectLst/>
                <a:ea typeface="Calibri" panose="020F0502020204030204" pitchFamily="34" charset="0"/>
              </a:rPr>
              <a:t> ¿Qué vocabulario de matemáticas usó?</a:t>
            </a:r>
          </a:p>
          <a:p>
            <a:pPr marL="228600" marR="0" lvl="1">
              <a:lnSpc>
                <a:spcPct val="100000"/>
              </a:lnSpc>
              <a:spcBef>
                <a:spcPts val="0"/>
              </a:spcBef>
              <a:spcAft>
                <a:spcPts val="2400"/>
              </a:spcAft>
            </a:pPr>
            <a:r>
              <a:rPr lang="es-US" sz="2800" noProof="0" dirty="0">
                <a:effectLst/>
                <a:ea typeface="Calibri" panose="020F0502020204030204" pitchFamily="34" charset="0"/>
              </a:rPr>
              <a:t> ¿De qué manera los materiales apoyaron su aprendizaje de matemáticas?</a:t>
            </a:r>
          </a:p>
          <a:p>
            <a:pPr marL="228600" marR="0" lvl="1">
              <a:lnSpc>
                <a:spcPct val="100000"/>
              </a:lnSpc>
              <a:spcBef>
                <a:spcPts val="0"/>
              </a:spcBef>
              <a:spcAft>
                <a:spcPts val="2400"/>
              </a:spcAft>
            </a:pPr>
            <a:r>
              <a:rPr lang="es-US" sz="2800" noProof="0" dirty="0">
                <a:effectLst/>
                <a:ea typeface="Calibri" panose="020F0502020204030204" pitchFamily="34" charset="0"/>
              </a:rPr>
              <a:t> ¿Cómo midió la altura de su estructura?</a:t>
            </a:r>
            <a:endParaRPr lang="es-US" sz="2800" kern="100" noProof="0" dirty="0">
              <a:effectLst/>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4BBA5F3-AACD-4C80-E2BF-DA41D6881A6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9546" y="1253330"/>
            <a:ext cx="4200807" cy="4386557"/>
          </a:xfrm>
          <a:prstGeom prst="rect">
            <a:avLst/>
          </a:prstGeom>
        </p:spPr>
      </p:pic>
    </p:spTree>
    <p:extLst>
      <p:ext uri="{BB962C8B-B14F-4D97-AF65-F5344CB8AC3E}">
        <p14:creationId xmlns:p14="http://schemas.microsoft.com/office/powerpoint/2010/main" val="225863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38A0-521C-7A39-3F80-3CED82A5BCB4}"/>
              </a:ext>
            </a:extLst>
          </p:cNvPr>
          <p:cNvSpPr>
            <a:spLocks noGrp="1"/>
          </p:cNvSpPr>
          <p:nvPr>
            <p:ph type="title"/>
          </p:nvPr>
        </p:nvSpPr>
        <p:spPr/>
        <p:txBody>
          <a:bodyPr/>
          <a:lstStyle/>
          <a:p>
            <a:r>
              <a:rPr lang="es-US" noProof="0" dirty="0"/>
              <a:t>Aprendizaje mutuo</a:t>
            </a:r>
            <a:endParaRPr lang="en-US" dirty="0"/>
          </a:p>
        </p:txBody>
      </p:sp>
      <p:pic>
        <p:nvPicPr>
          <p:cNvPr id="6" name="Content Placeholder 5" descr="Las cinco prácticas matemáticas de M a la quinta con aprendizaje mutuo en el centro resaltado en naranja. Las cuatro prácticas restantes en torno al aprendizaje mutuo quedan en el segundo plano.">
            <a:extLst>
              <a:ext uri="{FF2B5EF4-FFF2-40B4-BE49-F238E27FC236}">
                <a16:creationId xmlns:a16="http://schemas.microsoft.com/office/drawing/2014/main" id="{685FBC9F-2894-71A7-3CCE-778C25E865F5}"/>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3731159" y="1357469"/>
            <a:ext cx="4863450" cy="4863450"/>
          </a:xfrm>
          <a:prstGeom prst="rect">
            <a:avLst/>
          </a:prstGeom>
        </p:spPr>
      </p:pic>
    </p:spTree>
    <p:extLst>
      <p:ext uri="{BB962C8B-B14F-4D97-AF65-F5344CB8AC3E}">
        <p14:creationId xmlns:p14="http://schemas.microsoft.com/office/powerpoint/2010/main" val="2277942397"/>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2612</TotalTime>
  <Words>10919</Words>
  <Application>Microsoft Macintosh PowerPoint</Application>
  <PresentationFormat>Widescreen</PresentationFormat>
  <Paragraphs>667</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Courier New</vt:lpstr>
      <vt:lpstr>Symbol</vt:lpstr>
      <vt:lpstr>Arial</vt:lpstr>
      <vt:lpstr>Times New Roman</vt:lpstr>
      <vt:lpstr>Montserrat SemiBold</vt:lpstr>
      <vt:lpstr>Calibri</vt:lpstr>
      <vt:lpstr>Proxima Nova</vt:lpstr>
      <vt:lpstr>Montserrat</vt:lpstr>
      <vt:lpstr>Wingdings</vt:lpstr>
      <vt:lpstr>Poppins</vt:lpstr>
      <vt:lpstr>Montserrat Medium</vt:lpstr>
      <vt:lpstr>Office Theme</vt:lpstr>
      <vt:lpstr>El enfoque M5 para las matemáticas tempranas</vt:lpstr>
      <vt:lpstr>CPE Disclaimer</vt:lpstr>
      <vt:lpstr>Objetivos de la sesión</vt:lpstr>
      <vt:lpstr>El enfoque M5 para las matemáticas tempranas</vt:lpstr>
      <vt:lpstr>Explorar: El enfoque M5 para las matemáticas tempranas</vt:lpstr>
      <vt:lpstr>El enfoque M5 para las matemáticas tempranas</vt:lpstr>
      <vt:lpstr>Jugar</vt:lpstr>
      <vt:lpstr>Discutir: Estructuras de papel </vt:lpstr>
      <vt:lpstr>Aprendizaje mutuo</vt:lpstr>
      <vt:lpstr>Aprendizaje mutuo: Definición</vt:lpstr>
      <vt:lpstr>¿Por qué es importante el aprendizaje mutuo?</vt:lpstr>
      <vt:lpstr>Formas de aprender sobre los niños</vt:lpstr>
      <vt:lpstr>Explorar:</vt:lpstr>
      <vt:lpstr>Aprendizaje mutuo en mi entorno</vt:lpstr>
      <vt:lpstr>Investigaciones significativas</vt:lpstr>
      <vt:lpstr>Investigaciones significativas: Definición</vt:lpstr>
      <vt:lpstr>¿Por qué son importantes las investigaciones significativas?</vt:lpstr>
      <vt:lpstr>Explorar: Investigaciones significativas </vt:lpstr>
      <vt:lpstr>Observar:</vt:lpstr>
      <vt:lpstr>Discutir: Prácticas de enseñanza M5 (Parte 1)</vt:lpstr>
      <vt:lpstr>Materiales y entorno de aprendizaje</vt:lpstr>
      <vt:lpstr>Materiales y entorno de aprendizaje: Definición</vt:lpstr>
      <vt:lpstr>Materiales y entorno de aprendizaje: Ejemplos</vt:lpstr>
      <vt:lpstr>¿Por qué son importantes los materiales y los entornos de aprendizaje? </vt:lpstr>
      <vt:lpstr>Reflexionar: Mis materiales y entorno de aprendizaje</vt:lpstr>
      <vt:lpstr>Vocabulario y discurso matemáticos</vt:lpstr>
      <vt:lpstr>Vocabulario de matemáticas: Definición</vt:lpstr>
      <vt:lpstr>Discurso matemático: Definición</vt:lpstr>
      <vt:lpstr>¿Por qué son importantes el vocabulario y el discurso matemáticos? </vt:lpstr>
      <vt:lpstr>Vocabulario y discurso matemáticos: niños que aprenden en múltiples idiomas</vt:lpstr>
      <vt:lpstr>Uso del vocabulario y el discurso matemáticos</vt:lpstr>
      <vt:lpstr>Representaciones múltiples</vt:lpstr>
      <vt:lpstr>Explorar: ¿Qué concepto se representa? </vt:lpstr>
      <vt:lpstr>Representaciones múltiples: Definición </vt:lpstr>
      <vt:lpstr>Representaciones múltiples: Ejemplos </vt:lpstr>
      <vt:lpstr>¿Por qué son importantes las representaciones múltiples?</vt:lpstr>
      <vt:lpstr>Representaciones múltiples apoyan diversas formas de conocer y aprender </vt:lpstr>
      <vt:lpstr>Explorar: Representaciones múltiples </vt:lpstr>
      <vt:lpstr>Observar:</vt:lpstr>
      <vt:lpstr>Discutir: Prácticas de enseñanza M5 (Parte 2)</vt:lpstr>
      <vt:lpstr>Revisar: El enfoque M5 para las matemáticas tempranas</vt:lpstr>
      <vt:lpstr>Planear: Utilizar M5 en mi entorno</vt:lpstr>
      <vt:lpstr>El enfoque M5 para las matemáticas tempranas apoya todo el aprendizaje de matemáticas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Reff</dc:creator>
  <cp:lastModifiedBy>Sophie Savelkouls</cp:lastModifiedBy>
  <cp:revision>156</cp:revision>
  <cp:lastPrinted>2025-04-30T20:50:01Z</cp:lastPrinted>
  <dcterms:created xsi:type="dcterms:W3CDTF">2024-09-24T13:13:29Z</dcterms:created>
  <dcterms:modified xsi:type="dcterms:W3CDTF">2025-05-16T20:07:06Z</dcterms:modified>
</cp:coreProperties>
</file>