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6"/>
  </p:notesMasterIdLst>
  <p:handoutMasterIdLst>
    <p:handoutMasterId r:id="rId47"/>
  </p:handoutMasterIdLst>
  <p:sldIdLst>
    <p:sldId id="271" r:id="rId2"/>
    <p:sldId id="402" r:id="rId3"/>
    <p:sldId id="391" r:id="rId4"/>
    <p:sldId id="394" r:id="rId5"/>
    <p:sldId id="398" r:id="rId6"/>
    <p:sldId id="392" r:id="rId7"/>
    <p:sldId id="396" r:id="rId8"/>
    <p:sldId id="393"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426" r:id="rId33"/>
    <p:sldId id="427" r:id="rId34"/>
    <p:sldId id="428" r:id="rId35"/>
    <p:sldId id="429" r:id="rId36"/>
    <p:sldId id="430" r:id="rId37"/>
    <p:sldId id="431" r:id="rId38"/>
    <p:sldId id="432" r:id="rId39"/>
    <p:sldId id="433" r:id="rId40"/>
    <p:sldId id="434" r:id="rId41"/>
    <p:sldId id="435" r:id="rId42"/>
    <p:sldId id="436" r:id="rId43"/>
    <p:sldId id="437" r:id="rId44"/>
    <p:sldId id="515" r:id="rId45"/>
  </p:sldIdLst>
  <p:sldSz cx="12192000" cy="6858000"/>
  <p:notesSz cx="6858000" cy="9144000"/>
  <p:embeddedFontLst>
    <p:embeddedFont>
      <p:font typeface="Montserrat" pitchFamily="2" charset="77"/>
      <p:regular r:id="rId48"/>
      <p:bold r:id="rId49"/>
      <p:italic r:id="rId50"/>
      <p:boldItalic r:id="rId51"/>
    </p:embeddedFont>
    <p:embeddedFont>
      <p:font typeface="Montserrat Medium" panose="020F0502020204030204" pitchFamily="34" charset="0"/>
      <p:regular r:id="rId52"/>
      <p:italic r:id="rId53"/>
    </p:embeddedFont>
    <p:embeddedFont>
      <p:font typeface="Poppins" pitchFamily="2" charset="77"/>
      <p:regular r:id="rId54"/>
      <p:bold r:id="rId55"/>
      <p:italic r:id="rId56"/>
      <p:boldItalic r:id="rId57"/>
    </p:embeddedFont>
    <p:embeddedFont>
      <p:font typeface="Proxima Nova" panose="02000506030000020004" pitchFamily="2"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676"/>
    <a:srgbClr val="42509F"/>
    <a:srgbClr val="D8E4EE"/>
    <a:srgbClr val="9DBAD4"/>
    <a:srgbClr val="8AADCB"/>
    <a:srgbClr val="0F173D"/>
    <a:srgbClr val="2078AE"/>
    <a:srgbClr val="2078B0"/>
    <a:srgbClr val="E9EBFD"/>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48" autoAdjust="0"/>
    <p:restoredTop sz="69116" autoAdjust="0"/>
  </p:normalViewPr>
  <p:slideViewPr>
    <p:cSldViewPr snapToGrid="0">
      <p:cViewPr varScale="1">
        <p:scale>
          <a:sx n="86" d="100"/>
          <a:sy n="86" d="100"/>
        </p:scale>
        <p:origin x="1632" y="2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youtu.be/jX5aAtOaQL4" TargetMode="External"/><Relationship Id="rId3" Type="http://schemas.openxmlformats.org/officeDocument/2006/relationships/hyperlink" Target="https://youtu.be/9MjPYFUkqM4" TargetMode="External"/><Relationship Id="rId7" Type="http://schemas.openxmlformats.org/officeDocument/2006/relationships/hyperlink" Target="https://youtu.be/RQigPvC0TOY"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youtu.be/0mFLcfPc-xo" TargetMode="External"/><Relationship Id="rId5" Type="http://schemas.openxmlformats.org/officeDocument/2006/relationships/hyperlink" Target="https://youtu.be/C3ksY_hbGaM" TargetMode="External"/><Relationship Id="rId10" Type="http://schemas.openxmlformats.org/officeDocument/2006/relationships/hyperlink" Target="https://youtu.be/GjT6CfSD89E" TargetMode="External"/><Relationship Id="rId4" Type="http://schemas.openxmlformats.org/officeDocument/2006/relationships/hyperlink" Target="https://youtu.be/w9hJczYV_O8" TargetMode="External"/><Relationship Id="rId9" Type="http://schemas.openxmlformats.org/officeDocument/2006/relationships/hyperlink" Target="https://youtu.be/nVsELQ9_wu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youtu.be/jX5aAtOaQL4" TargetMode="External"/><Relationship Id="rId3" Type="http://schemas.openxmlformats.org/officeDocument/2006/relationships/hyperlink" Target="https://youtu.be/9MjPYFUkqM4" TargetMode="External"/><Relationship Id="rId7" Type="http://schemas.openxmlformats.org/officeDocument/2006/relationships/hyperlink" Target="https://youtu.be/RQigPvC0TOY"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youtu.be/0mFLcfPc-xo" TargetMode="External"/><Relationship Id="rId5" Type="http://schemas.openxmlformats.org/officeDocument/2006/relationships/hyperlink" Target="https://youtu.be/C3ksY_hbGaM" TargetMode="External"/><Relationship Id="rId10" Type="http://schemas.openxmlformats.org/officeDocument/2006/relationships/hyperlink" Target="https://youtu.be/GjT6CfSD89E" TargetMode="External"/><Relationship Id="rId4" Type="http://schemas.openxmlformats.org/officeDocument/2006/relationships/hyperlink" Target="https://youtu.be/w9hJczYV_O8" TargetMode="External"/><Relationship Id="rId9" Type="http://schemas.openxmlformats.org/officeDocument/2006/relationships/hyperlink" Target="https://youtu.be/nVsELQ9_wu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0" marR="0">
              <a:spcBef>
                <a:spcPts val="600"/>
              </a:spcBef>
              <a:spcAft>
                <a:spcPts val="600"/>
              </a:spcAft>
              <a:buNone/>
            </a:pP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Welcome everyone!</a:t>
            </a:r>
            <a:r>
              <a:rPr lang="en-US" sz="1100" kern="100" spc="-40" dirty="0">
                <a:solidFill>
                  <a:srgbClr val="0F173D"/>
                </a:solidFill>
                <a:effectLst/>
                <a:latin typeface="Poppins" pitchFamily="2" charset="77"/>
                <a:ea typeface="Calibri" panose="020F0502020204030204" pitchFamily="34" charset="0"/>
                <a:cs typeface="Arial" panose="020B0604020202020204" pitchFamily="34" charset="0"/>
              </a:rPr>
              <a:t>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I’m</a:t>
            </a:r>
            <a:r>
              <a:rPr lang="en-US" sz="1100" kern="100" spc="-55" dirty="0">
                <a:solidFill>
                  <a:srgbClr val="0F173D"/>
                </a:solidFill>
                <a:effectLst/>
                <a:latin typeface="Poppins" pitchFamily="2" charset="77"/>
                <a:ea typeface="Calibri" panose="020F0502020204030204" pitchFamily="34" charset="0"/>
                <a:cs typeface="Arial" panose="020B0604020202020204" pitchFamily="34" charset="0"/>
              </a:rPr>
              <a:t>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excited to</a:t>
            </a:r>
            <a:r>
              <a:rPr lang="en-US" sz="1100" kern="100" spc="-50" dirty="0">
                <a:solidFill>
                  <a:srgbClr val="0F173D"/>
                </a:solidFill>
                <a:effectLst/>
                <a:latin typeface="Poppins" pitchFamily="2" charset="77"/>
                <a:ea typeface="Calibri" panose="020F0502020204030204" pitchFamily="34" charset="0"/>
                <a:cs typeface="Arial" panose="020B0604020202020204" pitchFamily="34" charset="0"/>
              </a:rPr>
              <a:t>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explore with you the M</a:t>
            </a:r>
            <a:r>
              <a:rPr lang="en-US" sz="1100"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n-US" sz="1100" kern="100" spc="50" dirty="0">
                <a:solidFill>
                  <a:srgbClr val="0F173D"/>
                </a:solidFill>
                <a:effectLst/>
                <a:latin typeface="Poppins" pitchFamily="2" charset="77"/>
                <a:ea typeface="Calibri" panose="020F0502020204030204" pitchFamily="34" charset="0"/>
                <a:cs typeface="Arial" panose="020B0604020202020204" pitchFamily="34" charset="0"/>
              </a:rPr>
              <a:t>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[M</a:t>
            </a:r>
            <a:r>
              <a:rPr lang="en-US" sz="1100" kern="100" spc="-55" dirty="0">
                <a:solidFill>
                  <a:srgbClr val="0F173D"/>
                </a:solidFill>
                <a:effectLst/>
                <a:latin typeface="Poppins" pitchFamily="2" charset="77"/>
                <a:ea typeface="Calibri" panose="020F0502020204030204" pitchFamily="34" charset="0"/>
                <a:cs typeface="Arial" panose="020B0604020202020204" pitchFamily="34" charset="0"/>
              </a:rPr>
              <a:t>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to</a:t>
            </a:r>
            <a:r>
              <a:rPr lang="en-US" sz="1100" kern="100" spc="-50" dirty="0">
                <a:solidFill>
                  <a:srgbClr val="0F173D"/>
                </a:solidFill>
                <a:effectLst/>
                <a:latin typeface="Poppins" pitchFamily="2" charset="77"/>
                <a:ea typeface="Calibri" panose="020F0502020204030204" pitchFamily="34" charset="0"/>
                <a:cs typeface="Arial" panose="020B0604020202020204" pitchFamily="34" charset="0"/>
              </a:rPr>
              <a:t>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the fifth] Early Math Approach.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Early Math Approach includes five key practices to support early math learning. This slide deck offers in-depth information on each of the five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teaching practices and activities to engage participants as they learn about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is integrated into all six of the math-focused educator suites, including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Geometry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Number and Counting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Addition and Subtraction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Measurement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Data</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Use this slide deck as an introduction to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Then, provide additional opportunities for educators to think about ways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can be used to support children’s knowledge and skills across the different math areas by using the math-focused educator suites.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This slide deck has materials for about three hours of professional learning. However, you can adjust slides to meet participant needs and time allowances.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a more in-depth understanding of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consider reviewing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a:t>
            </a:r>
            <a:r>
              <a:rPr lang="en-US" sz="1100" b="1"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 Early Math Approach: Enhancing Math Learning in Early Childhood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research brief.</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Mutual learning</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is when children and educators are learning together. Children are learning math and educators are learning about children. Educators learn about children's: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interests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languages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cultures and lived experiences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abilities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emerging knowledge and skills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Educators use what they learn about children to plan an environment and a variety of early math learning experiences that are responsive to children’s diverse backgrounds, strengths, and needs.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Mutual learning informs us of the ways we use other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practices.  </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134958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Using what we learn about children to support their early math development can increase children's engagement and math learning.</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When educators use mutual learning, they can help children feel a sense of belonging (National Academies of Science, Engineering, and Medicine, 2022; Schettino, 2016).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 children observe and experience their interests, languages, cultures, and lived experiences reflected in learning settings, they are more likely to feel part of the learning setting. They are also more likely to identify themselves as capable and competent math learners. </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For example, you might display photographs of children's favorite places, such as their neighborhood parks or community center, in the block area to support children's geometry learning as they explore and build. These displays can help children feel personally included in the learning experience. Children also might begin to recognize that math is a part of their daily lives.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Using</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mutual</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learning</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also</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enhances</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engagement.</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Children</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will</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maintain</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their interest</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and</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motivation</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to</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learn</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when</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the</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content</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is</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interesting</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and</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relevant</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to them (National Academies of Science, Engineering, and Medicine, 2022).</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Finally, mutual</a:t>
            </a:r>
            <a:r>
              <a:rPr lang="en-US" sz="1100" spc="-1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learning</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allows</a:t>
            </a:r>
            <a:r>
              <a:rPr lang="en-US" sz="1100" spc="-2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educators</a:t>
            </a:r>
            <a:r>
              <a:rPr lang="en-US" sz="1100" spc="-2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to</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provide</a:t>
            </a:r>
            <a:r>
              <a:rPr lang="en-US" sz="1100" spc="-1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individualized</a:t>
            </a:r>
            <a:r>
              <a:rPr lang="en-US" sz="1100" spc="-2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support. When</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educators</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pay</a:t>
            </a:r>
            <a:r>
              <a:rPr lang="en-US" sz="1100" spc="-2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attention</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to</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children’s</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abilities</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and</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emerging</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knowledge and</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skills,</a:t>
            </a:r>
            <a:r>
              <a:rPr lang="en-US" sz="1100" spc="-2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they</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can</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provide</a:t>
            </a:r>
            <a:r>
              <a:rPr lang="en-US" sz="1100" spc="-30"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learning</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experiences</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and</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supports</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that</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meet</a:t>
            </a:r>
            <a:r>
              <a:rPr lang="en-US" sz="1100" spc="-35" dirty="0">
                <a:solidFill>
                  <a:srgbClr val="0F173D"/>
                </a:solidFill>
                <a:effectLst/>
                <a:latin typeface="Poppins" pitchFamily="2" charset="77"/>
                <a:ea typeface="Arial" panose="020B0604020202020204" pitchFamily="34" charset="0"/>
                <a:cs typeface="Calibri" panose="020F0502020204030204" pitchFamily="34" charset="0"/>
              </a:rPr>
              <a:t>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children where they are.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inviting participants to revisit their experience building paper structures. You might encourage participants to share ways the activity is connected to their interests, languages, cultures and lived experiences, abilities, knowledge, and skills.</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165227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Educators learn about children in different ways. Here are three examples: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Educators can partner with families (Moll et al., 2006). They might have casual conversations with families during pick-up or drop-off, invite families to share information about their children's lived experiences outside the classroom or ask families to share items or photos from home. For example, this photo shows a family member exploring the wind tunnel with her children and their educator during pick-up time. The educator might invite the family member to share about children's math experiences at home. The educator might also learn about children by observing adult–child interactions during this experience.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Educators can learn about children by providing them with choices. Educators can invite children to choose where and how to play or how to approach and solve a problem. When children have choices, educators might notice their preferences, strengths, and abilities. For example, this photo shows a child choosing which tube to add the pom-pom balls.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Finally, educators can learn about children by carefully observing them throughout the day. Educators might notice what children communicate about, what language they prefer to use, or how they think about and understand math concepts. For example, this photo shows an educator observing children using connecting cubes. The educator might learn about children's knowledge of counting, measuring, or patterning.</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478222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10–15 minutes </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Mutual Learning</a:t>
            </a:r>
            <a:r>
              <a:rPr lang="en-US" sz="1300" kern="100" spc="-2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handout, chart paper (optional)</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Let's think more deeply about mutual learning.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[Select a facilitation strategy from the facilitator notes. Provide copies of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Mutual Learning</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 for participants. Distribute the vignettes in a way that works best for your session goals. Adjust talking points as necessary.]</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In this activity, we will examine ways educators learn about children and how they use what they learn to support children's math development and learning.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vignettes you were provided describe what an educator learned about a child, how they learned it, and at least one way they used what they learned to support that child's math development and learning.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Use the Mutual Learning Chart (page 2 of the handout) to make notes 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What the Educator Learned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How They Learned It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Ways They Used What They Learned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[Provide 5−10 minutes for participants to review the vignettes and record their responses.]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Let’s share your observations about what the educator learned, how they learned the information, and how they used what they learned to support children’s math development and learning.</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This activity invites participants to examine ways educators learn about children and how they might use what they learn to support children's math development and learning.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Mutual Learning</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 provides three child-centered vignettes for each of the three age groups: infants and toddlers; children in preschool, TK, and K; and early elementary grades. Each vignette features one of three ways educators learn about children: partnering with families, offering choices, or observing children.</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Use vignettes that are most appropriate for your participants. For example, you could use only the preschool, TK, and K vignettes if you are working with educators who teach children within the three- to five-year-old age range. If your participants work with more than one age group, invite participants to choose an age group that is most relevant for them.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using the following adaptations based on session 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you might provide one vignette per participant or group. Invite participants to review their vignettes individually and record notes on their charts. Then, invite a few volunteers to share their observations with the larger group.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you might:</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Provide multiple vignettes to each participant or small group. For example, one group might review all three infant and toddler vignettes. </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Provide each group with chart paper and invite them to create a three-column chart with columns labeled, "What the Educator Learned," "How They Learned It," and "How They Used What They Learned." </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Encourage groups to assign a recorder to write down responses and a reporter to share information with the larger group. </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As necessary, support individuals to contribute while working in small groups. </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When groups finish, invite reporters to share key points from their discussion with the larger group.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Sample responses are included on pages 6–8 of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Mutual Learning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handout. Use the sample responses to support a discussion. </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01117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10–20 minutes (varies based on the session goals) </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Mutual Learning</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 chart from Mutual Learning handout</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Now, we'll take a moment to reflect on mutual learning in our own learning settings.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We will use the charts we used in the previous activity (page 2 of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Mutual Learning</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 Think of a child in your learning setting. Consider something you have learned about this child. In the first column of the chart, record what you learned about the child. In the second column, record how you learned this. In the third column, describe how you might use this information to support the child's math learning.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You might record more than one thing you have learned about this child. Or you might record what you know about more than one child.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[Allow time for participants to record their ideas. Then, offer time for participants to share. After sharing:] You shared many ways educators can learn about children. You also offered a variety of ways we might use this information to support children's math development and learning. We can enhance children's math learning by planning learning experiences that respond to children's interests, experiences, and abilities.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Choose a facilitation strategy based on your session's length, format, group size, and participant needs.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a few volunteers to share with the larger group.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invite participants to share their responses with a partner or table group. Consider grouping participants in a meaningful way (for example, by the age groups they work with). Then, invite small groups to share with the larger group.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As participants share with the larger group, paraphrase, affirm, and add to their responses as needed.</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26993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Next, we will </a:t>
            </a:r>
            <a:r>
              <a:rPr lang="en-US" sz="1800" spc="-10" dirty="0">
                <a:solidFill>
                  <a:srgbClr val="0F173D"/>
                </a:solidFill>
                <a:effectLst/>
                <a:latin typeface="Poppins" pitchFamily="2" charset="77"/>
                <a:ea typeface="Arial" panose="020B0604020202020204" pitchFamily="34" charset="0"/>
                <a:cs typeface="Poppins" pitchFamily="2" charset="77"/>
              </a:rPr>
              <a:t>describe</a:t>
            </a:r>
            <a:r>
              <a:rPr lang="en-US" sz="1800" spc="-10" dirty="0">
                <a:solidFill>
                  <a:srgbClr val="0F173D"/>
                </a:solidFill>
                <a:effectLst/>
                <a:latin typeface="Calibri" panose="020F0502020204030204" pitchFamily="34" charset="0"/>
                <a:ea typeface="Arial" panose="020B0604020202020204" pitchFamily="34" charset="0"/>
                <a:cs typeface="Calibri" panose="020F0502020204030204" pitchFamily="34" charset="0"/>
              </a:rPr>
              <a:t> </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Meaningful Investigations. </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35000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Meaningful investigations</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are inquiry-based, playful, open-ended learning experiences that allow children to question, experiment, and use math to solve authentic problems of interest.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Infants and toddlers might explore shapes. Preschoolers might wonder how many buckets of water are needed to fill a tub. Children in early elementary grades might design and measure garden beds. In these examples, children are able to use math in a way that is meaningful to them.  </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20981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Meaningful investigations support children’s math development. They also provide opportunities for children to develop important learning skills such as engagement, collaboration, communication, and creativity (National Research Council, 2012; Perkins, 2006).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When children participate in meaningful investigations, they are more likely to fully engage and experience joy in their learning. When children are engaged, they are motivated to keep trying and develop a deeper understanding of math concepts (Adelman &amp; Taylor, 1983).</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Meaningful investigations also provide children opportunities to use mathematical practices such as making sense of problems, persevering to find solutions, and reasoning abstractly. They invite children to think critically and creatively about problems and ways they might solve them.</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Finally, meaningful investigations offer opportunities for children to practice skills from multiple learning domains, including science, language development, and skills related to approaches to learning such as attention, engagement, and persistence.</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inviting participants to think about ways their experience building paper structures was a meaningful investigation.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did you use mathematical practices like persistence and reasoning?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did you collaborate, communicate, think critically, and use creativity?</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247316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10–15 minutes </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Meaningful investigations</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 handout, blank paper</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Now, we will think more deeply about what makes an experience a meaningful investigation.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[Select a facilitation strategy from the facilitator notes. Adjust the talking points based on the strategy you choose.]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[Provide printouts of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Meaningful Investigations</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 to participants in a way that meets your session goals.]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Review the vignette. Think about ways the experience is: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related to children's interests, questions, or real-world problems;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open-ended, promoting experimentation; and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purposeful, encouraging children to use math to solve a problem or answer a question.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Meaningful Investigation handout provides examples of meaningful investigations for three age groups: infants and toddlers; children in preschool, TK, and K; and children in the early elementary grades.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Use vignettes that are the most appropriate for your participants. For example, you might use only the preschool, TK, and K vignettes if you are working with educators who teach children from three to five years old. If your participants work with more than one age group, you might invite participants to choose an age group most relevant for them.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Select a facilitation strategy based on your session's length, format, group size, and participant needs.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For shorter sessions, you might do the following: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Provide one vignette per participant or group.</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Invite participants to review vignettes individually and discuss in pairs or small groups.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For longer sessions, consider: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Providing multiple vignettes to each participant or small group (for example, one group might review the infant and toddler vignette and the preschool, TK, and K vignette).</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Inviting small groups to discuss the vignettes.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After participants review and discuss the vignettes, support a discussion with the larger group. Here are some sample answers for each vignette: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Gabriella Investigates Shapes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Gabriella notices how blocks of different shapes look and feel because she is interested in the objects. </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The materials are open-ended, allowing Gabriella to experiment with different ways to use the blocks.</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Gabriella is developing spatial thinking and shape knowledge through her desire to explore and manipulate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Filling the Tub</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Children investigate an authentic, real-world question based on their interests.</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Children experiment with different approaches to solving a problem.</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Children use math for a purpose. They count and track data to find out how many buckets of water they use to fill the tub.</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Calibri" panose="020F0502020204030204" pitchFamily="34" charset="0"/>
                <a:cs typeface="Calibri" panose="020F0502020204030204" pitchFamily="34" charset="0"/>
              </a:rPr>
              <a:t>Garden Designs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Children investigate an authentic, real-world question.</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Children experiment with different ways to design their garden beds and find the perimeter of shapes.</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Children use their knowledge of geometry, measurement, and addition for a purpose-designing their garden beds.</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1564890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15–20 minutes (including the debrief on the next slide)</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Observing M</a:t>
            </a:r>
            <a:r>
              <a:rPr lang="en-U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 in Action</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 handout, video clips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Now, we will observe a video. As you observe, focus on the first two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practices: Mutual Learning and Meaningful Investigations.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Take out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Observing M</a:t>
            </a:r>
            <a:r>
              <a:rPr lang="en-US" sz="1100" b="1"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 in Action</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recording your observations on the handout. After we observe the clip, we will discuss what you noticed.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Choose the video clip, or clips, that are most relevant for your participants.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We provide the following videos (you may use different videos):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Infant video clip: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3"/>
              </a:rPr>
              <a:t>Exploring Space with Their Bodies (8-18 months),”</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u="sng"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rPr>
              <a:t>/9MjPYFUkqM4]</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4"/>
              </a:rPr>
              <a:t>Exploring Space with Their Bodies (8-18 months) - Audio Descriptive Version."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/w9hJczYV_O8]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In this video, infants explore a variety of open-ended materials. The educator learns about individual children's interests and supports their growing understanding of numbers and spatial relationships.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Toddler video clip: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5"/>
              </a:rPr>
              <a:t>Exploring Size and Fit with Ramps and Balls (18-36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/C3ksY_hbGaM]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6"/>
              </a:rPr>
              <a:t>Exploring Size and Fit with Ramps and Balls (18-36 months) - Audio Descriptive Version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/0mFLcfPc-xo]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In this video, an educator and child experiment with ramps and balls. Through meaningful investigations, the educator supports the child's early math learning in the areas of spatial thinking and measurement.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Preschool/TK/K  video clip: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7"/>
              </a:rPr>
              <a:t>Comparing Length with Unit Blocks (3-5 years)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/RQigPvC0TOY]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8"/>
              </a:rPr>
              <a:t>Comparing Length with Unit Blocks (3-5 years) - Audio Descriptive Version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/jX5aAtOaQL4]</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This two-part video shows ways an educator supports a preschooler's understanding of measurement concepts, mathematical reasoning, and problem-solving. In Part 1, the educator and child use connecting cubes to compare heights. In Part 2, they use the cubes to measure and compare the lengths of their hands.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Elementary video clip: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9"/>
              </a:rPr>
              <a:t>Decomposing Shapes (first grade)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/nVsELQ9_wuE]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10"/>
              </a:rPr>
              <a:t>Decomposing Shapes (first grade)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/GjT6CfSD89E]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1143000" marR="0" lvl="2" indent="-228600">
              <a:buFont typeface="Wingdings" pitchFamily="2" charset="2"/>
              <a:buChar char=""/>
            </a:pP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In this video, children identify and describe why they think one shape doesn't belong. The children and educator discuss concepts related to dividing shapes and directions, such as vertical and horizontal.</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Note: Sample answers for each of the four videos listed above are provided in the Facilitator Notes section of the next slide. </a:t>
            </a:r>
          </a:p>
          <a:p>
            <a:pPr>
              <a:buNone/>
            </a:pPr>
            <a:r>
              <a:rPr lang="en-US" sz="1200" dirty="0">
                <a:effectLst/>
                <a:latin typeface="Poppins" pitchFamily="2" charset="77"/>
                <a:ea typeface="Calibri" panose="020F0502020204030204" pitchFamily="34" charset="0"/>
                <a:cs typeface="Arial" panose="020B0604020202020204" pitchFamily="34" charset="0"/>
              </a:rPr>
              <a:t>Consider playing the video more than once. The first time, invite participants to observe to become familiar with the clip. Then, invite participants to notice examples of mutual learning and meaningful investigations.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1400408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15–20 minutes (including observing the video clip on the prior slide)</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Observing M</a:t>
            </a:r>
            <a:r>
              <a:rPr lang="en-U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 in Action</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 handout, chart paper (optional), markers (optional)</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[Choose a strategy for facilitating this debrief. Adjust talking points to reflect this strategy.]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Let’s discuss your observations of mutual learning and meaningful investigations.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did (or might) the educator learn about each child during this experience?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In what ways, if any, was the educator responsive to individual children? Consider the children’s interests, languages, cultures and lived experiences, abilities, and emerging skills and knowledge.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In what ways did this learning experience allow children to question, experiment, and use math to solve problems that they are interested in?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In what ways, if any, did the educator support children’s thinking and problem-solving?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[After participants discuss:] Thank you for sharing your observations of mutual learning and meaningful investigations.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Answer Key for Observing M</a:t>
            </a:r>
            <a:r>
              <a:rPr lang="en-US" sz="1100" b="1"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 in Action </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handout offers examples of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teaching practices used in video clips provided for this activity.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Adjust the debrief based on your session's length, format, group size, and participant needs.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their observations about mutual learning and meaningful investigations with the larger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discuss their observations in pairs or at their tables. Then, invite each table or pair to share their observations with the larger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charting participants' observations to provide a visual of the ways mutual learning and meaningful investigations were observed in the clip.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As participants share with the larger group, paraphrase, affirm, and add to their responses as needed. </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2031847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Next, we will explore three more M</a:t>
            </a:r>
            <a:r>
              <a:rPr lang="en-US" sz="18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practices: Materials and the Learning Environment, Math Vocabulary and Discourse, and Multiple Representations. We will begin with Materials and Learning Environment.</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You might invite participants to discuss the materials they used to build their paper structures and the ways these materials supported math learning. </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1629782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Materials</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are the tools and objects we offer children.</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learning environment</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includes ways we arrange indoor and outdoor spaces that children use.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Both materials and learning environments can promote math development and learning.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Materials and learning environments that promote math learning include: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familiar materials that reflect children's cultures and lived experiences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collections of objects that vary in size, color, or shape—children can use objects such as shells, pinecones, buttons, cups, and toys to count, combine, sort, order, stack, and create patterns or geometric designs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open spaces and play equipment to support building and movement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tools such as balance scales, measuring cups, or rulers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800231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Here are some additional examples of materials and learning environments that promote math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games such as shape sorters, puzzles, and matching games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math manipulatives such as base 10 blocks and counting chips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books that support math exploration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354144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Research shows that children learn about math concepts by interacting with materials and the environment.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Holding and playing with objects in infancy supports children to develop spatial thinking (Frick &amp; Möhring).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Children who build more complex block structures perform better on math assessments (Bower et al., 2020).</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Children who play board games show improvements in their number knowledge (Seigler &amp; Ramani, 2008).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3890267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10 minutes </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Blank paper</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Let's pause for a moment to reflect on your learning setting.</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Record examples of the materials in your learning setting. Consider: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collections of objects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blocks and other building materials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open spaces and play equipment in the indoor or outdoor environment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tools such as rulers or scales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games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books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math manipulatives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[After participants individually record examples:] Discuss with a partner how you might use these materials and environments to support math learning.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[After participants discuss, you might invite a few volunteers to share with the larger group.]</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Thank you for sharing some examples of materials and environments you use to support math learning.</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912317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Next, we will explore Math Vocabulary and Discourse.</a:t>
            </a: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1867568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Math</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vocabulary refers to the words we use to describe math, in any language, to communicate about: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numbers (for example, one, two, three)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number operations (for example, add, combine, take away, subtract, group, divide)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quantities and comparisons (for example, more, less, same, full, empty)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measurement such as size, weight, or volume (for example, big, bigger, small, smaller, greater, heavy, heavier, tall, tallest, same)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positions, directions, and distances in space (for example, on, above, below, behind, far)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two- and three-dimensional shapes and their characteristics (for example, square, rectangle, cube, sphere, pyramid, face, edge, vertex)</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We might use formal and informal terms when discussing math. We might use "ball" instead of "sphere" or "a little bit" instead of "one spoonful." It is important to introduce children to formal math language to help build their vocabulary and understanding of math concepts.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Math vocabulary might also be communicated nonverbally. For example, a child may reach their hands up high to communicate the idea that something is tall. Children might also use their fingers to communicate numbers, as we observe in this photo. Some children may use sign language to communicate.</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inviting participants to share some of the math vocabulary they used while building their paper structures.  </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1000167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b="1" dirty="0">
                <a:solidFill>
                  <a:srgbClr val="0F173D"/>
                </a:solidFill>
                <a:effectLst/>
                <a:latin typeface="Poppins" pitchFamily="2" charset="77"/>
                <a:ea typeface="Arial" panose="020B0604020202020204" pitchFamily="34" charset="0"/>
                <a:cs typeface="Calibri" panose="020F0502020204030204" pitchFamily="34" charset="0"/>
              </a:rPr>
              <a:t>Math discourse</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is the back-and-forth exchange of ideas about math. This might be conversations between children or between children and adults.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Children use math discourse when they ask questions, describe, compare, explain, or share their math solutions or thinking with others.  </a:t>
            </a: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a:p>
        </p:txBody>
      </p:sp>
    </p:spTree>
    <p:extLst>
      <p:ext uri="{BB962C8B-B14F-4D97-AF65-F5344CB8AC3E}">
        <p14:creationId xmlns:p14="http://schemas.microsoft.com/office/powerpoint/2010/main" val="4093172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Using math vocabulary in learning settings and at home supports children's math learning.</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When educators and families use math vocabulary, they help children make connections between everyday experiences and mathematical ideas (</a:t>
            </a:r>
            <a:r>
              <a:rPr lang="en-US" sz="1800" dirty="0" err="1">
                <a:solidFill>
                  <a:srgbClr val="0F173D"/>
                </a:solidFill>
                <a:effectLst/>
                <a:latin typeface="Poppins" pitchFamily="2" charset="77"/>
                <a:ea typeface="Arial" panose="020B0604020202020204" pitchFamily="34" charset="0"/>
                <a:cs typeface="Calibri" panose="020F0502020204030204" pitchFamily="34" charset="0"/>
              </a:rPr>
              <a:t>Klibanoff</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et al., 2006; Ramani et al., 2015). For example, counting objects with educators or families help children learn the count list (also called the "counting sequence") and understand the meaning of number words. Similarly, educators or families communicating about the names of shapes during building activities help children connect the shape name to the object they are using.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Children who are exposed to math vocabulary have a deeper understanding of math concepts (Peng &amp; Li, 2019).</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Math vocabulary and discourse are appropriate for all ages! Even infants explore math concepts within their daily routines. Exposing infants to math vocabulary helps them notice math in their world and prepares them to use math language when they are ready.</a:t>
            </a: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a:p>
        </p:txBody>
      </p:sp>
    </p:spTree>
    <p:extLst>
      <p:ext uri="{BB962C8B-B14F-4D97-AF65-F5344CB8AC3E}">
        <p14:creationId xmlns:p14="http://schemas.microsoft.com/office/powerpoint/2010/main" val="57274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Today, we will discuss the </a:t>
            </a:r>
            <a:r>
              <a:rPr lang="en-US" sz="1800" b="1" dirty="0">
                <a:solidFill>
                  <a:srgbClr val="0F173D"/>
                </a:solidFill>
                <a:effectLst/>
                <a:latin typeface="Poppins" pitchFamily="2" charset="77"/>
                <a:ea typeface="Arial" panose="020B0604020202020204" pitchFamily="34" charset="0"/>
                <a:cs typeface="Calibri" panose="020F0502020204030204" pitchFamily="34" charset="0"/>
              </a:rPr>
              <a:t>M</a:t>
            </a:r>
            <a:r>
              <a:rPr lang="en-US" sz="1800" b="1"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800" b="1" dirty="0">
                <a:solidFill>
                  <a:srgbClr val="0F173D"/>
                </a:solidFill>
                <a:effectLst/>
                <a:latin typeface="Poppins" pitchFamily="2" charset="77"/>
                <a:ea typeface="Arial" panose="020B0604020202020204" pitchFamily="34" charset="0"/>
                <a:cs typeface="Calibri" panose="020F0502020204030204" pitchFamily="34" charset="0"/>
              </a:rPr>
              <a:t> Early Math Approach</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a comprehensive approach to supporting early math learning.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We will start by learning about the approach as a whole.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Then, we will examine each teaching practice. We will consider ways the approach supports math learning and discuss some ideas for using the approach in your setting.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The ways we will learn together are like the ways children learn. We will play, observe, explore, discuss, and reflect.</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2047348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Math vocabulary and discourse can happen in any language, including varieties of English and sign language. It is important for educators to support math vocabulary and conversations in children’s home languages as well as English (Halle et al., 2014; Raikes et al., 2019; U.S. Department of Education, Office of English Language Acquisition, 2020). By supporting math vocabulary and conversations in children’s home languages as well as in English, educators acknowledge the rich linguistic and cultural backgrounds that children bring to the learning setting. Supporting all of the ways children might communicate is important because: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Children might feel more confident when their home language is used in the learning setting. When children feel confident, they are more willing to take risks and try new tasks.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When we use children's home languages in learning settings, children are more likely to feel a sense of belonging and identify themselves as capable and competent math learners.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Children may have learned math concepts in their home language. Math knowledge and skills are transferable across languages. Using children's home language helps them make connections and use all their knowledge and skills across their languages.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a:p>
        </p:txBody>
      </p:sp>
    </p:spTree>
    <p:extLst>
      <p:ext uri="{BB962C8B-B14F-4D97-AF65-F5344CB8AC3E}">
        <p14:creationId xmlns:p14="http://schemas.microsoft.com/office/powerpoint/2010/main" val="1135261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800" kern="100" spc="-45" dirty="0">
                <a:solidFill>
                  <a:srgbClr val="0F173D"/>
                </a:solidFill>
                <a:effectLst/>
                <a:latin typeface="Poppins" pitchFamily="2" charset="77"/>
                <a:ea typeface="Calibri" panose="020F0502020204030204" pitchFamily="34" charset="0"/>
                <a:cs typeface="Arial" panose="020B0604020202020204" pitchFamily="34" charset="0"/>
              </a:rPr>
              <a:t>10–15 minutes </a:t>
            </a:r>
          </a:p>
          <a:p>
            <a:pPr marL="0" marR="0">
              <a:spcBef>
                <a:spcPts val="600"/>
              </a:spcBef>
              <a:spcAft>
                <a:spcPts val="600"/>
              </a:spcAft>
              <a:buNone/>
            </a:pP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Using Math Vocabulary and Discourse</a:t>
            </a:r>
            <a:r>
              <a:rPr lang="en-US" sz="1800" kern="100" spc="-45" dirty="0">
                <a:solidFill>
                  <a:srgbClr val="0F173D"/>
                </a:solidFill>
                <a:effectLst/>
                <a:latin typeface="Poppins" pitchFamily="2" charset="77"/>
                <a:ea typeface="Calibri" panose="020F0502020204030204" pitchFamily="34" charset="0"/>
                <a:cs typeface="Arial" panose="020B0604020202020204" pitchFamily="34" charset="0"/>
              </a:rPr>
              <a:t> handout</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Now, let's examine some ideas on how to use math vocabulary and discourse in early learning settings. Take out the </a:t>
            </a:r>
            <a:r>
              <a:rPr lang="en-US" sz="1800" b="1" dirty="0">
                <a:solidFill>
                  <a:srgbClr val="0F173D"/>
                </a:solidFill>
                <a:effectLst/>
                <a:latin typeface="Poppins" pitchFamily="2" charset="77"/>
                <a:ea typeface="Arial" panose="020B0604020202020204" pitchFamily="34" charset="0"/>
                <a:cs typeface="Calibri" panose="020F0502020204030204" pitchFamily="34" charset="0"/>
              </a:rPr>
              <a:t>Using Math Vocabulary and Discourse</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handout.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Review the handout on your own. Place a checkmark next to something you already do, a star next to something you want to try, and a question mark next to something you want to learn more about.</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For shorter sessions, invite a few participants to share what they want to try with the larger group.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For longer sessions, consider inviting participants to share what they want to try with a partner or their table groups. </a:t>
            </a:r>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a:p>
        </p:txBody>
      </p:sp>
    </p:spTree>
    <p:extLst>
      <p:ext uri="{BB962C8B-B14F-4D97-AF65-F5344CB8AC3E}">
        <p14:creationId xmlns:p14="http://schemas.microsoft.com/office/powerpoint/2010/main" val="1749026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Lastly, let's discuss Multiple Representations.</a:t>
            </a: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a:p>
        </p:txBody>
      </p:sp>
    </p:spTree>
    <p:extLst>
      <p:ext uri="{BB962C8B-B14F-4D97-AF65-F5344CB8AC3E}">
        <p14:creationId xmlns:p14="http://schemas.microsoft.com/office/powerpoint/2010/main" val="312074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3 minutes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Observe these photos.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math concept is represented in these photos?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[After participants respond:] These photos show different ways to represent the concept of "five." We can observe the use of: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concrete objects: five connecting cubes or five seahorses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movements or using the body: five fingers to count five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visual representations or drawings: five tally marks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a:p>
        </p:txBody>
      </p:sp>
    </p:spTree>
    <p:extLst>
      <p:ext uri="{BB962C8B-B14F-4D97-AF65-F5344CB8AC3E}">
        <p14:creationId xmlns:p14="http://schemas.microsoft.com/office/powerpoint/2010/main" val="495419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In math, representation is a way to show or explain a mathematical concept (Fennel, 2006). </a:t>
            </a:r>
            <a:r>
              <a:rPr lang="en-US" sz="1800" b="1" dirty="0">
                <a:solidFill>
                  <a:srgbClr val="0F173D"/>
                </a:solidFill>
                <a:effectLst/>
                <a:latin typeface="Poppins" pitchFamily="2" charset="77"/>
                <a:ea typeface="Arial" panose="020B0604020202020204" pitchFamily="34" charset="0"/>
                <a:cs typeface="Calibri" panose="020F0502020204030204" pitchFamily="34" charset="0"/>
              </a:rPr>
              <a:t>Multiple representations</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refer to providing different ways for children to explore and express math ideas.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Educators might offer children opportunities to use a variety of materials to explore and express math ideas.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This photo shows multiple representations. The child used an equation, base 10 blocks, and drawings to represent and solve the addition problem.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a:p>
        </p:txBody>
      </p:sp>
    </p:spTree>
    <p:extLst>
      <p:ext uri="{BB962C8B-B14F-4D97-AF65-F5344CB8AC3E}">
        <p14:creationId xmlns:p14="http://schemas.microsoft.com/office/powerpoint/2010/main" val="2848498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Some other representations children might use to explore and express math concepts include the following: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movements and using the body, like using fingers, hopping, jumping, and clapping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concrete objects, such as loose parts and counting chips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songs or music</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drawings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graphs and tables, like bar graphs, charts, and pictographs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digital formats, such as computer applications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three-dimensional models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math symbols and equations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a:p>
        </p:txBody>
      </p:sp>
    </p:spTree>
    <p:extLst>
      <p:ext uri="{BB962C8B-B14F-4D97-AF65-F5344CB8AC3E}">
        <p14:creationId xmlns:p14="http://schemas.microsoft.com/office/powerpoint/2010/main" val="4041774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Multiple representations are important for children's math learning because they support children to understand that one concept can be represented in different ways (National Research Council, 2001). For example, the concept of five can be represented by five fingers, five tally marks, or five seahorses. This helps children develop a deeper understanding of math concepts and enhances flexible thinking—an important executive function skill.</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Using multiple representations also helps children transfer knowledge and skills learned in one context to different situations. This makes their knowledge and skills more useful.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 child learns that adding one dinosaur to a group of two dinosaurs creates a group of three dinosaurs. Later, they might use this understanding in another context—adding one more cracker to a group of two crackers equals three crackers. Now, they have enough to share with three friends.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a:p>
        </p:txBody>
      </p:sp>
    </p:spTree>
    <p:extLst>
      <p:ext uri="{BB962C8B-B14F-4D97-AF65-F5344CB8AC3E}">
        <p14:creationId xmlns:p14="http://schemas.microsoft.com/office/powerpoint/2010/main" val="3154635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Multiple representations are also important because they provide opportunities for children to express their understanding in ways that work best for them. This practice supports children’s diverse ways of knowing and learning.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 concrete objects, gestures, drawings, and movements can support children to explore and express their understanding through speaking or non-speaking ways (CAST, 2018; Lambert &amp; Sugita, 2016).</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 different languages, gestures, and visuals can support multilingual learners to communicate their ideas (CAST, 2018).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 representations can also provide children from diverse cultural backgrounds opportunities to express their understandings in ways that are responsive to their cultures and lived experiences. For example, you might offer physical movements, such as rhythmic dance, as a way for children to explore and show their understanding of addition (California Department of Education, 2022).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Children have different ways of knowing and learning (California Department of Education, 2022). Using mutual learning helps educators offer representations that are responsive to children’s interests, languages, cultures and lived experiences, abilities, and emerging knowledge and skills. Multiple representations can also create different entry points for children and ways for them to make meaning or communicate their knowledge in different ways.</a:t>
            </a: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a:p>
        </p:txBody>
      </p:sp>
    </p:spTree>
    <p:extLst>
      <p:ext uri="{BB962C8B-B14F-4D97-AF65-F5344CB8AC3E}">
        <p14:creationId xmlns:p14="http://schemas.microsoft.com/office/powerpoint/2010/main" val="67538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10 minutes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Let's think more about multiple representations. We will use examples of meaningful investigations that we discussed earlier.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Observe the photos and math concepts children are exploring.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an infant classroom, children explore shapes using blocks.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a preschool setting, children measure the capacity of a tub by counting the number of buckets it takes to fill it up.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an early elementary-grade setting, children use graph paper to find the perimeter of different garden bed designs.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Choose a math concept from one of these examples-exploring shapes, measuring capacity, finding the perimeter-or choose another math concept you have investigated with children. What are some other ways children might explore or show their understanding of this concept? On your own, think about ways children might learn more about this concept using movement, different objects, visuals, drawings, or other representations.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the individual children in your learning setting. How might their languages, cultures and lived experiences, abilities, or emerging knowledge and skills inform the representations of math concepts that you offer them?</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Adjust the way participants engage in this experience based on your session's length, format, group size, and participant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shorter sessions, encourage participants to reflect individually. Then, invite a few participants to share with the larger group.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longer sessions, provide time for participants to think about the questions on their own. Then, invite participants to discuss and share their ideas in small groups. Encourage participants to form groups based on the ages of the children they work with.</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38</a:t>
            </a:fld>
            <a:endParaRPr lang="en-US"/>
          </a:p>
        </p:txBody>
      </p:sp>
    </p:spTree>
    <p:extLst>
      <p:ext uri="{BB962C8B-B14F-4D97-AF65-F5344CB8AC3E}">
        <p14:creationId xmlns:p14="http://schemas.microsoft.com/office/powerpoint/2010/main" val="3869171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minutes (including the debrief on the next slide)</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Observing M</a:t>
            </a:r>
            <a:r>
              <a:rPr lang="en-U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 in Action</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 handout, video clip</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We are going to observe the video clip we observed earlier. This observation will focus on three of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practices: Materials and Learning Environment, Math Vocabulary and Discourse, and Multiple Representations.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[Choose a strategy for facilitating this observation. Adapt the talking points to reflect this strategy.] Take out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Observing M</a:t>
            </a:r>
            <a:r>
              <a:rPr lang="en-US" sz="1100" b="1"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 in Action</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recording your observations on the handout. After the clip, we will discuss what you noticed.</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Choose a video clip that is most relevant for your participants. We provide the following videos (you might use other videos):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Infant: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3"/>
              </a:rPr>
              <a:t>Exploring Space with Their Bodies (8-18 months),”</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u="sng"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rPr>
              <a:t>/9MjPYFUkqM4]</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4"/>
              </a:rPr>
              <a:t>Exploring Space with Their Bodies (8-18 months) - Audio Descriptive Version."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/w9hJczYV_O8]</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Toddler: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5"/>
              </a:rPr>
              <a:t>Exploring Size and Fit with Ramps and Balls (18-36 months)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/C3ksY_hbGaM]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6"/>
              </a:rPr>
              <a:t>Exploring Size and Fit with Ramps and Balls (18-36 months) - Audio Descriptive Version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/0mFLcfPc-xo]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Preschool/TK/K video clip: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7"/>
              </a:rPr>
              <a:t>Comparing Length with Unit Blocks (3-5 years)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/RQigPvC0TOY]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8"/>
              </a:rPr>
              <a:t>Comparing Length with Unit Blocks (3-5 years) - Audio Descriptive Version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/jX5aAtOaQL4]</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Elementary video clip: </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9"/>
              </a:rPr>
              <a:t>Decomposing Shapes (first grade)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/nVsELQ9_wuE] "</a:t>
            </a:r>
            <a:r>
              <a:rPr lang="en-US" sz="1100" u="sng" dirty="0">
                <a:solidFill>
                  <a:srgbClr val="0F173D"/>
                </a:solidFill>
                <a:effectLst/>
                <a:latin typeface="Poppins" pitchFamily="2" charset="77"/>
                <a:ea typeface="DengXian" panose="02010600030101010101" pitchFamily="2" charset="-122"/>
                <a:cs typeface="Calibri" panose="020F0502020204030204" pitchFamily="34" charset="0"/>
                <a:hlinkClick r:id="rId10"/>
              </a:rPr>
              <a:t>Decomposing Shapes (first grade)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 [https://</a:t>
            </a:r>
            <a:r>
              <a:rPr lang="en-US" sz="1100" dirty="0" err="1">
                <a:solidFill>
                  <a:srgbClr val="0F173D"/>
                </a:solidFill>
                <a:effectLst/>
                <a:latin typeface="Poppins" pitchFamily="2" charset="77"/>
                <a:ea typeface="DengXian" panose="02010600030101010101" pitchFamily="2" charset="-122"/>
                <a:cs typeface="Calibri" panose="020F0502020204030204" pitchFamily="34" charset="0"/>
              </a:rPr>
              <a:t>youtu.be</a:t>
            </a:r>
            <a:r>
              <a:rPr lang="en-US" sz="1100" dirty="0">
                <a:solidFill>
                  <a:srgbClr val="0F173D"/>
                </a:solidFill>
                <a:effectLst/>
                <a:latin typeface="Poppins" pitchFamily="2" charset="77"/>
                <a:ea typeface="DengXian" panose="02010600030101010101" pitchFamily="2" charset="-122"/>
                <a:cs typeface="Calibri" panose="020F0502020204030204" pitchFamily="34" charset="0"/>
              </a:rPr>
              <a:t>/GjT6CfSD89E]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Note: Answer Keys for Observing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in Action are provided in the Facilitator Notes section on the following slide.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Adjust the video observation based on your session's length, format, group size, and participant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shorter sessions and larger groups, invite participants to work in groups of three. Each member of the group can focus on a different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practice.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longer sessions, consider using a jigsaw approach—assign each table an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practice to focus on.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39</a:t>
            </a:fld>
            <a:endParaRPr lang="en-US"/>
          </a:p>
        </p:txBody>
      </p:sp>
    </p:spTree>
    <p:extLst>
      <p:ext uri="{BB962C8B-B14F-4D97-AF65-F5344CB8AC3E}">
        <p14:creationId xmlns:p14="http://schemas.microsoft.com/office/powerpoint/2010/main" val="413438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includes five teaching practices to support young children’s math learning.</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We refer to this approach as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[M to the fifth] because there are five practices, each starting with “M.”</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five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practices are: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Mutual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Meaningful Investigations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 and Learning Environment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 Vocabulary and Discourse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 Representations</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minutes (including observing the video clip on the prior slide)</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Observing M</a:t>
            </a:r>
            <a:r>
              <a:rPr lang="en-U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 in Action</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 handout, chart paper (optional), markers (optional)</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[Choose a strategy for facilitating this debrief. Adjust the talking points to reflect this strategy.] Let's discuss your observations of materials and learning environment, math vocabulary and discourse, and multiple representations.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did you notice about the materials and learning environment?</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How did the children and the educator use math vocabulary and discourse?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What other ways might the educator invite children to explore and express math ideas?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[After participants share with the larger group:] Thank you for sharing what you noticed. I hope that this observation and discussion added to your understanding of materials and learning environment, math language and discourse, and multiple representations.</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Answer Key for Observing M</a:t>
            </a:r>
            <a:r>
              <a:rPr lang="en-US" sz="1100" b="1"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 in Action</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 offers some ways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teaching practices can be observed in the video clips.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Adjust the debrief based on your sessions' length, format, group size, and participant needs. For example: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their observations about materials and learning environment, math language and discourse, and multiple representations to the larger group.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what they noticed in pairs or at their tables. Then, invite each table or pair to share their observations with the larger group.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charting participants' observations to provide a visual of ways materials and learning environment, math language and discourse, and multiple representations were observed in the clip.</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As participants share with the larger group, paraphrase, affirm, and add to their responses as needed. </a:t>
            </a:r>
          </a:p>
        </p:txBody>
      </p:sp>
      <p:sp>
        <p:nvSpPr>
          <p:cNvPr id="4" name="Slide Number Placeholder 3"/>
          <p:cNvSpPr>
            <a:spLocks noGrp="1"/>
          </p:cNvSpPr>
          <p:nvPr>
            <p:ph type="sldNum" sz="quarter" idx="5"/>
          </p:nvPr>
        </p:nvSpPr>
        <p:spPr/>
        <p:txBody>
          <a:bodyPr/>
          <a:lstStyle/>
          <a:p>
            <a:fld id="{896399F6-6299-4610-B81F-5B1794C45A33}" type="slidenum">
              <a:rPr lang="en-US" smtClean="0"/>
              <a:t>40</a:t>
            </a:fld>
            <a:endParaRPr lang="en-US"/>
          </a:p>
        </p:txBody>
      </p:sp>
    </p:spTree>
    <p:extLst>
      <p:ext uri="{BB962C8B-B14F-4D97-AF65-F5344CB8AC3E}">
        <p14:creationId xmlns:p14="http://schemas.microsoft.com/office/powerpoint/2010/main" val="2533425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800" kern="100" spc="-45" dirty="0">
                <a:solidFill>
                  <a:srgbClr val="0F173D"/>
                </a:solidFill>
                <a:effectLst/>
                <a:latin typeface="Poppins" pitchFamily="2" charset="77"/>
                <a:ea typeface="Calibri" panose="020F0502020204030204" pitchFamily="34" charset="0"/>
                <a:cs typeface="Arial" panose="020B0604020202020204" pitchFamily="34" charset="0"/>
              </a:rPr>
              <a:t>5–7 minutes</a:t>
            </a:r>
          </a:p>
          <a:p>
            <a:pPr marL="0" marR="0">
              <a:spcBef>
                <a:spcPts val="600"/>
              </a:spcBef>
              <a:spcAft>
                <a:spcPts val="600"/>
              </a:spcAft>
              <a:buNone/>
            </a:pP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M</a:t>
            </a:r>
            <a:r>
              <a:rPr lang="en-US" sz="18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 Early Math Approach</a:t>
            </a:r>
            <a:r>
              <a:rPr lang="en-US" sz="1800" kern="100" spc="-45" dirty="0">
                <a:solidFill>
                  <a:srgbClr val="0F173D"/>
                </a:solidFill>
                <a:effectLst/>
                <a:latin typeface="Poppins" pitchFamily="2" charset="77"/>
                <a:ea typeface="Calibri" panose="020F0502020204030204" pitchFamily="34" charset="0"/>
                <a:cs typeface="Arial" panose="020B0604020202020204" pitchFamily="34" charset="0"/>
              </a:rPr>
              <a:t> handout</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We have explored all five of the M</a:t>
            </a:r>
            <a:r>
              <a:rPr lang="en-US" sz="18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teaching practices. Let's take a moment to review them.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Take out the </a:t>
            </a:r>
            <a:r>
              <a:rPr lang="en-US" sz="1800" b="1" dirty="0">
                <a:solidFill>
                  <a:srgbClr val="0F173D"/>
                </a:solidFill>
                <a:effectLst/>
                <a:latin typeface="Poppins" pitchFamily="2" charset="77"/>
                <a:ea typeface="Arial" panose="020B0604020202020204" pitchFamily="34" charset="0"/>
                <a:cs typeface="Calibri" panose="020F0502020204030204" pitchFamily="34" charset="0"/>
              </a:rPr>
              <a:t>M</a:t>
            </a:r>
            <a:r>
              <a:rPr lang="en-US" sz="1800" b="1"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800" b="1" dirty="0">
                <a:solidFill>
                  <a:srgbClr val="0F173D"/>
                </a:solidFill>
                <a:effectLst/>
                <a:latin typeface="Poppins" pitchFamily="2" charset="77"/>
                <a:ea typeface="Arial" panose="020B0604020202020204" pitchFamily="34" charset="0"/>
                <a:cs typeface="Calibri" panose="020F0502020204030204" pitchFamily="34" charset="0"/>
              </a:rPr>
              <a:t> Early Math Approach</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handout. On your own, review each practice.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Put a star next to a practice you might want to focus on in your learning setting. </a:t>
            </a:r>
          </a:p>
        </p:txBody>
      </p:sp>
      <p:sp>
        <p:nvSpPr>
          <p:cNvPr id="4" name="Slide Number Placeholder 3"/>
          <p:cNvSpPr>
            <a:spLocks noGrp="1"/>
          </p:cNvSpPr>
          <p:nvPr>
            <p:ph type="sldNum" sz="quarter" idx="5"/>
          </p:nvPr>
        </p:nvSpPr>
        <p:spPr/>
        <p:txBody>
          <a:bodyPr/>
          <a:lstStyle/>
          <a:p>
            <a:fld id="{896399F6-6299-4610-B81F-5B1794C45A33}" type="slidenum">
              <a:rPr lang="en-US" smtClean="0"/>
              <a:t>41</a:t>
            </a:fld>
            <a:endParaRPr lang="en-US"/>
          </a:p>
        </p:txBody>
      </p:sp>
    </p:spTree>
    <p:extLst>
      <p:ext uri="{BB962C8B-B14F-4D97-AF65-F5344CB8AC3E}">
        <p14:creationId xmlns:p14="http://schemas.microsoft.com/office/powerpoint/2010/main" val="3621839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10–15 minutes</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M</a:t>
            </a:r>
            <a:r>
              <a:rPr lang="en-US" sz="11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 Early Math Approach</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 handout, </a:t>
            </a: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Enhance My Practice</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 handout</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[Choose a strategy for facilitating planning. Adapt the talking points as needed.]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Now, you will create a plan for using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First, we will consider a math area to focus on. For example, number and counting, measurement and data, addition and subtraction, or shapes and spatial thinking.</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Use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M</a:t>
            </a:r>
            <a:r>
              <a:rPr lang="en-US" sz="1100" b="1"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 Early Math Approach</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 to provide some ideas for how you might use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practices to support children to learn and develop knowledge and skills for the math area you selected.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Record your plan on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Enhance My Practice</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Consider using these questions to guide your planning: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might you learn more about children? For example: </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How might you learn about children's interests? </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How might you learn about their languages, cultures, and lived experiences? </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How might you learn about their abilities and emerging knowledge and skills?</a:t>
            </a:r>
          </a:p>
          <a:p>
            <a:pPr marL="1143000" marR="0" lvl="2" indent="-228600">
              <a:buFont typeface="Wingdings" pitchFamily="2" charset="2"/>
              <a:buChar char=""/>
            </a:pPr>
            <a:r>
              <a:rPr lang="en-US" sz="1100" kern="100" dirty="0">
                <a:solidFill>
                  <a:srgbClr val="0F173D"/>
                </a:solidFill>
                <a:effectLst/>
                <a:latin typeface="Poppins" pitchFamily="2" charset="77"/>
                <a:ea typeface="Calibri" panose="020F0502020204030204" pitchFamily="34" charset="0"/>
                <a:cs typeface="Arial" panose="020B0604020202020204" pitchFamily="34" charset="0"/>
              </a:rPr>
              <a:t>In what ways might you use this information to support math learning in the math area you selected?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math investigations could you offer children to encourage them to explore the math area you selected and experiment with different approaches? How might you make these investigations meaningful to the children in your setting?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materials could you introduce, or changes to the environment might you make, to support children's understanding of the math area you selected? How could you change the materials or environment based on individual children's interests, languages, cultures, or abilities?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math vocabulary, related to this area, might you use with children? How could you use this vocabulary throughout the day?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different ways children explore and represent their understanding of concepts within the math area you have selected. How might you promote children's use of different representations?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additional support (for example, from a coach or co-worker) would be helpful to enhance your practice?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[After participants plan and share:] You have identified ways to enhance your math teaching practices using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Encourage participants to develop their plans independently.</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Adjust the debrief based on your session's length, format, group size, and participant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shorter sessions, invite a few volunteers to share with the larger group.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longer sessions, consider inviting participants to share with a partner or their table group. Then, invite a few participants to share with the larger group.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As participants discuss their plans, make note of questions they still have and practices they plan to try. Use this information to identify topics for future training, coaching, or communities of practice.</a:t>
            </a:r>
          </a:p>
          <a:p>
            <a:pPr>
              <a:buNone/>
            </a:pPr>
            <a:r>
              <a:rPr lang="en-US" sz="1200" dirty="0">
                <a:effectLst/>
                <a:latin typeface="Poppins" pitchFamily="2" charset="77"/>
                <a:ea typeface="Calibri" panose="020F0502020204030204" pitchFamily="34" charset="0"/>
                <a:cs typeface="Arial" panose="020B0604020202020204" pitchFamily="34" charset="0"/>
              </a:rPr>
              <a:t>Review the Coaching Suite, part of the Count Play Explore Online Professional Learning Suites, for more information related to coaching.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42</a:t>
            </a:fld>
            <a:endParaRPr lang="en-US"/>
          </a:p>
        </p:txBody>
      </p:sp>
    </p:spTree>
    <p:extLst>
      <p:ext uri="{BB962C8B-B14F-4D97-AF65-F5344CB8AC3E}">
        <p14:creationId xmlns:p14="http://schemas.microsoft.com/office/powerpoint/2010/main" val="34334656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supports all math learning.</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Count Play Explore Professional learning suites provide additional opportunities to think about ways to use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to support children’s knowledge and skills in: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Geometry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Number and Counting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Addition and Subtraction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Measurement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Data</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Thank you for your time, attention, and engagement. It’s been wonderful working and learning with you.</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43</a:t>
            </a:fld>
            <a:endParaRPr lang="en-US"/>
          </a:p>
        </p:txBody>
      </p:sp>
    </p:spTree>
    <p:extLst>
      <p:ext uri="{BB962C8B-B14F-4D97-AF65-F5344CB8AC3E}">
        <p14:creationId xmlns:p14="http://schemas.microsoft.com/office/powerpoint/2010/main" val="467355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lnSpc>
                <a:spcPts val="2400"/>
              </a:lnSpc>
            </a:pPr>
            <a:r>
              <a:rPr lang="en-US" sz="1800" kern="100" dirty="0">
                <a:effectLst/>
                <a:latin typeface="Poppins" panose="00000500000000000000" pitchFamily="2" charset="0"/>
                <a:ea typeface="Calibri" panose="020F0502020204030204" pitchFamily="34" charset="0"/>
                <a:cs typeface="Arial" panose="020B0604020202020204" pitchFamily="34" charset="0"/>
              </a:rPr>
              <a:t>The </a:t>
            </a:r>
            <a:r>
              <a:rPr lang="en-US" sz="1800" b="1" kern="100" dirty="0">
                <a:effectLst/>
                <a:latin typeface="Poppins" panose="00000500000000000000" pitchFamily="2" charset="0"/>
                <a:ea typeface="Calibri" panose="020F0502020204030204" pitchFamily="34" charset="0"/>
                <a:cs typeface="Arial" panose="020B0604020202020204" pitchFamily="34" charset="0"/>
              </a:rPr>
              <a:t>M</a:t>
            </a:r>
            <a:r>
              <a:rPr lang="en-US" sz="1800" b="1" kern="100" baseline="30000" dirty="0">
                <a:effectLst/>
                <a:latin typeface="Poppins" panose="00000500000000000000" pitchFamily="2" charset="0"/>
                <a:ea typeface="Calibri" panose="020F0502020204030204" pitchFamily="34" charset="0"/>
                <a:cs typeface="Arial" panose="020B0604020202020204" pitchFamily="34" charset="0"/>
              </a:rPr>
              <a:t>5</a:t>
            </a:r>
            <a:r>
              <a:rPr lang="en-US" sz="1800" b="1" kern="100" dirty="0">
                <a:effectLst/>
                <a:latin typeface="Poppins" panose="00000500000000000000" pitchFamily="2" charset="0"/>
                <a:ea typeface="Calibri" panose="020F0502020204030204" pitchFamily="34" charset="0"/>
                <a:cs typeface="Arial" panose="020B0604020202020204" pitchFamily="34" charset="0"/>
              </a:rPr>
              <a:t> Early Math Approach</a:t>
            </a:r>
            <a:r>
              <a:rPr lang="en-US" sz="1800" kern="100" dirty="0">
                <a:effectLst/>
                <a:latin typeface="Poppins" panose="00000500000000000000" pitchFamily="2" charset="0"/>
                <a:ea typeface="Calibri" panose="020F0502020204030204" pitchFamily="34" charset="0"/>
                <a:cs typeface="Arial" panose="020B0604020202020204" pitchFamily="34" charset="0"/>
              </a:rPr>
              <a:t> is adapted with permission from WestEd. </a:t>
            </a:r>
          </a:p>
        </p:txBody>
      </p:sp>
      <p:sp>
        <p:nvSpPr>
          <p:cNvPr id="4" name="Slide Number Placeholder 3"/>
          <p:cNvSpPr>
            <a:spLocks noGrp="1"/>
          </p:cNvSpPr>
          <p:nvPr>
            <p:ph type="sldNum" sz="quarter" idx="5"/>
          </p:nvPr>
        </p:nvSpPr>
        <p:spPr/>
        <p:txBody>
          <a:bodyPr/>
          <a:lstStyle/>
          <a:p>
            <a:fld id="{896399F6-6299-4610-B81F-5B1794C45A33}" type="slidenum">
              <a:rPr lang="en-US" smtClean="0"/>
              <a:t>44</a:t>
            </a:fld>
            <a:endParaRPr lang="en-US"/>
          </a:p>
        </p:txBody>
      </p:sp>
    </p:spTree>
    <p:extLst>
      <p:ext uri="{BB962C8B-B14F-4D97-AF65-F5344CB8AC3E}">
        <p14:creationId xmlns:p14="http://schemas.microsoft.com/office/powerpoint/2010/main" val="3269167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800" kern="100" spc="-45" dirty="0">
                <a:solidFill>
                  <a:srgbClr val="0F173D"/>
                </a:solidFill>
                <a:effectLst/>
                <a:latin typeface="Poppins" pitchFamily="2" charset="77"/>
                <a:ea typeface="Calibri" panose="020F0502020204030204" pitchFamily="34" charset="0"/>
                <a:cs typeface="Arial" panose="020B0604020202020204" pitchFamily="34" charset="0"/>
              </a:rPr>
              <a:t>10 minutes</a:t>
            </a:r>
          </a:p>
          <a:p>
            <a:pPr marL="0" marR="0">
              <a:spcBef>
                <a:spcPts val="600"/>
              </a:spcBef>
              <a:spcAft>
                <a:spcPts val="600"/>
              </a:spcAft>
              <a:buNone/>
            </a:pP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M</a:t>
            </a:r>
            <a:r>
              <a:rPr lang="en-US" sz="1800" b="1" kern="100" spc="-45" baseline="30000" dirty="0">
                <a:solidFill>
                  <a:srgbClr val="0F173D"/>
                </a:solidFill>
                <a:effectLst/>
                <a:latin typeface="Poppins" pitchFamily="2" charset="77"/>
                <a:ea typeface="Calibri" panose="020F0502020204030204" pitchFamily="34" charset="0"/>
                <a:cs typeface="Arial" panose="020B0604020202020204" pitchFamily="34" charset="0"/>
              </a:rPr>
              <a:t>5</a:t>
            </a: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 Early</a:t>
            </a:r>
            <a:r>
              <a:rPr lang="en-US" sz="1800" b="1" kern="100" spc="40" dirty="0">
                <a:solidFill>
                  <a:srgbClr val="0F173D"/>
                </a:solidFill>
                <a:effectLst/>
                <a:latin typeface="Poppins" pitchFamily="2" charset="77"/>
                <a:ea typeface="Calibri" panose="020F0502020204030204" pitchFamily="34" charset="0"/>
                <a:cs typeface="Arial" panose="020B0604020202020204" pitchFamily="34" charset="0"/>
              </a:rPr>
              <a:t> </a:t>
            </a: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Math</a:t>
            </a:r>
            <a:r>
              <a:rPr lang="en-US" sz="1800" b="1" kern="100" spc="40" dirty="0">
                <a:solidFill>
                  <a:srgbClr val="0F173D"/>
                </a:solidFill>
                <a:effectLst/>
                <a:latin typeface="Poppins" pitchFamily="2" charset="77"/>
                <a:ea typeface="Calibri" panose="020F0502020204030204" pitchFamily="34" charset="0"/>
                <a:cs typeface="Arial" panose="020B0604020202020204" pitchFamily="34" charset="0"/>
              </a:rPr>
              <a:t> </a:t>
            </a:r>
            <a:r>
              <a:rPr lang="en-US" sz="1800" b="1" kern="100" spc="-45" dirty="0">
                <a:solidFill>
                  <a:srgbClr val="0F173D"/>
                </a:solidFill>
                <a:effectLst/>
                <a:latin typeface="Poppins" pitchFamily="2" charset="77"/>
                <a:ea typeface="Calibri" panose="020F0502020204030204" pitchFamily="34" charset="0"/>
                <a:cs typeface="Arial" panose="020B0604020202020204" pitchFamily="34" charset="0"/>
              </a:rPr>
              <a:t>Approach</a:t>
            </a:r>
            <a:r>
              <a:rPr lang="en-US" sz="1800" b="1" kern="100" spc="40" dirty="0">
                <a:solidFill>
                  <a:srgbClr val="0F173D"/>
                </a:solidFill>
                <a:effectLst/>
                <a:latin typeface="Poppins" pitchFamily="2" charset="77"/>
                <a:ea typeface="Calibri" panose="020F0502020204030204" pitchFamily="34" charset="0"/>
                <a:cs typeface="Arial" panose="020B0604020202020204" pitchFamily="34" charset="0"/>
              </a:rPr>
              <a:t> </a:t>
            </a:r>
            <a:r>
              <a:rPr lang="en-US" sz="1800" kern="100" spc="-10" dirty="0">
                <a:solidFill>
                  <a:srgbClr val="0F173D"/>
                </a:solidFill>
                <a:effectLst/>
                <a:latin typeface="Poppins" pitchFamily="2" charset="77"/>
                <a:ea typeface="Calibri" panose="020F0502020204030204" pitchFamily="34" charset="0"/>
                <a:cs typeface="Arial" panose="020B0604020202020204" pitchFamily="34" charset="0"/>
              </a:rPr>
              <a:t>handout</a:t>
            </a:r>
            <a:r>
              <a:rPr lang="en-US" sz="1800" kern="100" spc="-45" dirty="0">
                <a:solidFill>
                  <a:srgbClr val="0F173D"/>
                </a:solidFill>
                <a:effectLst/>
                <a:latin typeface="Poppins" pitchFamily="2" charset="77"/>
                <a:ea typeface="Calibri" panose="020F0502020204030204" pitchFamily="34" charset="0"/>
                <a:cs typeface="Arial" panose="020B0604020202020204" pitchFamily="34" charset="0"/>
              </a:rPr>
              <a:t> </a:t>
            </a:r>
          </a:p>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We will start by briefly reviewing the M</a:t>
            </a:r>
            <a:r>
              <a:rPr lang="en-US" sz="18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practices to give you a general idea of what this approach is about. Later in the session, we will discuss each practice in greater detail.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Review the first page of the </a:t>
            </a:r>
            <a:r>
              <a:rPr lang="en-US" sz="1800" b="1" dirty="0">
                <a:solidFill>
                  <a:srgbClr val="0F173D"/>
                </a:solidFill>
                <a:effectLst/>
                <a:latin typeface="Poppins" pitchFamily="2" charset="77"/>
                <a:ea typeface="Arial" panose="020B0604020202020204" pitchFamily="34" charset="0"/>
                <a:cs typeface="Calibri" panose="020F0502020204030204" pitchFamily="34" charset="0"/>
              </a:rPr>
              <a:t>The M</a:t>
            </a:r>
            <a:r>
              <a:rPr lang="en-US" sz="1800" b="1"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800" b="1" dirty="0">
                <a:solidFill>
                  <a:srgbClr val="0F173D"/>
                </a:solidFill>
                <a:effectLst/>
                <a:latin typeface="Poppins" pitchFamily="2" charset="77"/>
                <a:ea typeface="Arial" panose="020B0604020202020204" pitchFamily="34" charset="0"/>
                <a:cs typeface="Calibri" panose="020F0502020204030204" pitchFamily="34" charset="0"/>
              </a:rPr>
              <a:t> Early Math Approach</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handout.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Place a checkmark next to a practice you already use and a star next to a teaching practice you are most interested in learning more about.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[After participants review the handout, invite a few volunteers to share a teaching practice they already use and one they would like to learn more about.] </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Thank you for sharing your thoughts on the M</a:t>
            </a:r>
            <a:r>
              <a:rPr lang="en-US" sz="18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practices.  </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Let’s think about the approach as a whole.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Taken together, these five practices are: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[Click]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Research-based: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Many studies show children learn more math and develop a deeper understanding of math concepts when educators intentionally use practices like the ones included in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(Carr et al., 2019; National Research Council, 2009; NCTM, 2021).</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[Click]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Child-centered: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learn best when educators focus on individual interests, strengths, and needs.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approach honors children’s unique ways of knowing and learning, including their languages, cultures and lived experiences, and abilities. Keeping the child at the center allows educators to offer learning experiences that support development and learning for all children of any background, race, culture, ethnicity, language, gender, ability, or socioeconomic status.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[Click]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Inquiry-based: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approach is also inquiry-based. Learning experiences come from questions children find interesting. The goal is not for children to memorize facts, like names of shapes or the count list (also called the “counting sequence”). Instead, inquiry-based learning allows children to solve real-world math problems, work with math ideas, and develop a deep understanding of math concepts.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[Click]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Flexibly applied: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Lastly,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can be used flexibly. It is not a curriculum or a checklist of specific strategies.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is an approach that can be used with any curriculum and supports math learning across the children’s day with all ages and abilities and across different learning settings. </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2316026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minutes (including the activity on the next slide)</a:t>
            </a:r>
          </a:p>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Materials:  Paper Structures</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 handout, 10−20 sheets of any kind of paper, tape, paper clips, string, three feet of yarn per group</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[Select a facilitation strategy from the facilitator notes. Adjust the talking points as necessary.]</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Math is playful! This principle is key to the Count Play Explore professional learning approach. </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Before we examine each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practice, let's engage in a playful math experience. The purpose of this activity is for you to experience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Approach as a learner.</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Take out the </a:t>
            </a:r>
            <a:r>
              <a:rPr lang="en-US" sz="1100" b="1" dirty="0">
                <a:solidFill>
                  <a:srgbClr val="0F173D"/>
                </a:solidFill>
                <a:effectLst/>
                <a:latin typeface="Poppins" pitchFamily="2" charset="77"/>
                <a:ea typeface="Arial" panose="020B0604020202020204" pitchFamily="34" charset="0"/>
                <a:cs typeface="Calibri" panose="020F0502020204030204" pitchFamily="34" charset="0"/>
              </a:rPr>
              <a:t>Paper Structures</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handout. Follow the instructions to build a paper structure together. When you are finished, figure out a way to measure your structure and compare the height of your structure to the height of another group's structure.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[You might use the following prompts to support participants while they build:]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Tell me about your structure.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tall is your structure?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 you think your structure is taller than another group? How do you know?</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Tell me about the shapes you used to build.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many pieces of paper did you use to build your structure?</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Math is playful! This principle is key to the Count Play Explore professional learning approach. This activity invites adults to experience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through a playful, hands-on experience.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Before your session, carefully review the handout and prepare the necessary materials.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Select a facilitation method that works best for your session's length, format, group size, and participant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Group the participants in a way that is meaningful to them (for example, create groups based on the ages of children in participants' learning settings).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Invite participants to build structures in pairs. Then, ask them to compare the structures built at their table.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Organize participants into larger groups by table. Then, compare structures around the room.</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As participants build their structures, move around the room and provide support as needed.</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1539843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buNone/>
            </a:pPr>
            <a:r>
              <a:rPr lang="en-US" sz="1100" b="1" kern="100" spc="-45" dirty="0">
                <a:solidFill>
                  <a:srgbClr val="0F173D"/>
                </a:solidFill>
                <a:effectLst/>
                <a:latin typeface="Poppins" pitchFamily="2" charset="77"/>
                <a:ea typeface="Calibri" panose="020F0502020204030204" pitchFamily="34" charset="0"/>
                <a:cs typeface="Arial" panose="020B0604020202020204" pitchFamily="34" charset="0"/>
              </a:rPr>
              <a:t>Time:  </a:t>
            </a:r>
            <a:r>
              <a:rPr lang="en-US" sz="1100" kern="100" spc="-45" dirty="0">
                <a:solidFill>
                  <a:srgbClr val="0F173D"/>
                </a:solidFill>
                <a:effectLst/>
                <a:latin typeface="Poppins" pitchFamily="2" charset="77"/>
                <a:ea typeface="Calibri" panose="020F0502020204030204" pitchFamily="34" charset="0"/>
                <a:cs typeface="Arial" panose="020B0604020202020204" pitchFamily="34" charset="0"/>
              </a:rPr>
              <a:t>20–30 minutes (including the activity on the previous slide)</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[After participants build their structures:] Let's discuss this experience.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[You might use the following prompts to encourage discussions related to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approach:]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did your lived experiences influence the ways you built your structure?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did you experiment?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math vocabulary did you use?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did the materials support your math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did you measure the height of your structure?</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While you were building, I noticed a lot of connections to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You used your lived experiences to design your structures, experimented with different ways to build and measure, and used math vocabulary such as "taller," "measure," and "on top of." The materials you used were open-ended, allowing you to use them in different ways. You also used different ways to measure and represent the height of your structures!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Throughout our session, we will think more about how your experience building paper structures connects with the M</a:t>
            </a:r>
            <a:r>
              <a:rPr lang="en-US" sz="11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100" dirty="0">
                <a:solidFill>
                  <a:srgbClr val="0F173D"/>
                </a:solidFill>
                <a:effectLst/>
                <a:latin typeface="Poppins" pitchFamily="2" charset="77"/>
                <a:ea typeface="Arial" panose="020B0604020202020204" pitchFamily="34" charset="0"/>
                <a:cs typeface="Calibri" panose="020F0502020204030204" pitchFamily="34" charset="0"/>
              </a:rPr>
              <a:t> Early Math Approach. We will also consider how using this approach can support early math learning.</a:t>
            </a:r>
          </a:p>
          <a:p>
            <a:pPr marL="0" marR="0">
              <a:lnSpc>
                <a:spcPts val="2400"/>
              </a:lnSpc>
              <a:spcBef>
                <a:spcPts val="600"/>
              </a:spcBef>
              <a:buNone/>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shorter sessions, invite a few volunteers to respond to some or all of the reflection questions.</a:t>
            </a:r>
          </a:p>
          <a:p>
            <a:pPr marL="342900" marR="0" lvl="0" indent="-342900">
              <a:buFont typeface="Symbol" pitchFamily="2" charset="2"/>
              <a:buChar char=""/>
            </a:pPr>
            <a:r>
              <a:rPr lang="en-US" sz="1100" dirty="0">
                <a:solidFill>
                  <a:srgbClr val="0F173D"/>
                </a:solidFill>
                <a:effectLst/>
                <a:latin typeface="Poppins" pitchFamily="2" charset="77"/>
                <a:ea typeface="Arial" panose="020B0604020202020204" pitchFamily="34" charset="0"/>
                <a:cs typeface="Calibri" panose="020F0502020204030204" pitchFamily="34" charset="0"/>
              </a:rPr>
              <a:t>For longer sessions, consider inviting groups to discuss some or all of the reflection questions. Then, encourage groups to share with the larger group.</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592564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buNone/>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Arial" panose="020B0604020202020204" pitchFamily="34" charset="0"/>
                <a:cs typeface="Calibri" panose="020F0502020204030204" pitchFamily="34" charset="0"/>
              </a:rPr>
              <a:t>Now that you have had an opportunity to experience the M</a:t>
            </a:r>
            <a:r>
              <a:rPr lang="en-US" sz="18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Early Math Approach as a learner, let's discuss the five M</a:t>
            </a:r>
            <a:r>
              <a:rPr lang="en-US" sz="1800" baseline="30000" dirty="0">
                <a:solidFill>
                  <a:srgbClr val="0F173D"/>
                </a:solidFill>
                <a:effectLst/>
                <a:latin typeface="Poppins" pitchFamily="2" charset="77"/>
                <a:ea typeface="Arial" panose="020B0604020202020204" pitchFamily="34" charset="0"/>
                <a:cs typeface="Calibri" panose="020F0502020204030204" pitchFamily="34" charset="0"/>
              </a:rPr>
              <a:t>5</a:t>
            </a:r>
            <a:r>
              <a:rPr lang="en-US" sz="1800" dirty="0">
                <a:solidFill>
                  <a:srgbClr val="0F173D"/>
                </a:solidFill>
                <a:effectLst/>
                <a:latin typeface="Poppins" pitchFamily="2" charset="77"/>
                <a:ea typeface="Arial" panose="020B0604020202020204" pitchFamily="34" charset="0"/>
                <a:cs typeface="Calibri" panose="020F0502020204030204" pitchFamily="34" charset="0"/>
              </a:rPr>
              <a:t> practices in detail. We will start with the most central practice, Mutual Learning.</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3879142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107652" y="625"/>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520" y="605286"/>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80100" y="-1403"/>
            <a:ext cx="6311900"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6"/>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M</a:t>
            </a:r>
            <a:r>
              <a:rPr lang="en-US" sz="1500" baseline="30000" dirty="0">
                <a:solidFill>
                  <a:schemeClr val="bg1"/>
                </a:solidFill>
              </a:rPr>
              <a:t>5</a:t>
            </a:r>
            <a:r>
              <a:rPr lang="en-US" sz="1500" dirty="0">
                <a:solidFill>
                  <a:schemeClr val="bg1"/>
                </a:solidFill>
              </a:rPr>
              <a:t> Early Math Approach</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2" name="Graphic 11">
            <a:extLst>
              <a:ext uri="{FF2B5EF4-FFF2-40B4-BE49-F238E27FC236}">
                <a16:creationId xmlns:a16="http://schemas.microsoft.com/office/drawing/2014/main" id="{BF823BA0-D908-C0C0-CFCF-8B61DAF70323}"/>
              </a:ext>
            </a:extLst>
          </p:cNvPr>
          <p:cNvPicPr>
            <a:picLocks noChangeAspect="1"/>
          </p:cNvPicPr>
          <p:nvPr userDrawn="1"/>
        </p:nvPicPr>
        <p:blipFill>
          <a:blip r:embed="rId4">
            <a:extLst>
              <a:ext uri="{96DAC541-7B7A-43D3-8B79-37D633B846F1}">
                <asvg:svgBlip xmlns:asvg="http://schemas.microsoft.com/office/drawing/2016/SVG/main" r:embed="rId5"/>
              </a:ext>
            </a:extLst>
          </a:blip>
          <a:srcRect l="370" r="370"/>
          <a:stretch/>
        </p:blipFill>
        <p:spPr>
          <a:xfrm>
            <a:off x="5292725" y="79375"/>
            <a:ext cx="425450" cy="428625"/>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Four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341247" y="1505179"/>
            <a:ext cx="2759763" cy="2410835"/>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3291048" y="1505179"/>
            <a:ext cx="2759763" cy="2410835"/>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Text Placeholder 6">
            <a:extLst>
              <a:ext uri="{FF2B5EF4-FFF2-40B4-BE49-F238E27FC236}">
                <a16:creationId xmlns:a16="http://schemas.microsoft.com/office/drawing/2014/main" id="{2FCC818B-70A2-BF4E-F992-CBB3E9C5E876}"/>
              </a:ext>
            </a:extLst>
          </p:cNvPr>
          <p:cNvSpPr>
            <a:spLocks noGrp="1"/>
          </p:cNvSpPr>
          <p:nvPr>
            <p:ph type="body" sz="quarter" idx="10"/>
          </p:nvPr>
        </p:nvSpPr>
        <p:spPr>
          <a:xfrm>
            <a:off x="340558" y="4095471"/>
            <a:ext cx="2759763"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FD5C519-2E93-6AE9-A0C4-BF5E2BC96E30}"/>
              </a:ext>
            </a:extLst>
          </p:cNvPr>
          <p:cNvSpPr>
            <a:spLocks noGrp="1"/>
          </p:cNvSpPr>
          <p:nvPr>
            <p:ph type="body" sz="quarter" idx="11"/>
          </p:nvPr>
        </p:nvSpPr>
        <p:spPr>
          <a:xfrm>
            <a:off x="3291513" y="4095471"/>
            <a:ext cx="2759298"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a:extLst>
              <a:ext uri="{FF2B5EF4-FFF2-40B4-BE49-F238E27FC236}">
                <a16:creationId xmlns:a16="http://schemas.microsoft.com/office/drawing/2014/main" id="{FB550A33-A383-18D9-43DF-6EBD8BE3C56F}"/>
              </a:ext>
            </a:extLst>
          </p:cNvPr>
          <p:cNvSpPr>
            <a:spLocks noGrp="1"/>
          </p:cNvSpPr>
          <p:nvPr>
            <p:ph sz="quarter" idx="12"/>
          </p:nvPr>
        </p:nvSpPr>
        <p:spPr>
          <a:xfrm>
            <a:off x="6241775" y="1504671"/>
            <a:ext cx="2743200" cy="2410835"/>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id="{037128AE-51CB-ECC1-92A7-18103CA90497}"/>
              </a:ext>
            </a:extLst>
          </p:cNvPr>
          <p:cNvSpPr>
            <a:spLocks noGrp="1"/>
          </p:cNvSpPr>
          <p:nvPr>
            <p:ph sz="quarter" idx="13"/>
          </p:nvPr>
        </p:nvSpPr>
        <p:spPr>
          <a:xfrm>
            <a:off x="6241775" y="4095471"/>
            <a:ext cx="2743200"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a:extLst>
              <a:ext uri="{FF2B5EF4-FFF2-40B4-BE49-F238E27FC236}">
                <a16:creationId xmlns:a16="http://schemas.microsoft.com/office/drawing/2014/main" id="{39EF6116-7679-1EC4-C59B-7C8A82FBD60D}"/>
              </a:ext>
            </a:extLst>
          </p:cNvPr>
          <p:cNvSpPr>
            <a:spLocks noGrp="1"/>
          </p:cNvSpPr>
          <p:nvPr>
            <p:ph sz="quarter" idx="14"/>
          </p:nvPr>
        </p:nvSpPr>
        <p:spPr>
          <a:xfrm>
            <a:off x="9184172" y="1504671"/>
            <a:ext cx="2743200" cy="2411413"/>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a:extLst>
              <a:ext uri="{FF2B5EF4-FFF2-40B4-BE49-F238E27FC236}">
                <a16:creationId xmlns:a16="http://schemas.microsoft.com/office/drawing/2014/main" id="{78CE2B89-ED4A-ADC0-4AFA-D83AB2AF0AA5}"/>
              </a:ext>
            </a:extLst>
          </p:cNvPr>
          <p:cNvSpPr>
            <a:spLocks noGrp="1"/>
          </p:cNvSpPr>
          <p:nvPr>
            <p:ph sz="quarter" idx="15"/>
          </p:nvPr>
        </p:nvSpPr>
        <p:spPr>
          <a:xfrm>
            <a:off x="9183688" y="4095471"/>
            <a:ext cx="2743200" cy="1152525"/>
          </a:xfrm>
        </p:spPr>
        <p:txBody>
          <a:bodyPr>
            <a:noAutofit/>
          </a:bodyPr>
          <a:lstStyle>
            <a:lvl1pPr marL="0" indent="0">
              <a:buFontTx/>
              <a:buNone/>
              <a:defRPr sz="200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8374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400636"/>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400636"/>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6" name="Text Placeholder 23">
            <a:extLst>
              <a:ext uri="{FF2B5EF4-FFF2-40B4-BE49-F238E27FC236}">
                <a16:creationId xmlns:a16="http://schemas.microsoft.com/office/drawing/2014/main" id="{33FA4021-23B0-E533-DF0D-9A5F9D8E57B8}"/>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9742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523410" y="1249353"/>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4296737" y="1249353"/>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Content Placeholder 6">
            <a:extLst>
              <a:ext uri="{FF2B5EF4-FFF2-40B4-BE49-F238E27FC236}">
                <a16:creationId xmlns:a16="http://schemas.microsoft.com/office/drawing/2014/main" id="{469C9E10-C2C8-5A55-45F5-0EBB714A01C3}"/>
              </a:ext>
            </a:extLst>
          </p:cNvPr>
          <p:cNvSpPr>
            <a:spLocks noGrp="1"/>
          </p:cNvSpPr>
          <p:nvPr>
            <p:ph sz="quarter" idx="10"/>
          </p:nvPr>
        </p:nvSpPr>
        <p:spPr>
          <a:xfrm>
            <a:off x="8065438" y="1249025"/>
            <a:ext cx="3566160" cy="3246120"/>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a:extLst>
              <a:ext uri="{FF2B5EF4-FFF2-40B4-BE49-F238E27FC236}">
                <a16:creationId xmlns:a16="http://schemas.microsoft.com/office/drawing/2014/main" id="{07137DB4-1710-EAF4-5DEF-0192ABDEB721}"/>
              </a:ext>
            </a:extLst>
          </p:cNvPr>
          <p:cNvSpPr>
            <a:spLocks noGrp="1"/>
          </p:cNvSpPr>
          <p:nvPr>
            <p:ph type="body" sz="quarter" idx="11"/>
          </p:nvPr>
        </p:nvSpPr>
        <p:spPr>
          <a:xfrm>
            <a:off x="523693" y="4661630"/>
            <a:ext cx="3565877" cy="12144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4F853D7-C09A-B246-0221-A63C045FDFCC}"/>
              </a:ext>
            </a:extLst>
          </p:cNvPr>
          <p:cNvSpPr>
            <a:spLocks noGrp="1"/>
          </p:cNvSpPr>
          <p:nvPr>
            <p:ph type="body" sz="quarter" idx="12"/>
          </p:nvPr>
        </p:nvSpPr>
        <p:spPr>
          <a:xfrm>
            <a:off x="4297180" y="4661630"/>
            <a:ext cx="3565525" cy="12144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a:extLst>
              <a:ext uri="{FF2B5EF4-FFF2-40B4-BE49-F238E27FC236}">
                <a16:creationId xmlns:a16="http://schemas.microsoft.com/office/drawing/2014/main" id="{F128DEC0-E28D-7EE9-ADD9-67D7241A5098}"/>
              </a:ext>
            </a:extLst>
          </p:cNvPr>
          <p:cNvSpPr>
            <a:spLocks noGrp="1"/>
          </p:cNvSpPr>
          <p:nvPr>
            <p:ph type="body" sz="quarter" idx="13"/>
          </p:nvPr>
        </p:nvSpPr>
        <p:spPr>
          <a:xfrm>
            <a:off x="8065905" y="4661630"/>
            <a:ext cx="3565525" cy="12144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a:extLst>
              <a:ext uri="{FF2B5EF4-FFF2-40B4-BE49-F238E27FC236}">
                <a16:creationId xmlns:a16="http://schemas.microsoft.com/office/drawing/2014/main" id="{E5A47C84-412D-B651-7455-7E69E994659D}"/>
              </a:ext>
            </a:extLst>
          </p:cNvPr>
          <p:cNvSpPr>
            <a:spLocks noGrp="1"/>
          </p:cNvSpPr>
          <p:nvPr>
            <p:ph type="body" sz="quarter" idx="14"/>
          </p:nvPr>
        </p:nvSpPr>
        <p:spPr>
          <a:xfrm>
            <a:off x="523875" y="5951355"/>
            <a:ext cx="11199813"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611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523410" y="1805937"/>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4296737" y="1805937"/>
            <a:ext cx="3566160" cy="3246120"/>
          </a:xfrm>
          <a:ln>
            <a:solidFill>
              <a:schemeClr val="accent6"/>
            </a:solidFill>
          </a:ln>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dirty="0"/>
              <a:t>Click to edit Master title style</a:t>
            </a:r>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Content Placeholder 6">
            <a:extLst>
              <a:ext uri="{FF2B5EF4-FFF2-40B4-BE49-F238E27FC236}">
                <a16:creationId xmlns:a16="http://schemas.microsoft.com/office/drawing/2014/main" id="{469C9E10-C2C8-5A55-45F5-0EBB714A01C3}"/>
              </a:ext>
            </a:extLst>
          </p:cNvPr>
          <p:cNvSpPr>
            <a:spLocks noGrp="1"/>
          </p:cNvSpPr>
          <p:nvPr>
            <p:ph sz="quarter" idx="10"/>
          </p:nvPr>
        </p:nvSpPr>
        <p:spPr>
          <a:xfrm>
            <a:off x="8065438" y="1805609"/>
            <a:ext cx="3566160" cy="3246120"/>
          </a:xfrm>
          <a:ln>
            <a:solidFill>
              <a:schemeClr val="accent6"/>
            </a:solidFill>
          </a:ln>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a:extLst>
              <a:ext uri="{FF2B5EF4-FFF2-40B4-BE49-F238E27FC236}">
                <a16:creationId xmlns:a16="http://schemas.microsoft.com/office/drawing/2014/main" id="{07137DB4-1710-EAF4-5DEF-0192ABDEB721}"/>
              </a:ext>
            </a:extLst>
          </p:cNvPr>
          <p:cNvSpPr>
            <a:spLocks noGrp="1"/>
          </p:cNvSpPr>
          <p:nvPr>
            <p:ph type="body" sz="quarter" idx="11"/>
          </p:nvPr>
        </p:nvSpPr>
        <p:spPr>
          <a:xfrm>
            <a:off x="523693" y="5218214"/>
            <a:ext cx="3565877" cy="1214438"/>
          </a:xfrm>
        </p:spPr>
        <p:txBody>
          <a:bodyPr>
            <a:noAutofit/>
          </a:bodyPr>
          <a:lstStyle>
            <a:lvl1pPr marL="0" indent="0" algn="ctr">
              <a:buFontTx/>
              <a:buNone/>
              <a:defRPr sz="2000"/>
            </a:lvl1pPr>
            <a:lvl2pPr marL="457200" indent="0" algn="ctr">
              <a:buFontTx/>
              <a:buNone/>
              <a:defRPr sz="2000"/>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4F853D7-C09A-B246-0221-A63C045FDFCC}"/>
              </a:ext>
            </a:extLst>
          </p:cNvPr>
          <p:cNvSpPr>
            <a:spLocks noGrp="1"/>
          </p:cNvSpPr>
          <p:nvPr>
            <p:ph type="body" sz="quarter" idx="12"/>
          </p:nvPr>
        </p:nvSpPr>
        <p:spPr>
          <a:xfrm>
            <a:off x="4297180" y="5218214"/>
            <a:ext cx="3565525" cy="1214438"/>
          </a:xfrm>
        </p:spPr>
        <p:txBody>
          <a:bodyPr>
            <a:noAutofit/>
          </a:bodyPr>
          <a:lstStyle>
            <a:lvl1pPr marL="0" indent="0" algn="ctr">
              <a:buFontTx/>
              <a:buNone/>
              <a:defRPr sz="2000"/>
            </a:lvl1pPr>
            <a:lvl2pPr marL="457200" indent="0" algn="ctr">
              <a:buFontTx/>
              <a:buNone/>
              <a:defRPr sz="2000"/>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a:extLst>
              <a:ext uri="{FF2B5EF4-FFF2-40B4-BE49-F238E27FC236}">
                <a16:creationId xmlns:a16="http://schemas.microsoft.com/office/drawing/2014/main" id="{F128DEC0-E28D-7EE9-ADD9-67D7241A5098}"/>
              </a:ext>
            </a:extLst>
          </p:cNvPr>
          <p:cNvSpPr>
            <a:spLocks noGrp="1"/>
          </p:cNvSpPr>
          <p:nvPr>
            <p:ph type="body" sz="quarter" idx="13"/>
          </p:nvPr>
        </p:nvSpPr>
        <p:spPr>
          <a:xfrm>
            <a:off x="8065905" y="5218214"/>
            <a:ext cx="3565525" cy="1214438"/>
          </a:xfrm>
        </p:spPr>
        <p:txBody>
          <a:bodyPr>
            <a:noAutofit/>
          </a:bodyPr>
          <a:lstStyle>
            <a:lvl1pPr marL="0" indent="0" algn="ctr">
              <a:buFontTx/>
              <a:buNone/>
              <a:defRPr sz="2000"/>
            </a:lvl1pPr>
            <a:lvl2pPr marL="457200" indent="0" algn="ctr">
              <a:buFontTx/>
              <a:buNone/>
              <a:defRPr sz="2000"/>
            </a:lvl2pPr>
            <a:lvl3pPr marL="914400" indent="0" algn="ctr">
              <a:buFontTx/>
              <a:buNone/>
              <a:defRPr sz="2000"/>
            </a:lvl3pPr>
            <a:lvl4pPr marL="1371600" indent="0" algn="ctr">
              <a:buFontTx/>
              <a:buNone/>
              <a:defRPr sz="2000"/>
            </a:lvl4pPr>
            <a:lvl5pPr marL="1828800" indent="0" algn="ctr">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3979B31F-A406-9010-15BC-35721F293070}"/>
              </a:ext>
            </a:extLst>
          </p:cNvPr>
          <p:cNvSpPr>
            <a:spLocks noGrp="1"/>
          </p:cNvSpPr>
          <p:nvPr>
            <p:ph type="body" sz="quarter" idx="14"/>
          </p:nvPr>
        </p:nvSpPr>
        <p:spPr>
          <a:xfrm>
            <a:off x="914400" y="969963"/>
            <a:ext cx="10717213" cy="835025"/>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5864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6"/>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6"/>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6"/>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6"/>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6"/>
              </a:buClr>
              <a:defRPr>
                <a:latin typeface="Montserrat" pitchFamily="2" charset="77"/>
              </a:defRPr>
            </a:lvl1pPr>
            <a:lvl2pPr>
              <a:buClr>
                <a:schemeClr val="accent6"/>
              </a:buClr>
              <a:defRPr>
                <a:latin typeface="Montserrat" pitchFamily="2" charset="77"/>
              </a:defRPr>
            </a:lvl2pPr>
            <a:lvl3pPr>
              <a:buClr>
                <a:schemeClr val="accent6"/>
              </a:buClr>
              <a:defRPr>
                <a:latin typeface="Montserrat" pitchFamily="2" charset="77"/>
              </a:defRPr>
            </a:lvl3pPr>
            <a:lvl4pPr>
              <a:buClr>
                <a:schemeClr val="accent6"/>
              </a:buClr>
              <a:defRPr>
                <a:latin typeface="Montserrat" pitchFamily="2" charset="77"/>
              </a:defRPr>
            </a:lvl4pPr>
            <a:lvl5pPr>
              <a:buClr>
                <a:schemeClr val="accent6"/>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6"/>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Subtitle Video Intro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6"/>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solidFill>
                  <a:schemeClr val="accent6"/>
                </a:solidFill>
              </a:rPr>
              <a:pPr/>
              <a:t>‹#›</a:t>
            </a:fld>
            <a:endParaRPr lang="en-US" dirty="0">
              <a:solidFill>
                <a:schemeClr val="accent6"/>
              </a:solidFill>
            </a:endParaRPr>
          </a:p>
        </p:txBody>
      </p:sp>
      <p:sp>
        <p:nvSpPr>
          <p:cNvPr id="5" name="Picture Placeholder 4">
            <a:extLst>
              <a:ext uri="{FF2B5EF4-FFF2-40B4-BE49-F238E27FC236}">
                <a16:creationId xmlns:a16="http://schemas.microsoft.com/office/drawing/2014/main" id="{FA9D7919-C44D-1CF4-51E3-841D0F0659EC}"/>
              </a:ext>
            </a:extLst>
          </p:cNvPr>
          <p:cNvSpPr>
            <a:spLocks noGrp="1"/>
          </p:cNvSpPr>
          <p:nvPr>
            <p:ph type="pic" sz="quarter" idx="14"/>
          </p:nvPr>
        </p:nvSpPr>
        <p:spPr>
          <a:xfrm>
            <a:off x="6096000" y="685800"/>
            <a:ext cx="2743200" cy="2021175"/>
          </a:xfrm>
        </p:spPr>
        <p:txBody>
          <a:bodyPr/>
          <a:lstStyle/>
          <a:p>
            <a:endParaRPr lang="en-US" dirty="0"/>
          </a:p>
        </p:txBody>
      </p:sp>
      <p:sp>
        <p:nvSpPr>
          <p:cNvPr id="8" name="Picture Placeholder 7">
            <a:extLst>
              <a:ext uri="{FF2B5EF4-FFF2-40B4-BE49-F238E27FC236}">
                <a16:creationId xmlns:a16="http://schemas.microsoft.com/office/drawing/2014/main" id="{706110AD-1DBC-DF91-D369-AD85F0CA701E}"/>
              </a:ext>
            </a:extLst>
          </p:cNvPr>
          <p:cNvSpPr>
            <a:spLocks noGrp="1"/>
          </p:cNvSpPr>
          <p:nvPr>
            <p:ph type="pic" sz="quarter" idx="15"/>
          </p:nvPr>
        </p:nvSpPr>
        <p:spPr>
          <a:xfrm>
            <a:off x="9039963" y="685801"/>
            <a:ext cx="2743200" cy="2021174"/>
          </a:xfrm>
        </p:spPr>
        <p:txBody>
          <a:bodyPr/>
          <a:lstStyle/>
          <a:p>
            <a:endParaRPr lang="en-US"/>
          </a:p>
        </p:txBody>
      </p:sp>
      <p:sp>
        <p:nvSpPr>
          <p:cNvPr id="10" name="Picture Placeholder 9">
            <a:extLst>
              <a:ext uri="{FF2B5EF4-FFF2-40B4-BE49-F238E27FC236}">
                <a16:creationId xmlns:a16="http://schemas.microsoft.com/office/drawing/2014/main" id="{F4EA9CE3-7DEC-8343-16E2-D920A0535550}"/>
              </a:ext>
            </a:extLst>
          </p:cNvPr>
          <p:cNvSpPr>
            <a:spLocks noGrp="1"/>
          </p:cNvSpPr>
          <p:nvPr>
            <p:ph type="pic" sz="quarter" idx="16"/>
          </p:nvPr>
        </p:nvSpPr>
        <p:spPr>
          <a:xfrm>
            <a:off x="6096000" y="2917049"/>
            <a:ext cx="2743200" cy="2031119"/>
          </a:xfrm>
        </p:spPr>
        <p:txBody>
          <a:bodyPr/>
          <a:lstStyle/>
          <a:p>
            <a:endParaRPr lang="en-US"/>
          </a:p>
        </p:txBody>
      </p:sp>
      <p:sp>
        <p:nvSpPr>
          <p:cNvPr id="12" name="Picture Placeholder 11">
            <a:extLst>
              <a:ext uri="{FF2B5EF4-FFF2-40B4-BE49-F238E27FC236}">
                <a16:creationId xmlns:a16="http://schemas.microsoft.com/office/drawing/2014/main" id="{D8C3A0D5-A496-2087-41E7-7A49CAAEBD75}"/>
              </a:ext>
            </a:extLst>
          </p:cNvPr>
          <p:cNvSpPr>
            <a:spLocks noGrp="1"/>
          </p:cNvSpPr>
          <p:nvPr>
            <p:ph type="pic" sz="quarter" idx="17"/>
          </p:nvPr>
        </p:nvSpPr>
        <p:spPr>
          <a:xfrm>
            <a:off x="9039964" y="2917051"/>
            <a:ext cx="2743200" cy="2030633"/>
          </a:xfrm>
        </p:spPr>
        <p:txBody>
          <a:bodyPr/>
          <a:lstStyle/>
          <a:p>
            <a:endParaRPr lang="en-US"/>
          </a:p>
        </p:txBody>
      </p:sp>
      <p:sp>
        <p:nvSpPr>
          <p:cNvPr id="14" name="Content Placeholder 13">
            <a:extLst>
              <a:ext uri="{FF2B5EF4-FFF2-40B4-BE49-F238E27FC236}">
                <a16:creationId xmlns:a16="http://schemas.microsoft.com/office/drawing/2014/main" id="{BB4444A6-C9E7-A5CF-5FCC-B12FE5167977}"/>
              </a:ext>
            </a:extLst>
          </p:cNvPr>
          <p:cNvSpPr>
            <a:spLocks noGrp="1"/>
          </p:cNvSpPr>
          <p:nvPr>
            <p:ph sz="quarter" idx="18"/>
          </p:nvPr>
        </p:nvSpPr>
        <p:spPr>
          <a:xfrm>
            <a:off x="6096000" y="4948238"/>
            <a:ext cx="5686425" cy="1455737"/>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981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77" r:id="rId9"/>
    <p:sldLayoutId id="2147483652" r:id="rId10"/>
    <p:sldLayoutId id="2147483678" r:id="rId11"/>
    <p:sldLayoutId id="2147483676" r:id="rId12"/>
    <p:sldLayoutId id="2147483674" r:id="rId13"/>
    <p:sldLayoutId id="2147483675" r:id="rId14"/>
    <p:sldLayoutId id="2147483665" r:id="rId15"/>
    <p:sldLayoutId id="2147483653" r:id="rId16"/>
    <p:sldLayoutId id="2147483654" r:id="rId17"/>
    <p:sldLayoutId id="2147483666" r:id="rId18"/>
    <p:sldLayoutId id="2147483655" r:id="rId19"/>
    <p:sldLayoutId id="2147483656" r:id="rId20"/>
    <p:sldLayoutId id="2147483657" r:id="rId21"/>
  </p:sldLayoutIdLst>
  <p:hf hdr="0" ftr="0" dt="0"/>
  <p:txStyles>
    <p:titleStyle>
      <a:lvl1pPr algn="l" defTabSz="914400" rtl="0" eaLnBrk="1" latinLnBrk="0" hangingPunct="1">
        <a:lnSpc>
          <a:spcPct val="90000"/>
        </a:lnSpc>
        <a:spcBef>
          <a:spcPct val="0"/>
        </a:spcBef>
        <a:buNone/>
        <a:defRPr sz="3000" b="1" kern="1200">
          <a:solidFill>
            <a:schemeClr val="accent6"/>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hyperlink" Target="https://youtu.be/w9hJczYV_O8" TargetMode="External"/><Relationship Id="rId13" Type="http://schemas.openxmlformats.org/officeDocument/2006/relationships/hyperlink" Target="https://youtu.be/nVsELQ9_wuE" TargetMode="External"/><Relationship Id="rId3" Type="http://schemas.openxmlformats.org/officeDocument/2006/relationships/image" Target="../media/image30.png"/><Relationship Id="rId7" Type="http://schemas.openxmlformats.org/officeDocument/2006/relationships/hyperlink" Target="https://youtu.be/9MjPYFUkqM4" TargetMode="External"/><Relationship Id="rId12" Type="http://schemas.openxmlformats.org/officeDocument/2006/relationships/hyperlink" Target="https://youtu.be/jX5aAtOaQL4"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3.jpeg"/><Relationship Id="rId11" Type="http://schemas.openxmlformats.org/officeDocument/2006/relationships/hyperlink" Target="https://youtu.be/RQigPvC0TOY" TargetMode="External"/><Relationship Id="rId5" Type="http://schemas.openxmlformats.org/officeDocument/2006/relationships/image" Target="../media/image32.jpeg"/><Relationship Id="rId10" Type="http://schemas.openxmlformats.org/officeDocument/2006/relationships/hyperlink" Target="https://youtu.be/0mFLcfPc-xo" TargetMode="External"/><Relationship Id="rId4" Type="http://schemas.openxmlformats.org/officeDocument/2006/relationships/image" Target="../media/image31.jpeg"/><Relationship Id="rId9" Type="http://schemas.openxmlformats.org/officeDocument/2006/relationships/hyperlink" Target="https://youtu.be/C3ksY_hbGaM" TargetMode="External"/><Relationship Id="rId14" Type="http://schemas.openxmlformats.org/officeDocument/2006/relationships/hyperlink" Target="https://youtu.be/GjT6CfSD89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42.jpeg"/><Relationship Id="rId5" Type="http://schemas.microsoft.com/office/2007/relationships/hdphoto" Target="../media/hdphoto7.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12.sv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54.png"/><Relationship Id="rId4" Type="http://schemas.microsoft.com/office/2007/relationships/hdphoto" Target="../media/hdphoto11.wdp"/><Relationship Id="rId9" Type="http://schemas.microsoft.com/office/2007/relationships/hdphoto" Target="../media/hdphoto13.wdp"/></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microsoft.com/office/2007/relationships/hdphoto" Target="../media/hdphoto16.wdp"/><Relationship Id="rId5" Type="http://schemas.openxmlformats.org/officeDocument/2006/relationships/image" Target="../media/image59.png"/><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8" Type="http://schemas.openxmlformats.org/officeDocument/2006/relationships/hyperlink" Target="https://youtu.be/9MjPYFUkqM4" TargetMode="External"/><Relationship Id="rId13" Type="http://schemas.openxmlformats.org/officeDocument/2006/relationships/hyperlink" Target="https://youtu.be/jX5aAtOaQL4" TargetMode="External"/><Relationship Id="rId3" Type="http://schemas.openxmlformats.org/officeDocument/2006/relationships/image" Target="../media/image65.png"/><Relationship Id="rId7" Type="http://schemas.openxmlformats.org/officeDocument/2006/relationships/image" Target="../media/image68.jpeg"/><Relationship Id="rId12" Type="http://schemas.openxmlformats.org/officeDocument/2006/relationships/hyperlink" Target="https://youtu.be/RQigPvC0TOY"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67.jpeg"/><Relationship Id="rId11" Type="http://schemas.openxmlformats.org/officeDocument/2006/relationships/hyperlink" Target="https://youtu.be/0mFLcfPc-xo" TargetMode="External"/><Relationship Id="rId5" Type="http://schemas.microsoft.com/office/2007/relationships/hdphoto" Target="../media/hdphoto17.wdp"/><Relationship Id="rId15" Type="http://schemas.openxmlformats.org/officeDocument/2006/relationships/hyperlink" Target="https://youtu.be/GjT6CfSD89E" TargetMode="External"/><Relationship Id="rId10" Type="http://schemas.openxmlformats.org/officeDocument/2006/relationships/hyperlink" Target="https://youtu.be/C3ksY_hbGaM" TargetMode="External"/><Relationship Id="rId4" Type="http://schemas.openxmlformats.org/officeDocument/2006/relationships/image" Target="../media/image66.png"/><Relationship Id="rId9" Type="http://schemas.openxmlformats.org/officeDocument/2006/relationships/hyperlink" Target="https://youtu.be/w9hJczYV_O8" TargetMode="External"/><Relationship Id="rId14" Type="http://schemas.openxmlformats.org/officeDocument/2006/relationships/hyperlink" Target="https://youtu.be/nVsELQ9_wu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2219438"/>
            <a:ext cx="4781907" cy="2419124"/>
          </a:xfrm>
        </p:spPr>
        <p:txBody>
          <a:bodyPr anchor="b">
            <a:spAutoFit/>
          </a:bodyPr>
          <a:lstStyle/>
          <a:p>
            <a:pPr algn="l"/>
            <a:r>
              <a:rPr lang="en-US" sz="5600" b="1" dirty="0">
                <a:solidFill>
                  <a:schemeClr val="accent6"/>
                </a:solidFill>
                <a:latin typeface="Montserrat" pitchFamily="2" charset="77"/>
              </a:rPr>
              <a:t>M</a:t>
            </a:r>
            <a:r>
              <a:rPr lang="en-US" sz="5600" b="1" baseline="30000" dirty="0">
                <a:solidFill>
                  <a:schemeClr val="accent6"/>
                </a:solidFill>
                <a:latin typeface="Montserrat" pitchFamily="2" charset="77"/>
              </a:rPr>
              <a:t>5</a:t>
            </a:r>
            <a:r>
              <a:rPr lang="en-US" sz="5600" b="1" dirty="0">
                <a:solidFill>
                  <a:schemeClr val="accent6"/>
                </a:solidFill>
                <a:latin typeface="Montserrat" pitchFamily="2" charset="77"/>
              </a:rPr>
              <a:t> Early Math Approach</a:t>
            </a:r>
            <a:endParaRPr lang="en-US" sz="4400" b="0" dirty="0">
              <a:solidFill>
                <a:schemeClr val="accent6"/>
              </a:solidFill>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84E11-7926-6518-54EC-E9B9949D3ABF}"/>
              </a:ext>
            </a:extLst>
          </p:cNvPr>
          <p:cNvSpPr>
            <a:spLocks noGrp="1"/>
          </p:cNvSpPr>
          <p:nvPr>
            <p:ph sz="half" idx="1"/>
          </p:nvPr>
        </p:nvSpPr>
        <p:spPr>
          <a:xfrm>
            <a:off x="838200" y="1588240"/>
            <a:ext cx="4648200" cy="4348819"/>
          </a:xfrm>
        </p:spPr>
        <p:txBody>
          <a:bodyPr>
            <a:normAutofit/>
          </a:bodyPr>
          <a:lstStyle/>
          <a:p>
            <a:pPr marL="0" indent="0">
              <a:lnSpc>
                <a:spcPct val="100000"/>
              </a:lnSpc>
              <a:spcBef>
                <a:spcPts val="0"/>
              </a:spcBef>
              <a:spcAft>
                <a:spcPts val="1200"/>
              </a:spcAft>
              <a:buNone/>
            </a:pPr>
            <a:r>
              <a:rPr lang="en-US" dirty="0">
                <a:solidFill>
                  <a:schemeClr val="tx1"/>
                </a:solidFill>
                <a:effectLst/>
                <a:ea typeface="Times New Roman" panose="02020603050405020304" pitchFamily="18" charset="0"/>
                <a:cs typeface="Calibri" panose="020F0502020204030204" pitchFamily="34" charset="0"/>
              </a:rPr>
              <a:t>Learn about children’s:</a:t>
            </a:r>
            <a:endParaRPr lang="en-US" dirty="0">
              <a:solidFill>
                <a:schemeClr val="tx1"/>
              </a:solidFill>
              <a:ea typeface="Times New Roman" panose="02020603050405020304" pitchFamily="18" charset="0"/>
              <a:cs typeface="Calibri" panose="020F0502020204030204" pitchFamily="34" charset="0"/>
            </a:endParaRPr>
          </a:p>
          <a:p>
            <a:pPr marL="460375" lvl="1" indent="-233363">
              <a:lnSpc>
                <a:spcPct val="100000"/>
              </a:lnSpc>
              <a:spcBef>
                <a:spcPts val="0"/>
              </a:spcBef>
              <a:spcAft>
                <a:spcPts val="1200"/>
              </a:spcAft>
              <a:buClr>
                <a:schemeClr val="accent6"/>
              </a:buClr>
            </a:pPr>
            <a:r>
              <a:rPr lang="en-US" sz="2800" dirty="0">
                <a:ea typeface="Times New Roman" panose="02020603050405020304" pitchFamily="18" charset="0"/>
                <a:cs typeface="Calibri" panose="020F0502020204030204" pitchFamily="34" charset="0"/>
              </a:rPr>
              <a:t>interests</a:t>
            </a:r>
          </a:p>
          <a:p>
            <a:pPr marL="460375" lvl="1" indent="-233363">
              <a:lnSpc>
                <a:spcPct val="100000"/>
              </a:lnSpc>
              <a:spcBef>
                <a:spcPts val="0"/>
              </a:spcBef>
              <a:spcAft>
                <a:spcPts val="1200"/>
              </a:spcAft>
              <a:buClr>
                <a:schemeClr val="accent6"/>
              </a:buClr>
            </a:pPr>
            <a:r>
              <a:rPr lang="en-US" sz="2800" dirty="0">
                <a:ea typeface="Times New Roman" panose="02020603050405020304" pitchFamily="18" charset="0"/>
                <a:cs typeface="Calibri" panose="020F0502020204030204" pitchFamily="34" charset="0"/>
              </a:rPr>
              <a:t>languages</a:t>
            </a:r>
          </a:p>
          <a:p>
            <a:pPr marL="460375" lvl="1" indent="-233363">
              <a:lnSpc>
                <a:spcPct val="100000"/>
              </a:lnSpc>
              <a:spcBef>
                <a:spcPts val="0"/>
              </a:spcBef>
              <a:spcAft>
                <a:spcPts val="1200"/>
              </a:spcAft>
              <a:buClr>
                <a:schemeClr val="accent6"/>
              </a:buClr>
            </a:pPr>
            <a:r>
              <a:rPr lang="en-US" sz="2800" dirty="0">
                <a:ea typeface="Times New Roman" panose="02020603050405020304" pitchFamily="18" charset="0"/>
                <a:cs typeface="Calibri" panose="020F0502020204030204" pitchFamily="34" charset="0"/>
              </a:rPr>
              <a:t>cultures and lived experiences</a:t>
            </a:r>
          </a:p>
          <a:p>
            <a:pPr marL="460375" lvl="1" indent="-233363">
              <a:lnSpc>
                <a:spcPct val="100000"/>
              </a:lnSpc>
              <a:spcBef>
                <a:spcPts val="0"/>
              </a:spcBef>
              <a:spcAft>
                <a:spcPts val="1200"/>
              </a:spcAft>
              <a:buClr>
                <a:schemeClr val="accent6"/>
              </a:buClr>
            </a:pPr>
            <a:r>
              <a:rPr lang="en-US" sz="2800" dirty="0">
                <a:ea typeface="Times New Roman" panose="02020603050405020304" pitchFamily="18" charset="0"/>
                <a:cs typeface="Calibri" panose="020F0502020204030204" pitchFamily="34" charset="0"/>
              </a:rPr>
              <a:t>abilities </a:t>
            </a:r>
          </a:p>
          <a:p>
            <a:pPr marL="460375" lvl="1" indent="-233363">
              <a:lnSpc>
                <a:spcPct val="100000"/>
              </a:lnSpc>
              <a:spcBef>
                <a:spcPts val="0"/>
              </a:spcBef>
              <a:spcAft>
                <a:spcPts val="1200"/>
              </a:spcAft>
              <a:buClr>
                <a:schemeClr val="accent6"/>
              </a:buClr>
            </a:pPr>
            <a:r>
              <a:rPr lang="en-US" sz="2800" dirty="0">
                <a:ea typeface="Times New Roman" panose="02020603050405020304" pitchFamily="18" charset="0"/>
                <a:cs typeface="Calibri" panose="020F0502020204030204" pitchFamily="34" charset="0"/>
              </a:rPr>
              <a:t>emerging knowledge and skills</a:t>
            </a:r>
          </a:p>
        </p:txBody>
      </p:sp>
      <p:sp>
        <p:nvSpPr>
          <p:cNvPr id="4" name="Title 3">
            <a:extLst>
              <a:ext uri="{FF2B5EF4-FFF2-40B4-BE49-F238E27FC236}">
                <a16:creationId xmlns:a16="http://schemas.microsoft.com/office/drawing/2014/main" id="{44CC276C-6D14-1130-D1D6-E08578308F05}"/>
              </a:ext>
            </a:extLst>
          </p:cNvPr>
          <p:cNvSpPr>
            <a:spLocks noGrp="1"/>
          </p:cNvSpPr>
          <p:nvPr>
            <p:ph type="title"/>
          </p:nvPr>
        </p:nvSpPr>
        <p:spPr/>
        <p:txBody>
          <a:bodyPr/>
          <a:lstStyle/>
          <a:p>
            <a:r>
              <a:rPr lang="en-US" dirty="0"/>
              <a:t>Mutual Learning: Defined</a:t>
            </a:r>
          </a:p>
        </p:txBody>
      </p:sp>
      <p:pic>
        <p:nvPicPr>
          <p:cNvPr id="6" name="Content Placeholder 6">
            <a:extLst>
              <a:ext uri="{FF2B5EF4-FFF2-40B4-BE49-F238E27FC236}">
                <a16:creationId xmlns:a16="http://schemas.microsoft.com/office/drawing/2014/main" id="{8E2D9512-D7AB-C805-985E-3AED3C90B696}"/>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096000" y="1588240"/>
            <a:ext cx="5260308" cy="4094299"/>
          </a:xfrm>
          <a:ln>
            <a:noFill/>
          </a:ln>
        </p:spPr>
      </p:pic>
    </p:spTree>
    <p:extLst>
      <p:ext uri="{BB962C8B-B14F-4D97-AF65-F5344CB8AC3E}">
        <p14:creationId xmlns:p14="http://schemas.microsoft.com/office/powerpoint/2010/main" val="161629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696843-3C3B-C4B5-2322-CF9934E3C885}"/>
              </a:ext>
            </a:extLst>
          </p:cNvPr>
          <p:cNvSpPr>
            <a:spLocks noGrp="1"/>
          </p:cNvSpPr>
          <p:nvPr>
            <p:ph sz="half" idx="1"/>
          </p:nvPr>
        </p:nvSpPr>
        <p:spPr>
          <a:xfrm>
            <a:off x="838200" y="1429233"/>
            <a:ext cx="4798102" cy="3982216"/>
          </a:xfrm>
        </p:spPr>
        <p:txBody>
          <a:bodyPr>
            <a:normAutofit/>
          </a:bodyPr>
          <a:lstStyle/>
          <a:p>
            <a:pPr marL="0" lvl="1" indent="0">
              <a:lnSpc>
                <a:spcPct val="100000"/>
              </a:lnSpc>
              <a:spcBef>
                <a:spcPts val="0"/>
              </a:spcBef>
              <a:spcAft>
                <a:spcPts val="600"/>
              </a:spcAft>
              <a:buNone/>
            </a:pPr>
            <a:r>
              <a:rPr lang="en-US" sz="2800" dirty="0">
                <a:ea typeface="Times New Roman" panose="02020603050405020304" pitchFamily="18" charset="0"/>
                <a:cs typeface="Calibri" panose="020F0502020204030204" pitchFamily="34" charset="0"/>
              </a:rPr>
              <a:t>U</a:t>
            </a:r>
            <a:r>
              <a:rPr lang="en-US" sz="2800" kern="0" dirty="0">
                <a:ea typeface="Times New Roman" panose="02020603050405020304" pitchFamily="18" charset="0"/>
                <a:cs typeface="Calibri" panose="020F0502020204030204" pitchFamily="34" charset="0"/>
              </a:rPr>
              <a:t>sing</a:t>
            </a:r>
            <a:r>
              <a:rPr lang="en-US" sz="2800" kern="0" dirty="0">
                <a:effectLst/>
                <a:latin typeface="Montserrat" panose="00000500000000000000" pitchFamily="2" charset="0"/>
                <a:ea typeface="Times New Roman" panose="02020603050405020304" pitchFamily="18" charset="0"/>
                <a:cs typeface="Calibri" panose="020F0502020204030204" pitchFamily="34" charset="0"/>
              </a:rPr>
              <a:t> mutual learning</a:t>
            </a:r>
            <a:r>
              <a:rPr lang="en-US" sz="2800" kern="0" dirty="0">
                <a:solidFill>
                  <a:srgbClr val="FF0000"/>
                </a:solidFill>
                <a:effectLst/>
                <a:latin typeface="Montserrat" panose="00000500000000000000" pitchFamily="2" charset="0"/>
                <a:ea typeface="Times New Roman" panose="02020603050405020304" pitchFamily="18" charset="0"/>
                <a:cs typeface="Calibri" panose="020F0502020204030204" pitchFamily="34" charset="0"/>
              </a:rPr>
              <a:t>:</a:t>
            </a:r>
            <a:endParaRPr lang="en-US" sz="2800" strike="sngStrike" dirty="0">
              <a:solidFill>
                <a:srgbClr val="FF0000"/>
              </a:solidFill>
              <a:ea typeface="Times New Roman" panose="02020603050405020304" pitchFamily="18" charset="0"/>
              <a:cs typeface="Calibri" panose="020F0502020204030204" pitchFamily="34" charset="0"/>
            </a:endParaRPr>
          </a:p>
          <a:p>
            <a:pPr marL="457200" lvl="1">
              <a:lnSpc>
                <a:spcPct val="100000"/>
              </a:lnSpc>
              <a:spcBef>
                <a:spcPts val="1200"/>
              </a:spcBef>
              <a:spcAft>
                <a:spcPts val="600"/>
              </a:spcAft>
              <a:buClr>
                <a:schemeClr val="accent6"/>
              </a:buClr>
            </a:pPr>
            <a:r>
              <a:rPr lang="en-US" sz="2800" dirty="0">
                <a:effectLst/>
                <a:ea typeface="Times New Roman" panose="02020603050405020304" pitchFamily="18" charset="0"/>
                <a:cs typeface="Calibri" panose="020F0502020204030204" pitchFamily="34" charset="0"/>
              </a:rPr>
              <a:t>helps children feel a sense of belonging</a:t>
            </a:r>
          </a:p>
          <a:p>
            <a:pPr marL="457200" lvl="1">
              <a:lnSpc>
                <a:spcPct val="100000"/>
              </a:lnSpc>
              <a:spcBef>
                <a:spcPts val="1200"/>
              </a:spcBef>
              <a:spcAft>
                <a:spcPts val="600"/>
              </a:spcAft>
              <a:buClr>
                <a:schemeClr val="accent6"/>
              </a:buClr>
            </a:pPr>
            <a:r>
              <a:rPr lang="en-US" sz="2800" dirty="0">
                <a:ea typeface="Times New Roman" panose="02020603050405020304" pitchFamily="18" charset="0"/>
                <a:cs typeface="Calibri" panose="020F0502020204030204" pitchFamily="34" charset="0"/>
              </a:rPr>
              <a:t>enhances engagement</a:t>
            </a:r>
            <a:endParaRPr lang="en-US" sz="2800" dirty="0">
              <a:effectLst/>
              <a:ea typeface="Times New Roman" panose="02020603050405020304" pitchFamily="18" charset="0"/>
              <a:cs typeface="Calibri" panose="020F0502020204030204" pitchFamily="34" charset="0"/>
            </a:endParaRPr>
          </a:p>
          <a:p>
            <a:pPr marL="457200" lvl="1">
              <a:lnSpc>
                <a:spcPct val="100000"/>
              </a:lnSpc>
              <a:spcBef>
                <a:spcPts val="1200"/>
              </a:spcBef>
              <a:spcAft>
                <a:spcPts val="600"/>
              </a:spcAft>
              <a:buClr>
                <a:schemeClr val="accent6"/>
              </a:buClr>
            </a:pPr>
            <a:r>
              <a:rPr lang="en-US" sz="2800" dirty="0">
                <a:ea typeface="Times New Roman" panose="02020603050405020304" pitchFamily="18" charset="0"/>
                <a:cs typeface="Calibri" panose="020F0502020204030204" pitchFamily="34" charset="0"/>
              </a:rPr>
              <a:t>provides individualized support</a:t>
            </a:r>
          </a:p>
        </p:txBody>
      </p:sp>
      <p:sp>
        <p:nvSpPr>
          <p:cNvPr id="4" name="Title 3">
            <a:extLst>
              <a:ext uri="{FF2B5EF4-FFF2-40B4-BE49-F238E27FC236}">
                <a16:creationId xmlns:a16="http://schemas.microsoft.com/office/drawing/2014/main" id="{B1B82355-7242-22E1-8E77-6387052182C0}"/>
              </a:ext>
            </a:extLst>
          </p:cNvPr>
          <p:cNvSpPr>
            <a:spLocks noGrp="1"/>
          </p:cNvSpPr>
          <p:nvPr>
            <p:ph type="title"/>
          </p:nvPr>
        </p:nvSpPr>
        <p:spPr/>
        <p:txBody>
          <a:bodyPr/>
          <a:lstStyle/>
          <a:p>
            <a:r>
              <a:rPr lang="en-US" dirty="0"/>
              <a:t>Why is mutual learning important?</a:t>
            </a:r>
          </a:p>
        </p:txBody>
      </p:sp>
      <p:pic>
        <p:nvPicPr>
          <p:cNvPr id="5" name="Content Placeholder 5">
            <a:extLst>
              <a:ext uri="{FF2B5EF4-FFF2-40B4-BE49-F238E27FC236}">
                <a16:creationId xmlns:a16="http://schemas.microsoft.com/office/drawing/2014/main" id="{6FA817C3-402A-B60C-8CCE-36EBA397BCDC}"/>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6400800" y="1504184"/>
            <a:ext cx="4953000" cy="3907265"/>
          </a:xfrm>
          <a:ln>
            <a:noFill/>
          </a:ln>
        </p:spPr>
      </p:pic>
      <p:sp>
        <p:nvSpPr>
          <p:cNvPr id="7" name="TextBox 6">
            <a:extLst>
              <a:ext uri="{FF2B5EF4-FFF2-40B4-BE49-F238E27FC236}">
                <a16:creationId xmlns:a16="http://schemas.microsoft.com/office/drawing/2014/main" id="{373E747D-D7FC-74A0-4FE8-C874C519064D}"/>
              </a:ext>
            </a:extLst>
          </p:cNvPr>
          <p:cNvSpPr txBox="1"/>
          <p:nvPr/>
        </p:nvSpPr>
        <p:spPr>
          <a:xfrm>
            <a:off x="911689" y="5855942"/>
            <a:ext cx="10812517" cy="369332"/>
          </a:xfrm>
          <a:prstGeom prst="rect">
            <a:avLst/>
          </a:prstGeom>
          <a:noFill/>
        </p:spPr>
        <p:txBody>
          <a:bodyPr wrap="square" rtlCol="0">
            <a:spAutoFit/>
          </a:bodyPr>
          <a:lstStyle/>
          <a:p>
            <a:pPr marL="0" marR="0">
              <a:spcAft>
                <a:spcPts val="600"/>
              </a:spcAft>
            </a:pPr>
            <a:r>
              <a:rPr lang="en-US" dirty="0">
                <a:solidFill>
                  <a:srgbClr val="767676"/>
                </a:solidFill>
                <a:effectLst/>
                <a:latin typeface="Montserrat" panose="00000500000000000000" pitchFamily="2" charset="0"/>
                <a:ea typeface="Times New Roman" panose="02020603050405020304" pitchFamily="18" charset="0"/>
                <a:cs typeface="Segoe UI" panose="020B0502040204020203" pitchFamily="34" charset="0"/>
              </a:rPr>
              <a:t>Schettino (2016); </a:t>
            </a:r>
            <a:r>
              <a:rPr lang="en-US" dirty="0">
                <a:solidFill>
                  <a:srgbClr val="767676"/>
                </a:solidFill>
                <a:effectLst/>
                <a:latin typeface="Montserrat" panose="00000500000000000000" pitchFamily="2" charset="0"/>
                <a:ea typeface="Times New Roman" panose="02020603050405020304" pitchFamily="18" charset="0"/>
              </a:rPr>
              <a:t>National Academies of Sciences, Engineering, and Medicine (2022)</a:t>
            </a:r>
          </a:p>
        </p:txBody>
      </p:sp>
    </p:spTree>
    <p:extLst>
      <p:ext uri="{BB962C8B-B14F-4D97-AF65-F5344CB8AC3E}">
        <p14:creationId xmlns:p14="http://schemas.microsoft.com/office/powerpoint/2010/main" val="206231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83196C1A-61F4-E403-3EBB-FD43F5F4B4FD}"/>
              </a:ext>
              <a:ext uri="{C183D7F6-B498-43B3-948B-1728B52AA6E4}">
                <adec:decorative xmlns:adec="http://schemas.microsoft.com/office/drawing/2017/decorative" val="1"/>
              </a:ext>
            </a:extLst>
          </p:cNvPr>
          <p:cNvPicPr>
            <a:picLocks noGrp="1"/>
          </p:cNvPicPr>
          <p:nvPr>
            <p:ph sz="half" idx="1"/>
          </p:nvPr>
        </p:nvPicPr>
        <p:blipFill>
          <a:blip r:embed="rId3"/>
          <a:srcRect l="353" t="1679" r="15609" b="2076"/>
          <a:stretch/>
        </p:blipFill>
        <p:spPr>
          <a:xfrm>
            <a:off x="538682" y="1423255"/>
            <a:ext cx="3565877" cy="3246120"/>
          </a:xfrm>
          <a:prstGeom prst="rect">
            <a:avLst/>
          </a:prstGeom>
          <a:ln w="12700">
            <a:noFill/>
          </a:ln>
        </p:spPr>
      </p:pic>
      <p:sp>
        <p:nvSpPr>
          <p:cNvPr id="4" name="Title 3">
            <a:extLst>
              <a:ext uri="{FF2B5EF4-FFF2-40B4-BE49-F238E27FC236}">
                <a16:creationId xmlns:a16="http://schemas.microsoft.com/office/drawing/2014/main" id="{96A3DA78-56A9-F827-3032-46B77B1EEA3C}"/>
              </a:ext>
            </a:extLst>
          </p:cNvPr>
          <p:cNvSpPr>
            <a:spLocks noGrp="1"/>
          </p:cNvSpPr>
          <p:nvPr>
            <p:ph type="title"/>
          </p:nvPr>
        </p:nvSpPr>
        <p:spPr/>
        <p:txBody>
          <a:bodyPr/>
          <a:lstStyle/>
          <a:p>
            <a:r>
              <a:rPr lang="en-US" dirty="0"/>
              <a:t>Ways to Learn About Children</a:t>
            </a:r>
          </a:p>
        </p:txBody>
      </p:sp>
      <p:sp>
        <p:nvSpPr>
          <p:cNvPr id="6" name="Text Placeholder 5">
            <a:extLst>
              <a:ext uri="{FF2B5EF4-FFF2-40B4-BE49-F238E27FC236}">
                <a16:creationId xmlns:a16="http://schemas.microsoft.com/office/drawing/2014/main" id="{7C0E0A47-4EDA-8839-35A6-376F9D954D32}"/>
              </a:ext>
            </a:extLst>
          </p:cNvPr>
          <p:cNvSpPr>
            <a:spLocks noGrp="1"/>
          </p:cNvSpPr>
          <p:nvPr>
            <p:ph type="body" sz="quarter" idx="11"/>
          </p:nvPr>
        </p:nvSpPr>
        <p:spPr>
          <a:xfrm>
            <a:off x="523693" y="4840532"/>
            <a:ext cx="3565877" cy="1214438"/>
          </a:xfrm>
        </p:spPr>
        <p:txBody>
          <a:bodyPr/>
          <a:lstStyle/>
          <a:p>
            <a:pPr algn="ctr"/>
            <a:r>
              <a:rPr lang="en-US" dirty="0"/>
              <a:t>Partner with families</a:t>
            </a:r>
          </a:p>
        </p:txBody>
      </p:sp>
      <p:sp>
        <p:nvSpPr>
          <p:cNvPr id="7" name="Text Placeholder 6">
            <a:extLst>
              <a:ext uri="{FF2B5EF4-FFF2-40B4-BE49-F238E27FC236}">
                <a16:creationId xmlns:a16="http://schemas.microsoft.com/office/drawing/2014/main" id="{97B946D7-5A40-8550-9E7C-150195754414}"/>
              </a:ext>
            </a:extLst>
          </p:cNvPr>
          <p:cNvSpPr>
            <a:spLocks noGrp="1"/>
          </p:cNvSpPr>
          <p:nvPr>
            <p:ph type="body" sz="quarter" idx="12"/>
          </p:nvPr>
        </p:nvSpPr>
        <p:spPr>
          <a:xfrm>
            <a:off x="4297180" y="4840532"/>
            <a:ext cx="3565525" cy="1214438"/>
          </a:xfrm>
        </p:spPr>
        <p:txBody>
          <a:bodyPr/>
          <a:lstStyle/>
          <a:p>
            <a:pPr algn="ctr"/>
            <a:r>
              <a:rPr lang="en-US" dirty="0"/>
              <a:t>Provide choices</a:t>
            </a:r>
          </a:p>
        </p:txBody>
      </p:sp>
      <p:sp>
        <p:nvSpPr>
          <p:cNvPr id="8" name="Text Placeholder 7">
            <a:extLst>
              <a:ext uri="{FF2B5EF4-FFF2-40B4-BE49-F238E27FC236}">
                <a16:creationId xmlns:a16="http://schemas.microsoft.com/office/drawing/2014/main" id="{4AAA87CC-7CF7-2793-95BB-252571A814BC}"/>
              </a:ext>
            </a:extLst>
          </p:cNvPr>
          <p:cNvSpPr>
            <a:spLocks noGrp="1"/>
          </p:cNvSpPr>
          <p:nvPr>
            <p:ph type="body" sz="quarter" idx="13"/>
          </p:nvPr>
        </p:nvSpPr>
        <p:spPr>
          <a:xfrm>
            <a:off x="8065905" y="4840532"/>
            <a:ext cx="3565525" cy="1214438"/>
          </a:xfrm>
        </p:spPr>
        <p:txBody>
          <a:bodyPr/>
          <a:lstStyle/>
          <a:p>
            <a:pPr algn="ctr"/>
            <a:r>
              <a:rPr lang="en-US" dirty="0"/>
              <a:t>Observe children carefully</a:t>
            </a:r>
          </a:p>
        </p:txBody>
      </p:sp>
      <p:sp>
        <p:nvSpPr>
          <p:cNvPr id="21" name="Text Placeholder 20">
            <a:extLst>
              <a:ext uri="{FF2B5EF4-FFF2-40B4-BE49-F238E27FC236}">
                <a16:creationId xmlns:a16="http://schemas.microsoft.com/office/drawing/2014/main" id="{B10018BB-9F56-42A5-5051-991F53BC9032}"/>
              </a:ext>
            </a:extLst>
          </p:cNvPr>
          <p:cNvSpPr>
            <a:spLocks noGrp="1"/>
          </p:cNvSpPr>
          <p:nvPr>
            <p:ph type="body" sz="quarter" idx="14"/>
          </p:nvPr>
        </p:nvSpPr>
        <p:spPr>
          <a:xfrm>
            <a:off x="523875" y="5660961"/>
            <a:ext cx="11199813" cy="430213"/>
          </a:xfrm>
        </p:spPr>
        <p:txBody>
          <a:bodyPr/>
          <a:lstStyle/>
          <a:p>
            <a:r>
              <a:rPr lang="en-US" sz="1800" dirty="0">
                <a:latin typeface="Montserrat" panose="00000500000000000000" pitchFamily="2" charset="0"/>
              </a:rPr>
              <a:t>Moll et al. (2006)</a:t>
            </a:r>
          </a:p>
        </p:txBody>
      </p:sp>
      <p:sp>
        <p:nvSpPr>
          <p:cNvPr id="18" name="Rectangle 17">
            <a:extLst>
              <a:ext uri="{FF2B5EF4-FFF2-40B4-BE49-F238E27FC236}">
                <a16:creationId xmlns:a16="http://schemas.microsoft.com/office/drawing/2014/main" id="{6C3D9526-CA35-216E-3EE5-73D22D32A3A9}"/>
              </a:ext>
              <a:ext uri="{C183D7F6-B498-43B3-948B-1728B52AA6E4}">
                <adec:decorative xmlns:adec="http://schemas.microsoft.com/office/drawing/2017/decorative" val="1"/>
              </a:ext>
            </a:extLst>
          </p:cNvPr>
          <p:cNvSpPr/>
          <p:nvPr/>
        </p:nvSpPr>
        <p:spPr>
          <a:xfrm>
            <a:off x="4296958" y="1423255"/>
            <a:ext cx="3565968" cy="3246120"/>
          </a:xfrm>
          <a:prstGeom prst="rect">
            <a:avLst/>
          </a:prstGeom>
          <a:blipFill>
            <a:blip r:embed="rId4" cstate="screen">
              <a:extLst>
                <a:ext uri="{BEBA8EAE-BF5A-486C-A8C5-ECC9F3942E4B}">
                  <a14:imgProps xmlns:a14="http://schemas.microsoft.com/office/drawing/2010/main">
                    <a14:imgLayer r:embed="rId5">
                      <a14:imgEffect>
                        <a14:colorTemperature colorTemp="5619"/>
                      </a14:imgEffect>
                      <a14:imgEffect>
                        <a14:saturation sat="68000"/>
                      </a14:imgEffect>
                    </a14:imgLayer>
                  </a14:imgProps>
                </a:ex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Rectangle 22">
            <a:extLst>
              <a:ext uri="{FF2B5EF4-FFF2-40B4-BE49-F238E27FC236}">
                <a16:creationId xmlns:a16="http://schemas.microsoft.com/office/drawing/2014/main" id="{4F8B6BCF-006A-946F-534E-542AAFEA5FBB}"/>
              </a:ext>
              <a:ext uri="{C183D7F6-B498-43B3-948B-1728B52AA6E4}">
                <adec:decorative xmlns:adec="http://schemas.microsoft.com/office/drawing/2017/decorative" val="1"/>
              </a:ext>
            </a:extLst>
          </p:cNvPr>
          <p:cNvSpPr/>
          <p:nvPr/>
        </p:nvSpPr>
        <p:spPr>
          <a:xfrm>
            <a:off x="8054883" y="1423255"/>
            <a:ext cx="3563273" cy="3246120"/>
          </a:xfrm>
          <a:prstGeom prst="rect">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2681226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Mutual Learning handout.">
            <a:extLst>
              <a:ext uri="{FF2B5EF4-FFF2-40B4-BE49-F238E27FC236}">
                <a16:creationId xmlns:a16="http://schemas.microsoft.com/office/drawing/2014/main" id="{80344CD1-A055-7347-96B3-5A4891F767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2216" y="683418"/>
            <a:ext cx="4243172" cy="5491164"/>
          </a:xfrm>
          <a:prstGeom prst="rect">
            <a:avLst/>
          </a:prstGeom>
          <a:ln>
            <a:solidFill>
              <a:schemeClr val="accent6"/>
            </a:solidFill>
          </a:ln>
        </p:spPr>
      </p:pic>
      <p:sp>
        <p:nvSpPr>
          <p:cNvPr id="4" name="Title 3">
            <a:extLst>
              <a:ext uri="{FF2B5EF4-FFF2-40B4-BE49-F238E27FC236}">
                <a16:creationId xmlns:a16="http://schemas.microsoft.com/office/drawing/2014/main" id="{6567244F-8157-9D3C-1E57-8D9BC2FFD59F}"/>
              </a:ext>
            </a:extLst>
          </p:cNvPr>
          <p:cNvSpPr>
            <a:spLocks noGrp="1"/>
          </p:cNvSpPr>
          <p:nvPr>
            <p:ph type="title"/>
          </p:nvPr>
        </p:nvSpPr>
        <p:spPr>
          <a:xfrm>
            <a:off x="1237130" y="130417"/>
            <a:ext cx="4034118" cy="3288644"/>
          </a:xfrm>
        </p:spPr>
        <p:txBody>
          <a:bodyPr/>
          <a:lstStyle/>
          <a:p>
            <a:r>
              <a:rPr lang="en-US" dirty="0"/>
              <a:t>Explore:</a:t>
            </a:r>
          </a:p>
        </p:txBody>
      </p:sp>
      <p:sp>
        <p:nvSpPr>
          <p:cNvPr id="7" name="Subtitle 6">
            <a:extLst>
              <a:ext uri="{FF2B5EF4-FFF2-40B4-BE49-F238E27FC236}">
                <a16:creationId xmlns:a16="http://schemas.microsoft.com/office/drawing/2014/main" id="{6278455B-0B44-66CC-6DCA-D8859182E177}"/>
              </a:ext>
            </a:extLst>
          </p:cNvPr>
          <p:cNvSpPr>
            <a:spLocks noGrp="1"/>
          </p:cNvSpPr>
          <p:nvPr>
            <p:ph type="subTitle" idx="13"/>
          </p:nvPr>
        </p:nvSpPr>
        <p:spPr>
          <a:xfrm>
            <a:off x="1237130" y="3710610"/>
            <a:ext cx="4034118" cy="1466470"/>
          </a:xfrm>
        </p:spPr>
        <p:txBody>
          <a:bodyPr/>
          <a:lstStyle/>
          <a:p>
            <a:r>
              <a:rPr lang="en-US" dirty="0"/>
              <a:t>Mutual Learning</a:t>
            </a:r>
          </a:p>
        </p:txBody>
      </p:sp>
    </p:spTree>
    <p:extLst>
      <p:ext uri="{BB962C8B-B14F-4D97-AF65-F5344CB8AC3E}">
        <p14:creationId xmlns:p14="http://schemas.microsoft.com/office/powerpoint/2010/main" val="3726910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78D400E-2B43-E499-C5C7-D2AE19EFA1EF}"/>
              </a:ext>
            </a:extLst>
          </p:cNvPr>
          <p:cNvGraphicFramePr>
            <a:graphicFrameLocks noGrp="1"/>
          </p:cNvGraphicFramePr>
          <p:nvPr>
            <p:ph sz="half" idx="1"/>
            <p:extLst>
              <p:ext uri="{D42A27DB-BD31-4B8C-83A1-F6EECF244321}">
                <p14:modId xmlns:p14="http://schemas.microsoft.com/office/powerpoint/2010/main" val="1847271392"/>
              </p:ext>
            </p:extLst>
          </p:nvPr>
        </p:nvGraphicFramePr>
        <p:xfrm>
          <a:off x="838199" y="2149134"/>
          <a:ext cx="10515600" cy="360522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212092584"/>
                    </a:ext>
                  </a:extLst>
                </a:gridCol>
                <a:gridCol w="3505200">
                  <a:extLst>
                    <a:ext uri="{9D8B030D-6E8A-4147-A177-3AD203B41FA5}">
                      <a16:colId xmlns:a16="http://schemas.microsoft.com/office/drawing/2014/main" val="2982820006"/>
                    </a:ext>
                  </a:extLst>
                </a:gridCol>
                <a:gridCol w="3505200">
                  <a:extLst>
                    <a:ext uri="{9D8B030D-6E8A-4147-A177-3AD203B41FA5}">
                      <a16:colId xmlns:a16="http://schemas.microsoft.com/office/drawing/2014/main" val="2189561658"/>
                    </a:ext>
                  </a:extLst>
                </a:gridCol>
              </a:tblGrid>
              <a:tr h="13370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2509F"/>
                          </a:solidFill>
                          <a:latin typeface="Poppins" pitchFamily="2" charset="77"/>
                          <a:cs typeface="Poppins" pitchFamily="2" charset="77"/>
                        </a:rPr>
                        <a:t>What I learned?</a:t>
                      </a:r>
                    </a:p>
                  </a:txBody>
                  <a:tcPr anchor="ct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rgbClr val="D8E4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2509F"/>
                          </a:solidFill>
                          <a:latin typeface="Poppins" pitchFamily="2" charset="77"/>
                          <a:cs typeface="Poppins" pitchFamily="2" charset="77"/>
                        </a:rPr>
                        <a:t>How I learned this?</a:t>
                      </a:r>
                    </a:p>
                  </a:txBody>
                  <a:tcPr anchor="ct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rgbClr val="D8E4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noProof="0" dirty="0">
                          <a:solidFill>
                            <a:srgbClr val="42509F"/>
                          </a:solidFill>
                          <a:latin typeface="Montserrat" pitchFamily="2" charset="77"/>
                        </a:rPr>
                        <a:t>Ways I might use what I learned?</a:t>
                      </a:r>
                      <a:endParaRPr lang="en-US" sz="2800" b="1" i="0" u="none" strike="noStrike" noProof="0" dirty="0">
                        <a:solidFill>
                          <a:srgbClr val="42509F"/>
                        </a:solidFill>
                        <a:latin typeface="Montserrat" pitchFamily="2" charset="77"/>
                      </a:endParaRPr>
                    </a:p>
                  </a:txBody>
                  <a:tcPr anchor="ct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rgbClr val="D8E4EE"/>
                    </a:solidFill>
                  </a:tcPr>
                </a:tc>
                <a:extLst>
                  <a:ext uri="{0D108BD9-81ED-4DB2-BD59-A6C34878D82A}">
                    <a16:rowId xmlns:a16="http://schemas.microsoft.com/office/drawing/2014/main" val="2131839673"/>
                  </a:ext>
                </a:extLst>
              </a:tr>
              <a:tr h="2268175">
                <a:tc>
                  <a:txBody>
                    <a:bodyPr/>
                    <a:lstStyle/>
                    <a:p>
                      <a:endParaRPr lang="en-US" dirty="0"/>
                    </a:p>
                  </a:txBody>
                  <a:tcP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rgbClr val="42509F"/>
                      </a:solidFill>
                      <a:prstDash val="solid"/>
                      <a:round/>
                      <a:headEnd type="none" w="med" len="med"/>
                      <a:tailEnd type="none" w="med" len="med"/>
                    </a:lnL>
                    <a:lnR w="19050" cap="flat" cmpd="sng" algn="ctr">
                      <a:solidFill>
                        <a:srgbClr val="42509F"/>
                      </a:solidFill>
                      <a:prstDash val="solid"/>
                      <a:round/>
                      <a:headEnd type="none" w="med" len="med"/>
                      <a:tailEnd type="none" w="med" len="med"/>
                    </a:lnR>
                    <a:lnT w="19050" cap="flat" cmpd="sng" algn="ctr">
                      <a:solidFill>
                        <a:srgbClr val="42509F"/>
                      </a:solidFill>
                      <a:prstDash val="solid"/>
                      <a:round/>
                      <a:headEnd type="none" w="med" len="med"/>
                      <a:tailEnd type="none" w="med" len="med"/>
                    </a:lnT>
                    <a:lnB w="19050" cap="flat" cmpd="sng" algn="ctr">
                      <a:solidFill>
                        <a:srgbClr val="42509F"/>
                      </a:solidFill>
                      <a:prstDash val="solid"/>
                      <a:round/>
                      <a:headEnd type="none" w="med" len="med"/>
                      <a:tailEnd type="none" w="med" len="med"/>
                    </a:lnB>
                    <a:solidFill>
                      <a:schemeClr val="bg1"/>
                    </a:solidFill>
                  </a:tcPr>
                </a:tc>
                <a:extLst>
                  <a:ext uri="{0D108BD9-81ED-4DB2-BD59-A6C34878D82A}">
                    <a16:rowId xmlns:a16="http://schemas.microsoft.com/office/drawing/2014/main" val="3953731598"/>
                  </a:ext>
                </a:extLst>
              </a:tr>
            </a:tbl>
          </a:graphicData>
        </a:graphic>
      </p:graphicFrame>
      <p:sp>
        <p:nvSpPr>
          <p:cNvPr id="4" name="Title 3">
            <a:extLst>
              <a:ext uri="{FF2B5EF4-FFF2-40B4-BE49-F238E27FC236}">
                <a16:creationId xmlns:a16="http://schemas.microsoft.com/office/drawing/2014/main" id="{D488838D-2935-C770-0AA2-33E75EB8BD71}"/>
              </a:ext>
            </a:extLst>
          </p:cNvPr>
          <p:cNvSpPr>
            <a:spLocks noGrp="1"/>
          </p:cNvSpPr>
          <p:nvPr>
            <p:ph type="title"/>
          </p:nvPr>
        </p:nvSpPr>
        <p:spPr/>
        <p:txBody>
          <a:bodyPr/>
          <a:lstStyle/>
          <a:p>
            <a:r>
              <a:rPr lang="en-US" dirty="0">
                <a:latin typeface="Montserrat Medium" panose="00000600000000000000" pitchFamily="50" charset="0"/>
              </a:rPr>
              <a:t>Mutual Learning in My Setting</a:t>
            </a:r>
            <a:endParaRPr lang="en-US" dirty="0"/>
          </a:p>
        </p:txBody>
      </p:sp>
      <p:sp>
        <p:nvSpPr>
          <p:cNvPr id="5" name="Subtitle 4">
            <a:extLst>
              <a:ext uri="{FF2B5EF4-FFF2-40B4-BE49-F238E27FC236}">
                <a16:creationId xmlns:a16="http://schemas.microsoft.com/office/drawing/2014/main" id="{A121A158-E780-9924-A22D-3D0704D91E37}"/>
              </a:ext>
            </a:extLst>
          </p:cNvPr>
          <p:cNvSpPr>
            <a:spLocks noGrp="1"/>
          </p:cNvSpPr>
          <p:nvPr>
            <p:ph type="subTitle" idx="14"/>
          </p:nvPr>
        </p:nvSpPr>
        <p:spPr>
          <a:xfrm>
            <a:off x="838198" y="1183152"/>
            <a:ext cx="10165605" cy="687429"/>
          </a:xfrm>
        </p:spPr>
        <p:txBody>
          <a:bodyPr/>
          <a:lstStyle/>
          <a:p>
            <a:r>
              <a:rPr lang="en-US" sz="3200" dirty="0">
                <a:solidFill>
                  <a:schemeClr val="tx1"/>
                </a:solidFill>
                <a:latin typeface="Montserrat" panose="00000500000000000000" pitchFamily="2" charset="0"/>
              </a:rPr>
              <a:t>Think of a child in your learning setting.</a:t>
            </a:r>
          </a:p>
        </p:txBody>
      </p:sp>
    </p:spTree>
    <p:extLst>
      <p:ext uri="{BB962C8B-B14F-4D97-AF65-F5344CB8AC3E}">
        <p14:creationId xmlns:p14="http://schemas.microsoft.com/office/powerpoint/2010/main" val="2058627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D09775-C89B-1E5A-D7FF-3DD6C0F3D544}"/>
              </a:ext>
            </a:extLst>
          </p:cNvPr>
          <p:cNvSpPr>
            <a:spLocks noGrp="1"/>
          </p:cNvSpPr>
          <p:nvPr>
            <p:ph type="title"/>
          </p:nvPr>
        </p:nvSpPr>
        <p:spPr>
          <a:xfrm>
            <a:off x="838199" y="905669"/>
            <a:ext cx="4747591" cy="5041900"/>
          </a:xfrm>
        </p:spPr>
        <p:txBody>
          <a:bodyPr anchor="ctr" anchorCtr="0"/>
          <a:lstStyle/>
          <a:p>
            <a:r>
              <a:rPr lang="en-US" dirty="0"/>
              <a:t>Meaningful Investigations</a:t>
            </a:r>
          </a:p>
        </p:txBody>
      </p:sp>
      <p:pic>
        <p:nvPicPr>
          <p:cNvPr id="6" name="Content Placeholder 5" descr="The M to the fifth Early Math Approach graphic appears with Meaningful Investigations at the top left highlighted in purple. The remaining four practices surrounding Mutual Learning are in the background. ">
            <a:extLst>
              <a:ext uri="{FF2B5EF4-FFF2-40B4-BE49-F238E27FC236}">
                <a16:creationId xmlns:a16="http://schemas.microsoft.com/office/drawing/2014/main" id="{D6433BA5-142A-5477-B27C-6F2C04A4298F}"/>
              </a:ext>
              <a:ext uri="{C183D7F6-B498-43B3-948B-1728B52AA6E4}">
                <adec:decorative xmlns:adec="http://schemas.microsoft.com/office/drawing/2017/decorative" val="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115878" y="646767"/>
            <a:ext cx="5512904" cy="5512904"/>
          </a:xfrm>
          <a:prstGeom prst="rect">
            <a:avLst/>
          </a:prstGeom>
        </p:spPr>
      </p:pic>
    </p:spTree>
    <p:extLst>
      <p:ext uri="{BB962C8B-B14F-4D97-AF65-F5344CB8AC3E}">
        <p14:creationId xmlns:p14="http://schemas.microsoft.com/office/powerpoint/2010/main" val="2937294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85EB98C-5DE2-5185-0D37-6CB24098BEA2}"/>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p:blipFill>
        <p:spPr>
          <a:xfrm>
            <a:off x="579055" y="2085649"/>
            <a:ext cx="3455164" cy="3244850"/>
          </a:xfrm>
          <a:ln>
            <a:noFill/>
          </a:ln>
        </p:spPr>
      </p:pic>
      <p:pic>
        <p:nvPicPr>
          <p:cNvPr id="15" name="Content Placeholder 14">
            <a:extLst>
              <a:ext uri="{FF2B5EF4-FFF2-40B4-BE49-F238E27FC236}">
                <a16:creationId xmlns:a16="http://schemas.microsoft.com/office/drawing/2014/main" id="{79C4F50A-0EA7-CC8F-0A68-5E5113183F00}"/>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297180" y="2085649"/>
            <a:ext cx="3565525" cy="3244850"/>
          </a:xfrm>
          <a:ln>
            <a:noFill/>
          </a:ln>
        </p:spPr>
      </p:pic>
      <p:pic>
        <p:nvPicPr>
          <p:cNvPr id="17" name="Content Placeholder 16">
            <a:extLst>
              <a:ext uri="{FF2B5EF4-FFF2-40B4-BE49-F238E27FC236}">
                <a16:creationId xmlns:a16="http://schemas.microsoft.com/office/drawing/2014/main" id="{3D039953-8767-8CA8-AAFD-0730243973E4}"/>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5" cstate="screen">
            <a:extLst>
              <a:ext uri="{28A0092B-C50C-407E-A947-70E740481C1C}">
                <a14:useLocalDpi xmlns:a14="http://schemas.microsoft.com/office/drawing/2010/main"/>
              </a:ext>
            </a:extLst>
          </a:blip>
          <a:srcRect/>
          <a:stretch/>
        </p:blipFill>
        <p:spPr>
          <a:xfrm>
            <a:off x="8125666" y="2085649"/>
            <a:ext cx="3565525" cy="3221702"/>
          </a:xfrm>
          <a:ln>
            <a:noFill/>
          </a:ln>
        </p:spPr>
      </p:pic>
      <p:sp>
        <p:nvSpPr>
          <p:cNvPr id="8" name="Text Placeholder 7">
            <a:extLst>
              <a:ext uri="{FF2B5EF4-FFF2-40B4-BE49-F238E27FC236}">
                <a16:creationId xmlns:a16="http://schemas.microsoft.com/office/drawing/2014/main" id="{E94342A3-217C-30CD-996F-2577AFEE1D86}"/>
              </a:ext>
            </a:extLst>
          </p:cNvPr>
          <p:cNvSpPr>
            <a:spLocks noGrp="1"/>
          </p:cNvSpPr>
          <p:nvPr>
            <p:ph type="body" sz="quarter" idx="13"/>
          </p:nvPr>
        </p:nvSpPr>
        <p:spPr>
          <a:xfrm>
            <a:off x="8065905" y="5476628"/>
            <a:ext cx="3565525" cy="1214438"/>
          </a:xfrm>
        </p:spPr>
        <p:txBody>
          <a:bodyPr/>
          <a:lstStyle/>
          <a:p>
            <a:pPr algn="ctr"/>
            <a:r>
              <a:rPr lang="en-US" sz="2000" dirty="0">
                <a:latin typeface="Montserrat" panose="00000500000000000000" pitchFamily="2" charset="0"/>
              </a:rPr>
              <a:t>Early elementary–aged children design and measure garden beds. </a:t>
            </a:r>
          </a:p>
        </p:txBody>
      </p:sp>
      <p:sp>
        <p:nvSpPr>
          <p:cNvPr id="7" name="Text Placeholder 6">
            <a:extLst>
              <a:ext uri="{FF2B5EF4-FFF2-40B4-BE49-F238E27FC236}">
                <a16:creationId xmlns:a16="http://schemas.microsoft.com/office/drawing/2014/main" id="{B0E156F2-7B79-C591-43D6-AE8063F4E48E}"/>
              </a:ext>
            </a:extLst>
          </p:cNvPr>
          <p:cNvSpPr>
            <a:spLocks noGrp="1"/>
          </p:cNvSpPr>
          <p:nvPr>
            <p:ph type="body" sz="quarter" idx="12"/>
          </p:nvPr>
        </p:nvSpPr>
        <p:spPr>
          <a:xfrm>
            <a:off x="4297180" y="5476628"/>
            <a:ext cx="3565525" cy="1214438"/>
          </a:xfrm>
        </p:spPr>
        <p:txBody>
          <a:bodyPr/>
          <a:lstStyle/>
          <a:p>
            <a:pPr algn="ctr"/>
            <a:r>
              <a:rPr lang="en-US" sz="2000" dirty="0">
                <a:latin typeface="Montserrat" panose="00000500000000000000" pitchFamily="2" charset="0"/>
              </a:rPr>
              <a:t>Preschoolers wonder how many buckets of water they need to fill a tub.</a:t>
            </a:r>
          </a:p>
          <a:p>
            <a:pPr algn="ctr"/>
            <a:endParaRPr lang="en-US" sz="2000" dirty="0"/>
          </a:p>
        </p:txBody>
      </p:sp>
      <p:sp>
        <p:nvSpPr>
          <p:cNvPr id="6" name="Text Placeholder 5">
            <a:extLst>
              <a:ext uri="{FF2B5EF4-FFF2-40B4-BE49-F238E27FC236}">
                <a16:creationId xmlns:a16="http://schemas.microsoft.com/office/drawing/2014/main" id="{000D1FD2-6D46-1D98-9949-2A31D2B76912}"/>
              </a:ext>
            </a:extLst>
          </p:cNvPr>
          <p:cNvSpPr>
            <a:spLocks noGrp="1"/>
          </p:cNvSpPr>
          <p:nvPr>
            <p:ph type="body" sz="quarter" idx="11"/>
          </p:nvPr>
        </p:nvSpPr>
        <p:spPr>
          <a:xfrm>
            <a:off x="523693" y="5476628"/>
            <a:ext cx="3565877" cy="1214438"/>
          </a:xfrm>
        </p:spPr>
        <p:txBody>
          <a:bodyPr/>
          <a:lstStyle/>
          <a:p>
            <a:pPr algn="ctr"/>
            <a:r>
              <a:rPr lang="en-US" sz="2000" dirty="0">
                <a:latin typeface="Montserrat" panose="00000500000000000000" pitchFamily="2" charset="0"/>
              </a:rPr>
              <a:t>Infants explore shapes.</a:t>
            </a:r>
          </a:p>
        </p:txBody>
      </p:sp>
      <p:sp>
        <p:nvSpPr>
          <p:cNvPr id="19" name="Text Placeholder 18">
            <a:extLst>
              <a:ext uri="{FF2B5EF4-FFF2-40B4-BE49-F238E27FC236}">
                <a16:creationId xmlns:a16="http://schemas.microsoft.com/office/drawing/2014/main" id="{6C2FDF08-767E-5067-8537-2B75AE22F696}"/>
              </a:ext>
            </a:extLst>
          </p:cNvPr>
          <p:cNvSpPr>
            <a:spLocks noGrp="1"/>
          </p:cNvSpPr>
          <p:nvPr>
            <p:ph type="body" sz="quarter" idx="14"/>
          </p:nvPr>
        </p:nvSpPr>
        <p:spPr>
          <a:xfrm>
            <a:off x="914400" y="1128987"/>
            <a:ext cx="11072191" cy="835025"/>
          </a:xfrm>
        </p:spPr>
        <p:txBody>
          <a:bodyPr/>
          <a:lstStyle/>
          <a:p>
            <a:r>
              <a:rPr lang="en-US" dirty="0">
                <a:ea typeface="Calibri" panose="020F0502020204030204" pitchFamily="34" charset="0"/>
              </a:rPr>
              <a:t>Inquiry-based, playful learning experiences allow children to question, experiment, and use math to solve authentic problems of interest. </a:t>
            </a:r>
            <a:endParaRPr lang="en-US" sz="4400" dirty="0"/>
          </a:p>
          <a:p>
            <a:endParaRPr lang="en-US" dirty="0"/>
          </a:p>
        </p:txBody>
      </p:sp>
      <p:sp>
        <p:nvSpPr>
          <p:cNvPr id="4" name="Title 3">
            <a:extLst>
              <a:ext uri="{FF2B5EF4-FFF2-40B4-BE49-F238E27FC236}">
                <a16:creationId xmlns:a16="http://schemas.microsoft.com/office/drawing/2014/main" id="{DCA825E1-FD97-C93D-5060-B07528EE1D99}"/>
              </a:ext>
            </a:extLst>
          </p:cNvPr>
          <p:cNvSpPr>
            <a:spLocks noGrp="1"/>
          </p:cNvSpPr>
          <p:nvPr>
            <p:ph type="title"/>
          </p:nvPr>
        </p:nvSpPr>
        <p:spPr/>
        <p:txBody>
          <a:bodyPr/>
          <a:lstStyle/>
          <a:p>
            <a:r>
              <a:rPr lang="en-US" dirty="0"/>
              <a:t>Meaningful Investigations: Defined </a:t>
            </a:r>
          </a:p>
        </p:txBody>
      </p:sp>
    </p:spTree>
    <p:extLst>
      <p:ext uri="{BB962C8B-B14F-4D97-AF65-F5344CB8AC3E}">
        <p14:creationId xmlns:p14="http://schemas.microsoft.com/office/powerpoint/2010/main" val="388116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D53D4-6F88-D7D9-4BF6-EEC3E9750711}"/>
              </a:ext>
            </a:extLst>
          </p:cNvPr>
          <p:cNvSpPr>
            <a:spLocks noGrp="1"/>
          </p:cNvSpPr>
          <p:nvPr>
            <p:ph sz="half" idx="1"/>
          </p:nvPr>
        </p:nvSpPr>
        <p:spPr>
          <a:xfrm>
            <a:off x="838199" y="1463449"/>
            <a:ext cx="6280272" cy="4100420"/>
          </a:xfrm>
        </p:spPr>
        <p:txBody>
          <a:bodyPr>
            <a:noAutofit/>
          </a:bodyPr>
          <a:lstStyle/>
          <a:p>
            <a:pPr marL="0" indent="0">
              <a:lnSpc>
                <a:spcPct val="110000"/>
              </a:lnSpc>
              <a:spcBef>
                <a:spcPts val="0"/>
              </a:spcBef>
              <a:spcAft>
                <a:spcPts val="1200"/>
              </a:spcAft>
              <a:buNone/>
            </a:pPr>
            <a:r>
              <a:rPr lang="en-US" sz="2000" dirty="0">
                <a:latin typeface="Montserrat" panose="00000500000000000000" pitchFamily="2" charset="0"/>
                <a:ea typeface="Times New Roman" panose="02020603050405020304" pitchFamily="18" charset="0"/>
                <a:cs typeface="Calibri" panose="020F0502020204030204" pitchFamily="34" charset="0"/>
              </a:rPr>
              <a:t>Meaningful investigations promote</a:t>
            </a:r>
          </a:p>
          <a:p>
            <a:pPr marL="457200">
              <a:lnSpc>
                <a:spcPct val="110000"/>
              </a:lnSpc>
              <a:spcBef>
                <a:spcPts val="0"/>
              </a:spcBef>
              <a:spcAft>
                <a:spcPts val="1200"/>
              </a:spcAft>
              <a:buClr>
                <a:schemeClr val="accent6"/>
              </a:buClr>
            </a:pPr>
            <a:r>
              <a:rPr lang="en-US" sz="2000" dirty="0">
                <a:latin typeface="Montserrat" panose="00000500000000000000" pitchFamily="2" charset="0"/>
                <a:ea typeface="Times New Roman" panose="02020603050405020304" pitchFamily="18" charset="0"/>
                <a:cs typeface="Calibri" panose="020F0502020204030204" pitchFamily="34" charset="0"/>
              </a:rPr>
              <a:t>engagement, collaboration, and creativity;</a:t>
            </a:r>
          </a:p>
          <a:p>
            <a:pPr marL="457200">
              <a:lnSpc>
                <a:spcPct val="110000"/>
              </a:lnSpc>
              <a:spcBef>
                <a:spcPts val="0"/>
              </a:spcBef>
              <a:spcAft>
                <a:spcPts val="1200"/>
              </a:spcAft>
              <a:buClr>
                <a:schemeClr val="accent6"/>
              </a:buClr>
            </a:pPr>
            <a:r>
              <a:rPr lang="en-US" sz="2000" dirty="0">
                <a:latin typeface="Montserrat" panose="00000500000000000000" pitchFamily="2" charset="0"/>
                <a:ea typeface="Times New Roman" panose="02020603050405020304" pitchFamily="18" charset="0"/>
                <a:cs typeface="Calibri" panose="020F0502020204030204" pitchFamily="34" charset="0"/>
              </a:rPr>
              <a:t>joyful learning;</a:t>
            </a:r>
          </a:p>
          <a:p>
            <a:pPr marL="457200">
              <a:lnSpc>
                <a:spcPct val="110000"/>
              </a:lnSpc>
              <a:spcBef>
                <a:spcPts val="0"/>
              </a:spcBef>
              <a:spcAft>
                <a:spcPts val="1200"/>
              </a:spcAft>
              <a:buClr>
                <a:schemeClr val="accent6"/>
              </a:buClr>
            </a:pPr>
            <a:r>
              <a:rPr lang="en-US" sz="2000" dirty="0">
                <a:latin typeface="Montserrat" panose="00000500000000000000" pitchFamily="2" charset="0"/>
                <a:ea typeface="Times New Roman" panose="02020603050405020304" pitchFamily="18" charset="0"/>
                <a:cs typeface="Calibri" panose="020F0502020204030204" pitchFamily="34" charset="0"/>
              </a:rPr>
              <a:t>use of mathematical practices (for example</a:t>
            </a:r>
            <a:r>
              <a:rPr lang="en-US" sz="2000" dirty="0">
                <a:latin typeface="Montserrat" panose="00000500000000000000" pitchFamily="2" charset="0"/>
                <a:cs typeface="Calibri" panose="020F0502020204030204" pitchFamily="34" charset="0"/>
              </a:rPr>
              <a:t>, reason abstractly and quantitatively and attend to precision); and</a:t>
            </a:r>
          </a:p>
          <a:p>
            <a:pPr marL="457200">
              <a:lnSpc>
                <a:spcPct val="110000"/>
              </a:lnSpc>
              <a:spcBef>
                <a:spcPts val="0"/>
              </a:spcBef>
              <a:spcAft>
                <a:spcPts val="1200"/>
              </a:spcAft>
              <a:buClr>
                <a:schemeClr val="accent6"/>
              </a:buClr>
            </a:pPr>
            <a:r>
              <a:rPr lang="en-US" sz="2000" dirty="0">
                <a:latin typeface="Montserrat" panose="00000500000000000000" pitchFamily="2" charset="0"/>
                <a:ea typeface="Times New Roman" panose="02020603050405020304" pitchFamily="18" charset="0"/>
                <a:cs typeface="Calibri" panose="020F0502020204030204" pitchFamily="34" charset="0"/>
              </a:rPr>
              <a:t>learning across domains, including science, language development, and skills related to approaches to learning</a:t>
            </a:r>
            <a:r>
              <a:rPr lang="en-US" sz="2000" dirty="0">
                <a:solidFill>
                  <a:srgbClr val="FF0000"/>
                </a:solidFill>
                <a:latin typeface="Montserrat" panose="00000500000000000000" pitchFamily="2" charset="0"/>
                <a:ea typeface="Times New Roman" panose="02020603050405020304" pitchFamily="18" charset="0"/>
                <a:cs typeface="Calibri" panose="020F0502020204030204" pitchFamily="34" charset="0"/>
              </a:rPr>
              <a:t>.</a:t>
            </a:r>
            <a:endParaRPr lang="en-US" sz="2000" dirty="0">
              <a:solidFill>
                <a:srgbClr val="FF0000"/>
              </a:solidFill>
              <a:latin typeface="Montserrat" panose="00000500000000000000" pitchFamily="2" charset="0"/>
            </a:endParaRPr>
          </a:p>
        </p:txBody>
      </p:sp>
      <p:pic>
        <p:nvPicPr>
          <p:cNvPr id="5" name="Content Placeholder 4">
            <a:extLst>
              <a:ext uri="{FF2B5EF4-FFF2-40B4-BE49-F238E27FC236}">
                <a16:creationId xmlns:a16="http://schemas.microsoft.com/office/drawing/2014/main" id="{F7A53751-6F36-49A4-4FFD-CA7AD9EFD1FB}"/>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7394713" y="1463449"/>
            <a:ext cx="4335515" cy="3957253"/>
          </a:xfrm>
          <a:prstGeom prst="rect">
            <a:avLst/>
          </a:prstGeom>
          <a:ln>
            <a:noFill/>
          </a:ln>
        </p:spPr>
      </p:pic>
      <p:sp>
        <p:nvSpPr>
          <p:cNvPr id="4" name="Title 3">
            <a:extLst>
              <a:ext uri="{FF2B5EF4-FFF2-40B4-BE49-F238E27FC236}">
                <a16:creationId xmlns:a16="http://schemas.microsoft.com/office/drawing/2014/main" id="{F306B1E3-DE4F-12B4-851B-0FD49F4639A9}"/>
              </a:ext>
            </a:extLst>
          </p:cNvPr>
          <p:cNvSpPr>
            <a:spLocks noGrp="1"/>
          </p:cNvSpPr>
          <p:nvPr>
            <p:ph type="title"/>
          </p:nvPr>
        </p:nvSpPr>
        <p:spPr/>
        <p:txBody>
          <a:bodyPr/>
          <a:lstStyle/>
          <a:p>
            <a:r>
              <a:rPr lang="en-US" dirty="0"/>
              <a:t>Why are meaningful investigations important?</a:t>
            </a:r>
          </a:p>
        </p:txBody>
      </p:sp>
      <p:sp>
        <p:nvSpPr>
          <p:cNvPr id="11" name="Text Placeholder 10">
            <a:extLst>
              <a:ext uri="{FF2B5EF4-FFF2-40B4-BE49-F238E27FC236}">
                <a16:creationId xmlns:a16="http://schemas.microsoft.com/office/drawing/2014/main" id="{8C6F5B9A-E7A8-7CA2-B6BB-053DA64B1F10}"/>
              </a:ext>
            </a:extLst>
          </p:cNvPr>
          <p:cNvSpPr>
            <a:spLocks noGrp="1"/>
          </p:cNvSpPr>
          <p:nvPr>
            <p:ph type="body" sz="quarter" idx="14"/>
          </p:nvPr>
        </p:nvSpPr>
        <p:spPr>
          <a:xfrm>
            <a:off x="523875" y="5891721"/>
            <a:ext cx="11199813" cy="430213"/>
          </a:xfrm>
        </p:spPr>
        <p:txBody>
          <a:bodyPr/>
          <a:lstStyle/>
          <a:p>
            <a:r>
              <a:rPr lang="en-US" dirty="0">
                <a:latin typeface="Montserrat" panose="00000500000000000000" pitchFamily="2" charset="0"/>
                <a:ea typeface="Calibri" panose="020F0502020204030204" pitchFamily="34" charset="0"/>
                <a:cs typeface="Calibri" panose="020F0502020204030204" pitchFamily="34" charset="0"/>
              </a:rPr>
              <a:t>(Perkins (2006); National Research Council (2012); Adelman &amp; Taylor (1983)</a:t>
            </a:r>
            <a:endParaRPr lang="en-US" dirty="0">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47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ACEF6E-67A8-7ABE-7B08-A86FA4FEBEF5}"/>
              </a:ext>
            </a:extLst>
          </p:cNvPr>
          <p:cNvSpPr>
            <a:spLocks noGrp="1"/>
          </p:cNvSpPr>
          <p:nvPr>
            <p:ph sz="half" idx="1"/>
          </p:nvPr>
        </p:nvSpPr>
        <p:spPr/>
        <p:txBody>
          <a:bodyPr>
            <a:normAutofit/>
          </a:bodyPr>
          <a:lstStyle/>
          <a:p>
            <a:pPr marL="0" lvl="1" indent="0">
              <a:spcBef>
                <a:spcPts val="600"/>
              </a:spcBef>
              <a:spcAft>
                <a:spcPts val="600"/>
              </a:spcAft>
              <a:buNone/>
            </a:pPr>
            <a:r>
              <a:rPr lang="en-US" dirty="0">
                <a:latin typeface="Montserrat" panose="00000500000000000000" pitchFamily="2" charset="0"/>
              </a:rPr>
              <a:t>Review the vignette. </a:t>
            </a:r>
          </a:p>
          <a:p>
            <a:pPr marL="0" lvl="1" indent="0">
              <a:spcBef>
                <a:spcPts val="600"/>
              </a:spcBef>
              <a:spcAft>
                <a:spcPts val="600"/>
              </a:spcAft>
              <a:buNone/>
            </a:pPr>
            <a:r>
              <a:rPr lang="en-US" dirty="0">
                <a:latin typeface="Montserrat" panose="00000500000000000000" pitchFamily="2" charset="0"/>
              </a:rPr>
              <a:t>Then, think about ways this experience is:</a:t>
            </a:r>
          </a:p>
          <a:p>
            <a:pPr marL="342900" lvl="1" indent="-342900">
              <a:spcBef>
                <a:spcPts val="600"/>
              </a:spcBef>
              <a:spcAft>
                <a:spcPts val="600"/>
              </a:spcAft>
              <a:buClr>
                <a:schemeClr val="accent6"/>
              </a:buClr>
            </a:pPr>
            <a:r>
              <a:rPr lang="en-US" dirty="0">
                <a:latin typeface="Montserrat" panose="00000500000000000000" pitchFamily="2" charset="0"/>
              </a:rPr>
              <a:t>related to children’s interests, questions, or real-world problems</a:t>
            </a:r>
          </a:p>
          <a:p>
            <a:pPr marL="342900" lvl="1" indent="-342900">
              <a:spcBef>
                <a:spcPts val="600"/>
              </a:spcBef>
              <a:spcAft>
                <a:spcPts val="600"/>
              </a:spcAft>
              <a:buClr>
                <a:schemeClr val="accent6"/>
              </a:buClr>
            </a:pPr>
            <a:r>
              <a:rPr lang="en-US" dirty="0">
                <a:latin typeface="Montserrat" panose="00000500000000000000" pitchFamily="2" charset="0"/>
              </a:rPr>
              <a:t>open-ended, promoting experimentation</a:t>
            </a:r>
          </a:p>
          <a:p>
            <a:pPr marL="342900" lvl="1" indent="-342900">
              <a:spcBef>
                <a:spcPts val="600"/>
              </a:spcBef>
              <a:spcAft>
                <a:spcPts val="600"/>
              </a:spcAft>
              <a:buClr>
                <a:schemeClr val="accent6"/>
              </a:buClr>
            </a:pPr>
            <a:r>
              <a:rPr lang="en-US" dirty="0">
                <a:latin typeface="Montserrat" panose="00000500000000000000" pitchFamily="2" charset="0"/>
              </a:rPr>
              <a:t>purposeful, encouraging children to use math to solve a problem or answer a question</a:t>
            </a:r>
            <a:endParaRPr lang="en-US" dirty="0"/>
          </a:p>
        </p:txBody>
      </p:sp>
      <p:pic>
        <p:nvPicPr>
          <p:cNvPr id="6" name="Content Placeholder 5">
            <a:extLst>
              <a:ext uri="{FF2B5EF4-FFF2-40B4-BE49-F238E27FC236}">
                <a16:creationId xmlns:a16="http://schemas.microsoft.com/office/drawing/2014/main" id="{D6833B86-CC4D-219D-F03C-5FED1C4D88D1}"/>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862009" y="1472278"/>
            <a:ext cx="4491791" cy="4556710"/>
          </a:xfrm>
          <a:ln>
            <a:noFill/>
          </a:ln>
        </p:spPr>
      </p:pic>
      <p:sp>
        <p:nvSpPr>
          <p:cNvPr id="2" name="Title 1">
            <a:extLst>
              <a:ext uri="{FF2B5EF4-FFF2-40B4-BE49-F238E27FC236}">
                <a16:creationId xmlns:a16="http://schemas.microsoft.com/office/drawing/2014/main" id="{0E590B9F-FF11-9C74-633B-C4D54A88C5E1}"/>
              </a:ext>
            </a:extLst>
          </p:cNvPr>
          <p:cNvSpPr>
            <a:spLocks noGrp="1"/>
          </p:cNvSpPr>
          <p:nvPr>
            <p:ph type="title"/>
          </p:nvPr>
        </p:nvSpPr>
        <p:spPr/>
        <p:txBody>
          <a:bodyPr>
            <a:normAutofit fontScale="90000"/>
          </a:bodyPr>
          <a:lstStyle/>
          <a:p>
            <a:r>
              <a:rPr lang="en-US" dirty="0"/>
              <a:t>Explore: </a:t>
            </a:r>
            <a:r>
              <a:rPr lang="en-US" dirty="0">
                <a:latin typeface="Montserrat" panose="00000500000000000000" pitchFamily="2" charset="0"/>
              </a:rPr>
              <a:t>Meaningful Investigations</a:t>
            </a:r>
            <a:br>
              <a:rPr lang="en-US" dirty="0"/>
            </a:br>
            <a:endParaRPr lang="en-US" dirty="0"/>
          </a:p>
        </p:txBody>
      </p:sp>
    </p:spTree>
    <p:extLst>
      <p:ext uri="{BB962C8B-B14F-4D97-AF65-F5344CB8AC3E}">
        <p14:creationId xmlns:p14="http://schemas.microsoft.com/office/powerpoint/2010/main" val="1995325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90661-7BDE-1203-F4DB-551309666462}"/>
              </a:ext>
            </a:extLst>
          </p:cNvPr>
          <p:cNvSpPr>
            <a:spLocks noGrp="1"/>
          </p:cNvSpPr>
          <p:nvPr>
            <p:ph type="title"/>
          </p:nvPr>
        </p:nvSpPr>
        <p:spPr>
          <a:xfrm>
            <a:off x="1237130" y="905669"/>
            <a:ext cx="4034118" cy="2787790"/>
          </a:xfrm>
        </p:spPr>
        <p:txBody>
          <a:bodyPr/>
          <a:lstStyle/>
          <a:p>
            <a:r>
              <a:rPr lang="en-US" dirty="0">
                <a:latin typeface="Montserrat" panose="00000500000000000000" pitchFamily="2" charset="0"/>
              </a:rPr>
              <a:t>Observe:</a:t>
            </a:r>
            <a:endParaRPr lang="en-US" dirty="0"/>
          </a:p>
        </p:txBody>
      </p:sp>
      <p:sp>
        <p:nvSpPr>
          <p:cNvPr id="4" name="Subtitle 3">
            <a:extLst>
              <a:ext uri="{FF2B5EF4-FFF2-40B4-BE49-F238E27FC236}">
                <a16:creationId xmlns:a16="http://schemas.microsoft.com/office/drawing/2014/main" id="{881CACD7-ECFF-4CE7-B1C9-456D4EB7653E}"/>
              </a:ext>
            </a:extLst>
          </p:cNvPr>
          <p:cNvSpPr>
            <a:spLocks noGrp="1"/>
          </p:cNvSpPr>
          <p:nvPr>
            <p:ph type="subTitle" idx="13"/>
          </p:nvPr>
        </p:nvSpPr>
        <p:spPr>
          <a:xfrm>
            <a:off x="1237130" y="3896509"/>
            <a:ext cx="4034118" cy="1466470"/>
          </a:xfrm>
        </p:spPr>
        <p:txBody>
          <a:bodyPr>
            <a:normAutofit/>
          </a:bodyPr>
          <a:lstStyle/>
          <a:p>
            <a:r>
              <a:rPr lang="en-US" sz="2800" dirty="0">
                <a:latin typeface="Montserrat Medium" panose="00000600000000000000" pitchFamily="50" charset="0"/>
              </a:rPr>
              <a:t>Mutual Learning,</a:t>
            </a:r>
            <a:br>
              <a:rPr lang="en-US" sz="2800" dirty="0">
                <a:latin typeface="Montserrat Medium" panose="00000600000000000000" pitchFamily="50" charset="0"/>
              </a:rPr>
            </a:br>
            <a:r>
              <a:rPr lang="en-US" sz="2800" dirty="0">
                <a:latin typeface="Montserrat Medium" panose="00000600000000000000" pitchFamily="50" charset="0"/>
              </a:rPr>
              <a:t>Meaningful Investigations</a:t>
            </a:r>
            <a:endParaRPr lang="en-US" sz="2800" dirty="0"/>
          </a:p>
        </p:txBody>
      </p:sp>
      <p:pic>
        <p:nvPicPr>
          <p:cNvPr id="11" name="Picture Placeholder 10">
            <a:extLst>
              <a:ext uri="{FF2B5EF4-FFF2-40B4-BE49-F238E27FC236}">
                <a16:creationId xmlns:a16="http://schemas.microsoft.com/office/drawing/2014/main" id="{AF9E5BD9-39F3-E97C-99AE-74F357BC64AD}"/>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6369126" y="709551"/>
            <a:ext cx="2480458" cy="1463040"/>
          </a:xfrm>
          <a:ln>
            <a:noFill/>
          </a:ln>
        </p:spPr>
      </p:pic>
      <p:pic>
        <p:nvPicPr>
          <p:cNvPr id="13" name="Picture Placeholder 12">
            <a:extLst>
              <a:ext uri="{FF2B5EF4-FFF2-40B4-BE49-F238E27FC236}">
                <a16:creationId xmlns:a16="http://schemas.microsoft.com/office/drawing/2014/main" id="{32894470-0D60-2640-BB25-1DCF40748AEA}"/>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p:blipFill>
        <p:spPr>
          <a:xfrm>
            <a:off x="9039964" y="709551"/>
            <a:ext cx="2480458" cy="1463040"/>
          </a:xfrm>
          <a:ln>
            <a:noFill/>
          </a:ln>
        </p:spPr>
      </p:pic>
      <p:pic>
        <p:nvPicPr>
          <p:cNvPr id="15" name="Picture Placeholder 14">
            <a:extLst>
              <a:ext uri="{FF2B5EF4-FFF2-40B4-BE49-F238E27FC236}">
                <a16:creationId xmlns:a16="http://schemas.microsoft.com/office/drawing/2014/main" id="{7A4B3429-27CB-5B95-F645-749F18F34687}"/>
              </a:ext>
              <a:ext uri="{C183D7F6-B498-43B3-948B-1728B52AA6E4}">
                <adec:decorative xmlns:adec="http://schemas.microsoft.com/office/drawing/2017/decorative" val="1"/>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p:blipFill>
        <p:spPr>
          <a:xfrm>
            <a:off x="6369126" y="2311413"/>
            <a:ext cx="2480457" cy="1463040"/>
          </a:xfrm>
          <a:ln>
            <a:noFill/>
          </a:ln>
        </p:spPr>
      </p:pic>
      <p:pic>
        <p:nvPicPr>
          <p:cNvPr id="17" name="Picture Placeholder 16">
            <a:extLst>
              <a:ext uri="{FF2B5EF4-FFF2-40B4-BE49-F238E27FC236}">
                <a16:creationId xmlns:a16="http://schemas.microsoft.com/office/drawing/2014/main" id="{C66641B3-193A-1A34-B2CB-794F506F8CE5}"/>
              </a:ext>
              <a:ext uri="{C183D7F6-B498-43B3-948B-1728B52AA6E4}">
                <adec:decorative xmlns:adec="http://schemas.microsoft.com/office/drawing/2017/decorative" val="1"/>
              </a:ext>
            </a:extLst>
          </p:cNvPr>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p:blipFill>
        <p:spPr>
          <a:xfrm>
            <a:off x="9039964" y="2311415"/>
            <a:ext cx="2480460" cy="1463040"/>
          </a:xfrm>
          <a:ln>
            <a:noFill/>
          </a:ln>
        </p:spPr>
      </p:pic>
      <p:sp>
        <p:nvSpPr>
          <p:cNvPr id="9" name="Content Placeholder 8">
            <a:extLst>
              <a:ext uri="{FF2B5EF4-FFF2-40B4-BE49-F238E27FC236}">
                <a16:creationId xmlns:a16="http://schemas.microsoft.com/office/drawing/2014/main" id="{91A5D7AA-BEDE-1EC0-277D-E1AC39467625}"/>
              </a:ext>
            </a:extLst>
          </p:cNvPr>
          <p:cNvSpPr>
            <a:spLocks noGrp="1"/>
          </p:cNvSpPr>
          <p:nvPr>
            <p:ph sz="quarter" idx="18"/>
          </p:nvPr>
        </p:nvSpPr>
        <p:spPr>
          <a:xfrm>
            <a:off x="6008915" y="3896509"/>
            <a:ext cx="6840186" cy="2351314"/>
          </a:xfrm>
        </p:spPr>
        <p:txBody>
          <a:bodyPr>
            <a:noAutofit/>
          </a:bodyPr>
          <a:lstStyle/>
          <a:p>
            <a:pPr marL="11113" marR="715645" lvl="1">
              <a:lnSpc>
                <a:spcPct val="120000"/>
              </a:lnSpc>
              <a:spcBef>
                <a:spcPts val="5"/>
              </a:spcBef>
              <a:spcAft>
                <a:spcPts val="600"/>
              </a:spcAft>
              <a:buSzPts val="1200"/>
            </a:pP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7"/>
              </a:rPr>
              <a:t>Exploring Space with Their Bodies (8–18 months)</a:t>
            </a:r>
            <a:br>
              <a:rPr lang="en-US" sz="12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8"/>
              </a:rPr>
              <a:t>Exploring Space with Their Bodies (8–18 months) – Audio Description Version</a:t>
            </a:r>
            <a:endParaRPr lang="en-US" sz="12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9"/>
              </a:rPr>
              <a:t>Exploring Size and Fit with Ramps and Balls (18–36 months)</a:t>
            </a:r>
            <a:br>
              <a:rPr lang="en-US" sz="12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10"/>
              </a:rPr>
              <a:t>Exploring Size and Fit with Ramps and Balls (18–36 months) – Audio Description Version</a:t>
            </a:r>
            <a:endParaRPr lang="en-US" sz="12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11"/>
              </a:rPr>
              <a:t>Comparing Length with Unit Blocks (3–5 years)</a:t>
            </a:r>
            <a:br>
              <a:rPr lang="en-US" sz="12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12"/>
              </a:rPr>
              <a:t>Comparing Length with Unit Blocks (3–5 years) – Audio Description Version</a:t>
            </a:r>
            <a:endParaRPr lang="en-US" sz="12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200" u="sng" dirty="0">
                <a:solidFill>
                  <a:srgbClr val="0000FF"/>
                </a:solidFill>
                <a:latin typeface="Montserrat" pitchFamily="2" charset="77"/>
                <a:ea typeface="Courier New" panose="02070309020205020404" pitchFamily="49" charset="0"/>
                <a:cs typeface="Calibri" panose="020F0502020204030204" pitchFamily="34" charset="0"/>
                <a:hlinkClick r:id="rId13"/>
              </a:rPr>
              <a:t>Decomposing Shapes (First Grade</a:t>
            </a:r>
            <a:r>
              <a:rPr lang="en-US" sz="1200" dirty="0">
                <a:latin typeface="Montserrat" pitchFamily="2" charset="77"/>
                <a:ea typeface="Courier New" panose="02070309020205020404" pitchFamily="49" charset="0"/>
                <a:cs typeface="Calibri" panose="020F0502020204030204" pitchFamily="34" charset="0"/>
              </a:rPr>
              <a:t>)</a:t>
            </a:r>
            <a:br>
              <a:rPr lang="en-US" sz="1200" dirty="0">
                <a:latin typeface="Montserrat" pitchFamily="2" charset="77"/>
                <a:ea typeface="Courier New" panose="02070309020205020404" pitchFamily="49" charset="0"/>
                <a:cs typeface="Calibri" panose="020F0502020204030204" pitchFamily="34" charset="0"/>
              </a:rPr>
            </a:br>
            <a:r>
              <a:rPr lang="en-US" sz="1200" u="sng" dirty="0">
                <a:solidFill>
                  <a:srgbClr val="0000FF"/>
                </a:solidFill>
                <a:latin typeface="Montserrat" pitchFamily="2" charset="77"/>
                <a:ea typeface="Courier New" panose="02070309020205020404" pitchFamily="49" charset="0"/>
                <a:cs typeface="Calibri" panose="020F0502020204030204" pitchFamily="34" charset="0"/>
                <a:hlinkClick r:id="rId14"/>
              </a:rPr>
              <a:t>Decomposing Shapes (First Grade</a:t>
            </a:r>
            <a:r>
              <a:rPr lang="en-US" sz="1200" dirty="0">
                <a:latin typeface="Montserrat" pitchFamily="2" charset="77"/>
                <a:ea typeface="Courier New" panose="02070309020205020404" pitchFamily="49" charset="0"/>
                <a:cs typeface="Calibri" panose="020F0502020204030204" pitchFamily="34" charset="0"/>
                <a:hlinkClick r:id="rId14"/>
              </a:rPr>
              <a:t>)</a:t>
            </a: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14"/>
              </a:rPr>
              <a:t> – Audio Description Version</a:t>
            </a:r>
            <a:endParaRPr lang="en-US" sz="1200" dirty="0">
              <a:latin typeface="Montserrat" pitchFamily="2" charset="77"/>
              <a:ea typeface="Courier New" panose="02070309020205020404" pitchFamily="49" charset="0"/>
            </a:endParaRPr>
          </a:p>
        </p:txBody>
      </p:sp>
    </p:spTree>
    <p:extLst>
      <p:ext uri="{BB962C8B-B14F-4D97-AF65-F5344CB8AC3E}">
        <p14:creationId xmlns:p14="http://schemas.microsoft.com/office/powerpoint/2010/main" val="270930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Observing M to the fifth in Action handout.">
            <a:extLst>
              <a:ext uri="{FF2B5EF4-FFF2-40B4-BE49-F238E27FC236}">
                <a16:creationId xmlns:a16="http://schemas.microsoft.com/office/drawing/2014/main" id="{363E70F5-9802-AAEF-7D0E-AF2D0C6E5189}"/>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7981" y="1323975"/>
            <a:ext cx="3750037" cy="4852989"/>
          </a:xfrm>
          <a:prstGeom prst="rect">
            <a:avLst/>
          </a:prstGeom>
          <a:ln>
            <a:solidFill>
              <a:schemeClr val="accent6"/>
            </a:solidFill>
          </a:ln>
        </p:spPr>
      </p:pic>
      <p:sp>
        <p:nvSpPr>
          <p:cNvPr id="2" name="Content Placeholder 1">
            <a:extLst>
              <a:ext uri="{FF2B5EF4-FFF2-40B4-BE49-F238E27FC236}">
                <a16:creationId xmlns:a16="http://schemas.microsoft.com/office/drawing/2014/main" id="{E1DAA2A2-1F8F-2931-4247-ACDF730513C6}"/>
              </a:ext>
            </a:extLst>
          </p:cNvPr>
          <p:cNvSpPr>
            <a:spLocks noGrp="1"/>
          </p:cNvSpPr>
          <p:nvPr>
            <p:ph sz="half" idx="1"/>
          </p:nvPr>
        </p:nvSpPr>
        <p:spPr>
          <a:xfrm>
            <a:off x="838200" y="1510747"/>
            <a:ext cx="5181600" cy="4666215"/>
          </a:xfrm>
        </p:spPr>
        <p:txBody>
          <a:bodyPr/>
          <a:lstStyle/>
          <a:p>
            <a:pPr>
              <a:spcBef>
                <a:spcPts val="0"/>
              </a:spcBef>
              <a:spcAft>
                <a:spcPts val="3000"/>
              </a:spcAft>
              <a:buClr>
                <a:schemeClr val="accent6"/>
              </a:buClr>
            </a:pPr>
            <a:r>
              <a:rPr lang="en-US" dirty="0"/>
              <a:t>Mutual Learning</a:t>
            </a:r>
          </a:p>
          <a:p>
            <a:pPr>
              <a:spcBef>
                <a:spcPts val="0"/>
              </a:spcBef>
              <a:spcAft>
                <a:spcPts val="3000"/>
              </a:spcAft>
              <a:buClr>
                <a:schemeClr val="accent6"/>
              </a:buClr>
            </a:pPr>
            <a:r>
              <a:rPr lang="en-US" dirty="0"/>
              <a:t>Meaningful Investigations </a:t>
            </a:r>
          </a:p>
        </p:txBody>
      </p:sp>
      <p:sp>
        <p:nvSpPr>
          <p:cNvPr id="4" name="Title 3">
            <a:extLst>
              <a:ext uri="{FF2B5EF4-FFF2-40B4-BE49-F238E27FC236}">
                <a16:creationId xmlns:a16="http://schemas.microsoft.com/office/drawing/2014/main" id="{4A2FBEE4-A307-3E65-A651-9793E43971EA}"/>
              </a:ext>
            </a:extLst>
          </p:cNvPr>
          <p:cNvSpPr>
            <a:spLocks noGrp="1"/>
          </p:cNvSpPr>
          <p:nvPr>
            <p:ph type="title"/>
          </p:nvPr>
        </p:nvSpPr>
        <p:spPr/>
        <p:txBody>
          <a:bodyPr/>
          <a:lstStyle/>
          <a:p>
            <a:r>
              <a:rPr lang="en-US" dirty="0">
                <a:latin typeface="Montserrat" panose="00000500000000000000" pitchFamily="50" charset="0"/>
              </a:rPr>
              <a:t>Discuss: </a:t>
            </a:r>
            <a:r>
              <a:rPr lang="en-US" dirty="0">
                <a:latin typeface="Montserrat Medium" panose="00000600000000000000" pitchFamily="50" charset="0"/>
              </a:rPr>
              <a:t>M</a:t>
            </a:r>
            <a:r>
              <a:rPr lang="en-US" baseline="30000" dirty="0">
                <a:latin typeface="Montserrat Medium" panose="00000600000000000000" pitchFamily="50" charset="0"/>
              </a:rPr>
              <a:t>5 </a:t>
            </a:r>
            <a:r>
              <a:rPr lang="en-US">
                <a:latin typeface="Montserrat Medium" panose="00000600000000000000" pitchFamily="50" charset="0"/>
              </a:rPr>
              <a:t>Teaching Practices (Part 1)</a:t>
            </a:r>
            <a:endParaRPr lang="en-US" dirty="0"/>
          </a:p>
        </p:txBody>
      </p:sp>
    </p:spTree>
    <p:extLst>
      <p:ext uri="{BB962C8B-B14F-4D97-AF65-F5344CB8AC3E}">
        <p14:creationId xmlns:p14="http://schemas.microsoft.com/office/powerpoint/2010/main" val="1072024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6886-20E9-A02E-5360-D83A0B161AB6}"/>
              </a:ext>
            </a:extLst>
          </p:cNvPr>
          <p:cNvSpPr>
            <a:spLocks noGrp="1"/>
          </p:cNvSpPr>
          <p:nvPr>
            <p:ph type="title"/>
          </p:nvPr>
        </p:nvSpPr>
        <p:spPr>
          <a:xfrm>
            <a:off x="838199" y="1987825"/>
            <a:ext cx="4687957" cy="4059133"/>
          </a:xfrm>
        </p:spPr>
        <p:txBody>
          <a:bodyPr/>
          <a:lstStyle/>
          <a:p>
            <a:r>
              <a:rPr lang="en-US" dirty="0"/>
              <a:t>Materials </a:t>
            </a:r>
            <a:br>
              <a:rPr lang="en-US" dirty="0"/>
            </a:br>
            <a:r>
              <a:rPr lang="en-US" dirty="0"/>
              <a:t>and </a:t>
            </a:r>
            <a:br>
              <a:rPr lang="en-US" dirty="0"/>
            </a:br>
            <a:r>
              <a:rPr lang="en-US" dirty="0"/>
              <a:t>Learning Environment</a:t>
            </a:r>
          </a:p>
        </p:txBody>
      </p:sp>
      <p:pic>
        <p:nvPicPr>
          <p:cNvPr id="4" name="Content Placeholder 3" descr="The M to the fifth Early Math Approach graphic appears with Materials and Learning Environment at the top right highlighted in magenta. The remaining four practices surrounding Mutual Learning are in the background. ">
            <a:extLst>
              <a:ext uri="{FF2B5EF4-FFF2-40B4-BE49-F238E27FC236}">
                <a16:creationId xmlns:a16="http://schemas.microsoft.com/office/drawing/2014/main" id="{A2CD96F9-0EFA-DED3-E951-482CB67DBED9}"/>
              </a:ext>
              <a:ext uri="{C183D7F6-B498-43B3-948B-1728B52AA6E4}">
                <adec:decorative xmlns:adec="http://schemas.microsoft.com/office/drawing/2017/decorative" val="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14660" y="802481"/>
            <a:ext cx="5257800" cy="5257800"/>
          </a:xfrm>
          <a:prstGeom prst="rect">
            <a:avLst/>
          </a:prstGeom>
        </p:spPr>
      </p:pic>
    </p:spTree>
    <p:extLst>
      <p:ext uri="{BB962C8B-B14F-4D97-AF65-F5344CB8AC3E}">
        <p14:creationId xmlns:p14="http://schemas.microsoft.com/office/powerpoint/2010/main" val="296107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0F91CA3-1FF3-082F-8521-9463C344C2B7}"/>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332088" y="1903195"/>
            <a:ext cx="2759763" cy="2429755"/>
          </a:xfrm>
          <a:ln>
            <a:noFill/>
          </a:ln>
        </p:spPr>
      </p:pic>
      <p:sp>
        <p:nvSpPr>
          <p:cNvPr id="4" name="Title 3">
            <a:extLst>
              <a:ext uri="{FF2B5EF4-FFF2-40B4-BE49-F238E27FC236}">
                <a16:creationId xmlns:a16="http://schemas.microsoft.com/office/drawing/2014/main" id="{A70A1501-1D2D-F3D0-A707-AB6590E70469}"/>
              </a:ext>
            </a:extLst>
          </p:cNvPr>
          <p:cNvSpPr>
            <a:spLocks noGrp="1"/>
          </p:cNvSpPr>
          <p:nvPr>
            <p:ph type="title"/>
          </p:nvPr>
        </p:nvSpPr>
        <p:spPr/>
        <p:txBody>
          <a:bodyPr/>
          <a:lstStyle/>
          <a:p>
            <a:r>
              <a:rPr lang="en-US" dirty="0"/>
              <a:t>Materials and Learning Environment: Defined</a:t>
            </a:r>
          </a:p>
        </p:txBody>
      </p:sp>
      <p:sp>
        <p:nvSpPr>
          <p:cNvPr id="5" name="Text Placeholder 4">
            <a:extLst>
              <a:ext uri="{FF2B5EF4-FFF2-40B4-BE49-F238E27FC236}">
                <a16:creationId xmlns:a16="http://schemas.microsoft.com/office/drawing/2014/main" id="{D8745BC6-1104-FE94-34A9-C54D8AD1F672}"/>
              </a:ext>
            </a:extLst>
          </p:cNvPr>
          <p:cNvSpPr>
            <a:spLocks noGrp="1"/>
          </p:cNvSpPr>
          <p:nvPr>
            <p:ph type="body" sz="quarter" idx="10"/>
          </p:nvPr>
        </p:nvSpPr>
        <p:spPr>
          <a:xfrm>
            <a:off x="340558" y="4512915"/>
            <a:ext cx="2759763" cy="1152525"/>
          </a:xfrm>
        </p:spPr>
        <p:txBody>
          <a:bodyPr/>
          <a:lstStyle/>
          <a:p>
            <a:pPr algn="ctr"/>
            <a:r>
              <a:rPr lang="en-US" sz="2400" dirty="0">
                <a:latin typeface="Montserrat" panose="00000500000000000000" pitchFamily="2" charset="0"/>
              </a:rPr>
              <a:t>Familiar everyday items</a:t>
            </a:r>
          </a:p>
        </p:txBody>
      </p:sp>
      <p:sp>
        <p:nvSpPr>
          <p:cNvPr id="6" name="Text Placeholder 5">
            <a:extLst>
              <a:ext uri="{FF2B5EF4-FFF2-40B4-BE49-F238E27FC236}">
                <a16:creationId xmlns:a16="http://schemas.microsoft.com/office/drawing/2014/main" id="{DCDFD421-53DF-C6E9-57C3-93D241846D03}"/>
              </a:ext>
            </a:extLst>
          </p:cNvPr>
          <p:cNvSpPr>
            <a:spLocks noGrp="1"/>
          </p:cNvSpPr>
          <p:nvPr>
            <p:ph type="body" sz="quarter" idx="11"/>
          </p:nvPr>
        </p:nvSpPr>
        <p:spPr>
          <a:xfrm>
            <a:off x="3291513" y="4512915"/>
            <a:ext cx="2759298" cy="1152525"/>
          </a:xfrm>
        </p:spPr>
        <p:txBody>
          <a:bodyPr/>
          <a:lstStyle/>
          <a:p>
            <a:pPr algn="ctr"/>
            <a:r>
              <a:rPr lang="en-US" sz="2400" dirty="0">
                <a:latin typeface="Montserrat" panose="00000500000000000000" pitchFamily="2" charset="0"/>
              </a:rPr>
              <a:t>Open spaces and play equipment</a:t>
            </a:r>
          </a:p>
        </p:txBody>
      </p:sp>
      <p:sp>
        <p:nvSpPr>
          <p:cNvPr id="8" name="Content Placeholder 7">
            <a:extLst>
              <a:ext uri="{FF2B5EF4-FFF2-40B4-BE49-F238E27FC236}">
                <a16:creationId xmlns:a16="http://schemas.microsoft.com/office/drawing/2014/main" id="{14115F16-B8DC-CF3B-17EA-5347DF190AAA}"/>
              </a:ext>
            </a:extLst>
          </p:cNvPr>
          <p:cNvSpPr>
            <a:spLocks noGrp="1"/>
          </p:cNvSpPr>
          <p:nvPr>
            <p:ph sz="quarter" idx="13"/>
          </p:nvPr>
        </p:nvSpPr>
        <p:spPr>
          <a:xfrm>
            <a:off x="6241775" y="4512915"/>
            <a:ext cx="2743200" cy="1152525"/>
          </a:xfrm>
        </p:spPr>
        <p:txBody>
          <a:bodyPr/>
          <a:lstStyle/>
          <a:p>
            <a:pPr algn="ctr"/>
            <a:r>
              <a:rPr lang="en-US" sz="2400" dirty="0">
                <a:latin typeface="Montserrat" panose="00000500000000000000" pitchFamily="2" charset="0"/>
              </a:rPr>
              <a:t>Collections of objects</a:t>
            </a:r>
          </a:p>
        </p:txBody>
      </p:sp>
      <p:sp>
        <p:nvSpPr>
          <p:cNvPr id="10" name="Content Placeholder 9">
            <a:extLst>
              <a:ext uri="{FF2B5EF4-FFF2-40B4-BE49-F238E27FC236}">
                <a16:creationId xmlns:a16="http://schemas.microsoft.com/office/drawing/2014/main" id="{427C550C-BB3B-4DEB-C5D5-AAFD9E978A9C}"/>
              </a:ext>
            </a:extLst>
          </p:cNvPr>
          <p:cNvSpPr>
            <a:spLocks noGrp="1"/>
          </p:cNvSpPr>
          <p:nvPr>
            <p:ph sz="quarter" idx="15"/>
          </p:nvPr>
        </p:nvSpPr>
        <p:spPr>
          <a:xfrm>
            <a:off x="9183688" y="4512915"/>
            <a:ext cx="2743200" cy="1152525"/>
          </a:xfrm>
        </p:spPr>
        <p:txBody>
          <a:bodyPr/>
          <a:lstStyle/>
          <a:p>
            <a:pPr algn="ctr"/>
            <a:r>
              <a:rPr lang="en-US" sz="2400" dirty="0">
                <a:latin typeface="Montserrat" panose="00000500000000000000" pitchFamily="2" charset="0"/>
              </a:rPr>
              <a:t>Tools</a:t>
            </a:r>
          </a:p>
        </p:txBody>
      </p:sp>
      <p:pic>
        <p:nvPicPr>
          <p:cNvPr id="13" name="Content Placeholder 12">
            <a:extLst>
              <a:ext uri="{FF2B5EF4-FFF2-40B4-BE49-F238E27FC236}">
                <a16:creationId xmlns:a16="http://schemas.microsoft.com/office/drawing/2014/main" id="{4206A46C-D723-6F62-C2EB-A197B1D77C1F}"/>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3291047" y="1895764"/>
            <a:ext cx="2751531" cy="2451652"/>
          </a:xfrm>
          <a:prstGeom prst="rect">
            <a:avLst/>
          </a:prstGeom>
          <a:ln>
            <a:noFill/>
          </a:ln>
        </p:spPr>
      </p:pic>
      <p:pic>
        <p:nvPicPr>
          <p:cNvPr id="14" name="Content Placeholder 13">
            <a:extLst>
              <a:ext uri="{FF2B5EF4-FFF2-40B4-BE49-F238E27FC236}">
                <a16:creationId xmlns:a16="http://schemas.microsoft.com/office/drawing/2014/main" id="{3B6361BD-C5C5-395D-99AE-DC2C5679E47B}"/>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6241774" y="1881417"/>
            <a:ext cx="2743200" cy="2464905"/>
          </a:xfrm>
          <a:prstGeom prst="rect">
            <a:avLst/>
          </a:prstGeom>
          <a:ln>
            <a:noFill/>
          </a:ln>
        </p:spPr>
      </p:pic>
      <p:pic>
        <p:nvPicPr>
          <p:cNvPr id="15" name="Content Placeholder 14">
            <a:extLst>
              <a:ext uri="{FF2B5EF4-FFF2-40B4-BE49-F238E27FC236}">
                <a16:creationId xmlns:a16="http://schemas.microsoft.com/office/drawing/2014/main" id="{00943C53-9291-0BD0-4C4F-D3331AE92495}"/>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7" cstate="screen">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9183688" y="1869189"/>
            <a:ext cx="2743200" cy="2478024"/>
          </a:xfrm>
          <a:prstGeom prst="rect">
            <a:avLst/>
          </a:prstGeom>
          <a:ln>
            <a:noFill/>
          </a:ln>
        </p:spPr>
      </p:pic>
    </p:spTree>
    <p:extLst>
      <p:ext uri="{BB962C8B-B14F-4D97-AF65-F5344CB8AC3E}">
        <p14:creationId xmlns:p14="http://schemas.microsoft.com/office/powerpoint/2010/main" val="212178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352F82-0546-13A2-FA3C-FF0144545B66}"/>
              </a:ext>
            </a:extLst>
          </p:cNvPr>
          <p:cNvSpPr>
            <a:spLocks noGrp="1"/>
          </p:cNvSpPr>
          <p:nvPr>
            <p:ph type="title"/>
          </p:nvPr>
        </p:nvSpPr>
        <p:spPr/>
        <p:txBody>
          <a:bodyPr/>
          <a:lstStyle/>
          <a:p>
            <a:r>
              <a:rPr lang="en-US" dirty="0"/>
              <a:t>Materials and Learning Environment: Examples</a:t>
            </a:r>
          </a:p>
        </p:txBody>
      </p:sp>
      <p:sp>
        <p:nvSpPr>
          <p:cNvPr id="6" name="Text Placeholder 5">
            <a:extLst>
              <a:ext uri="{FF2B5EF4-FFF2-40B4-BE49-F238E27FC236}">
                <a16:creationId xmlns:a16="http://schemas.microsoft.com/office/drawing/2014/main" id="{87F6E5C8-47E0-9063-8E4A-DF0E9CBEDB21}"/>
              </a:ext>
            </a:extLst>
          </p:cNvPr>
          <p:cNvSpPr>
            <a:spLocks noGrp="1"/>
          </p:cNvSpPr>
          <p:nvPr>
            <p:ph type="body" sz="quarter" idx="11"/>
          </p:nvPr>
        </p:nvSpPr>
        <p:spPr>
          <a:xfrm>
            <a:off x="523693" y="4900161"/>
            <a:ext cx="3565877" cy="1214438"/>
          </a:xfrm>
        </p:spPr>
        <p:txBody>
          <a:bodyPr/>
          <a:lstStyle/>
          <a:p>
            <a:r>
              <a:rPr lang="en-US" sz="2800" dirty="0">
                <a:latin typeface="Montserrat" panose="00000500000000000000" pitchFamily="2" charset="0"/>
              </a:rPr>
              <a:t>Games</a:t>
            </a:r>
          </a:p>
        </p:txBody>
      </p:sp>
      <p:sp>
        <p:nvSpPr>
          <p:cNvPr id="7" name="Text Placeholder 6">
            <a:extLst>
              <a:ext uri="{FF2B5EF4-FFF2-40B4-BE49-F238E27FC236}">
                <a16:creationId xmlns:a16="http://schemas.microsoft.com/office/drawing/2014/main" id="{D077B146-6A15-76B6-7EE8-E808CE098931}"/>
              </a:ext>
            </a:extLst>
          </p:cNvPr>
          <p:cNvSpPr>
            <a:spLocks noGrp="1"/>
          </p:cNvSpPr>
          <p:nvPr>
            <p:ph type="body" sz="quarter" idx="12"/>
          </p:nvPr>
        </p:nvSpPr>
        <p:spPr>
          <a:xfrm>
            <a:off x="4297180" y="4900161"/>
            <a:ext cx="3565525" cy="1214438"/>
          </a:xfrm>
        </p:spPr>
        <p:txBody>
          <a:bodyPr/>
          <a:lstStyle/>
          <a:p>
            <a:r>
              <a:rPr lang="en-US" sz="2800" dirty="0">
                <a:latin typeface="Montserrat" panose="00000500000000000000" pitchFamily="2" charset="0"/>
              </a:rPr>
              <a:t>Math manipulatives</a:t>
            </a:r>
          </a:p>
        </p:txBody>
      </p:sp>
      <p:sp>
        <p:nvSpPr>
          <p:cNvPr id="8" name="Text Placeholder 7">
            <a:extLst>
              <a:ext uri="{FF2B5EF4-FFF2-40B4-BE49-F238E27FC236}">
                <a16:creationId xmlns:a16="http://schemas.microsoft.com/office/drawing/2014/main" id="{7F4EDE1F-C60F-D91C-608B-8FF04232900D}"/>
              </a:ext>
            </a:extLst>
          </p:cNvPr>
          <p:cNvSpPr>
            <a:spLocks noGrp="1"/>
          </p:cNvSpPr>
          <p:nvPr>
            <p:ph type="body" sz="quarter" idx="13"/>
          </p:nvPr>
        </p:nvSpPr>
        <p:spPr>
          <a:xfrm>
            <a:off x="8065905" y="4900161"/>
            <a:ext cx="3565525" cy="1214438"/>
          </a:xfrm>
        </p:spPr>
        <p:txBody>
          <a:bodyPr/>
          <a:lstStyle/>
          <a:p>
            <a:r>
              <a:rPr lang="en-US" sz="2800" dirty="0"/>
              <a:t>Books</a:t>
            </a:r>
          </a:p>
        </p:txBody>
      </p:sp>
      <p:pic>
        <p:nvPicPr>
          <p:cNvPr id="13" name="Content Placeholder 12">
            <a:extLst>
              <a:ext uri="{FF2B5EF4-FFF2-40B4-BE49-F238E27FC236}">
                <a16:creationId xmlns:a16="http://schemas.microsoft.com/office/drawing/2014/main" id="{FCB60810-D297-0656-EC3D-EB2C3C37CA1A}"/>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23410" y="1487557"/>
            <a:ext cx="3603154" cy="3268572"/>
          </a:xfrm>
          <a:prstGeom prst="rect">
            <a:avLst/>
          </a:prstGeom>
          <a:ln>
            <a:noFill/>
          </a:ln>
        </p:spPr>
      </p:pic>
      <p:pic>
        <p:nvPicPr>
          <p:cNvPr id="15" name="Content Placeholder 14">
            <a:extLst>
              <a:ext uri="{FF2B5EF4-FFF2-40B4-BE49-F238E27FC236}">
                <a16:creationId xmlns:a16="http://schemas.microsoft.com/office/drawing/2014/main" id="{484091A1-8505-1080-AEEA-588D3F304366}"/>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BEBA8EAE-BF5A-486C-A8C5-ECC9F3942E4B}">
                <a14:imgProps xmlns:a14="http://schemas.microsoft.com/office/drawing/2010/main">
                  <a14:imgLayer r:embed="rId5">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297180" y="1474240"/>
            <a:ext cx="3565525" cy="3278885"/>
          </a:xfrm>
          <a:prstGeom prst="rect">
            <a:avLst/>
          </a:prstGeom>
          <a:ln>
            <a:noFill/>
          </a:ln>
        </p:spPr>
      </p:pic>
      <p:pic>
        <p:nvPicPr>
          <p:cNvPr id="16" name="Content Placeholder 15">
            <a:extLst>
              <a:ext uri="{FF2B5EF4-FFF2-40B4-BE49-F238E27FC236}">
                <a16:creationId xmlns:a16="http://schemas.microsoft.com/office/drawing/2014/main" id="{6CA00363-72F8-58C6-FBE8-8F4AABB8E383}"/>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6" cstate="screen">
            <a:extLst>
              <a:ext uri="{28A0092B-C50C-407E-A947-70E740481C1C}">
                <a14:useLocalDpi xmlns:a14="http://schemas.microsoft.com/office/drawing/2010/main"/>
              </a:ext>
            </a:extLst>
          </a:blip>
          <a:srcRect/>
          <a:stretch/>
        </p:blipFill>
        <p:spPr>
          <a:xfrm>
            <a:off x="8033321" y="1461363"/>
            <a:ext cx="3635269" cy="3290956"/>
          </a:xfrm>
          <a:prstGeom prst="rect">
            <a:avLst/>
          </a:prstGeom>
          <a:ln>
            <a:noFill/>
          </a:ln>
        </p:spPr>
      </p:pic>
    </p:spTree>
    <p:extLst>
      <p:ext uri="{BB962C8B-B14F-4D97-AF65-F5344CB8AC3E}">
        <p14:creationId xmlns:p14="http://schemas.microsoft.com/office/powerpoint/2010/main" val="14734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4F980E-42CC-ED14-5BAB-EC92202A75C6}"/>
              </a:ext>
            </a:extLst>
          </p:cNvPr>
          <p:cNvSpPr>
            <a:spLocks noGrp="1"/>
          </p:cNvSpPr>
          <p:nvPr>
            <p:ph sz="half" idx="1"/>
          </p:nvPr>
        </p:nvSpPr>
        <p:spPr/>
        <p:txBody>
          <a:bodyPr>
            <a:normAutofit fontScale="92500" lnSpcReduction="20000"/>
          </a:bodyPr>
          <a:lstStyle/>
          <a:p>
            <a:pPr marL="0" indent="0">
              <a:lnSpc>
                <a:spcPct val="120000"/>
              </a:lnSpc>
              <a:spcBef>
                <a:spcPts val="0"/>
              </a:spcBef>
              <a:spcAft>
                <a:spcPts val="600"/>
              </a:spcAft>
              <a:buNone/>
            </a:pPr>
            <a:r>
              <a:rPr lang="en-US" sz="3200" kern="100" dirty="0">
                <a:solidFill>
                  <a:srgbClr val="000000"/>
                </a:solidFill>
                <a:ea typeface="Calibri" panose="020F0502020204030204" pitchFamily="34" charset="0"/>
                <a:cs typeface="Times New Roman" panose="02020603050405020304" pitchFamily="18" charset="0"/>
              </a:rPr>
              <a:t>Children learn math by interacting with the environment</a:t>
            </a:r>
            <a:r>
              <a:rPr lang="en-US" sz="3200" kern="100" dirty="0">
                <a:ea typeface="Calibri" panose="020F0502020204030204" pitchFamily="34" charset="0"/>
                <a:cs typeface="Times New Roman" panose="02020603050405020304" pitchFamily="18" charset="0"/>
              </a:rPr>
              <a:t>. For example:</a:t>
            </a:r>
          </a:p>
          <a:p>
            <a:pPr marL="457200">
              <a:lnSpc>
                <a:spcPct val="120000"/>
              </a:lnSpc>
              <a:spcBef>
                <a:spcPts val="600"/>
              </a:spcBef>
              <a:spcAft>
                <a:spcPts val="600"/>
              </a:spcAft>
            </a:pPr>
            <a:r>
              <a:rPr lang="en-US" kern="100" dirty="0">
                <a:solidFill>
                  <a:srgbClr val="000000"/>
                </a:solidFill>
                <a:ea typeface="Calibri" panose="020F0502020204030204" pitchFamily="34" charset="0"/>
                <a:cs typeface="Times New Roman" panose="02020603050405020304" pitchFamily="18" charset="0"/>
              </a:rPr>
              <a:t>holding and playing with objects</a:t>
            </a:r>
          </a:p>
          <a:p>
            <a:pPr marL="457200">
              <a:lnSpc>
                <a:spcPct val="120000"/>
              </a:lnSpc>
              <a:spcBef>
                <a:spcPts val="600"/>
              </a:spcBef>
              <a:spcAft>
                <a:spcPts val="600"/>
              </a:spcAft>
            </a:pPr>
            <a:r>
              <a:rPr lang="en-US" kern="100" dirty="0">
                <a:solidFill>
                  <a:srgbClr val="000000"/>
                </a:solidFill>
                <a:ea typeface="Calibri" panose="020F0502020204030204" pitchFamily="34" charset="0"/>
                <a:cs typeface="Times New Roman" panose="02020603050405020304" pitchFamily="18" charset="0"/>
              </a:rPr>
              <a:t>building complex block structures</a:t>
            </a:r>
          </a:p>
          <a:p>
            <a:pPr marL="457200">
              <a:lnSpc>
                <a:spcPct val="120000"/>
              </a:lnSpc>
              <a:spcBef>
                <a:spcPts val="600"/>
              </a:spcBef>
              <a:spcAft>
                <a:spcPts val="600"/>
              </a:spcAft>
            </a:pPr>
            <a:r>
              <a:rPr lang="en-US" kern="100" dirty="0">
                <a:solidFill>
                  <a:srgbClr val="000000"/>
                </a:solidFill>
                <a:ea typeface="Calibri" panose="020F0502020204030204" pitchFamily="34" charset="0"/>
                <a:cs typeface="Times New Roman" panose="02020603050405020304" pitchFamily="18" charset="0"/>
              </a:rPr>
              <a:t>playing board games</a:t>
            </a:r>
          </a:p>
        </p:txBody>
      </p:sp>
      <p:pic>
        <p:nvPicPr>
          <p:cNvPr id="7" name="Content Placeholder 6">
            <a:extLst>
              <a:ext uri="{FF2B5EF4-FFF2-40B4-BE49-F238E27FC236}">
                <a16:creationId xmlns:a16="http://schemas.microsoft.com/office/drawing/2014/main" id="{36F14DE4-9FE8-2716-5D76-ADA7CDD0161F}"/>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172202" y="1470993"/>
            <a:ext cx="5181598" cy="4049919"/>
          </a:xfrm>
          <a:ln>
            <a:noFill/>
          </a:ln>
        </p:spPr>
      </p:pic>
      <p:sp>
        <p:nvSpPr>
          <p:cNvPr id="4" name="Title 3">
            <a:extLst>
              <a:ext uri="{FF2B5EF4-FFF2-40B4-BE49-F238E27FC236}">
                <a16:creationId xmlns:a16="http://schemas.microsoft.com/office/drawing/2014/main" id="{B1B5AEF8-B378-30FE-1D42-E70D97812878}"/>
              </a:ext>
            </a:extLst>
          </p:cNvPr>
          <p:cNvSpPr>
            <a:spLocks noGrp="1"/>
          </p:cNvSpPr>
          <p:nvPr>
            <p:ph type="title"/>
          </p:nvPr>
        </p:nvSpPr>
        <p:spPr>
          <a:xfrm>
            <a:off x="693343" y="236890"/>
            <a:ext cx="11353801" cy="923330"/>
          </a:xfrm>
        </p:spPr>
        <p:txBody>
          <a:bodyPr/>
          <a:lstStyle/>
          <a:p>
            <a:r>
              <a:rPr lang="en-US" dirty="0"/>
              <a:t>Why are materials and learning environments important? </a:t>
            </a:r>
          </a:p>
        </p:txBody>
      </p:sp>
      <p:sp>
        <p:nvSpPr>
          <p:cNvPr id="5" name="Text Placeholder 4">
            <a:extLst>
              <a:ext uri="{FF2B5EF4-FFF2-40B4-BE49-F238E27FC236}">
                <a16:creationId xmlns:a16="http://schemas.microsoft.com/office/drawing/2014/main" id="{F8C68B30-F983-F5B5-689D-F8DE97312F6A}"/>
              </a:ext>
            </a:extLst>
          </p:cNvPr>
          <p:cNvSpPr>
            <a:spLocks noGrp="1"/>
          </p:cNvSpPr>
          <p:nvPr>
            <p:ph type="body" sz="quarter" idx="14"/>
          </p:nvPr>
        </p:nvSpPr>
        <p:spPr/>
        <p:txBody>
          <a:bodyPr/>
          <a:lstStyle/>
          <a:p>
            <a:r>
              <a:rPr lang="en-US" dirty="0">
                <a:latin typeface="Montserrat" panose="00000500000000000000" pitchFamily="2" charset="0"/>
              </a:rPr>
              <a:t>Bower et al. (2020); Frick &amp; </a:t>
            </a:r>
            <a:r>
              <a:rPr lang="en-US" dirty="0" err="1">
                <a:latin typeface="Montserrat" panose="00000500000000000000" pitchFamily="2" charset="0"/>
              </a:rPr>
              <a:t>Möhring</a:t>
            </a:r>
            <a:r>
              <a:rPr lang="en-US" dirty="0">
                <a:latin typeface="Montserrat" panose="00000500000000000000" pitchFamily="2" charset="0"/>
              </a:rPr>
              <a:t> (2013); </a:t>
            </a:r>
            <a:r>
              <a:rPr lang="en-US" dirty="0">
                <a:latin typeface="Montserrat" panose="00000500000000000000" pitchFamily="2" charset="0"/>
                <a:ea typeface="Calibri" panose="020F0502020204030204" pitchFamily="34" charset="0"/>
                <a:cs typeface="Calibri" panose="020F0502020204030204" pitchFamily="34" charset="0"/>
              </a:rPr>
              <a:t>Siegler &amp; Ramani (2008)</a:t>
            </a:r>
            <a:endParaRPr lang="en-US" dirty="0">
              <a:latin typeface="Montserrat" panose="00000500000000000000" pitchFamily="2" charset="0"/>
            </a:endParaRPr>
          </a:p>
          <a:p>
            <a:endParaRPr lang="en-US" dirty="0"/>
          </a:p>
        </p:txBody>
      </p:sp>
    </p:spTree>
    <p:extLst>
      <p:ext uri="{BB962C8B-B14F-4D97-AF65-F5344CB8AC3E}">
        <p14:creationId xmlns:p14="http://schemas.microsoft.com/office/powerpoint/2010/main" val="1374011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46A554-C965-5A9B-2F9F-BA5B87308C47}"/>
              </a:ext>
            </a:extLst>
          </p:cNvPr>
          <p:cNvSpPr>
            <a:spLocks noGrp="1"/>
          </p:cNvSpPr>
          <p:nvPr>
            <p:ph sz="half" idx="1"/>
          </p:nvPr>
        </p:nvSpPr>
        <p:spPr>
          <a:xfrm>
            <a:off x="838199" y="3160897"/>
            <a:ext cx="10790584" cy="2971145"/>
          </a:xfrm>
        </p:spPr>
        <p:txBody>
          <a:bodyPr numCol="2">
            <a:noAutofit/>
          </a:bodyPr>
          <a:lstStyle/>
          <a:p>
            <a:pPr marL="342900" lvl="1" indent="-342900">
              <a:spcBef>
                <a:spcPts val="600"/>
              </a:spcBef>
              <a:spcAft>
                <a:spcPts val="1200"/>
              </a:spcAft>
              <a:buClr>
                <a:schemeClr val="accent6"/>
              </a:buClr>
            </a:pPr>
            <a:r>
              <a:rPr lang="en-US" sz="2800" kern="100" dirty="0">
                <a:latin typeface="Montserrat" panose="00000500000000000000" pitchFamily="2" charset="0"/>
                <a:ea typeface="Calibri" panose="020F0502020204030204" pitchFamily="34" charset="0"/>
                <a:cs typeface="Times New Roman" panose="02020603050405020304" pitchFamily="18" charset="0"/>
              </a:rPr>
              <a:t>collections of objects</a:t>
            </a:r>
          </a:p>
          <a:p>
            <a:pPr marL="342900" lvl="1" indent="-342900">
              <a:spcBef>
                <a:spcPts val="600"/>
              </a:spcBef>
              <a:spcAft>
                <a:spcPts val="1200"/>
              </a:spcAft>
              <a:buClr>
                <a:schemeClr val="accent6"/>
              </a:buClr>
            </a:pPr>
            <a:r>
              <a:rPr lang="en-US" sz="2800" kern="100" dirty="0">
                <a:latin typeface="Montserrat" panose="00000500000000000000" pitchFamily="2" charset="0"/>
                <a:ea typeface="Calibri" panose="020F0502020204030204" pitchFamily="34" charset="0"/>
                <a:cs typeface="Times New Roman" panose="02020603050405020304" pitchFamily="18" charset="0"/>
              </a:rPr>
              <a:t>blocks and other building materials</a:t>
            </a:r>
          </a:p>
          <a:p>
            <a:pPr marL="342900" lvl="1" indent="-342900">
              <a:spcBef>
                <a:spcPts val="600"/>
              </a:spcBef>
              <a:spcAft>
                <a:spcPts val="1800"/>
              </a:spcAft>
              <a:buClr>
                <a:schemeClr val="accent6"/>
              </a:buClr>
            </a:pPr>
            <a:r>
              <a:rPr lang="en-US" sz="2800" kern="100" dirty="0">
                <a:latin typeface="Montserrat" panose="00000500000000000000" pitchFamily="2" charset="0"/>
                <a:ea typeface="Calibri" panose="020F0502020204030204" pitchFamily="34" charset="0"/>
                <a:cs typeface="Times New Roman" panose="02020603050405020304" pitchFamily="18" charset="0"/>
              </a:rPr>
              <a:t>open spaces and play equipment in indoor or outdoor environments</a:t>
            </a:r>
          </a:p>
          <a:p>
            <a:pPr marL="342900" lvl="1" indent="-342900">
              <a:spcBef>
                <a:spcPts val="600"/>
              </a:spcBef>
              <a:spcAft>
                <a:spcPts val="1200"/>
              </a:spcAft>
              <a:buClr>
                <a:schemeClr val="accent6"/>
              </a:buClr>
            </a:pPr>
            <a:r>
              <a:rPr lang="en-US" sz="2800" kern="100" dirty="0">
                <a:latin typeface="Montserrat" panose="00000500000000000000" pitchFamily="2" charset="0"/>
                <a:ea typeface="Calibri" panose="020F0502020204030204" pitchFamily="34" charset="0"/>
                <a:cs typeface="Times New Roman" panose="02020603050405020304" pitchFamily="18" charset="0"/>
              </a:rPr>
              <a:t>tools such as rulers or scales</a:t>
            </a:r>
          </a:p>
          <a:p>
            <a:pPr marL="342900" lvl="1" indent="-342900">
              <a:spcBef>
                <a:spcPts val="600"/>
              </a:spcBef>
              <a:spcAft>
                <a:spcPts val="1200"/>
              </a:spcAft>
              <a:buClr>
                <a:schemeClr val="accent6"/>
              </a:buClr>
            </a:pPr>
            <a:r>
              <a:rPr lang="en-US" sz="2800" kern="100" dirty="0">
                <a:latin typeface="Montserrat" panose="00000500000000000000" pitchFamily="2" charset="0"/>
                <a:ea typeface="Calibri" panose="020F0502020204030204" pitchFamily="34" charset="0"/>
                <a:cs typeface="Times New Roman" panose="02020603050405020304" pitchFamily="18" charset="0"/>
              </a:rPr>
              <a:t>games</a:t>
            </a:r>
          </a:p>
          <a:p>
            <a:pPr marL="342900" lvl="1" indent="-342900">
              <a:spcBef>
                <a:spcPts val="600"/>
              </a:spcBef>
              <a:spcAft>
                <a:spcPts val="1200"/>
              </a:spcAft>
              <a:buClr>
                <a:schemeClr val="accent6"/>
              </a:buClr>
            </a:pPr>
            <a:r>
              <a:rPr lang="en-US" sz="2800" kern="100" dirty="0">
                <a:latin typeface="Montserrat" panose="00000500000000000000" pitchFamily="2" charset="0"/>
                <a:ea typeface="Calibri" panose="020F0502020204030204" pitchFamily="34" charset="0"/>
                <a:cs typeface="Times New Roman" panose="02020603050405020304" pitchFamily="18" charset="0"/>
              </a:rPr>
              <a:t>books</a:t>
            </a:r>
          </a:p>
          <a:p>
            <a:pPr marL="342900" lvl="1" indent="-342900">
              <a:spcBef>
                <a:spcPts val="600"/>
              </a:spcBef>
              <a:spcAft>
                <a:spcPts val="1200"/>
              </a:spcAft>
              <a:buClr>
                <a:schemeClr val="accent6"/>
              </a:buClr>
            </a:pPr>
            <a:r>
              <a:rPr lang="en-US" sz="2800" kern="100" dirty="0">
                <a:latin typeface="Montserrat" panose="00000500000000000000" pitchFamily="2" charset="0"/>
                <a:ea typeface="Calibri" panose="020F0502020204030204" pitchFamily="34" charset="0"/>
                <a:cs typeface="Times New Roman" panose="02020603050405020304" pitchFamily="18" charset="0"/>
              </a:rPr>
              <a:t>math manipulatives</a:t>
            </a:r>
            <a:endParaRPr lang="en-US" sz="2800" dirty="0"/>
          </a:p>
        </p:txBody>
      </p:sp>
      <p:sp>
        <p:nvSpPr>
          <p:cNvPr id="4" name="Title 3">
            <a:extLst>
              <a:ext uri="{FF2B5EF4-FFF2-40B4-BE49-F238E27FC236}">
                <a16:creationId xmlns:a16="http://schemas.microsoft.com/office/drawing/2014/main" id="{C103774B-B8ED-0A46-CE18-7A599EB2E499}"/>
              </a:ext>
            </a:extLst>
          </p:cNvPr>
          <p:cNvSpPr>
            <a:spLocks noGrp="1"/>
          </p:cNvSpPr>
          <p:nvPr>
            <p:ph type="title"/>
          </p:nvPr>
        </p:nvSpPr>
        <p:spPr/>
        <p:txBody>
          <a:bodyPr/>
          <a:lstStyle/>
          <a:p>
            <a:r>
              <a:rPr lang="en-US" dirty="0">
                <a:latin typeface="Montserrat" panose="00000500000000000000" pitchFamily="50" charset="0"/>
              </a:rPr>
              <a:t>Reflect: </a:t>
            </a:r>
            <a:r>
              <a:rPr lang="en-US" dirty="0">
                <a:latin typeface="Montserrat Medium" panose="00000600000000000000" pitchFamily="50" charset="0"/>
              </a:rPr>
              <a:t>My Materials and Learning Environments</a:t>
            </a:r>
            <a:endParaRPr lang="en-US" dirty="0"/>
          </a:p>
        </p:txBody>
      </p:sp>
      <p:sp>
        <p:nvSpPr>
          <p:cNvPr id="5" name="Subtitle 4">
            <a:extLst>
              <a:ext uri="{FF2B5EF4-FFF2-40B4-BE49-F238E27FC236}">
                <a16:creationId xmlns:a16="http://schemas.microsoft.com/office/drawing/2014/main" id="{F44799D3-E4D9-0ACB-C430-612F2B6CA3A2}"/>
              </a:ext>
            </a:extLst>
          </p:cNvPr>
          <p:cNvSpPr>
            <a:spLocks noGrp="1"/>
          </p:cNvSpPr>
          <p:nvPr>
            <p:ph type="subTitle" idx="14"/>
          </p:nvPr>
        </p:nvSpPr>
        <p:spPr>
          <a:xfrm>
            <a:off x="838198" y="1242786"/>
            <a:ext cx="10165605" cy="1560046"/>
          </a:xfrm>
        </p:spPr>
        <p:txBody>
          <a:bodyPr>
            <a:noAutofit/>
          </a:bodyPr>
          <a:lstStyle/>
          <a:p>
            <a:pPr>
              <a:lnSpc>
                <a:spcPct val="107000"/>
              </a:lnSpc>
              <a:spcBef>
                <a:spcPts val="0"/>
              </a:spcBef>
            </a:pPr>
            <a:r>
              <a:rPr lang="en-US" kern="1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How do the materials and environments in your learning setting support children’s math learning? Consider: </a:t>
            </a:r>
          </a:p>
        </p:txBody>
      </p:sp>
    </p:spTree>
    <p:extLst>
      <p:ext uri="{BB962C8B-B14F-4D97-AF65-F5344CB8AC3E}">
        <p14:creationId xmlns:p14="http://schemas.microsoft.com/office/powerpoint/2010/main" val="199087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3385-5510-7EA8-88C6-24E2ED113AFF}"/>
              </a:ext>
            </a:extLst>
          </p:cNvPr>
          <p:cNvSpPr>
            <a:spLocks noGrp="1"/>
          </p:cNvSpPr>
          <p:nvPr>
            <p:ph type="title"/>
          </p:nvPr>
        </p:nvSpPr>
        <p:spPr/>
        <p:txBody>
          <a:bodyPr anchor="ctr" anchorCtr="1"/>
          <a:lstStyle/>
          <a:p>
            <a:r>
              <a:rPr lang="en-US" dirty="0"/>
              <a:t>Math Vocabulary and Discourse</a:t>
            </a:r>
          </a:p>
        </p:txBody>
      </p:sp>
      <p:pic>
        <p:nvPicPr>
          <p:cNvPr id="4" name="Content Placeholder 3" descr="The M to the fifth Early Math Approach graphic appears with Math Vocabulary and Discourse at the bottom right highlighted in blue. The remaining four practices surrounding Mutual Learning are in the background. ">
            <a:extLst>
              <a:ext uri="{FF2B5EF4-FFF2-40B4-BE49-F238E27FC236}">
                <a16:creationId xmlns:a16="http://schemas.microsoft.com/office/drawing/2014/main" id="{218B11C6-FDB6-8DEC-A577-289A9ECAEE49}"/>
              </a:ext>
              <a:ext uri="{C183D7F6-B498-43B3-948B-1728B52AA6E4}">
                <adec:decorative xmlns:adec="http://schemas.microsoft.com/office/drawing/2017/decorative" val="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94782" y="802481"/>
            <a:ext cx="5257800" cy="5257800"/>
          </a:xfrm>
          <a:prstGeom prst="rect">
            <a:avLst/>
          </a:prstGeom>
        </p:spPr>
      </p:pic>
    </p:spTree>
    <p:extLst>
      <p:ext uri="{BB962C8B-B14F-4D97-AF65-F5344CB8AC3E}">
        <p14:creationId xmlns:p14="http://schemas.microsoft.com/office/powerpoint/2010/main" val="2910925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A051C7-A210-8157-C569-2E59019BAEA8}"/>
              </a:ext>
            </a:extLst>
          </p:cNvPr>
          <p:cNvSpPr>
            <a:spLocks noGrp="1"/>
          </p:cNvSpPr>
          <p:nvPr>
            <p:ph sz="half" idx="1"/>
          </p:nvPr>
        </p:nvSpPr>
        <p:spPr>
          <a:xfrm>
            <a:off x="838199" y="1324303"/>
            <a:ext cx="5622235" cy="4852660"/>
          </a:xfrm>
        </p:spPr>
        <p:txBody>
          <a:bodyPr>
            <a:normAutofit fontScale="85000" lnSpcReduction="10000"/>
          </a:bodyPr>
          <a:lstStyle/>
          <a:p>
            <a:pPr marL="0" indent="0">
              <a:lnSpc>
                <a:spcPct val="110000"/>
              </a:lnSpc>
              <a:spcAft>
                <a:spcPts val="600"/>
              </a:spcAft>
              <a:buNone/>
            </a:pPr>
            <a:r>
              <a:rPr lang="en-US" dirty="0">
                <a:ea typeface="Calibri" panose="020F0502020204030204" pitchFamily="34" charset="0"/>
              </a:rPr>
              <a:t>Words we use to communicate about:</a:t>
            </a:r>
            <a:endParaRPr lang="en-US" strike="sngStrike" dirty="0">
              <a:ea typeface="Calibri" panose="020F0502020204030204" pitchFamily="34" charset="0"/>
            </a:endParaRPr>
          </a:p>
          <a:p>
            <a:pPr marL="457200">
              <a:lnSpc>
                <a:spcPct val="110000"/>
              </a:lnSpc>
              <a:spcBef>
                <a:spcPts val="600"/>
              </a:spcBef>
              <a:spcAft>
                <a:spcPts val="600"/>
              </a:spcAft>
              <a:buClr>
                <a:schemeClr val="accent6"/>
              </a:buClr>
            </a:pPr>
            <a:r>
              <a:rPr lang="en-US" kern="100" dirty="0">
                <a:ea typeface="Calibri" panose="020F0502020204030204" pitchFamily="34" charset="0"/>
                <a:cs typeface="Calibri" panose="020F0502020204030204" pitchFamily="34" charset="0"/>
              </a:rPr>
              <a:t>numbers</a:t>
            </a:r>
            <a:endParaRPr lang="en-US" kern="100" dirty="0">
              <a:ea typeface="Calibri" panose="020F0502020204030204" pitchFamily="34" charset="0"/>
              <a:cs typeface="Times New Roman" panose="02020603050405020304" pitchFamily="18" charset="0"/>
            </a:endParaRPr>
          </a:p>
          <a:p>
            <a:pPr marL="457200">
              <a:lnSpc>
                <a:spcPct val="110000"/>
              </a:lnSpc>
              <a:spcBef>
                <a:spcPts val="600"/>
              </a:spcBef>
              <a:spcAft>
                <a:spcPts val="600"/>
              </a:spcAft>
              <a:buClr>
                <a:schemeClr val="accent6"/>
              </a:buClr>
            </a:pPr>
            <a:r>
              <a:rPr lang="en-US" kern="100" dirty="0">
                <a:ea typeface="Calibri" panose="020F0502020204030204" pitchFamily="34" charset="0"/>
                <a:cs typeface="Calibri" panose="020F0502020204030204" pitchFamily="34" charset="0"/>
              </a:rPr>
              <a:t>number operations</a:t>
            </a:r>
          </a:p>
          <a:p>
            <a:pPr marL="457200">
              <a:lnSpc>
                <a:spcPct val="110000"/>
              </a:lnSpc>
              <a:spcBef>
                <a:spcPts val="600"/>
              </a:spcBef>
              <a:spcAft>
                <a:spcPts val="600"/>
              </a:spcAft>
              <a:buClr>
                <a:schemeClr val="accent6"/>
              </a:buClr>
            </a:pPr>
            <a:r>
              <a:rPr lang="en-US" kern="100" dirty="0">
                <a:ea typeface="Calibri" panose="020F0502020204030204" pitchFamily="34" charset="0"/>
                <a:cs typeface="Calibri" panose="020F0502020204030204" pitchFamily="34" charset="0"/>
              </a:rPr>
              <a:t>quantities and comparisons</a:t>
            </a:r>
          </a:p>
          <a:p>
            <a:pPr marL="457200">
              <a:lnSpc>
                <a:spcPct val="110000"/>
              </a:lnSpc>
              <a:spcBef>
                <a:spcPts val="600"/>
              </a:spcBef>
              <a:spcAft>
                <a:spcPts val="600"/>
              </a:spcAft>
              <a:buClr>
                <a:schemeClr val="accent6"/>
              </a:buClr>
            </a:pPr>
            <a:r>
              <a:rPr lang="en-US" kern="100" dirty="0">
                <a:ea typeface="Calibri" panose="020F0502020204030204" pitchFamily="34" charset="0"/>
                <a:cs typeface="Calibri" panose="020F0502020204030204" pitchFamily="34" charset="0"/>
              </a:rPr>
              <a:t>measurement</a:t>
            </a:r>
          </a:p>
          <a:p>
            <a:pPr marL="457200">
              <a:lnSpc>
                <a:spcPct val="110000"/>
              </a:lnSpc>
              <a:spcBef>
                <a:spcPts val="600"/>
              </a:spcBef>
              <a:spcAft>
                <a:spcPts val="600"/>
              </a:spcAft>
              <a:buClr>
                <a:schemeClr val="accent6"/>
              </a:buClr>
            </a:pPr>
            <a:r>
              <a:rPr lang="en-US" kern="100" dirty="0">
                <a:ea typeface="Calibri" panose="020F0502020204030204" pitchFamily="34" charset="0"/>
                <a:cs typeface="Calibri" panose="020F0502020204030204" pitchFamily="34" charset="0"/>
              </a:rPr>
              <a:t>positions, directions, and distances in space</a:t>
            </a:r>
          </a:p>
          <a:p>
            <a:pPr marL="457200">
              <a:lnSpc>
                <a:spcPct val="110000"/>
              </a:lnSpc>
              <a:spcBef>
                <a:spcPts val="600"/>
              </a:spcBef>
              <a:spcAft>
                <a:spcPts val="600"/>
              </a:spcAft>
              <a:buClr>
                <a:schemeClr val="accent6"/>
              </a:buClr>
            </a:pPr>
            <a:r>
              <a:rPr lang="en-US" kern="100" dirty="0">
                <a:ea typeface="Calibri" panose="020F0502020204030204" pitchFamily="34" charset="0"/>
                <a:cs typeface="Calibri" panose="020F0502020204030204" pitchFamily="34" charset="0"/>
              </a:rPr>
              <a:t>two- and three-dimensional shapes and their characteristics</a:t>
            </a:r>
            <a:endParaRPr lang="en-US" dirty="0">
              <a:ea typeface="Calibri" panose="020F0502020204030204" pitchFamily="34" charset="0"/>
            </a:endParaRPr>
          </a:p>
        </p:txBody>
      </p:sp>
      <p:sp>
        <p:nvSpPr>
          <p:cNvPr id="4" name="Title 3">
            <a:extLst>
              <a:ext uri="{FF2B5EF4-FFF2-40B4-BE49-F238E27FC236}">
                <a16:creationId xmlns:a16="http://schemas.microsoft.com/office/drawing/2014/main" id="{AC1AFB07-932F-6794-15F0-F9353DA9B678}"/>
              </a:ext>
            </a:extLst>
          </p:cNvPr>
          <p:cNvSpPr>
            <a:spLocks noGrp="1"/>
          </p:cNvSpPr>
          <p:nvPr>
            <p:ph type="title"/>
          </p:nvPr>
        </p:nvSpPr>
        <p:spPr/>
        <p:txBody>
          <a:bodyPr/>
          <a:lstStyle/>
          <a:p>
            <a:r>
              <a:rPr lang="en-US" dirty="0"/>
              <a:t>Math Vocabulary: Defined</a:t>
            </a:r>
          </a:p>
        </p:txBody>
      </p:sp>
      <p:pic>
        <p:nvPicPr>
          <p:cNvPr id="5" name="Content Placeholder 6">
            <a:extLst>
              <a:ext uri="{FF2B5EF4-FFF2-40B4-BE49-F238E27FC236}">
                <a16:creationId xmlns:a16="http://schemas.microsoft.com/office/drawing/2014/main" id="{E3871793-8639-A139-319D-E35674C8E2E6}"/>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6818243" y="1503208"/>
            <a:ext cx="4832473" cy="4048185"/>
          </a:xfrm>
          <a:ln>
            <a:noFill/>
          </a:ln>
        </p:spPr>
      </p:pic>
    </p:spTree>
    <p:extLst>
      <p:ext uri="{BB962C8B-B14F-4D97-AF65-F5344CB8AC3E}">
        <p14:creationId xmlns:p14="http://schemas.microsoft.com/office/powerpoint/2010/main" val="2568412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8D021-BC44-EE9C-C3C0-B7F8C1075EFC}"/>
              </a:ext>
            </a:extLst>
          </p:cNvPr>
          <p:cNvSpPr>
            <a:spLocks noGrp="1"/>
          </p:cNvSpPr>
          <p:nvPr>
            <p:ph sz="half" idx="1"/>
          </p:nvPr>
        </p:nvSpPr>
        <p:spPr/>
        <p:txBody>
          <a:bodyPr/>
          <a:lstStyle/>
          <a:p>
            <a:pPr marL="0" indent="0">
              <a:lnSpc>
                <a:spcPct val="100000"/>
              </a:lnSpc>
              <a:buNone/>
            </a:pPr>
            <a:r>
              <a:rPr lang="en-US" dirty="0"/>
              <a:t>Back-and-forth exchange of ideas about math:</a:t>
            </a:r>
          </a:p>
          <a:p>
            <a:pPr marL="457200">
              <a:lnSpc>
                <a:spcPct val="100000"/>
              </a:lnSpc>
              <a:spcAft>
                <a:spcPts val="600"/>
              </a:spcAft>
              <a:buClr>
                <a:schemeClr val="accent6"/>
              </a:buClr>
            </a:pPr>
            <a:r>
              <a:rPr lang="en-US" dirty="0"/>
              <a:t>asking questions</a:t>
            </a:r>
          </a:p>
          <a:p>
            <a:pPr marL="457200">
              <a:lnSpc>
                <a:spcPct val="100000"/>
              </a:lnSpc>
              <a:spcAft>
                <a:spcPts val="600"/>
              </a:spcAft>
              <a:buClr>
                <a:schemeClr val="accent6"/>
              </a:buClr>
            </a:pPr>
            <a:r>
              <a:rPr lang="en-US" dirty="0"/>
              <a:t>describing</a:t>
            </a:r>
          </a:p>
          <a:p>
            <a:pPr marL="457200">
              <a:lnSpc>
                <a:spcPct val="100000"/>
              </a:lnSpc>
              <a:spcAft>
                <a:spcPts val="600"/>
              </a:spcAft>
              <a:buClr>
                <a:schemeClr val="accent6"/>
              </a:buClr>
            </a:pPr>
            <a:r>
              <a:rPr lang="en-US" dirty="0"/>
              <a:t>comparing</a:t>
            </a:r>
          </a:p>
          <a:p>
            <a:pPr marL="457200">
              <a:lnSpc>
                <a:spcPct val="100000"/>
              </a:lnSpc>
              <a:spcAft>
                <a:spcPts val="600"/>
              </a:spcAft>
              <a:buClr>
                <a:schemeClr val="accent6"/>
              </a:buClr>
            </a:pPr>
            <a:r>
              <a:rPr lang="en-US" dirty="0"/>
              <a:t>explaining</a:t>
            </a:r>
          </a:p>
          <a:p>
            <a:pPr marL="457200">
              <a:lnSpc>
                <a:spcPct val="100000"/>
              </a:lnSpc>
              <a:spcAft>
                <a:spcPts val="600"/>
              </a:spcAft>
              <a:buClr>
                <a:schemeClr val="accent6"/>
              </a:buClr>
            </a:pPr>
            <a:r>
              <a:rPr lang="en-US" dirty="0"/>
              <a:t>sharing</a:t>
            </a:r>
          </a:p>
        </p:txBody>
      </p:sp>
      <p:sp>
        <p:nvSpPr>
          <p:cNvPr id="4" name="Title 3">
            <a:extLst>
              <a:ext uri="{FF2B5EF4-FFF2-40B4-BE49-F238E27FC236}">
                <a16:creationId xmlns:a16="http://schemas.microsoft.com/office/drawing/2014/main" id="{ECE4A6C7-EB6D-364A-6C91-366F9A197245}"/>
              </a:ext>
            </a:extLst>
          </p:cNvPr>
          <p:cNvSpPr>
            <a:spLocks noGrp="1"/>
          </p:cNvSpPr>
          <p:nvPr>
            <p:ph type="title"/>
          </p:nvPr>
        </p:nvSpPr>
        <p:spPr/>
        <p:txBody>
          <a:bodyPr/>
          <a:lstStyle/>
          <a:p>
            <a:r>
              <a:rPr lang="en-US" dirty="0"/>
              <a:t>Math Discourse: Defined</a:t>
            </a:r>
          </a:p>
        </p:txBody>
      </p:sp>
      <p:pic>
        <p:nvPicPr>
          <p:cNvPr id="6" name="Content Placeholder 11">
            <a:extLst>
              <a:ext uri="{FF2B5EF4-FFF2-40B4-BE49-F238E27FC236}">
                <a16:creationId xmlns:a16="http://schemas.microsoft.com/office/drawing/2014/main" id="{DC537F1C-7EC3-8123-20EF-264A80734287}"/>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6251712" y="1535981"/>
            <a:ext cx="5181600" cy="4347982"/>
          </a:xfrm>
          <a:ln>
            <a:noFill/>
          </a:ln>
        </p:spPr>
      </p:pic>
    </p:spTree>
    <p:extLst>
      <p:ext uri="{BB962C8B-B14F-4D97-AF65-F5344CB8AC3E}">
        <p14:creationId xmlns:p14="http://schemas.microsoft.com/office/powerpoint/2010/main" val="2226323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8EB194-CEA4-48A7-C72F-9C6B691E4515}"/>
              </a:ext>
            </a:extLst>
          </p:cNvPr>
          <p:cNvSpPr>
            <a:spLocks noGrp="1"/>
          </p:cNvSpPr>
          <p:nvPr>
            <p:ph sz="half" idx="1"/>
          </p:nvPr>
        </p:nvSpPr>
        <p:spPr/>
        <p:txBody>
          <a:bodyPr/>
          <a:lstStyle/>
          <a:p>
            <a:pPr marL="0" indent="0">
              <a:lnSpc>
                <a:spcPct val="107000"/>
              </a:lnSpc>
              <a:spcBef>
                <a:spcPts val="0"/>
              </a:spcBef>
              <a:spcAft>
                <a:spcPts val="600"/>
              </a:spcAft>
              <a:buNone/>
            </a:pPr>
            <a:r>
              <a:rPr lang="en-US" kern="100" dirty="0">
                <a:ea typeface="Calibri" panose="020F0502020204030204" pitchFamily="34" charset="0"/>
                <a:cs typeface="Calibri" panose="020F0502020204030204" pitchFamily="34" charset="0"/>
              </a:rPr>
              <a:t>Using math vocabulary supports children to:</a:t>
            </a:r>
          </a:p>
          <a:p>
            <a:pPr marL="457200">
              <a:lnSpc>
                <a:spcPct val="107000"/>
              </a:lnSpc>
              <a:spcBef>
                <a:spcPts val="600"/>
              </a:spcBef>
              <a:spcAft>
                <a:spcPts val="600"/>
              </a:spcAft>
              <a:buClr>
                <a:schemeClr val="accent6"/>
              </a:buClr>
            </a:pPr>
            <a:r>
              <a:rPr lang="en-US" kern="100" dirty="0">
                <a:ea typeface="Calibri" panose="020F0502020204030204" pitchFamily="34" charset="0"/>
                <a:cs typeface="Calibri" panose="020F0502020204030204" pitchFamily="34" charset="0"/>
              </a:rPr>
              <a:t>make connections between mathematical ideas and</a:t>
            </a:r>
            <a:endParaRPr lang="en-US" kern="100" dirty="0">
              <a:ea typeface="Calibri" panose="020F0502020204030204" pitchFamily="34" charset="0"/>
              <a:cs typeface="Times New Roman" panose="02020603050405020304" pitchFamily="18" charset="0"/>
            </a:endParaRPr>
          </a:p>
          <a:p>
            <a:pPr marL="457200">
              <a:lnSpc>
                <a:spcPct val="107000"/>
              </a:lnSpc>
              <a:spcBef>
                <a:spcPts val="600"/>
              </a:spcBef>
              <a:spcAft>
                <a:spcPts val="600"/>
              </a:spcAft>
              <a:buClr>
                <a:schemeClr val="accent6"/>
              </a:buClr>
            </a:pPr>
            <a:r>
              <a:rPr lang="en-US" kern="100" dirty="0">
                <a:cs typeface="Calibri" panose="020F0502020204030204" pitchFamily="34" charset="0"/>
              </a:rPr>
              <a:t>develop deeper understanding of math concept</a:t>
            </a:r>
            <a:r>
              <a:rPr lang="en-US" kern="100" dirty="0">
                <a:solidFill>
                  <a:schemeClr val="tx1"/>
                </a:solidFill>
                <a:cs typeface="Calibri" panose="020F0502020204030204" pitchFamily="34" charset="0"/>
              </a:rPr>
              <a:t>s.</a:t>
            </a:r>
          </a:p>
        </p:txBody>
      </p:sp>
      <p:sp>
        <p:nvSpPr>
          <p:cNvPr id="4" name="Title 3">
            <a:extLst>
              <a:ext uri="{FF2B5EF4-FFF2-40B4-BE49-F238E27FC236}">
                <a16:creationId xmlns:a16="http://schemas.microsoft.com/office/drawing/2014/main" id="{8AADC2DF-417F-662D-E393-D15E967E9468}"/>
              </a:ext>
            </a:extLst>
          </p:cNvPr>
          <p:cNvSpPr>
            <a:spLocks noGrp="1"/>
          </p:cNvSpPr>
          <p:nvPr>
            <p:ph type="title"/>
          </p:nvPr>
        </p:nvSpPr>
        <p:spPr/>
        <p:txBody>
          <a:bodyPr/>
          <a:lstStyle/>
          <a:p>
            <a:r>
              <a:rPr lang="en-US" dirty="0"/>
              <a:t>Why are math vocabulary and discourse important? </a:t>
            </a:r>
          </a:p>
        </p:txBody>
      </p:sp>
      <p:sp>
        <p:nvSpPr>
          <p:cNvPr id="5" name="Text Placeholder 4">
            <a:extLst>
              <a:ext uri="{FF2B5EF4-FFF2-40B4-BE49-F238E27FC236}">
                <a16:creationId xmlns:a16="http://schemas.microsoft.com/office/drawing/2014/main" id="{E2AA06A7-6E71-A41F-AB2D-BBE8C339B34C}"/>
              </a:ext>
            </a:extLst>
          </p:cNvPr>
          <p:cNvSpPr>
            <a:spLocks noGrp="1"/>
          </p:cNvSpPr>
          <p:nvPr>
            <p:ph type="body" sz="quarter" idx="14"/>
          </p:nvPr>
        </p:nvSpPr>
        <p:spPr>
          <a:xfrm>
            <a:off x="523875" y="5891721"/>
            <a:ext cx="11199813" cy="430213"/>
          </a:xfrm>
        </p:spPr>
        <p:txBody>
          <a:bodyPr/>
          <a:lstStyle/>
          <a:p>
            <a:r>
              <a:rPr lang="en-US" dirty="0" err="1">
                <a:latin typeface="Montserrat" panose="00000500000000000000" pitchFamily="2" charset="0"/>
                <a:ea typeface="Calibri" panose="020F0502020204030204" pitchFamily="34" charset="0"/>
                <a:cs typeface="Calibri" panose="020F0502020204030204" pitchFamily="34" charset="0"/>
              </a:rPr>
              <a:t>Klibanoff</a:t>
            </a:r>
            <a:r>
              <a:rPr lang="en-US" dirty="0">
                <a:latin typeface="Montserrat" panose="00000500000000000000" pitchFamily="2" charset="0"/>
                <a:ea typeface="Calibri" panose="020F0502020204030204" pitchFamily="34" charset="0"/>
                <a:cs typeface="Calibri" panose="020F0502020204030204" pitchFamily="34" charset="0"/>
              </a:rPr>
              <a:t> et al. (2006); Ramani et al. (2015); Peng &amp; Lin(2019)</a:t>
            </a:r>
            <a:endParaRPr lang="en-US" dirty="0">
              <a:latin typeface="Montserrat" panose="00000500000000000000" pitchFamily="2" charset="0"/>
              <a:ea typeface="Calibri" panose="020F0502020204030204" pitchFamily="34" charset="0"/>
              <a:cs typeface="Times New Roman" panose="02020603050405020304" pitchFamily="18" charset="0"/>
            </a:endParaRPr>
          </a:p>
          <a:p>
            <a:endParaRPr lang="en-US" dirty="0"/>
          </a:p>
        </p:txBody>
      </p:sp>
      <p:pic>
        <p:nvPicPr>
          <p:cNvPr id="6" name="Content Placeholder 7">
            <a:extLst>
              <a:ext uri="{FF2B5EF4-FFF2-40B4-BE49-F238E27FC236}">
                <a16:creationId xmlns:a16="http://schemas.microsoft.com/office/drawing/2014/main" id="{A393BE28-A923-2F64-F370-36B092E2243D}"/>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536524" y="1423365"/>
            <a:ext cx="4532464" cy="4102790"/>
          </a:xfrm>
          <a:ln>
            <a:noFill/>
          </a:ln>
        </p:spPr>
      </p:pic>
    </p:spTree>
    <p:extLst>
      <p:ext uri="{BB962C8B-B14F-4D97-AF65-F5344CB8AC3E}">
        <p14:creationId xmlns:p14="http://schemas.microsoft.com/office/powerpoint/2010/main" val="2107318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718584-69B8-5F62-20C4-A6C61F18891C}"/>
              </a:ext>
            </a:extLst>
          </p:cNvPr>
          <p:cNvSpPr>
            <a:spLocks noGrp="1"/>
          </p:cNvSpPr>
          <p:nvPr>
            <p:ph sz="half" idx="1"/>
          </p:nvPr>
        </p:nvSpPr>
        <p:spPr>
          <a:xfrm>
            <a:off x="838200" y="1324303"/>
            <a:ext cx="4933013" cy="4852660"/>
          </a:xfrm>
        </p:spPr>
        <p:txBody>
          <a:bodyPr>
            <a:normAutofit fontScale="92500"/>
          </a:bodyPr>
          <a:lstStyle/>
          <a:p>
            <a:pPr>
              <a:lnSpc>
                <a:spcPct val="100000"/>
              </a:lnSpc>
              <a:spcAft>
                <a:spcPts val="3000"/>
              </a:spcAft>
              <a:buClr>
                <a:schemeClr val="accent6"/>
              </a:buClr>
            </a:pPr>
            <a:r>
              <a:rPr lang="en-US" dirty="0"/>
              <a:t>Explore the M</a:t>
            </a:r>
            <a:r>
              <a:rPr lang="en-US" baseline="30000" dirty="0"/>
              <a:t>5</a:t>
            </a:r>
            <a:r>
              <a:rPr lang="en-US" dirty="0"/>
              <a:t> Early Math Approach</a:t>
            </a:r>
          </a:p>
          <a:p>
            <a:pPr>
              <a:lnSpc>
                <a:spcPct val="100000"/>
              </a:lnSpc>
              <a:spcAft>
                <a:spcPts val="3000"/>
              </a:spcAft>
              <a:buClr>
                <a:schemeClr val="accent6"/>
              </a:buClr>
            </a:pPr>
            <a:r>
              <a:rPr lang="en-US" dirty="0"/>
              <a:t>Examine the ways the </a:t>
            </a:r>
            <a:br>
              <a:rPr lang="en-US" dirty="0"/>
            </a:br>
            <a:r>
              <a:rPr lang="en-US" dirty="0"/>
              <a:t>M</a:t>
            </a:r>
            <a:r>
              <a:rPr lang="en-US" baseline="30000" dirty="0"/>
              <a:t>5</a:t>
            </a:r>
            <a:r>
              <a:rPr lang="en-US" dirty="0"/>
              <a:t> Early Math Approach supports children’s math learning</a:t>
            </a:r>
          </a:p>
          <a:p>
            <a:pPr>
              <a:lnSpc>
                <a:spcPct val="100000"/>
              </a:lnSpc>
              <a:spcAft>
                <a:spcPts val="3000"/>
              </a:spcAft>
              <a:buClr>
                <a:schemeClr val="accent6"/>
              </a:buClr>
            </a:pPr>
            <a:r>
              <a:rPr lang="en-US" dirty="0"/>
              <a:t>Discuss ideas for using the </a:t>
            </a:r>
            <a:br>
              <a:rPr lang="en-US" dirty="0"/>
            </a:br>
            <a:r>
              <a:rPr lang="en-US" dirty="0"/>
              <a:t>M</a:t>
            </a:r>
            <a:r>
              <a:rPr lang="en-US" baseline="30000" dirty="0"/>
              <a:t>5</a:t>
            </a:r>
            <a:r>
              <a:rPr lang="en-US" dirty="0"/>
              <a:t> Early Math Approach in your setting</a:t>
            </a:r>
          </a:p>
        </p:txBody>
      </p:sp>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pic>
        <p:nvPicPr>
          <p:cNvPr id="5" name="Content Placeholder 4">
            <a:extLst>
              <a:ext uri="{FF2B5EF4-FFF2-40B4-BE49-F238E27FC236}">
                <a16:creationId xmlns:a16="http://schemas.microsoft.com/office/drawing/2014/main" id="{C4B5E0BE-13EB-5E13-7098-272BAFF24D0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172200" y="1469036"/>
            <a:ext cx="5477622" cy="4328921"/>
          </a:xfrm>
          <a:prstGeom prst="rect">
            <a:avLst/>
          </a:prstGeom>
          <a:ln>
            <a:noFill/>
          </a:ln>
        </p:spPr>
      </p:pic>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CD4B70-D842-EDB6-8324-DE6FE18127D4}"/>
              </a:ext>
            </a:extLst>
          </p:cNvPr>
          <p:cNvSpPr>
            <a:spLocks noGrp="1"/>
          </p:cNvSpPr>
          <p:nvPr>
            <p:ph sz="half" idx="1"/>
          </p:nvPr>
        </p:nvSpPr>
        <p:spPr/>
        <p:txBody>
          <a:bodyPr>
            <a:normAutofit fontScale="92500"/>
          </a:bodyPr>
          <a:lstStyle/>
          <a:p>
            <a:pPr marL="0" indent="0">
              <a:lnSpc>
                <a:spcPct val="100000"/>
              </a:lnSpc>
              <a:spcAft>
                <a:spcPts val="2400"/>
              </a:spcAft>
              <a:buNone/>
            </a:pPr>
            <a:r>
              <a:rPr lang="en-US" dirty="0"/>
              <a:t>Using children’s home languages supports children’s:</a:t>
            </a:r>
          </a:p>
          <a:p>
            <a:pPr>
              <a:lnSpc>
                <a:spcPct val="100000"/>
              </a:lnSpc>
              <a:spcBef>
                <a:spcPts val="0"/>
              </a:spcBef>
              <a:spcAft>
                <a:spcPts val="2400"/>
              </a:spcAft>
              <a:buClr>
                <a:schemeClr val="accent6"/>
              </a:buClr>
            </a:pPr>
            <a:r>
              <a:rPr lang="en-US" dirty="0"/>
              <a:t>confidence and risk taking;</a:t>
            </a:r>
          </a:p>
          <a:p>
            <a:pPr>
              <a:lnSpc>
                <a:spcPct val="100000"/>
              </a:lnSpc>
              <a:spcBef>
                <a:spcPts val="0"/>
              </a:spcBef>
              <a:spcAft>
                <a:spcPts val="2400"/>
              </a:spcAft>
              <a:buClr>
                <a:schemeClr val="accent6"/>
              </a:buClr>
            </a:pPr>
            <a:r>
              <a:rPr lang="en-US" dirty="0"/>
              <a:t>identification as math learners; and</a:t>
            </a:r>
          </a:p>
          <a:p>
            <a:pPr>
              <a:lnSpc>
                <a:spcPct val="100000"/>
              </a:lnSpc>
              <a:spcBef>
                <a:spcPts val="0"/>
              </a:spcBef>
              <a:spcAft>
                <a:spcPts val="2400"/>
              </a:spcAft>
              <a:buClr>
                <a:schemeClr val="accent6"/>
              </a:buClr>
            </a:pPr>
            <a:r>
              <a:rPr lang="en-US" dirty="0"/>
              <a:t>development of math knowledge and skills.</a:t>
            </a:r>
          </a:p>
        </p:txBody>
      </p:sp>
      <p:sp>
        <p:nvSpPr>
          <p:cNvPr id="4" name="Title 3">
            <a:extLst>
              <a:ext uri="{FF2B5EF4-FFF2-40B4-BE49-F238E27FC236}">
                <a16:creationId xmlns:a16="http://schemas.microsoft.com/office/drawing/2014/main" id="{1BE769D9-163B-FB5D-47EF-66BBDC2226C6}"/>
              </a:ext>
            </a:extLst>
          </p:cNvPr>
          <p:cNvSpPr>
            <a:spLocks noGrp="1"/>
          </p:cNvSpPr>
          <p:nvPr>
            <p:ph type="title"/>
          </p:nvPr>
        </p:nvSpPr>
        <p:spPr>
          <a:xfrm>
            <a:off x="838199" y="237744"/>
            <a:ext cx="11199813" cy="923330"/>
          </a:xfrm>
        </p:spPr>
        <p:txBody>
          <a:bodyPr/>
          <a:lstStyle/>
          <a:p>
            <a:r>
              <a:rPr lang="en-US" dirty="0"/>
              <a:t>Math Vocabulary and Discourse: Multilingual Learners</a:t>
            </a:r>
          </a:p>
        </p:txBody>
      </p:sp>
      <p:sp>
        <p:nvSpPr>
          <p:cNvPr id="5" name="Text Placeholder 4">
            <a:extLst>
              <a:ext uri="{FF2B5EF4-FFF2-40B4-BE49-F238E27FC236}">
                <a16:creationId xmlns:a16="http://schemas.microsoft.com/office/drawing/2014/main" id="{8CD83F34-6BD6-D9F7-D9DD-7D464DCFADFF}"/>
              </a:ext>
            </a:extLst>
          </p:cNvPr>
          <p:cNvSpPr>
            <a:spLocks noGrp="1"/>
          </p:cNvSpPr>
          <p:nvPr>
            <p:ph type="body" sz="quarter" idx="14"/>
          </p:nvPr>
        </p:nvSpPr>
        <p:spPr>
          <a:xfrm>
            <a:off x="523875" y="5951355"/>
            <a:ext cx="11514137" cy="430213"/>
          </a:xfrm>
        </p:spPr>
        <p:txBody>
          <a:bodyPr/>
          <a:lstStyle/>
          <a:p>
            <a:r>
              <a:rPr lang="en-US" sz="1500" spc="-10" dirty="0">
                <a:latin typeface="Montserrat" panose="00000500000000000000" pitchFamily="2" charset="0"/>
                <a:ea typeface="Times New Roman" panose="02020603050405020304" pitchFamily="18" charset="0"/>
              </a:rPr>
              <a:t>Halle et al. (2014); Raikes et al. (2019); U.S. Department of Education, Office of English Language Acquisition (2020)</a:t>
            </a:r>
            <a:endParaRPr lang="en-US" sz="1500" dirty="0">
              <a:latin typeface="Montserrat" panose="00000500000000000000" pitchFamily="2" charset="0"/>
              <a:ea typeface="Times New Roman" panose="02020603050405020304" pitchFamily="18" charset="0"/>
            </a:endParaRPr>
          </a:p>
          <a:p>
            <a:endParaRPr lang="en-US" sz="1500" dirty="0"/>
          </a:p>
        </p:txBody>
      </p:sp>
      <p:pic>
        <p:nvPicPr>
          <p:cNvPr id="6" name="Content Placeholder 5">
            <a:extLst>
              <a:ext uri="{FF2B5EF4-FFF2-40B4-BE49-F238E27FC236}">
                <a16:creationId xmlns:a16="http://schemas.microsoft.com/office/drawing/2014/main" id="{030BA614-A485-6FA8-0C73-78CA021E19B5}"/>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323426" y="1486881"/>
            <a:ext cx="5030375" cy="3880248"/>
          </a:xfrm>
          <a:ln>
            <a:noFill/>
          </a:ln>
        </p:spPr>
      </p:pic>
    </p:spTree>
    <p:extLst>
      <p:ext uri="{BB962C8B-B14F-4D97-AF65-F5344CB8AC3E}">
        <p14:creationId xmlns:p14="http://schemas.microsoft.com/office/powerpoint/2010/main" val="1756824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124848-EE5B-D0C9-3E49-3F062FF61D11}"/>
              </a:ext>
            </a:extLst>
          </p:cNvPr>
          <p:cNvSpPr>
            <a:spLocks noGrp="1"/>
          </p:cNvSpPr>
          <p:nvPr>
            <p:ph sz="half" idx="1"/>
          </p:nvPr>
        </p:nvSpPr>
        <p:spPr>
          <a:xfrm>
            <a:off x="1692965" y="2007703"/>
            <a:ext cx="5181600" cy="4169259"/>
          </a:xfrm>
        </p:spPr>
        <p:txBody>
          <a:bodyPr/>
          <a:lstStyle/>
          <a:p>
            <a:pPr marL="0" indent="0">
              <a:spcBef>
                <a:spcPts val="0"/>
              </a:spcBef>
              <a:spcAft>
                <a:spcPts val="7200"/>
              </a:spcAft>
              <a:buNone/>
            </a:pPr>
            <a:r>
              <a:rPr lang="en-US" dirty="0">
                <a:latin typeface="Montserrat" panose="00000500000000000000" pitchFamily="2" charset="0"/>
              </a:rPr>
              <a:t>I already do</a:t>
            </a:r>
          </a:p>
          <a:p>
            <a:pPr marL="0" indent="0">
              <a:spcBef>
                <a:spcPts val="0"/>
              </a:spcBef>
              <a:spcAft>
                <a:spcPts val="7200"/>
              </a:spcAft>
              <a:buNone/>
            </a:pPr>
            <a:r>
              <a:rPr lang="en-US" dirty="0">
                <a:latin typeface="Montserrat" panose="00000500000000000000" pitchFamily="2" charset="0"/>
              </a:rPr>
              <a:t>I want to try</a:t>
            </a:r>
          </a:p>
          <a:p>
            <a:pPr marL="0" indent="0">
              <a:spcBef>
                <a:spcPts val="0"/>
              </a:spcBef>
              <a:spcAft>
                <a:spcPts val="7200"/>
              </a:spcAft>
              <a:buNone/>
            </a:pPr>
            <a:r>
              <a:rPr lang="en-US" dirty="0">
                <a:latin typeface="Montserrat" panose="00000500000000000000" pitchFamily="2" charset="0"/>
              </a:rPr>
              <a:t>I want to learn more about</a:t>
            </a:r>
          </a:p>
        </p:txBody>
      </p:sp>
      <p:pic>
        <p:nvPicPr>
          <p:cNvPr id="6" name="Content Placeholder 5" descr="Screenshot of Vocabulary and Discourse handout.">
            <a:extLst>
              <a:ext uri="{FF2B5EF4-FFF2-40B4-BE49-F238E27FC236}">
                <a16:creationId xmlns:a16="http://schemas.microsoft.com/office/drawing/2014/main" id="{CFE32794-7FD6-86AD-ABFA-4F16AE6B3F59}"/>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7384939" y="1323975"/>
            <a:ext cx="3750036" cy="4852988"/>
          </a:xfrm>
          <a:ln>
            <a:solidFill>
              <a:schemeClr val="accent6"/>
            </a:solidFill>
          </a:ln>
        </p:spPr>
      </p:pic>
      <p:sp>
        <p:nvSpPr>
          <p:cNvPr id="4" name="Title 3">
            <a:extLst>
              <a:ext uri="{FF2B5EF4-FFF2-40B4-BE49-F238E27FC236}">
                <a16:creationId xmlns:a16="http://schemas.microsoft.com/office/drawing/2014/main" id="{5DF8D8FD-36F2-E343-BC80-ECEDCB3F06E1}"/>
              </a:ext>
            </a:extLst>
          </p:cNvPr>
          <p:cNvSpPr>
            <a:spLocks noGrp="1"/>
          </p:cNvSpPr>
          <p:nvPr>
            <p:ph type="title"/>
          </p:nvPr>
        </p:nvSpPr>
        <p:spPr/>
        <p:txBody>
          <a:bodyPr/>
          <a:lstStyle/>
          <a:p>
            <a:r>
              <a:rPr lang="en-US" dirty="0"/>
              <a:t>Using Math Vocabulary and Discourse </a:t>
            </a:r>
          </a:p>
        </p:txBody>
      </p:sp>
      <p:pic>
        <p:nvPicPr>
          <p:cNvPr id="7" name="Graphic 6">
            <a:extLst>
              <a:ext uri="{FF2B5EF4-FFF2-40B4-BE49-F238E27FC236}">
                <a16:creationId xmlns:a16="http://schemas.microsoft.com/office/drawing/2014/main" id="{36DF681B-00E6-2A8B-187B-0861C1275C0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516" y="1926808"/>
            <a:ext cx="376200" cy="616527"/>
          </a:xfrm>
          <a:prstGeom prst="rect">
            <a:avLst/>
          </a:prstGeom>
        </p:spPr>
      </p:pic>
      <p:pic>
        <p:nvPicPr>
          <p:cNvPr id="8" name="Graphic 7">
            <a:extLst>
              <a:ext uri="{FF2B5EF4-FFF2-40B4-BE49-F238E27FC236}">
                <a16:creationId xmlns:a16="http://schemas.microsoft.com/office/drawing/2014/main" id="{16FBF13B-E678-F875-182F-8E502AE7C95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820" y="3229710"/>
            <a:ext cx="588818" cy="588818"/>
          </a:xfrm>
          <a:prstGeom prst="rect">
            <a:avLst/>
          </a:prstGeom>
        </p:spPr>
      </p:pic>
      <p:pic>
        <p:nvPicPr>
          <p:cNvPr id="9" name="Graphic 8">
            <a:extLst>
              <a:ext uri="{FF2B5EF4-FFF2-40B4-BE49-F238E27FC236}">
                <a16:creationId xmlns:a16="http://schemas.microsoft.com/office/drawing/2014/main" id="{27BE01AF-9A5E-BEAA-A061-38CFBBF5121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4334" y="4518256"/>
            <a:ext cx="588818" cy="588818"/>
          </a:xfrm>
          <a:prstGeom prst="rect">
            <a:avLst/>
          </a:prstGeom>
        </p:spPr>
      </p:pic>
    </p:spTree>
    <p:extLst>
      <p:ext uri="{BB962C8B-B14F-4D97-AF65-F5344CB8AC3E}">
        <p14:creationId xmlns:p14="http://schemas.microsoft.com/office/powerpoint/2010/main" val="61527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38B4-E6E2-208B-03F1-B97AD20412C9}"/>
              </a:ext>
            </a:extLst>
          </p:cNvPr>
          <p:cNvSpPr>
            <a:spLocks noGrp="1"/>
          </p:cNvSpPr>
          <p:nvPr>
            <p:ph type="title"/>
          </p:nvPr>
        </p:nvSpPr>
        <p:spPr>
          <a:xfrm>
            <a:off x="655983" y="905669"/>
            <a:ext cx="5088835" cy="4759635"/>
          </a:xfrm>
        </p:spPr>
        <p:txBody>
          <a:bodyPr anchor="ctr" anchorCtr="1">
            <a:normAutofit/>
          </a:bodyPr>
          <a:lstStyle/>
          <a:p>
            <a:r>
              <a:rPr lang="en-US" sz="4400" dirty="0"/>
              <a:t>Multiple Representations</a:t>
            </a:r>
          </a:p>
        </p:txBody>
      </p:sp>
      <p:pic>
        <p:nvPicPr>
          <p:cNvPr id="4" name="Content Placeholder 3" descr="The M to the fifth Early Math Approach graphic appears with Multiple Representations at the bottom left highlighted in teal. The remaining four practices surrounding Mutual Learning are in the background. ">
            <a:extLst>
              <a:ext uri="{FF2B5EF4-FFF2-40B4-BE49-F238E27FC236}">
                <a16:creationId xmlns:a16="http://schemas.microsoft.com/office/drawing/2014/main" id="{68873193-E1FA-8E88-9CEB-CB47EA71B41A}"/>
              </a:ext>
              <a:ext uri="{C183D7F6-B498-43B3-948B-1728B52AA6E4}">
                <adec:decorative xmlns:adec="http://schemas.microsoft.com/office/drawing/2017/decorative" val="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74902" y="802481"/>
            <a:ext cx="5257800" cy="5257800"/>
          </a:xfrm>
          <a:prstGeom prst="rect">
            <a:avLst/>
          </a:prstGeom>
        </p:spPr>
      </p:pic>
    </p:spTree>
    <p:extLst>
      <p:ext uri="{BB962C8B-B14F-4D97-AF65-F5344CB8AC3E}">
        <p14:creationId xmlns:p14="http://schemas.microsoft.com/office/powerpoint/2010/main" val="2972454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6D4543-7E79-9995-B449-6F5898FCDEA3}"/>
              </a:ext>
            </a:extLst>
          </p:cNvPr>
          <p:cNvSpPr>
            <a:spLocks noGrp="1"/>
          </p:cNvSpPr>
          <p:nvPr>
            <p:ph type="title"/>
          </p:nvPr>
        </p:nvSpPr>
        <p:spPr/>
        <p:txBody>
          <a:bodyPr/>
          <a:lstStyle/>
          <a:p>
            <a:r>
              <a:rPr lang="en-US" dirty="0"/>
              <a:t>Explore: What concept is represented? </a:t>
            </a:r>
          </a:p>
        </p:txBody>
      </p:sp>
      <p:pic>
        <p:nvPicPr>
          <p:cNvPr id="15" name="Content Placeholder 14" descr="A child holding placing unit cubes on each finger of their right hand. ">
            <a:extLst>
              <a:ext uri="{FF2B5EF4-FFF2-40B4-BE49-F238E27FC236}">
                <a16:creationId xmlns:a16="http://schemas.microsoft.com/office/drawing/2014/main" id="{96469C91-C9FE-D670-415C-19A1D23A72BB}"/>
              </a:ext>
            </a:extLst>
          </p:cNvPr>
          <p:cNvPicPr>
            <a:picLocks noGrp="1" noChangeAspect="1"/>
          </p:cNvPicPr>
          <p:nvPr>
            <p:ph sz="half" idx="1"/>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261426" y="2016773"/>
            <a:ext cx="2855365" cy="2615205"/>
          </a:xfrm>
          <a:prstGeom prst="rect">
            <a:avLst/>
          </a:prstGeom>
          <a:ln>
            <a:noFill/>
          </a:ln>
        </p:spPr>
      </p:pic>
      <p:pic>
        <p:nvPicPr>
          <p:cNvPr id="16" name="Content Placeholder 15" descr="Five plastic seahorses set in a row on a piece of paper to represent. ">
            <a:extLst>
              <a:ext uri="{FF2B5EF4-FFF2-40B4-BE49-F238E27FC236}">
                <a16:creationId xmlns:a16="http://schemas.microsoft.com/office/drawing/2014/main" id="{DF22ACA8-6C4A-6723-7C56-8E3632AD3A91}"/>
              </a:ext>
            </a:extLst>
          </p:cNvPr>
          <p:cNvPicPr>
            <a:picLocks noGrp="1" noChangeAspect="1"/>
          </p:cNvPicPr>
          <p:nvPr>
            <p:ph sz="half" idx="2"/>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3236179" y="2017113"/>
            <a:ext cx="2855365" cy="2614866"/>
          </a:xfrm>
          <a:prstGeom prst="rect">
            <a:avLst/>
          </a:prstGeom>
          <a:ln>
            <a:noFill/>
          </a:ln>
        </p:spPr>
      </p:pic>
      <p:pic>
        <p:nvPicPr>
          <p:cNvPr id="17" name="Content Placeholder 16" descr="A child holding up her hand with all five fingers up and spread wide.  ">
            <a:extLst>
              <a:ext uri="{FF2B5EF4-FFF2-40B4-BE49-F238E27FC236}">
                <a16:creationId xmlns:a16="http://schemas.microsoft.com/office/drawing/2014/main" id="{39EEC0CF-88D7-383E-7118-6C3C45363227}"/>
              </a:ext>
            </a:extLst>
          </p:cNvPr>
          <p:cNvPicPr>
            <a:picLocks noGrp="1" noChangeAspect="1"/>
          </p:cNvPicPr>
          <p:nvPr>
            <p:ph sz="quarter" idx="12"/>
          </p:nvPr>
        </p:nvPicPr>
        <p:blipFill rotWithShape="1">
          <a:blip r:embed="rId7" cstate="screen">
            <a:extLst>
              <a:ext uri="{28A0092B-C50C-407E-A947-70E740481C1C}">
                <a14:useLocalDpi xmlns:a14="http://schemas.microsoft.com/office/drawing/2010/main"/>
              </a:ext>
            </a:extLst>
          </a:blip>
          <a:srcRect/>
          <a:stretch/>
        </p:blipFill>
        <p:spPr>
          <a:xfrm>
            <a:off x="6210932" y="2038161"/>
            <a:ext cx="2835759" cy="2592229"/>
          </a:xfrm>
          <a:prstGeom prst="rect">
            <a:avLst/>
          </a:prstGeom>
          <a:ln>
            <a:noFill/>
          </a:ln>
        </p:spPr>
      </p:pic>
      <p:pic>
        <p:nvPicPr>
          <p:cNvPr id="18" name="Content Placeholder 17" descr="A set of four vertical sticks with a fifth stick crossing them horizontally. Next to them is written &quot;5. Tallying ducklings.">
            <a:extLst>
              <a:ext uri="{FF2B5EF4-FFF2-40B4-BE49-F238E27FC236}">
                <a16:creationId xmlns:a16="http://schemas.microsoft.com/office/drawing/2014/main" id="{9543D48B-826A-0C1F-5F3D-8B47E42DBFE9}"/>
              </a:ext>
            </a:extLst>
          </p:cNvPr>
          <p:cNvPicPr>
            <a:picLocks noGrp="1" noChangeAspect="1"/>
          </p:cNvPicPr>
          <p:nvPr>
            <p:ph sz="quarter" idx="14"/>
          </p:nvPr>
        </p:nvPicPr>
        <p:blipFill rotWithShape="1">
          <a:blip r:embed="rId8" cstate="screen">
            <a:extLst>
              <a:ext uri="{BEBA8EAE-BF5A-486C-A8C5-ECC9F3942E4B}">
                <a14:imgProps xmlns:a14="http://schemas.microsoft.com/office/drawing/2010/main">
                  <a14:imgLayer r:embed="rId9">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9166080" y="2027582"/>
            <a:ext cx="2845836" cy="2604396"/>
          </a:xfrm>
          <a:prstGeom prst="rect">
            <a:avLst/>
          </a:prstGeom>
          <a:ln>
            <a:noFill/>
          </a:ln>
        </p:spPr>
      </p:pic>
    </p:spTree>
    <p:extLst>
      <p:ext uri="{BB962C8B-B14F-4D97-AF65-F5344CB8AC3E}">
        <p14:creationId xmlns:p14="http://schemas.microsoft.com/office/powerpoint/2010/main" val="2459894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AB68D4-15E4-3553-9068-7E1FA60900DA}"/>
              </a:ext>
            </a:extLst>
          </p:cNvPr>
          <p:cNvSpPr>
            <a:spLocks noGrp="1"/>
          </p:cNvSpPr>
          <p:nvPr>
            <p:ph sz="half" idx="1"/>
          </p:nvPr>
        </p:nvSpPr>
        <p:spPr/>
        <p:txBody>
          <a:bodyPr/>
          <a:lstStyle/>
          <a:p>
            <a:pPr>
              <a:lnSpc>
                <a:spcPct val="100000"/>
              </a:lnSpc>
              <a:spcBef>
                <a:spcPts val="0"/>
              </a:spcBef>
              <a:spcAft>
                <a:spcPts val="2400"/>
              </a:spcAft>
              <a:buClr>
                <a:schemeClr val="accent6"/>
              </a:buClr>
            </a:pPr>
            <a:r>
              <a:rPr lang="en-US" kern="100" dirty="0">
                <a:ea typeface="Calibri" panose="020F0502020204030204" pitchFamily="34" charset="0"/>
                <a:cs typeface="Times New Roman" panose="02020603050405020304" pitchFamily="18" charset="0"/>
              </a:rPr>
              <a:t>Math representations show or explain math concepts.</a:t>
            </a:r>
          </a:p>
          <a:p>
            <a:pPr>
              <a:lnSpc>
                <a:spcPct val="100000"/>
              </a:lnSpc>
              <a:spcBef>
                <a:spcPts val="0"/>
              </a:spcBef>
              <a:spcAft>
                <a:spcPts val="2400"/>
              </a:spcAft>
              <a:buClr>
                <a:schemeClr val="accent6"/>
              </a:buClr>
            </a:pPr>
            <a:r>
              <a:rPr lang="en-US" b="1" kern="100" dirty="0">
                <a:ea typeface="Calibri" panose="020F0502020204030204" pitchFamily="34" charset="0"/>
                <a:cs typeface="Times New Roman" panose="02020603050405020304" pitchFamily="18" charset="0"/>
              </a:rPr>
              <a:t>Multiple</a:t>
            </a:r>
            <a:r>
              <a:rPr lang="en-US" kern="100" dirty="0">
                <a:ea typeface="Calibri" panose="020F0502020204030204" pitchFamily="34" charset="0"/>
                <a:cs typeface="Times New Roman" panose="02020603050405020304" pitchFamily="18" charset="0"/>
              </a:rPr>
              <a:t> </a:t>
            </a:r>
            <a:r>
              <a:rPr lang="en-US" b="1" kern="100" dirty="0">
                <a:ea typeface="Calibri" panose="020F0502020204030204" pitchFamily="34" charset="0"/>
                <a:cs typeface="Times New Roman" panose="02020603050405020304" pitchFamily="18" charset="0"/>
              </a:rPr>
              <a:t>representations</a:t>
            </a:r>
            <a:r>
              <a:rPr lang="en-US" kern="100" dirty="0">
                <a:ea typeface="Calibri" panose="020F0502020204030204" pitchFamily="34" charset="0"/>
                <a:cs typeface="Times New Roman" panose="02020603050405020304" pitchFamily="18" charset="0"/>
              </a:rPr>
              <a:t> provide children different ways to explore and express math ideas.</a:t>
            </a:r>
            <a:endParaRPr lang="en-US" sz="4000" dirty="0"/>
          </a:p>
        </p:txBody>
      </p:sp>
      <p:sp>
        <p:nvSpPr>
          <p:cNvPr id="4" name="Title 3">
            <a:extLst>
              <a:ext uri="{FF2B5EF4-FFF2-40B4-BE49-F238E27FC236}">
                <a16:creationId xmlns:a16="http://schemas.microsoft.com/office/drawing/2014/main" id="{45E0BDE8-5C54-2AAA-3C11-8D16434CFF70}"/>
              </a:ext>
            </a:extLst>
          </p:cNvPr>
          <p:cNvSpPr>
            <a:spLocks noGrp="1"/>
          </p:cNvSpPr>
          <p:nvPr>
            <p:ph type="title"/>
          </p:nvPr>
        </p:nvSpPr>
        <p:spPr/>
        <p:txBody>
          <a:bodyPr/>
          <a:lstStyle/>
          <a:p>
            <a:r>
              <a:rPr lang="en-US" dirty="0"/>
              <a:t>Multiple Representations: Defined </a:t>
            </a:r>
          </a:p>
        </p:txBody>
      </p:sp>
      <p:sp>
        <p:nvSpPr>
          <p:cNvPr id="5" name="Text Placeholder 4">
            <a:extLst>
              <a:ext uri="{FF2B5EF4-FFF2-40B4-BE49-F238E27FC236}">
                <a16:creationId xmlns:a16="http://schemas.microsoft.com/office/drawing/2014/main" id="{1C0EF3EF-5B3E-251D-E115-C2AB1F435CB0}"/>
              </a:ext>
            </a:extLst>
          </p:cNvPr>
          <p:cNvSpPr>
            <a:spLocks noGrp="1"/>
          </p:cNvSpPr>
          <p:nvPr>
            <p:ph type="body" sz="quarter" idx="14"/>
          </p:nvPr>
        </p:nvSpPr>
        <p:spPr>
          <a:xfrm>
            <a:off x="523875" y="5832087"/>
            <a:ext cx="11199813" cy="430213"/>
          </a:xfrm>
        </p:spPr>
        <p:txBody>
          <a:bodyPr/>
          <a:lstStyle/>
          <a:p>
            <a:r>
              <a:rPr lang="en-US" spc="-10" dirty="0">
                <a:latin typeface="Montserrat" panose="00000500000000000000" pitchFamily="2" charset="0"/>
                <a:ea typeface="Times New Roman" panose="02020603050405020304" pitchFamily="18" charset="0"/>
              </a:rPr>
              <a:t>Fennel (2006)</a:t>
            </a:r>
            <a:endParaRPr lang="en-US" dirty="0">
              <a:latin typeface="Montserrat" panose="00000500000000000000" pitchFamily="2" charset="0"/>
            </a:endParaRPr>
          </a:p>
          <a:p>
            <a:endParaRPr lang="en-US" dirty="0"/>
          </a:p>
        </p:txBody>
      </p:sp>
      <p:pic>
        <p:nvPicPr>
          <p:cNvPr id="6" name="Content Placeholder 7">
            <a:extLst>
              <a:ext uri="{FF2B5EF4-FFF2-40B4-BE49-F238E27FC236}">
                <a16:creationId xmlns:a16="http://schemas.microsoft.com/office/drawing/2014/main" id="{937AA741-5FFA-3907-8D85-23A32A6464B5}"/>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539946" y="1463355"/>
            <a:ext cx="4893365" cy="3909888"/>
          </a:xfrm>
          <a:ln>
            <a:noFill/>
          </a:ln>
        </p:spPr>
      </p:pic>
    </p:spTree>
    <p:extLst>
      <p:ext uri="{BB962C8B-B14F-4D97-AF65-F5344CB8AC3E}">
        <p14:creationId xmlns:p14="http://schemas.microsoft.com/office/powerpoint/2010/main" val="2433443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3FE02E-D0DB-226B-D0E5-41CB4A19CB8A}"/>
              </a:ext>
            </a:extLst>
          </p:cNvPr>
          <p:cNvSpPr>
            <a:spLocks noGrp="1"/>
          </p:cNvSpPr>
          <p:nvPr>
            <p:ph sz="half" idx="1"/>
          </p:nvPr>
        </p:nvSpPr>
        <p:spPr/>
        <p:txBody>
          <a:bodyPr>
            <a:normAutofit/>
          </a:bodyPr>
          <a:lstStyle/>
          <a:p>
            <a:pPr marL="342900" lvl="1">
              <a:lnSpc>
                <a:spcPct val="100000"/>
              </a:lnSpc>
              <a:spcBef>
                <a:spcPts val="0"/>
              </a:spcBef>
              <a:spcAft>
                <a:spcPts val="1200"/>
              </a:spcAft>
              <a:buClr>
                <a:schemeClr val="accent6"/>
              </a:buClr>
            </a:pPr>
            <a:r>
              <a:rPr lang="en-US" sz="2800" kern="100" dirty="0">
                <a:solidFill>
                  <a:srgbClr val="000000"/>
                </a:solidFill>
                <a:latin typeface="Montserrat" panose="00000500000000000000" pitchFamily="2" charset="0"/>
                <a:ea typeface="Calibri" panose="020F0502020204030204" pitchFamily="34" charset="0"/>
                <a:cs typeface="Calibri" panose="020F0502020204030204" pitchFamily="34" charset="0"/>
              </a:rPr>
              <a:t>Movements</a:t>
            </a:r>
            <a:endParaRPr lang="en-US" sz="2800" kern="100" dirty="0">
              <a:latin typeface="Montserrat" panose="00000500000000000000" pitchFamily="2" charset="0"/>
              <a:ea typeface="Calibri" panose="020F0502020204030204" pitchFamily="34" charset="0"/>
              <a:cs typeface="Times New Roman" panose="02020603050405020304" pitchFamily="18" charset="0"/>
            </a:endParaRPr>
          </a:p>
          <a:p>
            <a:pPr marL="342900" lvl="1">
              <a:lnSpc>
                <a:spcPct val="100000"/>
              </a:lnSpc>
              <a:spcBef>
                <a:spcPts val="0"/>
              </a:spcBef>
              <a:spcAft>
                <a:spcPts val="1200"/>
              </a:spcAft>
              <a:buClr>
                <a:schemeClr val="accent6"/>
              </a:buClr>
            </a:pPr>
            <a:r>
              <a:rPr lang="en-US" sz="2800" kern="100" dirty="0">
                <a:solidFill>
                  <a:srgbClr val="000000"/>
                </a:solidFill>
                <a:latin typeface="Montserrat" panose="00000500000000000000" pitchFamily="2" charset="0"/>
                <a:ea typeface="Calibri" panose="020F0502020204030204" pitchFamily="34" charset="0"/>
                <a:cs typeface="Calibri" panose="020F0502020204030204" pitchFamily="34" charset="0"/>
              </a:rPr>
              <a:t>Concrete objects</a:t>
            </a:r>
            <a:endParaRPr lang="en-US" sz="2800" kern="100" dirty="0">
              <a:latin typeface="Montserrat" panose="00000500000000000000" pitchFamily="2" charset="0"/>
              <a:ea typeface="Calibri" panose="020F0502020204030204" pitchFamily="34" charset="0"/>
              <a:cs typeface="Times New Roman" panose="02020603050405020304" pitchFamily="18" charset="0"/>
            </a:endParaRPr>
          </a:p>
          <a:p>
            <a:pPr marL="342900" lvl="1">
              <a:lnSpc>
                <a:spcPct val="100000"/>
              </a:lnSpc>
              <a:spcBef>
                <a:spcPts val="0"/>
              </a:spcBef>
              <a:spcAft>
                <a:spcPts val="1200"/>
              </a:spcAft>
              <a:buClr>
                <a:schemeClr val="accent6"/>
              </a:buClr>
            </a:pPr>
            <a:r>
              <a:rPr lang="en-US" sz="2800" kern="100" dirty="0">
                <a:solidFill>
                  <a:srgbClr val="000000"/>
                </a:solidFill>
                <a:latin typeface="Montserrat" panose="00000500000000000000" pitchFamily="2" charset="0"/>
                <a:ea typeface="Calibri" panose="020F0502020204030204" pitchFamily="34" charset="0"/>
                <a:cs typeface="Calibri" panose="020F0502020204030204" pitchFamily="34" charset="0"/>
              </a:rPr>
              <a:t>Songs or music</a:t>
            </a:r>
            <a:endParaRPr lang="en-US" sz="2800" kern="100" dirty="0">
              <a:latin typeface="Montserrat" panose="00000500000000000000" pitchFamily="2" charset="0"/>
              <a:ea typeface="Calibri" panose="020F0502020204030204" pitchFamily="34" charset="0"/>
              <a:cs typeface="Times New Roman" panose="02020603050405020304" pitchFamily="18" charset="0"/>
            </a:endParaRPr>
          </a:p>
          <a:p>
            <a:pPr marL="342900" lvl="1">
              <a:lnSpc>
                <a:spcPct val="100000"/>
              </a:lnSpc>
              <a:spcBef>
                <a:spcPts val="0"/>
              </a:spcBef>
              <a:spcAft>
                <a:spcPts val="1200"/>
              </a:spcAft>
              <a:buClr>
                <a:schemeClr val="accent6"/>
              </a:buClr>
            </a:pPr>
            <a:r>
              <a:rPr lang="en-US" sz="2800" kern="100" dirty="0">
                <a:solidFill>
                  <a:srgbClr val="000000"/>
                </a:solidFill>
                <a:latin typeface="Montserrat" panose="00000500000000000000" pitchFamily="2" charset="0"/>
                <a:ea typeface="Calibri" panose="020F0502020204030204" pitchFamily="34" charset="0"/>
                <a:cs typeface="Calibri" panose="020F0502020204030204" pitchFamily="34" charset="0"/>
              </a:rPr>
              <a:t>Drawings </a:t>
            </a:r>
          </a:p>
          <a:p>
            <a:pPr marL="342900" lvl="1">
              <a:lnSpc>
                <a:spcPct val="100000"/>
              </a:lnSpc>
              <a:spcBef>
                <a:spcPts val="0"/>
              </a:spcBef>
              <a:spcAft>
                <a:spcPts val="1200"/>
              </a:spcAft>
              <a:buClr>
                <a:schemeClr val="accent6"/>
              </a:buClr>
            </a:pPr>
            <a:r>
              <a:rPr lang="en-US" sz="2800" kern="100" dirty="0">
                <a:solidFill>
                  <a:srgbClr val="000000"/>
                </a:solidFill>
                <a:latin typeface="Montserrat" panose="00000500000000000000" pitchFamily="2" charset="0"/>
                <a:ea typeface="Calibri" panose="020F0502020204030204" pitchFamily="34" charset="0"/>
                <a:cs typeface="Calibri" panose="020F0502020204030204" pitchFamily="34" charset="0"/>
              </a:rPr>
              <a:t>Graphs and tables</a:t>
            </a:r>
            <a:endParaRPr lang="en-US" sz="2800" kern="100" dirty="0">
              <a:latin typeface="Montserrat" panose="00000500000000000000" pitchFamily="2" charset="0"/>
              <a:ea typeface="Calibri" panose="020F0502020204030204" pitchFamily="34" charset="0"/>
              <a:cs typeface="Times New Roman" panose="02020603050405020304" pitchFamily="18" charset="0"/>
            </a:endParaRPr>
          </a:p>
          <a:p>
            <a:pPr marL="342900" lvl="1">
              <a:lnSpc>
                <a:spcPct val="100000"/>
              </a:lnSpc>
              <a:spcBef>
                <a:spcPts val="0"/>
              </a:spcBef>
              <a:spcAft>
                <a:spcPts val="1200"/>
              </a:spcAft>
              <a:buClr>
                <a:schemeClr val="accent6"/>
              </a:buClr>
            </a:pPr>
            <a:r>
              <a:rPr lang="en-US" sz="2800" kern="100" dirty="0">
                <a:solidFill>
                  <a:srgbClr val="000000"/>
                </a:solidFill>
                <a:latin typeface="Montserrat" panose="00000500000000000000" pitchFamily="2" charset="0"/>
                <a:ea typeface="Calibri" panose="020F0502020204030204" pitchFamily="34" charset="0"/>
                <a:cs typeface="Calibri" panose="020F0502020204030204" pitchFamily="34" charset="0"/>
              </a:rPr>
              <a:t>Digital formats</a:t>
            </a:r>
          </a:p>
          <a:p>
            <a:pPr marL="342900" lvl="1">
              <a:lnSpc>
                <a:spcPct val="100000"/>
              </a:lnSpc>
              <a:spcBef>
                <a:spcPts val="0"/>
              </a:spcBef>
              <a:spcAft>
                <a:spcPts val="1200"/>
              </a:spcAft>
              <a:buClr>
                <a:schemeClr val="accent6"/>
              </a:buClr>
            </a:pPr>
            <a:r>
              <a:rPr lang="en-US" sz="2800" kern="100" dirty="0">
                <a:solidFill>
                  <a:srgbClr val="000000"/>
                </a:solidFill>
                <a:latin typeface="Montserrat" panose="00000500000000000000" pitchFamily="2" charset="0"/>
                <a:ea typeface="Calibri" panose="020F0502020204030204" pitchFamily="34" charset="0"/>
                <a:cs typeface="Calibri" panose="020F0502020204030204" pitchFamily="34" charset="0"/>
              </a:rPr>
              <a:t>Models</a:t>
            </a:r>
          </a:p>
          <a:p>
            <a:pPr marL="342900" lvl="1">
              <a:lnSpc>
                <a:spcPct val="100000"/>
              </a:lnSpc>
              <a:spcBef>
                <a:spcPts val="0"/>
              </a:spcBef>
              <a:spcAft>
                <a:spcPts val="1200"/>
              </a:spcAft>
              <a:buClr>
                <a:schemeClr val="accent6"/>
              </a:buClr>
            </a:pPr>
            <a:r>
              <a:rPr lang="en-US" sz="2800" kern="100" dirty="0">
                <a:solidFill>
                  <a:srgbClr val="000000"/>
                </a:solidFill>
                <a:latin typeface="Montserrat" panose="00000500000000000000" pitchFamily="2" charset="0"/>
                <a:ea typeface="Calibri" panose="020F0502020204030204" pitchFamily="34" charset="0"/>
                <a:cs typeface="Calibri" panose="020F0502020204030204" pitchFamily="34" charset="0"/>
              </a:rPr>
              <a:t>Symbols and equations</a:t>
            </a:r>
          </a:p>
        </p:txBody>
      </p:sp>
      <p:sp>
        <p:nvSpPr>
          <p:cNvPr id="4" name="Title 3">
            <a:extLst>
              <a:ext uri="{FF2B5EF4-FFF2-40B4-BE49-F238E27FC236}">
                <a16:creationId xmlns:a16="http://schemas.microsoft.com/office/drawing/2014/main" id="{5013C55A-ED32-91D6-7CAA-A9C17B3C6E8E}"/>
              </a:ext>
            </a:extLst>
          </p:cNvPr>
          <p:cNvSpPr>
            <a:spLocks noGrp="1"/>
          </p:cNvSpPr>
          <p:nvPr>
            <p:ph type="title"/>
          </p:nvPr>
        </p:nvSpPr>
        <p:spPr/>
        <p:txBody>
          <a:bodyPr/>
          <a:lstStyle/>
          <a:p>
            <a:r>
              <a:rPr lang="en-US" dirty="0"/>
              <a:t>Multiple Representations: Examples</a:t>
            </a:r>
          </a:p>
        </p:txBody>
      </p:sp>
      <p:pic>
        <p:nvPicPr>
          <p:cNvPr id="5" name="Content Placeholder 4">
            <a:extLst>
              <a:ext uri="{FF2B5EF4-FFF2-40B4-BE49-F238E27FC236}">
                <a16:creationId xmlns:a16="http://schemas.microsoft.com/office/drawing/2014/main" id="{E617A60B-D7DB-13B0-D683-96C6D935EEA3}"/>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6290441" y="1297862"/>
            <a:ext cx="3974221" cy="2321368"/>
          </a:xfrm>
          <a:prstGeom prst="rect">
            <a:avLst/>
          </a:prstGeom>
          <a:ln>
            <a:noFill/>
          </a:ln>
        </p:spPr>
      </p:pic>
      <p:pic>
        <p:nvPicPr>
          <p:cNvPr id="7" name="Picture 6">
            <a:extLst>
              <a:ext uri="{FF2B5EF4-FFF2-40B4-BE49-F238E27FC236}">
                <a16:creationId xmlns:a16="http://schemas.microsoft.com/office/drawing/2014/main" id="{8D5CDA86-028B-9136-3B79-360A5550D0D7}"/>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a:stretch/>
        </p:blipFill>
        <p:spPr>
          <a:xfrm>
            <a:off x="7205868" y="3806682"/>
            <a:ext cx="4092463" cy="2554357"/>
          </a:xfrm>
          <a:prstGeom prst="rect">
            <a:avLst/>
          </a:prstGeom>
          <a:ln>
            <a:noFill/>
          </a:ln>
        </p:spPr>
      </p:pic>
    </p:spTree>
    <p:extLst>
      <p:ext uri="{BB962C8B-B14F-4D97-AF65-F5344CB8AC3E}">
        <p14:creationId xmlns:p14="http://schemas.microsoft.com/office/powerpoint/2010/main" val="3456845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0AEC52-02A1-A936-8FC7-84FAA483DABB}"/>
              </a:ext>
            </a:extLst>
          </p:cNvPr>
          <p:cNvSpPr>
            <a:spLocks noGrp="1"/>
          </p:cNvSpPr>
          <p:nvPr>
            <p:ph sz="half" idx="1"/>
          </p:nvPr>
        </p:nvSpPr>
        <p:spPr/>
        <p:txBody>
          <a:bodyPr/>
          <a:lstStyle/>
          <a:p>
            <a:pPr marL="0" indent="0">
              <a:lnSpc>
                <a:spcPct val="100000"/>
              </a:lnSpc>
              <a:spcBef>
                <a:spcPts val="0"/>
              </a:spcBef>
              <a:spcAft>
                <a:spcPts val="1200"/>
              </a:spcAft>
              <a:buNone/>
            </a:pPr>
            <a:r>
              <a:rPr lang="en-US" sz="2800" dirty="0">
                <a:latin typeface="Montserrat" panose="00000500000000000000" pitchFamily="2" charset="0"/>
                <a:ea typeface="Times New Roman" panose="02020603050405020304" pitchFamily="18" charset="0"/>
                <a:cs typeface="Calibri" panose="020F0502020204030204" pitchFamily="34" charset="0"/>
              </a:rPr>
              <a:t>Multiple </a:t>
            </a:r>
            <a:r>
              <a:rPr lang="en-US" sz="2800" dirty="0">
                <a:solidFill>
                  <a:schemeClr val="tx1"/>
                </a:solidFill>
                <a:latin typeface="Montserrat" panose="00000500000000000000" pitchFamily="2" charset="0"/>
                <a:ea typeface="Times New Roman" panose="02020603050405020304" pitchFamily="18" charset="0"/>
                <a:cs typeface="Calibri" panose="020F0502020204030204" pitchFamily="34" charset="0"/>
              </a:rPr>
              <a:t>representations support children to:</a:t>
            </a:r>
            <a:endParaRPr lang="en-US" sz="2800" kern="100" dirty="0">
              <a:solidFill>
                <a:schemeClr val="tx1"/>
              </a:solidFill>
              <a:effectLst/>
              <a:latin typeface="Montserrat" panose="00000500000000000000" pitchFamily="2" charset="0"/>
              <a:ea typeface="Calibri" panose="020F0502020204030204" pitchFamily="34" charset="0"/>
              <a:cs typeface="Calibri" panose="020F0502020204030204" pitchFamily="34" charset="0"/>
            </a:endParaRPr>
          </a:p>
          <a:p>
            <a:pPr>
              <a:lnSpc>
                <a:spcPct val="100000"/>
              </a:lnSpc>
              <a:spcBef>
                <a:spcPts val="0"/>
              </a:spcBef>
              <a:spcAft>
                <a:spcPts val="1200"/>
              </a:spcAft>
              <a:buClr>
                <a:schemeClr val="accent6"/>
              </a:buClr>
            </a:pPr>
            <a:r>
              <a:rPr lang="en-US" kern="100" dirty="0">
                <a:latin typeface="Montserrat" panose="00000500000000000000" pitchFamily="2" charset="0"/>
                <a:ea typeface="Calibri" panose="020F0502020204030204" pitchFamily="34" charset="0"/>
                <a:cs typeface="Calibri" panose="020F0502020204030204" pitchFamily="34" charset="0"/>
              </a:rPr>
              <a:t>develop deeper understandings of math concepts and</a:t>
            </a:r>
          </a:p>
          <a:p>
            <a:pPr>
              <a:lnSpc>
                <a:spcPct val="100000"/>
              </a:lnSpc>
              <a:spcBef>
                <a:spcPts val="0"/>
              </a:spcBef>
              <a:spcAft>
                <a:spcPts val="1200"/>
              </a:spcAft>
              <a:buClr>
                <a:schemeClr val="accent6"/>
              </a:buClr>
            </a:pPr>
            <a:r>
              <a:rPr lang="en-US" kern="100" dirty="0">
                <a:latin typeface="Montserrat" panose="00000500000000000000" pitchFamily="2" charset="0"/>
                <a:ea typeface="Calibri" panose="020F0502020204030204" pitchFamily="34" charset="0"/>
                <a:cs typeface="Calibri" panose="020F0502020204030204" pitchFamily="34" charset="0"/>
              </a:rPr>
              <a:t>transfer knowledge and skills to different situations.</a:t>
            </a:r>
          </a:p>
        </p:txBody>
      </p:sp>
      <p:pic>
        <p:nvPicPr>
          <p:cNvPr id="7" name="Content Placeholder 6">
            <a:extLst>
              <a:ext uri="{FF2B5EF4-FFF2-40B4-BE49-F238E27FC236}">
                <a16:creationId xmlns:a16="http://schemas.microsoft.com/office/drawing/2014/main" id="{607D8424-7E21-D8FB-75A4-61B74DB96CE4}"/>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450497" y="1455835"/>
            <a:ext cx="4701207" cy="4105353"/>
          </a:xfrm>
          <a:ln>
            <a:noFill/>
          </a:ln>
        </p:spPr>
      </p:pic>
      <p:sp>
        <p:nvSpPr>
          <p:cNvPr id="4" name="Title 3">
            <a:extLst>
              <a:ext uri="{FF2B5EF4-FFF2-40B4-BE49-F238E27FC236}">
                <a16:creationId xmlns:a16="http://schemas.microsoft.com/office/drawing/2014/main" id="{0B209088-9CD1-2093-9290-C9D6F95999DE}"/>
              </a:ext>
            </a:extLst>
          </p:cNvPr>
          <p:cNvSpPr>
            <a:spLocks noGrp="1"/>
          </p:cNvSpPr>
          <p:nvPr>
            <p:ph type="title"/>
          </p:nvPr>
        </p:nvSpPr>
        <p:spPr/>
        <p:txBody>
          <a:bodyPr/>
          <a:lstStyle/>
          <a:p>
            <a:r>
              <a:rPr lang="en-US" dirty="0"/>
              <a:t>Why are multiple representations important?</a:t>
            </a:r>
          </a:p>
        </p:txBody>
      </p:sp>
      <p:sp>
        <p:nvSpPr>
          <p:cNvPr id="5" name="Text Placeholder 4">
            <a:extLst>
              <a:ext uri="{FF2B5EF4-FFF2-40B4-BE49-F238E27FC236}">
                <a16:creationId xmlns:a16="http://schemas.microsoft.com/office/drawing/2014/main" id="{D912CFB2-D91A-664E-DA86-6B66EE9BF1AA}"/>
              </a:ext>
            </a:extLst>
          </p:cNvPr>
          <p:cNvSpPr>
            <a:spLocks noGrp="1"/>
          </p:cNvSpPr>
          <p:nvPr>
            <p:ph type="body" sz="quarter" idx="14"/>
          </p:nvPr>
        </p:nvSpPr>
        <p:spPr>
          <a:xfrm>
            <a:off x="523875" y="5873739"/>
            <a:ext cx="11668125" cy="507830"/>
          </a:xfrm>
        </p:spPr>
        <p:txBody>
          <a:bodyPr/>
          <a:lstStyle/>
          <a:p>
            <a:r>
              <a:rPr lang="en-US" sz="1500" dirty="0">
                <a:latin typeface="Montserrat" panose="00000500000000000000" pitchFamily="2" charset="0"/>
                <a:ea typeface="Calibri" panose="020F0502020204030204" pitchFamily="34" charset="0"/>
                <a:cs typeface="Calibri" panose="020F0502020204030204" pitchFamily="34" charset="0"/>
              </a:rPr>
              <a:t>National Research Council (2001); CAST (2018); Lambert &amp; Sugita (2016); </a:t>
            </a:r>
            <a:r>
              <a:rPr lang="en-US" sz="1500" dirty="0">
                <a:latin typeface="Montserrat" panose="00000500000000000000" pitchFamily="2" charset="0"/>
                <a:cs typeface="Calibri" panose="020F0502020204030204" pitchFamily="34" charset="0"/>
              </a:rPr>
              <a:t>California Department of Education (2022) </a:t>
            </a:r>
          </a:p>
        </p:txBody>
      </p:sp>
    </p:spTree>
    <p:extLst>
      <p:ext uri="{BB962C8B-B14F-4D97-AF65-F5344CB8AC3E}">
        <p14:creationId xmlns:p14="http://schemas.microsoft.com/office/powerpoint/2010/main" val="2126430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DF3615-4765-6A9B-EE1D-14A5EF9D11C3}"/>
              </a:ext>
            </a:extLst>
          </p:cNvPr>
          <p:cNvSpPr>
            <a:spLocks noGrp="1"/>
          </p:cNvSpPr>
          <p:nvPr>
            <p:ph sz="half" idx="1"/>
          </p:nvPr>
        </p:nvSpPr>
        <p:spPr/>
        <p:txBody>
          <a:bodyPr/>
          <a:lstStyle/>
          <a:p>
            <a:pPr>
              <a:lnSpc>
                <a:spcPct val="100000"/>
              </a:lnSpc>
              <a:spcAft>
                <a:spcPts val="2400"/>
              </a:spcAft>
              <a:buClr>
                <a:schemeClr val="accent6"/>
              </a:buClr>
            </a:pPr>
            <a:r>
              <a:rPr lang="en-US" dirty="0">
                <a:latin typeface="Montserrat"/>
              </a:rPr>
              <a:t>Speaking or non-speaking</a:t>
            </a:r>
          </a:p>
          <a:p>
            <a:pPr>
              <a:lnSpc>
                <a:spcPct val="100000"/>
              </a:lnSpc>
              <a:spcAft>
                <a:spcPts val="2400"/>
              </a:spcAft>
              <a:buClr>
                <a:schemeClr val="accent6"/>
              </a:buClr>
            </a:pPr>
            <a:r>
              <a:rPr lang="en-US" dirty="0">
                <a:latin typeface="Montserrat"/>
              </a:rPr>
              <a:t>Using different languages</a:t>
            </a:r>
          </a:p>
          <a:p>
            <a:pPr>
              <a:lnSpc>
                <a:spcPct val="100000"/>
              </a:lnSpc>
              <a:spcAft>
                <a:spcPts val="2400"/>
              </a:spcAft>
              <a:buClr>
                <a:schemeClr val="accent6"/>
              </a:buClr>
            </a:pPr>
            <a:r>
              <a:rPr lang="en-US" dirty="0">
                <a:latin typeface="Montserrat"/>
              </a:rPr>
              <a:t>Expressing ideas through various modalities—being responsive to children’s interests and cultures </a:t>
            </a:r>
          </a:p>
        </p:txBody>
      </p:sp>
      <p:sp>
        <p:nvSpPr>
          <p:cNvPr id="4" name="Title 3">
            <a:extLst>
              <a:ext uri="{FF2B5EF4-FFF2-40B4-BE49-F238E27FC236}">
                <a16:creationId xmlns:a16="http://schemas.microsoft.com/office/drawing/2014/main" id="{059BB7A2-234E-867F-82CD-6513AD9CE61E}"/>
              </a:ext>
            </a:extLst>
          </p:cNvPr>
          <p:cNvSpPr>
            <a:spLocks noGrp="1"/>
          </p:cNvSpPr>
          <p:nvPr>
            <p:ph type="title"/>
          </p:nvPr>
        </p:nvSpPr>
        <p:spPr>
          <a:xfrm>
            <a:off x="838199" y="11804"/>
            <a:ext cx="10812517" cy="978729"/>
          </a:xfrm>
        </p:spPr>
        <p:txBody>
          <a:bodyPr/>
          <a:lstStyle/>
          <a:p>
            <a:r>
              <a:rPr lang="en-US" sz="3200" dirty="0">
                <a:cs typeface="Calibri"/>
              </a:rPr>
              <a:t>Multiple Representations Support Diverse Ways of Knowing and Learning </a:t>
            </a:r>
            <a:endParaRPr lang="en-US" dirty="0"/>
          </a:p>
        </p:txBody>
      </p:sp>
      <p:pic>
        <p:nvPicPr>
          <p:cNvPr id="5" name="Content Placeholder 4">
            <a:extLst>
              <a:ext uri="{FF2B5EF4-FFF2-40B4-BE49-F238E27FC236}">
                <a16:creationId xmlns:a16="http://schemas.microsoft.com/office/drawing/2014/main" id="{8553513E-D2D9-BBC8-318C-435B33728A36}"/>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420680" y="1364059"/>
            <a:ext cx="5281997" cy="4153366"/>
          </a:xfrm>
          <a:prstGeom prst="rect">
            <a:avLst/>
          </a:prstGeom>
          <a:ln>
            <a:noFill/>
          </a:ln>
        </p:spPr>
      </p:pic>
    </p:spTree>
    <p:extLst>
      <p:ext uri="{BB962C8B-B14F-4D97-AF65-F5344CB8AC3E}">
        <p14:creationId xmlns:p14="http://schemas.microsoft.com/office/powerpoint/2010/main" val="2671410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9A8A94F-76B5-307B-8BEF-2BD2FB60E956}"/>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23410" y="2080927"/>
            <a:ext cx="3297811" cy="3001854"/>
          </a:xfrm>
          <a:ln>
            <a:noFill/>
          </a:ln>
        </p:spPr>
      </p:pic>
      <p:pic>
        <p:nvPicPr>
          <p:cNvPr id="13" name="Content Placeholder 12">
            <a:extLst>
              <a:ext uri="{FF2B5EF4-FFF2-40B4-BE49-F238E27FC236}">
                <a16:creationId xmlns:a16="http://schemas.microsoft.com/office/drawing/2014/main" id="{2E9FF587-DB4A-C1F4-C2D1-D74F99B73209}"/>
              </a:ext>
              <a:ext uri="{C183D7F6-B498-43B3-948B-1728B52AA6E4}">
                <adec:decorative xmlns:adec="http://schemas.microsoft.com/office/drawing/2017/decorative" val="1"/>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402372" y="2080927"/>
            <a:ext cx="3297812" cy="3001854"/>
          </a:xfrm>
          <a:ln>
            <a:noFill/>
          </a:ln>
        </p:spPr>
      </p:pic>
      <p:sp>
        <p:nvSpPr>
          <p:cNvPr id="4" name="Title 3">
            <a:extLst>
              <a:ext uri="{FF2B5EF4-FFF2-40B4-BE49-F238E27FC236}">
                <a16:creationId xmlns:a16="http://schemas.microsoft.com/office/drawing/2014/main" id="{B7F9600F-12B1-2B8D-F66D-8603F3288F46}"/>
              </a:ext>
            </a:extLst>
          </p:cNvPr>
          <p:cNvSpPr>
            <a:spLocks noGrp="1"/>
          </p:cNvSpPr>
          <p:nvPr>
            <p:ph type="title"/>
          </p:nvPr>
        </p:nvSpPr>
        <p:spPr/>
        <p:txBody>
          <a:bodyPr/>
          <a:lstStyle/>
          <a:p>
            <a:r>
              <a:rPr lang="en-US" dirty="0">
                <a:latin typeface="Montserrat" panose="00000500000000000000" pitchFamily="50" charset="0"/>
              </a:rPr>
              <a:t>Explore: </a:t>
            </a:r>
            <a:r>
              <a:rPr lang="en-US" dirty="0">
                <a:latin typeface="Montserrat Medium" panose="00000600000000000000" pitchFamily="50" charset="0"/>
              </a:rPr>
              <a:t>Multiple Representations</a:t>
            </a:r>
            <a:endParaRPr lang="en-US" dirty="0"/>
          </a:p>
        </p:txBody>
      </p:sp>
      <p:pic>
        <p:nvPicPr>
          <p:cNvPr id="15" name="Content Placeholder 14">
            <a:extLst>
              <a:ext uri="{FF2B5EF4-FFF2-40B4-BE49-F238E27FC236}">
                <a16:creationId xmlns:a16="http://schemas.microsoft.com/office/drawing/2014/main" id="{356A4090-C27A-2962-FF9B-018FF427B3AC}"/>
              </a:ext>
              <a:ext uri="{C183D7F6-B498-43B3-948B-1728B52AA6E4}">
                <adec:decorative xmlns:adec="http://schemas.microsoft.com/office/drawing/2017/decorative" val="1"/>
              </a:ext>
            </a:extLst>
          </p:cNvPr>
          <p:cNvPicPr>
            <a:picLocks noGrp="1" noChangeAspect="1"/>
          </p:cNvPicPr>
          <p:nvPr>
            <p:ph sz="quarter" idx="10"/>
          </p:nvPr>
        </p:nvPicPr>
        <p:blipFill rotWithShape="1">
          <a:blip r:embed="rId5" cstate="screen">
            <a:extLst>
              <a:ext uri="{28A0092B-C50C-407E-A947-70E740481C1C}">
                <a14:useLocalDpi xmlns:a14="http://schemas.microsoft.com/office/drawing/2010/main"/>
              </a:ext>
            </a:extLst>
          </a:blip>
          <a:srcRect/>
          <a:stretch/>
        </p:blipFill>
        <p:spPr>
          <a:xfrm>
            <a:off x="8281336" y="2080928"/>
            <a:ext cx="3297811" cy="3001854"/>
          </a:xfrm>
          <a:ln>
            <a:noFill/>
          </a:ln>
        </p:spPr>
      </p:pic>
      <p:sp>
        <p:nvSpPr>
          <p:cNvPr id="6" name="Text Placeholder 5">
            <a:extLst>
              <a:ext uri="{FF2B5EF4-FFF2-40B4-BE49-F238E27FC236}">
                <a16:creationId xmlns:a16="http://schemas.microsoft.com/office/drawing/2014/main" id="{34FD4A31-7785-E326-2F11-AFC24CC40032}"/>
              </a:ext>
            </a:extLst>
          </p:cNvPr>
          <p:cNvSpPr>
            <a:spLocks noGrp="1"/>
          </p:cNvSpPr>
          <p:nvPr>
            <p:ph type="body" sz="quarter" idx="11"/>
          </p:nvPr>
        </p:nvSpPr>
        <p:spPr>
          <a:xfrm>
            <a:off x="523694" y="5218214"/>
            <a:ext cx="3297528" cy="1214438"/>
          </a:xfrm>
        </p:spPr>
        <p:txBody>
          <a:bodyPr/>
          <a:lstStyle/>
          <a:p>
            <a:r>
              <a:rPr lang="en-US" dirty="0">
                <a:latin typeface="Montserrat" panose="00000500000000000000" pitchFamily="2" charset="0"/>
              </a:rPr>
              <a:t>Infants </a:t>
            </a:r>
            <a:r>
              <a:rPr lang="en-US" b="1" dirty="0">
                <a:latin typeface="Montserrat" panose="00000500000000000000" pitchFamily="2" charset="0"/>
              </a:rPr>
              <a:t>explore</a:t>
            </a:r>
            <a:r>
              <a:rPr lang="en-US" dirty="0">
                <a:latin typeface="Montserrat" panose="00000500000000000000" pitchFamily="2" charset="0"/>
              </a:rPr>
              <a:t> </a:t>
            </a:r>
            <a:r>
              <a:rPr lang="en-US" b="1" dirty="0">
                <a:latin typeface="Montserrat" panose="00000500000000000000" pitchFamily="2" charset="0"/>
              </a:rPr>
              <a:t>shapes </a:t>
            </a:r>
            <a:r>
              <a:rPr lang="en-US" dirty="0">
                <a:latin typeface="Montserrat" panose="00000500000000000000" pitchFamily="2" charset="0"/>
              </a:rPr>
              <a:t>using blocks.</a:t>
            </a:r>
          </a:p>
        </p:txBody>
      </p:sp>
      <p:sp>
        <p:nvSpPr>
          <p:cNvPr id="7" name="Text Placeholder 6">
            <a:extLst>
              <a:ext uri="{FF2B5EF4-FFF2-40B4-BE49-F238E27FC236}">
                <a16:creationId xmlns:a16="http://schemas.microsoft.com/office/drawing/2014/main" id="{41D3DC6D-C443-AE40-5E56-28045378DD2A}"/>
              </a:ext>
            </a:extLst>
          </p:cNvPr>
          <p:cNvSpPr>
            <a:spLocks noGrp="1"/>
          </p:cNvSpPr>
          <p:nvPr>
            <p:ph type="body" sz="quarter" idx="12"/>
          </p:nvPr>
        </p:nvSpPr>
        <p:spPr>
          <a:xfrm>
            <a:off x="4098400" y="5218214"/>
            <a:ext cx="3768258" cy="1214438"/>
          </a:xfrm>
        </p:spPr>
        <p:txBody>
          <a:bodyPr/>
          <a:lstStyle/>
          <a:p>
            <a:r>
              <a:rPr lang="en-US" dirty="0">
                <a:latin typeface="Montserrat" panose="00000500000000000000" pitchFamily="2" charset="0"/>
              </a:rPr>
              <a:t>Preschoolers </a:t>
            </a:r>
            <a:r>
              <a:rPr lang="en-US" b="1" dirty="0">
                <a:latin typeface="Montserrat" panose="00000500000000000000" pitchFamily="2" charset="0"/>
              </a:rPr>
              <a:t>measure capacity </a:t>
            </a:r>
            <a:r>
              <a:rPr lang="en-US" dirty="0">
                <a:latin typeface="Montserrat" panose="00000500000000000000" pitchFamily="2" charset="0"/>
              </a:rPr>
              <a:t>of a tub by counting how many buckets it takes to fill it up.</a:t>
            </a:r>
            <a:endParaRPr lang="en-US" strike="sngStrike" dirty="0">
              <a:solidFill>
                <a:srgbClr val="FF0000"/>
              </a:solidFill>
              <a:latin typeface="Montserrat" panose="00000500000000000000" pitchFamily="2" charset="0"/>
            </a:endParaRPr>
          </a:p>
          <a:p>
            <a:endParaRPr lang="en-US" dirty="0"/>
          </a:p>
        </p:txBody>
      </p:sp>
      <p:sp>
        <p:nvSpPr>
          <p:cNvPr id="8" name="Text Placeholder 7">
            <a:extLst>
              <a:ext uri="{FF2B5EF4-FFF2-40B4-BE49-F238E27FC236}">
                <a16:creationId xmlns:a16="http://schemas.microsoft.com/office/drawing/2014/main" id="{554DE5B6-59C1-1144-8C34-BF917D45386A}"/>
              </a:ext>
            </a:extLst>
          </p:cNvPr>
          <p:cNvSpPr>
            <a:spLocks noGrp="1"/>
          </p:cNvSpPr>
          <p:nvPr>
            <p:ph type="body" sz="quarter" idx="13"/>
          </p:nvPr>
        </p:nvSpPr>
        <p:spPr>
          <a:xfrm>
            <a:off x="8065905" y="5218214"/>
            <a:ext cx="3768258" cy="1214438"/>
          </a:xfrm>
        </p:spPr>
        <p:txBody>
          <a:bodyPr/>
          <a:lstStyle/>
          <a:p>
            <a:r>
              <a:rPr lang="en-US" dirty="0">
                <a:latin typeface="Montserrat" panose="00000500000000000000" pitchFamily="2" charset="0"/>
              </a:rPr>
              <a:t>Early elementary–aged children use graph paper to </a:t>
            </a:r>
            <a:r>
              <a:rPr lang="en-US" b="1" dirty="0">
                <a:latin typeface="Montserrat" panose="00000500000000000000" pitchFamily="2" charset="0"/>
              </a:rPr>
              <a:t>find the perimeter</a:t>
            </a:r>
            <a:r>
              <a:rPr lang="en-US" dirty="0">
                <a:latin typeface="Montserrat" panose="00000500000000000000" pitchFamily="2" charset="0"/>
              </a:rPr>
              <a:t> of different garden bed designs. </a:t>
            </a:r>
          </a:p>
          <a:p>
            <a:endParaRPr lang="en-US" dirty="0"/>
          </a:p>
        </p:txBody>
      </p:sp>
      <p:sp>
        <p:nvSpPr>
          <p:cNvPr id="9" name="Text Placeholder 8">
            <a:extLst>
              <a:ext uri="{FF2B5EF4-FFF2-40B4-BE49-F238E27FC236}">
                <a16:creationId xmlns:a16="http://schemas.microsoft.com/office/drawing/2014/main" id="{B44DA641-4C26-8801-8FEA-CCE553DF5965}"/>
              </a:ext>
            </a:extLst>
          </p:cNvPr>
          <p:cNvSpPr>
            <a:spLocks noGrp="1"/>
          </p:cNvSpPr>
          <p:nvPr>
            <p:ph type="body" sz="quarter" idx="14"/>
          </p:nvPr>
        </p:nvSpPr>
        <p:spPr>
          <a:xfrm>
            <a:off x="324630" y="1109109"/>
            <a:ext cx="11668590" cy="835025"/>
          </a:xfrm>
        </p:spPr>
        <p:txBody>
          <a:bodyPr/>
          <a:lstStyle/>
          <a:p>
            <a:pPr algn="ctr"/>
            <a:r>
              <a:rPr lang="en-US" dirty="0">
                <a:latin typeface="Montserrat" panose="00000500000000000000" pitchFamily="2" charset="0"/>
              </a:rPr>
              <a:t>Consider other ways children might learn about these concepts using movement, different objects, visuals, drawings, or other representations. </a:t>
            </a:r>
          </a:p>
          <a:p>
            <a:pPr algn="ctr"/>
            <a:r>
              <a:rPr lang="en-US" dirty="0">
                <a:latin typeface="Montserrat" panose="00000500000000000000" pitchFamily="2" charset="0"/>
              </a:rPr>
              <a:t> </a:t>
            </a:r>
          </a:p>
          <a:p>
            <a:endParaRPr lang="en-US" dirty="0"/>
          </a:p>
        </p:txBody>
      </p:sp>
    </p:spTree>
    <p:extLst>
      <p:ext uri="{BB962C8B-B14F-4D97-AF65-F5344CB8AC3E}">
        <p14:creationId xmlns:p14="http://schemas.microsoft.com/office/powerpoint/2010/main" val="99427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E0289-2E88-74B5-286E-13BCCF3E93B6}"/>
              </a:ext>
            </a:extLst>
          </p:cNvPr>
          <p:cNvSpPr>
            <a:spLocks noGrp="1"/>
          </p:cNvSpPr>
          <p:nvPr>
            <p:ph type="title"/>
          </p:nvPr>
        </p:nvSpPr>
        <p:spPr>
          <a:xfrm>
            <a:off x="1237130" y="816025"/>
            <a:ext cx="4034118" cy="1801306"/>
          </a:xfrm>
        </p:spPr>
        <p:txBody>
          <a:bodyPr/>
          <a:lstStyle/>
          <a:p>
            <a:r>
              <a:rPr lang="en-US" dirty="0">
                <a:latin typeface="Montserrat" panose="00000500000000000000" pitchFamily="2" charset="0"/>
              </a:rPr>
              <a:t>Observe:</a:t>
            </a:r>
            <a:endParaRPr lang="en-US" dirty="0"/>
          </a:p>
        </p:txBody>
      </p:sp>
      <p:sp>
        <p:nvSpPr>
          <p:cNvPr id="3" name="Subtitle 2">
            <a:extLst>
              <a:ext uri="{FF2B5EF4-FFF2-40B4-BE49-F238E27FC236}">
                <a16:creationId xmlns:a16="http://schemas.microsoft.com/office/drawing/2014/main" id="{AD55C138-C87C-87F4-DAF8-6B090C2949B0}"/>
              </a:ext>
            </a:extLst>
          </p:cNvPr>
          <p:cNvSpPr>
            <a:spLocks noGrp="1"/>
          </p:cNvSpPr>
          <p:nvPr>
            <p:ph type="subTitle" idx="13"/>
          </p:nvPr>
        </p:nvSpPr>
        <p:spPr>
          <a:xfrm>
            <a:off x="1237130" y="2846657"/>
            <a:ext cx="4034118" cy="3016030"/>
          </a:xfrm>
        </p:spPr>
        <p:txBody>
          <a:bodyPr>
            <a:normAutofit fontScale="77500" lnSpcReduction="20000"/>
          </a:bodyPr>
          <a:lstStyle/>
          <a:p>
            <a:pPr>
              <a:lnSpc>
                <a:spcPct val="120000"/>
              </a:lnSpc>
              <a:spcBef>
                <a:spcPts val="0"/>
              </a:spcBef>
              <a:spcAft>
                <a:spcPts val="1800"/>
              </a:spcAft>
            </a:pPr>
            <a:r>
              <a:rPr lang="en-US" dirty="0">
                <a:latin typeface="Montserrat Medium" panose="00000600000000000000" pitchFamily="50" charset="0"/>
              </a:rPr>
              <a:t>Materials and Learning</a:t>
            </a:r>
          </a:p>
          <a:p>
            <a:pPr>
              <a:lnSpc>
                <a:spcPct val="120000"/>
              </a:lnSpc>
              <a:spcBef>
                <a:spcPts val="0"/>
              </a:spcBef>
              <a:spcAft>
                <a:spcPts val="1800"/>
              </a:spcAft>
            </a:pPr>
            <a:r>
              <a:rPr lang="en-US" dirty="0">
                <a:latin typeface="Montserrat Medium" panose="00000600000000000000" pitchFamily="50" charset="0"/>
              </a:rPr>
              <a:t>Environment</a:t>
            </a:r>
            <a:br>
              <a:rPr lang="en-US" dirty="0">
                <a:latin typeface="Montserrat Medium" panose="00000600000000000000" pitchFamily="50" charset="0"/>
              </a:rPr>
            </a:br>
            <a:r>
              <a:rPr lang="en-US" dirty="0">
                <a:latin typeface="Montserrat Medium" panose="00000600000000000000" pitchFamily="50" charset="0"/>
              </a:rPr>
              <a:t>Math Vocabulary and Discourse </a:t>
            </a:r>
          </a:p>
          <a:p>
            <a:pPr>
              <a:lnSpc>
                <a:spcPct val="120000"/>
              </a:lnSpc>
              <a:spcBef>
                <a:spcPts val="0"/>
              </a:spcBef>
              <a:spcAft>
                <a:spcPts val="1800"/>
              </a:spcAft>
            </a:pPr>
            <a:r>
              <a:rPr lang="en-US" dirty="0">
                <a:latin typeface="Montserrat Medium" panose="00000600000000000000" pitchFamily="50" charset="0"/>
              </a:rPr>
              <a:t>Multiple Representations</a:t>
            </a:r>
            <a:endParaRPr lang="en-US" dirty="0"/>
          </a:p>
        </p:txBody>
      </p:sp>
      <p:pic>
        <p:nvPicPr>
          <p:cNvPr id="10" name="Picture Placeholder 9">
            <a:extLst>
              <a:ext uri="{FF2B5EF4-FFF2-40B4-BE49-F238E27FC236}">
                <a16:creationId xmlns:a16="http://schemas.microsoft.com/office/drawing/2014/main" id="{B0CFE277-EA55-8566-44A2-2ACD5FDB3C14}"/>
              </a:ext>
              <a:ext uri="{C183D7F6-B498-43B3-948B-1728B52AA6E4}">
                <adec:decorative xmlns:adec="http://schemas.microsoft.com/office/drawing/2017/decorative" val="1"/>
              </a:ext>
            </a:extLst>
          </p:cNvPr>
          <p:cNvPicPr>
            <a:picLocks noGrp="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6281517" y="721425"/>
            <a:ext cx="2482472" cy="1463040"/>
          </a:xfrm>
          <a:ln w="12700">
            <a:noFill/>
          </a:ln>
        </p:spPr>
      </p:pic>
      <p:pic>
        <p:nvPicPr>
          <p:cNvPr id="12" name="Picture Placeholder 11">
            <a:extLst>
              <a:ext uri="{FF2B5EF4-FFF2-40B4-BE49-F238E27FC236}">
                <a16:creationId xmlns:a16="http://schemas.microsoft.com/office/drawing/2014/main" id="{423E1F1E-2A05-0D11-6C42-B81A12F60623}"/>
              </a:ext>
              <a:ext uri="{C183D7F6-B498-43B3-948B-1728B52AA6E4}">
                <adec:decorative xmlns:adec="http://schemas.microsoft.com/office/drawing/2017/decorative" val="1"/>
              </a:ext>
            </a:extLst>
          </p:cNvPr>
          <p:cNvPicPr>
            <a:picLocks noGrp="1" noChangeAspect="1"/>
          </p:cNvPicPr>
          <p:nvPr>
            <p:ph type="pic" sz="quarter" idx="15"/>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l="-1"/>
          <a:stretch/>
        </p:blipFill>
        <p:spPr>
          <a:xfrm>
            <a:off x="9039964" y="721426"/>
            <a:ext cx="2482472" cy="1463040"/>
          </a:xfrm>
          <a:ln w="12700">
            <a:noFill/>
          </a:ln>
        </p:spPr>
      </p:pic>
      <p:pic>
        <p:nvPicPr>
          <p:cNvPr id="14" name="Picture Placeholder 13">
            <a:extLst>
              <a:ext uri="{FF2B5EF4-FFF2-40B4-BE49-F238E27FC236}">
                <a16:creationId xmlns:a16="http://schemas.microsoft.com/office/drawing/2014/main" id="{183ED969-CB33-F4FB-E992-8B502BCE5C27}"/>
              </a:ext>
              <a:ext uri="{C183D7F6-B498-43B3-948B-1728B52AA6E4}">
                <adec:decorative xmlns:adec="http://schemas.microsoft.com/office/drawing/2017/decorative" val="1"/>
              </a:ext>
            </a:extLst>
          </p:cNvPr>
          <p:cNvPicPr>
            <a:picLocks noGrp="1" noChangeAspect="1"/>
          </p:cNvPicPr>
          <p:nvPr>
            <p:ph type="pic" sz="quarter" idx="16"/>
          </p:nvPr>
        </p:nvPicPr>
        <p:blipFill>
          <a:blip r:embed="rId6" cstate="screen">
            <a:extLst>
              <a:ext uri="{28A0092B-C50C-407E-A947-70E740481C1C}">
                <a14:useLocalDpi xmlns:a14="http://schemas.microsoft.com/office/drawing/2010/main"/>
              </a:ext>
            </a:extLst>
          </a:blip>
          <a:srcRect/>
          <a:stretch/>
        </p:blipFill>
        <p:spPr>
          <a:xfrm>
            <a:off x="6281519" y="2430161"/>
            <a:ext cx="2482470" cy="1463040"/>
          </a:xfrm>
          <a:ln w="12700">
            <a:noFill/>
          </a:ln>
        </p:spPr>
      </p:pic>
      <p:pic>
        <p:nvPicPr>
          <p:cNvPr id="16" name="Picture Placeholder 15">
            <a:extLst>
              <a:ext uri="{FF2B5EF4-FFF2-40B4-BE49-F238E27FC236}">
                <a16:creationId xmlns:a16="http://schemas.microsoft.com/office/drawing/2014/main" id="{A7199E52-5B34-C2C4-B822-99B2F174BDB1}"/>
              </a:ext>
              <a:ext uri="{C183D7F6-B498-43B3-948B-1728B52AA6E4}">
                <adec:decorative xmlns:adec="http://schemas.microsoft.com/office/drawing/2017/decorative" val="1"/>
              </a:ext>
            </a:extLst>
          </p:cNvPr>
          <p:cNvPicPr>
            <a:picLocks noGrp="1" noChangeAspect="1"/>
          </p:cNvPicPr>
          <p:nvPr>
            <p:ph type="pic" sz="quarter" idx="17"/>
          </p:nvPr>
        </p:nvPicPr>
        <p:blipFill>
          <a:blip r:embed="rId7" cstate="screen">
            <a:extLst>
              <a:ext uri="{28A0092B-C50C-407E-A947-70E740481C1C}">
                <a14:useLocalDpi xmlns:a14="http://schemas.microsoft.com/office/drawing/2010/main"/>
              </a:ext>
            </a:extLst>
          </a:blip>
          <a:srcRect/>
          <a:stretch/>
        </p:blipFill>
        <p:spPr>
          <a:xfrm>
            <a:off x="9039964" y="2430163"/>
            <a:ext cx="2482472" cy="1463040"/>
          </a:xfrm>
          <a:ln w="12700">
            <a:noFill/>
          </a:ln>
        </p:spPr>
      </p:pic>
      <p:sp>
        <p:nvSpPr>
          <p:cNvPr id="9" name="Content Placeholder 8">
            <a:extLst>
              <a:ext uri="{FF2B5EF4-FFF2-40B4-BE49-F238E27FC236}">
                <a16:creationId xmlns:a16="http://schemas.microsoft.com/office/drawing/2014/main" id="{207CF4D9-7397-B824-5BBE-3E37607F23DF}"/>
              </a:ext>
            </a:extLst>
          </p:cNvPr>
          <p:cNvSpPr txBox="1">
            <a:spLocks/>
          </p:cNvSpPr>
          <p:nvPr/>
        </p:nvSpPr>
        <p:spPr>
          <a:xfrm>
            <a:off x="6008915" y="3896509"/>
            <a:ext cx="6840186" cy="23513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6"/>
              </a:buClr>
              <a:buFontTx/>
              <a:buNone/>
              <a:defRPr sz="2800" kern="1200">
                <a:solidFill>
                  <a:srgbClr val="0F173D"/>
                </a:solidFill>
                <a:latin typeface="Montserrat" panose="00000500000000000000" pitchFamily="50" charset="0"/>
                <a:ea typeface="+mn-ea"/>
                <a:cs typeface="+mn-cs"/>
              </a:defRPr>
            </a:lvl1pPr>
            <a:lvl2pPr marL="457200" indent="0" algn="l" defTabSz="914400" rtl="0" eaLnBrk="1" latinLnBrk="0" hangingPunct="1">
              <a:lnSpc>
                <a:spcPct val="90000"/>
              </a:lnSpc>
              <a:spcBef>
                <a:spcPts val="500"/>
              </a:spcBef>
              <a:buClr>
                <a:schemeClr val="accent6"/>
              </a:buClr>
              <a:buFontTx/>
              <a:buNone/>
              <a:defRPr sz="2400" kern="1200">
                <a:solidFill>
                  <a:srgbClr val="0F173D"/>
                </a:solidFill>
                <a:latin typeface="Montserrat" panose="00000500000000000000" pitchFamily="50" charset="0"/>
                <a:ea typeface="+mn-ea"/>
                <a:cs typeface="+mn-cs"/>
              </a:defRPr>
            </a:lvl2pPr>
            <a:lvl3pPr marL="914400" indent="0" algn="l" defTabSz="914400" rtl="0" eaLnBrk="1" latinLnBrk="0" hangingPunct="1">
              <a:lnSpc>
                <a:spcPct val="90000"/>
              </a:lnSpc>
              <a:spcBef>
                <a:spcPts val="500"/>
              </a:spcBef>
              <a:buClr>
                <a:schemeClr val="accent6"/>
              </a:buClr>
              <a:buFontTx/>
              <a:buNone/>
              <a:defRPr sz="2000" kern="1200">
                <a:solidFill>
                  <a:srgbClr val="0F173D"/>
                </a:solidFill>
                <a:latin typeface="Montserrat" panose="00000500000000000000" pitchFamily="50" charset="0"/>
                <a:ea typeface="+mn-ea"/>
                <a:cs typeface="+mn-cs"/>
              </a:defRPr>
            </a:lvl3pPr>
            <a:lvl4pPr marL="1371600" indent="0" algn="l" defTabSz="914400" rtl="0" eaLnBrk="1" latinLnBrk="0" hangingPunct="1">
              <a:lnSpc>
                <a:spcPct val="90000"/>
              </a:lnSpc>
              <a:spcBef>
                <a:spcPts val="500"/>
              </a:spcBef>
              <a:buClr>
                <a:schemeClr val="accent6"/>
              </a:buClr>
              <a:buFontTx/>
              <a:buNone/>
              <a:defRPr sz="1800" kern="1200">
                <a:solidFill>
                  <a:srgbClr val="0F173D"/>
                </a:solidFill>
                <a:latin typeface="Montserrat" panose="00000500000000000000" pitchFamily="50" charset="0"/>
                <a:ea typeface="+mn-ea"/>
                <a:cs typeface="+mn-cs"/>
              </a:defRPr>
            </a:lvl4pPr>
            <a:lvl5pPr marL="1828800" indent="0" algn="l" defTabSz="914400" rtl="0" eaLnBrk="1" latinLnBrk="0" hangingPunct="1">
              <a:lnSpc>
                <a:spcPct val="90000"/>
              </a:lnSpc>
              <a:spcBef>
                <a:spcPts val="500"/>
              </a:spcBef>
              <a:buClr>
                <a:schemeClr val="accent6"/>
              </a:buClr>
              <a:buFontTx/>
              <a:buNone/>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715645" lvl="1">
              <a:lnSpc>
                <a:spcPct val="120000"/>
              </a:lnSpc>
              <a:spcBef>
                <a:spcPts val="5"/>
              </a:spcBef>
              <a:spcAft>
                <a:spcPts val="600"/>
              </a:spcAft>
              <a:buSzPts val="1200"/>
            </a:pP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8"/>
              </a:rPr>
              <a:t>Exploring Space with Their Bodies (8–18 months)</a:t>
            </a:r>
            <a:br>
              <a:rPr lang="en-US" sz="12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9"/>
              </a:rPr>
              <a:t>Exploring Space with Their Bodies (8–18 months) – Audio Description Version</a:t>
            </a:r>
            <a:endParaRPr lang="en-US" sz="12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10"/>
              </a:rPr>
              <a:t>Exploring Size and Fit with Ramps and Balls (18–36 months)</a:t>
            </a:r>
            <a:br>
              <a:rPr lang="en-US" sz="12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11"/>
              </a:rPr>
              <a:t>Exploring Size and Fit with Ramps and Balls (18–36 months) – Audio Description Version</a:t>
            </a:r>
            <a:endParaRPr lang="en-US" sz="12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12"/>
              </a:rPr>
              <a:t>Comparing Length with Unit Blocks (3–5 years)</a:t>
            </a:r>
            <a:br>
              <a:rPr lang="en-US" sz="1200" u="sng" spc="-10" dirty="0">
                <a:solidFill>
                  <a:srgbClr val="0000FF"/>
                </a:solidFill>
                <a:latin typeface="Montserrat" pitchFamily="2" charset="77"/>
                <a:ea typeface="Courier New" panose="02070309020205020404" pitchFamily="49" charset="0"/>
                <a:cs typeface="Calibri" panose="020F0502020204030204" pitchFamily="34" charset="0"/>
              </a:rPr>
            </a:b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13"/>
              </a:rPr>
              <a:t>Comparing Length with Unit Blocks (3–5 years) – Audio Description Version</a:t>
            </a:r>
            <a:endParaRPr lang="en-US" sz="1200" dirty="0">
              <a:latin typeface="Montserrat" pitchFamily="2" charset="77"/>
              <a:ea typeface="Courier New" panose="02070309020205020404" pitchFamily="49" charset="0"/>
            </a:endParaRPr>
          </a:p>
          <a:p>
            <a:pPr marL="11113" marR="715645" lvl="1">
              <a:lnSpc>
                <a:spcPct val="120000"/>
              </a:lnSpc>
              <a:spcBef>
                <a:spcPts val="5"/>
              </a:spcBef>
              <a:spcAft>
                <a:spcPts val="600"/>
              </a:spcAft>
              <a:buSzPts val="1200"/>
            </a:pPr>
            <a:r>
              <a:rPr lang="en-US" sz="1200" u="sng" dirty="0">
                <a:solidFill>
                  <a:srgbClr val="0000FF"/>
                </a:solidFill>
                <a:latin typeface="Montserrat" pitchFamily="2" charset="77"/>
                <a:ea typeface="Courier New" panose="02070309020205020404" pitchFamily="49" charset="0"/>
                <a:cs typeface="Calibri" panose="020F0502020204030204" pitchFamily="34" charset="0"/>
                <a:hlinkClick r:id="rId14"/>
              </a:rPr>
              <a:t>Decomposing Shapes (First Grade</a:t>
            </a:r>
            <a:r>
              <a:rPr lang="en-US" sz="1200" dirty="0">
                <a:latin typeface="Montserrat" pitchFamily="2" charset="77"/>
                <a:ea typeface="Courier New" panose="02070309020205020404" pitchFamily="49" charset="0"/>
                <a:cs typeface="Calibri" panose="020F0502020204030204" pitchFamily="34" charset="0"/>
              </a:rPr>
              <a:t>)</a:t>
            </a:r>
            <a:br>
              <a:rPr lang="en-US" sz="1200" dirty="0">
                <a:latin typeface="Montserrat" pitchFamily="2" charset="77"/>
                <a:ea typeface="Courier New" panose="02070309020205020404" pitchFamily="49" charset="0"/>
                <a:cs typeface="Calibri" panose="020F0502020204030204" pitchFamily="34" charset="0"/>
              </a:rPr>
            </a:br>
            <a:r>
              <a:rPr lang="en-US" sz="1200" u="sng" dirty="0">
                <a:solidFill>
                  <a:srgbClr val="0000FF"/>
                </a:solidFill>
                <a:latin typeface="Montserrat" pitchFamily="2" charset="77"/>
                <a:ea typeface="Courier New" panose="02070309020205020404" pitchFamily="49" charset="0"/>
                <a:cs typeface="Calibri" panose="020F0502020204030204" pitchFamily="34" charset="0"/>
                <a:hlinkClick r:id="rId15"/>
              </a:rPr>
              <a:t>Decomposing Shapes (First Grade</a:t>
            </a:r>
            <a:r>
              <a:rPr lang="en-US" sz="1200" dirty="0">
                <a:latin typeface="Montserrat" pitchFamily="2" charset="77"/>
                <a:ea typeface="Courier New" panose="02070309020205020404" pitchFamily="49" charset="0"/>
                <a:cs typeface="Calibri" panose="020F0502020204030204" pitchFamily="34" charset="0"/>
                <a:hlinkClick r:id="rId15"/>
              </a:rPr>
              <a:t>)</a:t>
            </a:r>
            <a:r>
              <a:rPr lang="en-US" sz="1200" u="sng" spc="-10" dirty="0">
                <a:solidFill>
                  <a:srgbClr val="0000FF"/>
                </a:solidFill>
                <a:latin typeface="Montserrat" pitchFamily="2" charset="77"/>
                <a:ea typeface="Courier New" panose="02070309020205020404" pitchFamily="49" charset="0"/>
                <a:cs typeface="Calibri" panose="020F0502020204030204" pitchFamily="34" charset="0"/>
                <a:hlinkClick r:id="rId15"/>
              </a:rPr>
              <a:t> – Audio Description Version</a:t>
            </a:r>
            <a:endParaRPr lang="en-US" sz="1200" dirty="0">
              <a:latin typeface="Montserrat" pitchFamily="2" charset="77"/>
              <a:ea typeface="Courier New" panose="02070309020205020404" pitchFamily="49" charset="0"/>
            </a:endParaRPr>
          </a:p>
        </p:txBody>
      </p:sp>
    </p:spTree>
    <p:extLst>
      <p:ext uri="{BB962C8B-B14F-4D97-AF65-F5344CB8AC3E}">
        <p14:creationId xmlns:p14="http://schemas.microsoft.com/office/powerpoint/2010/main" val="2428778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M</a:t>
            </a:r>
            <a:r>
              <a:rPr lang="en-US" baseline="30000" dirty="0"/>
              <a:t>5 </a:t>
            </a:r>
            <a:r>
              <a:rPr lang="en-US" dirty="0"/>
              <a:t>Early Math Approach</a:t>
            </a:r>
            <a:endParaRPr lang="en-US" b="1" dirty="0">
              <a:solidFill>
                <a:schemeClr val="bg1"/>
              </a:solidFill>
            </a:endParaRPr>
          </a:p>
        </p:txBody>
      </p:sp>
      <p:sp>
        <p:nvSpPr>
          <p:cNvPr id="3" name="Subtitle 2">
            <a:extLst>
              <a:ext uri="{FF2B5EF4-FFF2-40B4-BE49-F238E27FC236}">
                <a16:creationId xmlns:a16="http://schemas.microsoft.com/office/drawing/2014/main" id="{085892D1-9B5A-656B-63C9-D45E0447B1E3}"/>
              </a:ext>
            </a:extLst>
          </p:cNvPr>
          <p:cNvSpPr>
            <a:spLocks noGrp="1"/>
          </p:cNvSpPr>
          <p:nvPr>
            <p:ph type="subTitle" idx="13"/>
          </p:nvPr>
        </p:nvSpPr>
        <p:spPr/>
        <p:txBody>
          <a:bodyPr/>
          <a:lstStyle/>
          <a:p>
            <a:r>
              <a:rPr lang="en-US" sz="3200" dirty="0"/>
              <a:t>Teaching Practices</a:t>
            </a:r>
            <a:endParaRPr lang="en-US" dirty="0"/>
          </a:p>
        </p:txBody>
      </p:sp>
      <p:pic>
        <p:nvPicPr>
          <p:cNvPr id="5" name="Content Placeholder 6" descr="The five practices of the M to the fifth Early Math Approach. Mutual Learning is at the center and surrounded by Meaningful Investigations, Materials and Learning Environment, Math Vocabulary and Discourse, and Multiple Representations.">
            <a:extLst>
              <a:ext uri="{FF2B5EF4-FFF2-40B4-BE49-F238E27FC236}">
                <a16:creationId xmlns:a16="http://schemas.microsoft.com/office/drawing/2014/main" id="{E1D18431-1547-F266-A5EC-3A0172E9FA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670809"/>
            <a:ext cx="5546553" cy="5546362"/>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6D9C19-3652-36DF-286A-59C0C97D3C50}"/>
              </a:ext>
            </a:extLst>
          </p:cNvPr>
          <p:cNvSpPr>
            <a:spLocks noGrp="1"/>
          </p:cNvSpPr>
          <p:nvPr>
            <p:ph sz="half" idx="1"/>
          </p:nvPr>
        </p:nvSpPr>
        <p:spPr/>
        <p:txBody>
          <a:bodyPr/>
          <a:lstStyle/>
          <a:p>
            <a:pPr>
              <a:spcBef>
                <a:spcPts val="0"/>
              </a:spcBef>
              <a:spcAft>
                <a:spcPts val="2400"/>
              </a:spcAft>
              <a:buClr>
                <a:schemeClr val="accent6"/>
              </a:buClr>
            </a:pPr>
            <a:r>
              <a:rPr lang="en-US" dirty="0"/>
              <a:t>Materials and Learning Environment</a:t>
            </a:r>
          </a:p>
          <a:p>
            <a:pPr>
              <a:spcBef>
                <a:spcPts val="0"/>
              </a:spcBef>
              <a:spcAft>
                <a:spcPts val="2400"/>
              </a:spcAft>
              <a:buClr>
                <a:schemeClr val="accent6"/>
              </a:buClr>
            </a:pPr>
            <a:r>
              <a:rPr lang="en-US" dirty="0"/>
              <a:t>Math Vocabulary and Discourse</a:t>
            </a:r>
          </a:p>
          <a:p>
            <a:pPr>
              <a:spcBef>
                <a:spcPts val="0"/>
              </a:spcBef>
              <a:spcAft>
                <a:spcPts val="2400"/>
              </a:spcAft>
              <a:buClr>
                <a:schemeClr val="accent6"/>
              </a:buClr>
            </a:pPr>
            <a:r>
              <a:rPr lang="en-US" dirty="0"/>
              <a:t>Multiple Representations</a:t>
            </a:r>
            <a:endParaRPr lang="en-US" dirty="0">
              <a:latin typeface="Proxima Nova" panose="02000506030000020004"/>
              <a:ea typeface="Calibri" panose="020F0502020204030204" pitchFamily="34"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1F7E6ACC-37A0-E0A0-C867-D3CB7A8D3CB3}"/>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261981" y="1324303"/>
            <a:ext cx="2733096" cy="3536948"/>
          </a:xfrm>
          <a:prstGeom prst="rect">
            <a:avLst/>
          </a:prstGeom>
          <a:ln w="12700" cap="sq">
            <a:solidFill>
              <a:schemeClr val="accent6"/>
            </a:solidFill>
            <a:prstDash val="solid"/>
            <a:miter lim="800000"/>
          </a:ln>
          <a:effectLst/>
        </p:spPr>
      </p:pic>
      <p:sp>
        <p:nvSpPr>
          <p:cNvPr id="4" name="Title 3">
            <a:extLst>
              <a:ext uri="{FF2B5EF4-FFF2-40B4-BE49-F238E27FC236}">
                <a16:creationId xmlns:a16="http://schemas.microsoft.com/office/drawing/2014/main" id="{5FADC710-FD06-F1EB-E977-F31C8CCC1894}"/>
              </a:ext>
            </a:extLst>
          </p:cNvPr>
          <p:cNvSpPr>
            <a:spLocks noGrp="1"/>
          </p:cNvSpPr>
          <p:nvPr>
            <p:ph type="title"/>
          </p:nvPr>
        </p:nvSpPr>
        <p:spPr>
          <a:xfrm>
            <a:off x="838199" y="237744"/>
            <a:ext cx="10812517" cy="535531"/>
          </a:xfrm>
        </p:spPr>
        <p:txBody>
          <a:bodyPr/>
          <a:lstStyle/>
          <a:p>
            <a:r>
              <a:rPr lang="en-US" sz="3200" dirty="0">
                <a:latin typeface="Montserrat" panose="00000500000000000000" pitchFamily="50" charset="0"/>
              </a:rPr>
              <a:t>Discuss: </a:t>
            </a:r>
            <a:r>
              <a:rPr lang="en-US" sz="3200" dirty="0">
                <a:latin typeface="Montserrat Medium" panose="00000600000000000000" pitchFamily="50" charset="0"/>
              </a:rPr>
              <a:t>M</a:t>
            </a:r>
            <a:r>
              <a:rPr lang="en-US" sz="3200" baseline="30000" dirty="0">
                <a:latin typeface="Montserrat Medium" panose="00000600000000000000" pitchFamily="50" charset="0"/>
              </a:rPr>
              <a:t>5</a:t>
            </a:r>
            <a:r>
              <a:rPr lang="en-US" sz="3200" dirty="0">
                <a:latin typeface="Montserrat Medium" panose="00000600000000000000" pitchFamily="50" charset="0"/>
              </a:rPr>
              <a:t> Teaching Practices (Part 2)</a:t>
            </a:r>
            <a:endParaRPr lang="en-US" dirty="0"/>
          </a:p>
        </p:txBody>
      </p:sp>
      <p:pic>
        <p:nvPicPr>
          <p:cNvPr id="7" name="Content Placeholder 5">
            <a:extLst>
              <a:ext uri="{FF2B5EF4-FFF2-40B4-BE49-F238E27FC236}">
                <a16:creationId xmlns:a16="http://schemas.microsoft.com/office/drawing/2014/main" id="{609DF0BD-40E8-A0EB-2C50-0CD54B16636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20704" y="2482571"/>
            <a:ext cx="2733096" cy="3525635"/>
          </a:xfrm>
          <a:prstGeom prst="rect">
            <a:avLst/>
          </a:prstGeom>
          <a:ln w="12700" cap="sq">
            <a:solidFill>
              <a:schemeClr val="accent6"/>
            </a:solidFill>
            <a:prstDash val="solid"/>
            <a:miter lim="800000"/>
          </a:ln>
          <a:effectLst/>
        </p:spPr>
      </p:pic>
    </p:spTree>
    <p:extLst>
      <p:ext uri="{BB962C8B-B14F-4D97-AF65-F5344CB8AC3E}">
        <p14:creationId xmlns:p14="http://schemas.microsoft.com/office/powerpoint/2010/main" val="3617537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1137-E96B-DBCF-E0EB-27DB00678E8B}"/>
              </a:ext>
            </a:extLst>
          </p:cNvPr>
          <p:cNvSpPr>
            <a:spLocks noGrp="1"/>
          </p:cNvSpPr>
          <p:nvPr>
            <p:ph type="title"/>
          </p:nvPr>
        </p:nvSpPr>
        <p:spPr/>
        <p:txBody>
          <a:bodyPr/>
          <a:lstStyle/>
          <a:p>
            <a:r>
              <a:rPr lang="en-US" dirty="0">
                <a:latin typeface="Montserrat" panose="00000500000000000000" pitchFamily="2" charset="0"/>
              </a:rPr>
              <a:t>Review: </a:t>
            </a:r>
            <a:r>
              <a:rPr lang="en-US" dirty="0">
                <a:latin typeface="Montserrat Medium" panose="00000600000000000000" pitchFamily="50" charset="0"/>
              </a:rPr>
              <a:t>M</a:t>
            </a:r>
            <a:r>
              <a:rPr lang="en-US" baseline="30000" dirty="0">
                <a:latin typeface="Montserrat Medium" panose="00000600000000000000" pitchFamily="50" charset="0"/>
              </a:rPr>
              <a:t>5 </a:t>
            </a:r>
            <a:r>
              <a:rPr lang="en-US" dirty="0">
                <a:latin typeface="Montserrat Medium" panose="00000600000000000000" pitchFamily="50" charset="0"/>
              </a:rPr>
              <a:t>Early Math Approach </a:t>
            </a:r>
            <a:endParaRPr lang="en-US" dirty="0"/>
          </a:p>
        </p:txBody>
      </p:sp>
      <p:pic>
        <p:nvPicPr>
          <p:cNvPr id="5" name="Content Placeholder 4">
            <a:extLst>
              <a:ext uri="{FF2B5EF4-FFF2-40B4-BE49-F238E27FC236}">
                <a16:creationId xmlns:a16="http://schemas.microsoft.com/office/drawing/2014/main" id="{8EC029CF-4046-76C3-5BCE-B15628A3EB8C}"/>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816627" y="1252538"/>
            <a:ext cx="5168348" cy="5168348"/>
          </a:xfrm>
        </p:spPr>
      </p:pic>
    </p:spTree>
    <p:extLst>
      <p:ext uri="{BB962C8B-B14F-4D97-AF65-F5344CB8AC3E}">
        <p14:creationId xmlns:p14="http://schemas.microsoft.com/office/powerpoint/2010/main" val="1677195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Using M to the fifth to Enhance My Practice handout.">
            <a:extLst>
              <a:ext uri="{FF2B5EF4-FFF2-40B4-BE49-F238E27FC236}">
                <a16:creationId xmlns:a16="http://schemas.microsoft.com/office/drawing/2014/main" id="{2AF9E6CB-8240-44FF-9DC0-5AE07E5D5BAB}"/>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3583" y="1277006"/>
            <a:ext cx="3928536" cy="5083988"/>
          </a:xfrm>
          <a:prstGeom prst="rect">
            <a:avLst/>
          </a:prstGeom>
          <a:ln>
            <a:solidFill>
              <a:schemeClr val="accent6"/>
            </a:solidFill>
          </a:ln>
        </p:spPr>
      </p:pic>
      <p:sp>
        <p:nvSpPr>
          <p:cNvPr id="2" name="Title 1">
            <a:extLst>
              <a:ext uri="{FF2B5EF4-FFF2-40B4-BE49-F238E27FC236}">
                <a16:creationId xmlns:a16="http://schemas.microsoft.com/office/drawing/2014/main" id="{6D3A74F5-DECD-5F78-6050-FE68F9FBD524}"/>
              </a:ext>
            </a:extLst>
          </p:cNvPr>
          <p:cNvSpPr>
            <a:spLocks noGrp="1"/>
          </p:cNvSpPr>
          <p:nvPr>
            <p:ph type="title"/>
          </p:nvPr>
        </p:nvSpPr>
        <p:spPr/>
        <p:txBody>
          <a:bodyPr/>
          <a:lstStyle/>
          <a:p>
            <a:r>
              <a:rPr lang="en-US" dirty="0">
                <a:latin typeface="Montserrat" panose="00000500000000000000" pitchFamily="2" charset="0"/>
              </a:rPr>
              <a:t>Plan: </a:t>
            </a:r>
            <a:r>
              <a:rPr lang="en-US" dirty="0">
                <a:latin typeface="Montserrat Medium" panose="00000600000000000000" pitchFamily="50" charset="0"/>
              </a:rPr>
              <a:t>Using M</a:t>
            </a:r>
            <a:r>
              <a:rPr lang="en-US" baseline="30000" dirty="0">
                <a:latin typeface="Montserrat Medium" panose="00000600000000000000" pitchFamily="50" charset="0"/>
              </a:rPr>
              <a:t>5 </a:t>
            </a:r>
            <a:r>
              <a:rPr lang="en-US" dirty="0">
                <a:latin typeface="Montserrat Medium" panose="00000600000000000000" pitchFamily="50" charset="0"/>
              </a:rPr>
              <a:t>In My Setting</a:t>
            </a:r>
            <a:endParaRPr lang="en-US" dirty="0"/>
          </a:p>
        </p:txBody>
      </p:sp>
    </p:spTree>
    <p:extLst>
      <p:ext uri="{BB962C8B-B14F-4D97-AF65-F5344CB8AC3E}">
        <p14:creationId xmlns:p14="http://schemas.microsoft.com/office/powerpoint/2010/main" val="346798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27160-489E-9718-A030-DFA9AAAD447F}"/>
              </a:ext>
            </a:extLst>
          </p:cNvPr>
          <p:cNvSpPr>
            <a:spLocks noGrp="1"/>
          </p:cNvSpPr>
          <p:nvPr>
            <p:ph sz="half" idx="1"/>
          </p:nvPr>
        </p:nvSpPr>
        <p:spPr/>
        <p:txBody>
          <a:bodyPr/>
          <a:lstStyle/>
          <a:p>
            <a:pPr marL="0" indent="0">
              <a:buNone/>
            </a:pPr>
            <a:r>
              <a:rPr lang="en-US" dirty="0"/>
              <a:t>M</a:t>
            </a:r>
            <a:r>
              <a:rPr lang="en-US" baseline="30000" dirty="0"/>
              <a:t>5</a:t>
            </a:r>
            <a:r>
              <a:rPr lang="en-US" dirty="0"/>
              <a:t> Early Math Approach supports children’s learning across all areas of math, including:</a:t>
            </a:r>
          </a:p>
          <a:p>
            <a:pPr lvl="1">
              <a:buClr>
                <a:schemeClr val="accent6"/>
              </a:buClr>
            </a:pPr>
            <a:r>
              <a:rPr lang="en-US" dirty="0"/>
              <a:t>Geometry</a:t>
            </a:r>
          </a:p>
          <a:p>
            <a:pPr lvl="1">
              <a:buClr>
                <a:schemeClr val="accent6"/>
              </a:buClr>
            </a:pPr>
            <a:r>
              <a:rPr lang="en-US" dirty="0"/>
              <a:t>Spatial Thinking </a:t>
            </a:r>
          </a:p>
          <a:p>
            <a:pPr lvl="1">
              <a:buClr>
                <a:schemeClr val="accent6"/>
              </a:buClr>
            </a:pPr>
            <a:r>
              <a:rPr lang="en-US" dirty="0"/>
              <a:t>Number and Counting</a:t>
            </a:r>
          </a:p>
          <a:p>
            <a:pPr lvl="1">
              <a:buClr>
                <a:schemeClr val="accent6"/>
              </a:buClr>
            </a:pPr>
            <a:r>
              <a:rPr lang="en-US" dirty="0"/>
              <a:t>Addition and Subtraction</a:t>
            </a:r>
          </a:p>
          <a:p>
            <a:pPr lvl="1">
              <a:buClr>
                <a:schemeClr val="accent6"/>
              </a:buClr>
            </a:pPr>
            <a:r>
              <a:rPr lang="en-US" dirty="0"/>
              <a:t>Measurement </a:t>
            </a:r>
          </a:p>
          <a:p>
            <a:pPr lvl="1">
              <a:buClr>
                <a:schemeClr val="accent6"/>
              </a:buClr>
            </a:pPr>
            <a:r>
              <a:rPr lang="en-US" dirty="0"/>
              <a:t>Data</a:t>
            </a:r>
          </a:p>
        </p:txBody>
      </p:sp>
      <p:pic>
        <p:nvPicPr>
          <p:cNvPr id="6" name="Content Placeholder 5">
            <a:extLst>
              <a:ext uri="{FF2B5EF4-FFF2-40B4-BE49-F238E27FC236}">
                <a16:creationId xmlns:a16="http://schemas.microsoft.com/office/drawing/2014/main" id="{2DD83F50-5EB5-99C6-5E3D-65162F9600C3}"/>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3" y="1163796"/>
            <a:ext cx="5277706" cy="5636922"/>
          </a:xfrm>
        </p:spPr>
      </p:pic>
      <p:sp>
        <p:nvSpPr>
          <p:cNvPr id="4" name="Title 3">
            <a:extLst>
              <a:ext uri="{FF2B5EF4-FFF2-40B4-BE49-F238E27FC236}">
                <a16:creationId xmlns:a16="http://schemas.microsoft.com/office/drawing/2014/main" id="{8D8368B6-94CC-6355-DA32-1245A41D58F3}"/>
              </a:ext>
            </a:extLst>
          </p:cNvPr>
          <p:cNvSpPr>
            <a:spLocks noGrp="1"/>
          </p:cNvSpPr>
          <p:nvPr>
            <p:ph type="title"/>
          </p:nvPr>
        </p:nvSpPr>
        <p:spPr/>
        <p:txBody>
          <a:bodyPr/>
          <a:lstStyle/>
          <a:p>
            <a:r>
              <a:rPr lang="en-US" dirty="0"/>
              <a:t>M</a:t>
            </a:r>
            <a:r>
              <a:rPr lang="en-US" baseline="30000" dirty="0"/>
              <a:t>5</a:t>
            </a:r>
            <a:r>
              <a:rPr lang="en-US" dirty="0"/>
              <a:t> Early Math Approach Supports All Math Learning</a:t>
            </a:r>
          </a:p>
        </p:txBody>
      </p:sp>
    </p:spTree>
    <p:extLst>
      <p:ext uri="{BB962C8B-B14F-4D97-AF65-F5344CB8AC3E}">
        <p14:creationId xmlns:p14="http://schemas.microsoft.com/office/powerpoint/2010/main" val="273445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for WestEd Center for Child and Family Studies.">
            <a:extLst>
              <a:ext uri="{FF2B5EF4-FFF2-40B4-BE49-F238E27FC236}">
                <a16:creationId xmlns:a16="http://schemas.microsoft.com/office/drawing/2014/main" id="{C94C087D-FF47-8324-B1D9-DD2536726D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5875" y="1960410"/>
            <a:ext cx="6300250" cy="1364675"/>
          </a:xfrm>
          <a:prstGeom prst="rect">
            <a:avLst/>
          </a:prstGeom>
        </p:spPr>
      </p:pic>
      <p:sp>
        <p:nvSpPr>
          <p:cNvPr id="3" name="Rectangle 2">
            <a:extLst>
              <a:ext uri="{FF2B5EF4-FFF2-40B4-BE49-F238E27FC236}">
                <a16:creationId xmlns:a16="http://schemas.microsoft.com/office/drawing/2014/main" id="{01AE39C4-AD36-38C3-8F12-C3FE1DDC5C62}"/>
              </a:ext>
              <a:ext uri="{C183D7F6-B498-43B3-948B-1728B52AA6E4}">
                <adec:decorative xmlns:adec="http://schemas.microsoft.com/office/drawing/2017/decorative" val="1"/>
              </a:ext>
            </a:extLst>
          </p:cNvPr>
          <p:cNvSpPr/>
          <p:nvPr/>
        </p:nvSpPr>
        <p:spPr>
          <a:xfrm>
            <a:off x="1712068" y="3967043"/>
            <a:ext cx="8880764" cy="6234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90A04E-0630-9E8E-C881-CA14BAB3546E}"/>
              </a:ext>
            </a:extLst>
          </p:cNvPr>
          <p:cNvSpPr txBox="1"/>
          <p:nvPr/>
        </p:nvSpPr>
        <p:spPr>
          <a:xfrm>
            <a:off x="2053080" y="4079068"/>
            <a:ext cx="8422498" cy="399405"/>
          </a:xfrm>
          <a:prstGeom prst="rect">
            <a:avLst/>
          </a:prstGeom>
          <a:noFill/>
        </p:spPr>
        <p:txBody>
          <a:bodyPr wrap="none" rtlCol="0">
            <a:spAutoFit/>
          </a:bodyPr>
          <a:lstStyle/>
          <a:p>
            <a:pPr>
              <a:lnSpc>
                <a:spcPts val="2600"/>
              </a:lnSpc>
            </a:pPr>
            <a:r>
              <a:rPr lang="en-US" b="0" i="0" dirty="0">
                <a:solidFill>
                  <a:schemeClr val="bg1"/>
                </a:solidFill>
                <a:effectLst/>
                <a:latin typeface="Montserrat Medium" panose="00000600000000000000" pitchFamily="2" charset="0"/>
              </a:rPr>
              <a:t>The M</a:t>
            </a:r>
            <a:r>
              <a:rPr lang="en-US" b="0" i="0" baseline="30000" dirty="0">
                <a:solidFill>
                  <a:schemeClr val="bg1"/>
                </a:solidFill>
                <a:effectLst/>
                <a:latin typeface="Montserrat Medium" panose="00000600000000000000" pitchFamily="2" charset="0"/>
              </a:rPr>
              <a:t>5</a:t>
            </a:r>
            <a:r>
              <a:rPr lang="en-US" b="0" i="0" dirty="0">
                <a:solidFill>
                  <a:schemeClr val="bg1"/>
                </a:solidFill>
                <a:effectLst/>
                <a:latin typeface="Montserrat Medium" panose="00000600000000000000" pitchFamily="2" charset="0"/>
              </a:rPr>
              <a:t> Early Math Approach is adapted with permission from WestEd.</a:t>
            </a:r>
          </a:p>
        </p:txBody>
      </p:sp>
      <p:sp>
        <p:nvSpPr>
          <p:cNvPr id="5" name="Title 3">
            <a:extLst>
              <a:ext uri="{FF2B5EF4-FFF2-40B4-BE49-F238E27FC236}">
                <a16:creationId xmlns:a16="http://schemas.microsoft.com/office/drawing/2014/main" id="{DC2B4050-B3EA-5877-6DA4-8EB0F6B03D34}"/>
              </a:ext>
            </a:extLst>
          </p:cNvPr>
          <p:cNvSpPr txBox="1">
            <a:spLocks/>
          </p:cNvSpPr>
          <p:nvPr/>
        </p:nvSpPr>
        <p:spPr>
          <a:xfrm>
            <a:off x="176293" y="-602705"/>
            <a:ext cx="11839413" cy="5253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chemeClr val="accent6"/>
                </a:solidFill>
                <a:latin typeface="Montserrat" panose="00000500000000000000" pitchFamily="50" charset="0"/>
                <a:ea typeface="+mj-ea"/>
                <a:cs typeface="+mj-cs"/>
              </a:defRPr>
            </a:lvl1pPr>
          </a:lstStyle>
          <a:p>
            <a:r>
              <a:rPr lang="en-US" dirty="0"/>
              <a:t>Acknowledgment</a:t>
            </a:r>
          </a:p>
        </p:txBody>
      </p:sp>
    </p:spTree>
    <p:extLst>
      <p:ext uri="{BB962C8B-B14F-4D97-AF65-F5344CB8AC3E}">
        <p14:creationId xmlns:p14="http://schemas.microsoft.com/office/powerpoint/2010/main" val="233630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M to the fifth Early Math Approach handout.">
            <a:extLst>
              <a:ext uri="{FF2B5EF4-FFF2-40B4-BE49-F238E27FC236}">
                <a16:creationId xmlns:a16="http://schemas.microsoft.com/office/drawing/2014/main" id="{90803E62-2EF6-EAFC-E111-EDBE4A7802C6}"/>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2677" y="1256262"/>
            <a:ext cx="3750037" cy="4852989"/>
          </a:xfrm>
          <a:prstGeom prst="rect">
            <a:avLst/>
          </a:prstGeom>
          <a:ln>
            <a:solidFill>
              <a:schemeClr val="accent6"/>
            </a:solidFill>
          </a:ln>
        </p:spPr>
      </p:pic>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p:txBody>
          <a:bodyPr/>
          <a:lstStyle/>
          <a:p>
            <a:r>
              <a:rPr lang="en-US" b="1" dirty="0">
                <a:latin typeface="Montserrat" panose="00000500000000000000" pitchFamily="2" charset="0"/>
              </a:rPr>
              <a:t>Explore: </a:t>
            </a:r>
            <a:r>
              <a:rPr lang="en-US" dirty="0">
                <a:latin typeface="Montserrat Medium" panose="00000600000000000000" pitchFamily="50" charset="0"/>
              </a:rPr>
              <a:t>M</a:t>
            </a:r>
            <a:r>
              <a:rPr lang="en-US" baseline="30000" dirty="0">
                <a:latin typeface="Montserrat Medium" panose="00000600000000000000" pitchFamily="50" charset="0"/>
              </a:rPr>
              <a:t>5 </a:t>
            </a:r>
            <a:r>
              <a:rPr lang="en-US" dirty="0">
                <a:latin typeface="Montserrat Medium" panose="00000600000000000000" pitchFamily="50" charset="0"/>
              </a:rPr>
              <a:t>Early Math Approach </a:t>
            </a:r>
            <a:endParaRPr lang="en-US" dirty="0"/>
          </a:p>
        </p:txBody>
      </p:sp>
      <p:sp>
        <p:nvSpPr>
          <p:cNvPr id="8" name="Content Placeholder 7">
            <a:extLst>
              <a:ext uri="{FF2B5EF4-FFF2-40B4-BE49-F238E27FC236}">
                <a16:creationId xmlns:a16="http://schemas.microsoft.com/office/drawing/2014/main" id="{3106DF3C-9F97-69DC-F847-DA63CE59EC70}"/>
              </a:ext>
            </a:extLst>
          </p:cNvPr>
          <p:cNvSpPr>
            <a:spLocks noGrp="1"/>
          </p:cNvSpPr>
          <p:nvPr>
            <p:ph sz="half" idx="1"/>
          </p:nvPr>
        </p:nvSpPr>
        <p:spPr>
          <a:xfrm>
            <a:off x="1738858" y="2068643"/>
            <a:ext cx="4706912" cy="2443396"/>
          </a:xfrm>
        </p:spPr>
        <p:txBody>
          <a:bodyPr/>
          <a:lstStyle/>
          <a:p>
            <a:pPr marL="0" indent="0">
              <a:spcAft>
                <a:spcPts val="5400"/>
              </a:spcAft>
              <a:buNone/>
            </a:pPr>
            <a:r>
              <a:rPr lang="en-US" sz="2800" dirty="0">
                <a:latin typeface="Montserrat" panose="00000500000000000000" pitchFamily="2" charset="0"/>
              </a:rPr>
              <a:t>A practice I already use</a:t>
            </a:r>
          </a:p>
          <a:p>
            <a:pPr marL="0" indent="0">
              <a:buNone/>
            </a:pPr>
            <a:r>
              <a:rPr lang="en-US" sz="2800" dirty="0">
                <a:latin typeface="Montserrat" panose="00000500000000000000" pitchFamily="2" charset="0"/>
              </a:rPr>
              <a:t>A practice I want to learn more about</a:t>
            </a:r>
          </a:p>
        </p:txBody>
      </p:sp>
      <p:pic>
        <p:nvPicPr>
          <p:cNvPr id="11" name="Graphic 10">
            <a:extLst>
              <a:ext uri="{FF2B5EF4-FFF2-40B4-BE49-F238E27FC236}">
                <a16:creationId xmlns:a16="http://schemas.microsoft.com/office/drawing/2014/main" id="{0C2AE855-872F-3106-E0DB-F153E74FEF0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4832" y="1947307"/>
            <a:ext cx="376200" cy="616527"/>
          </a:xfrm>
          <a:prstGeom prst="rect">
            <a:avLst/>
          </a:prstGeom>
        </p:spPr>
      </p:pic>
      <p:pic>
        <p:nvPicPr>
          <p:cNvPr id="12" name="Graphic 11">
            <a:extLst>
              <a:ext uri="{FF2B5EF4-FFF2-40B4-BE49-F238E27FC236}">
                <a16:creationId xmlns:a16="http://schemas.microsoft.com/office/drawing/2014/main" id="{6FF47037-4EB9-58FF-4639-9093D1B08A4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951" y="3388347"/>
            <a:ext cx="588818" cy="588818"/>
          </a:xfrm>
          <a:prstGeom prst="rect">
            <a:avLst/>
          </a:prstGeom>
        </p:spPr>
      </p:pic>
    </p:spTree>
    <p:extLst>
      <p:ext uri="{BB962C8B-B14F-4D97-AF65-F5344CB8AC3E}">
        <p14:creationId xmlns:p14="http://schemas.microsoft.com/office/powerpoint/2010/main" val="84266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A910D321-8C36-528B-8B5B-C3E5D0301BAD}"/>
              </a:ext>
            </a:extLst>
          </p:cNvPr>
          <p:cNvSpPr>
            <a:spLocks noGrp="1"/>
          </p:cNvSpPr>
          <p:nvPr>
            <p:ph sz="half" idx="1"/>
          </p:nvPr>
        </p:nvSpPr>
        <p:spPr>
          <a:xfrm>
            <a:off x="838200" y="1805939"/>
            <a:ext cx="5181600" cy="2990913"/>
          </a:xfrm>
        </p:spPr>
        <p:txBody>
          <a:bodyPr/>
          <a:lstStyle/>
          <a:p>
            <a:pPr>
              <a:spcBef>
                <a:spcPts val="0"/>
              </a:spcBef>
              <a:spcAft>
                <a:spcPts val="2400"/>
              </a:spcAft>
              <a:buClr>
                <a:schemeClr val="accent6"/>
              </a:buClr>
            </a:pPr>
            <a:r>
              <a:rPr lang="en-US" dirty="0">
                <a:latin typeface="Montserrat" panose="00000500000000000000" pitchFamily="2" charset="0"/>
              </a:rPr>
              <a:t>Research-based</a:t>
            </a:r>
          </a:p>
          <a:p>
            <a:pPr>
              <a:spcBef>
                <a:spcPts val="0"/>
              </a:spcBef>
              <a:spcAft>
                <a:spcPts val="2400"/>
              </a:spcAft>
              <a:buClr>
                <a:schemeClr val="accent6"/>
              </a:buClr>
            </a:pPr>
            <a:r>
              <a:rPr lang="en-US" dirty="0">
                <a:latin typeface="Montserrat" panose="00000500000000000000" pitchFamily="2" charset="0"/>
              </a:rPr>
              <a:t>Child-centered</a:t>
            </a:r>
          </a:p>
          <a:p>
            <a:pPr>
              <a:spcBef>
                <a:spcPts val="0"/>
              </a:spcBef>
              <a:spcAft>
                <a:spcPts val="2400"/>
              </a:spcAft>
              <a:buClr>
                <a:schemeClr val="accent6"/>
              </a:buClr>
            </a:pPr>
            <a:r>
              <a:rPr lang="en-US" dirty="0">
                <a:latin typeface="Montserrat" panose="00000500000000000000" pitchFamily="2" charset="0"/>
              </a:rPr>
              <a:t>Inquiry-based</a:t>
            </a:r>
          </a:p>
          <a:p>
            <a:pPr>
              <a:spcBef>
                <a:spcPts val="0"/>
              </a:spcBef>
              <a:spcAft>
                <a:spcPts val="2400"/>
              </a:spcAft>
              <a:buClr>
                <a:schemeClr val="accent6"/>
              </a:buClr>
            </a:pPr>
            <a:r>
              <a:rPr lang="en-US" dirty="0">
                <a:latin typeface="Montserrat" panose="00000500000000000000" pitchFamily="2" charset="0"/>
              </a:rPr>
              <a:t>Flexibly applied</a:t>
            </a:r>
            <a:endParaRPr lang="en-US" strike="sngStrike" dirty="0">
              <a:latin typeface="Montserrat" panose="00000500000000000000" pitchFamily="2" charset="0"/>
            </a:endParaRPr>
          </a:p>
        </p:txBody>
      </p:sp>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M</a:t>
            </a:r>
            <a:r>
              <a:rPr lang="en-US" baseline="30000" dirty="0"/>
              <a:t>5 </a:t>
            </a:r>
            <a:r>
              <a:rPr lang="en-US" dirty="0"/>
              <a:t>Early Math Approach</a:t>
            </a:r>
            <a:endParaRPr lang="en-US" b="1" dirty="0">
              <a:solidFill>
                <a:schemeClr val="bg1"/>
              </a:solidFill>
              <a:latin typeface="Montserrat" pitchFamily="2" charset="77"/>
            </a:endParaRPr>
          </a:p>
        </p:txBody>
      </p:sp>
      <p:sp>
        <p:nvSpPr>
          <p:cNvPr id="9" name="TextBox 8">
            <a:extLst>
              <a:ext uri="{FF2B5EF4-FFF2-40B4-BE49-F238E27FC236}">
                <a16:creationId xmlns:a16="http://schemas.microsoft.com/office/drawing/2014/main" id="{98A9F260-94B0-0E38-88CA-6A5CF4FB6412}"/>
              </a:ext>
            </a:extLst>
          </p:cNvPr>
          <p:cNvSpPr txBox="1"/>
          <p:nvPr/>
        </p:nvSpPr>
        <p:spPr>
          <a:xfrm>
            <a:off x="911689" y="5855942"/>
            <a:ext cx="10812517" cy="369332"/>
          </a:xfrm>
          <a:prstGeom prst="rect">
            <a:avLst/>
          </a:prstGeom>
          <a:noFill/>
        </p:spPr>
        <p:txBody>
          <a:bodyPr wrap="square" rtlCol="0">
            <a:spAutoFit/>
          </a:bodyPr>
          <a:lstStyle/>
          <a:p>
            <a:r>
              <a:rPr lang="en-US" b="0" i="0" dirty="0">
                <a:solidFill>
                  <a:srgbClr val="767676"/>
                </a:solidFill>
                <a:effectLst/>
                <a:latin typeface="Montserrat" pitchFamily="2" charset="77"/>
              </a:rPr>
              <a:t>Carr et al. (2019); National Research Council (2009); NCTM (2021)</a:t>
            </a:r>
            <a:endParaRPr lang="en-US" dirty="0">
              <a:solidFill>
                <a:srgbClr val="767676"/>
              </a:solidFill>
              <a:latin typeface="Montserrat" pitchFamily="2" charset="77"/>
            </a:endParaRPr>
          </a:p>
        </p:txBody>
      </p:sp>
      <p:pic>
        <p:nvPicPr>
          <p:cNvPr id="4" name="Picture 3">
            <a:extLst>
              <a:ext uri="{FF2B5EF4-FFF2-40B4-BE49-F238E27FC236}">
                <a16:creationId xmlns:a16="http://schemas.microsoft.com/office/drawing/2014/main" id="{3D88C04D-9731-84D1-A04E-A56B1ACC936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7586" y="1797833"/>
            <a:ext cx="3285791" cy="3005851"/>
          </a:xfrm>
          <a:prstGeom prst="rect">
            <a:avLst/>
          </a:prstGeom>
          <a:ln>
            <a:noFill/>
          </a:ln>
        </p:spPr>
      </p:pic>
      <p:pic>
        <p:nvPicPr>
          <p:cNvPr id="7" name="Picture 6">
            <a:extLst>
              <a:ext uri="{FF2B5EF4-FFF2-40B4-BE49-F238E27FC236}">
                <a16:creationId xmlns:a16="http://schemas.microsoft.com/office/drawing/2014/main" id="{08CC7265-0D03-02DD-A6E5-5B9D2D87807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2946" y="1805939"/>
            <a:ext cx="3285792" cy="2990913"/>
          </a:xfrm>
          <a:prstGeom prst="rect">
            <a:avLst/>
          </a:prstGeom>
          <a:ln>
            <a:noFill/>
          </a:ln>
        </p:spPr>
      </p:pic>
    </p:spTree>
    <p:extLst>
      <p:ext uri="{BB962C8B-B14F-4D97-AF65-F5344CB8AC3E}">
        <p14:creationId xmlns:p14="http://schemas.microsoft.com/office/powerpoint/2010/main" val="3912840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37130" y="51231"/>
            <a:ext cx="4034118" cy="3288644"/>
          </a:xfrm>
        </p:spPr>
        <p:txBody>
          <a:bodyPr/>
          <a:lstStyle/>
          <a:p>
            <a:r>
              <a:rPr lang="en-US" dirty="0"/>
              <a:t>Play</a:t>
            </a:r>
          </a:p>
        </p:txBody>
      </p:sp>
      <p:sp>
        <p:nvSpPr>
          <p:cNvPr id="3" name="Subtitle 2">
            <a:extLst>
              <a:ext uri="{FF2B5EF4-FFF2-40B4-BE49-F238E27FC236}">
                <a16:creationId xmlns:a16="http://schemas.microsoft.com/office/drawing/2014/main" id="{2F940091-1857-996A-1052-5639D13D49FF}"/>
              </a:ext>
            </a:extLst>
          </p:cNvPr>
          <p:cNvSpPr>
            <a:spLocks noGrp="1"/>
          </p:cNvSpPr>
          <p:nvPr>
            <p:ph type="subTitle" idx="13"/>
          </p:nvPr>
        </p:nvSpPr>
        <p:spPr>
          <a:xfrm>
            <a:off x="1237130" y="3631424"/>
            <a:ext cx="4034118" cy="1466470"/>
          </a:xfrm>
        </p:spPr>
        <p:txBody>
          <a:bodyPr/>
          <a:lstStyle/>
          <a:p>
            <a:r>
              <a:rPr lang="en-US" dirty="0"/>
              <a:t>Paper Structures</a:t>
            </a:r>
          </a:p>
        </p:txBody>
      </p:sp>
      <p:pic>
        <p:nvPicPr>
          <p:cNvPr id="8" name="Picture 7">
            <a:extLst>
              <a:ext uri="{FF2B5EF4-FFF2-40B4-BE49-F238E27FC236}">
                <a16:creationId xmlns:a16="http://schemas.microsoft.com/office/drawing/2014/main" id="{D6DDB6E3-FF3B-D3AF-BB24-34E53D489F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10676" y="697117"/>
            <a:ext cx="4816445" cy="5477344"/>
          </a:xfrm>
          <a:prstGeom prst="rect">
            <a:avLst/>
          </a:prstGeom>
        </p:spPr>
      </p:pic>
    </p:spTree>
    <p:extLst>
      <p:ext uri="{BB962C8B-B14F-4D97-AF65-F5344CB8AC3E}">
        <p14:creationId xmlns:p14="http://schemas.microsoft.com/office/powerpoint/2010/main" val="1142016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851646" y="237744"/>
            <a:ext cx="10834075" cy="507831"/>
          </a:xfrm>
        </p:spPr>
        <p:txBody>
          <a:bodyPr/>
          <a:lstStyle/>
          <a:p>
            <a:r>
              <a:rPr lang="en-US" b="1" dirty="0">
                <a:latin typeface="Montserrat" panose="00000500000000000000" pitchFamily="2" charset="0"/>
              </a:rPr>
              <a:t>Discuss: </a:t>
            </a:r>
            <a:r>
              <a:rPr lang="en-US" dirty="0">
                <a:latin typeface="Montserrat Medium" panose="00000600000000000000" pitchFamily="50" charset="0"/>
              </a:rPr>
              <a:t>Paper Structures	</a:t>
            </a:r>
            <a:endParaRPr lang="en-US" dirty="0">
              <a:solidFill>
                <a:schemeClr val="bg1"/>
              </a:solidFill>
              <a:latin typeface="Montserrat" pitchFamily="2" charset="77"/>
            </a:endParaRPr>
          </a:p>
        </p:txBody>
      </p:sp>
      <p:sp>
        <p:nvSpPr>
          <p:cNvPr id="6" name="Content Placeholder 5">
            <a:extLst>
              <a:ext uri="{FF2B5EF4-FFF2-40B4-BE49-F238E27FC236}">
                <a16:creationId xmlns:a16="http://schemas.microsoft.com/office/drawing/2014/main" id="{A8841723-FE13-3E6D-7FD0-95C48F64A023}"/>
              </a:ext>
            </a:extLst>
          </p:cNvPr>
          <p:cNvSpPr>
            <a:spLocks noGrp="1"/>
          </p:cNvSpPr>
          <p:nvPr>
            <p:ph idx="1"/>
          </p:nvPr>
        </p:nvSpPr>
        <p:spPr>
          <a:xfrm>
            <a:off x="851647" y="1253330"/>
            <a:ext cx="6164790" cy="4386557"/>
          </a:xfrm>
        </p:spPr>
        <p:txBody>
          <a:bodyPr>
            <a:normAutofit fontScale="85000" lnSpcReduction="10000"/>
          </a:bodyPr>
          <a:lstStyle/>
          <a:p>
            <a:pPr marL="228600" marR="0" lvl="1">
              <a:lnSpc>
                <a:spcPct val="100000"/>
              </a:lnSpc>
              <a:spcBef>
                <a:spcPts val="0"/>
              </a:spcBef>
              <a:spcAft>
                <a:spcPts val="2400"/>
              </a:spcAft>
              <a:buClr>
                <a:schemeClr val="accent6"/>
              </a:buClr>
            </a:pPr>
            <a:r>
              <a:rPr lang="en-US" sz="2800" dirty="0">
                <a:effectLst/>
                <a:ea typeface="Calibri" panose="020F0502020204030204" pitchFamily="34" charset="0"/>
              </a:rPr>
              <a:t>In what ways did your lived experiences influence how you built your structure?</a:t>
            </a:r>
          </a:p>
          <a:p>
            <a:pPr marL="228600" marR="0" lvl="1">
              <a:lnSpc>
                <a:spcPct val="100000"/>
              </a:lnSpc>
              <a:spcBef>
                <a:spcPts val="0"/>
              </a:spcBef>
              <a:spcAft>
                <a:spcPts val="2400"/>
              </a:spcAft>
              <a:buClr>
                <a:schemeClr val="accent6"/>
              </a:buClr>
            </a:pPr>
            <a:r>
              <a:rPr lang="en-US" sz="2800" kern="100" dirty="0">
                <a:effectLst/>
                <a:ea typeface="Calibri" panose="020F0502020204030204" pitchFamily="34" charset="0"/>
                <a:cs typeface="Calibri" panose="020F0502020204030204" pitchFamily="34" charset="0"/>
              </a:rPr>
              <a:t>In what ways did you experiment?</a:t>
            </a:r>
          </a:p>
          <a:p>
            <a:pPr marL="228600" marR="0" lvl="1">
              <a:lnSpc>
                <a:spcPct val="100000"/>
              </a:lnSpc>
              <a:spcBef>
                <a:spcPts val="0"/>
              </a:spcBef>
              <a:spcAft>
                <a:spcPts val="2400"/>
              </a:spcAft>
              <a:buClr>
                <a:schemeClr val="accent6"/>
              </a:buClr>
            </a:pPr>
            <a:r>
              <a:rPr lang="en-US" sz="2800" kern="100" dirty="0">
                <a:effectLst/>
                <a:ea typeface="Calibri" panose="020F0502020204030204" pitchFamily="34" charset="0"/>
                <a:cs typeface="Calibri" panose="020F0502020204030204" pitchFamily="34" charset="0"/>
              </a:rPr>
              <a:t>What math vocabulary did you use?</a:t>
            </a:r>
          </a:p>
          <a:p>
            <a:pPr marL="228600" lvl="1">
              <a:lnSpc>
                <a:spcPct val="100000"/>
              </a:lnSpc>
              <a:spcBef>
                <a:spcPts val="0"/>
              </a:spcBef>
              <a:spcAft>
                <a:spcPts val="2400"/>
              </a:spcAft>
              <a:buClr>
                <a:schemeClr val="accent6"/>
              </a:buClr>
            </a:pPr>
            <a:r>
              <a:rPr lang="en-US" sz="2800" kern="100" dirty="0">
                <a:effectLst/>
                <a:ea typeface="Calibri" panose="020F0502020204030204" pitchFamily="34" charset="0"/>
                <a:cs typeface="Calibri" panose="020F0502020204030204" pitchFamily="34" charset="0"/>
              </a:rPr>
              <a:t>In what ways did the materials support your math learning?</a:t>
            </a:r>
          </a:p>
          <a:p>
            <a:pPr marL="228600" marR="0" lvl="1">
              <a:lnSpc>
                <a:spcPct val="100000"/>
              </a:lnSpc>
              <a:spcBef>
                <a:spcPts val="0"/>
              </a:spcBef>
              <a:spcAft>
                <a:spcPts val="2400"/>
              </a:spcAft>
              <a:buClr>
                <a:schemeClr val="accent6"/>
              </a:buClr>
            </a:pPr>
            <a:r>
              <a:rPr lang="en-US" sz="2800" kern="100" dirty="0">
                <a:effectLst/>
                <a:ea typeface="Calibri" panose="020F0502020204030204" pitchFamily="34" charset="0"/>
                <a:cs typeface="Calibri" panose="020F0502020204030204" pitchFamily="34" charset="0"/>
              </a:rPr>
              <a:t>How did you measure the height of your structure?</a:t>
            </a:r>
          </a:p>
        </p:txBody>
      </p:sp>
      <p:pic>
        <p:nvPicPr>
          <p:cNvPr id="3" name="Picture 2">
            <a:extLst>
              <a:ext uri="{FF2B5EF4-FFF2-40B4-BE49-F238E27FC236}">
                <a16:creationId xmlns:a16="http://schemas.microsoft.com/office/drawing/2014/main" id="{34BBA5F3-AACD-4C80-E2BF-DA41D6881A6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39546" y="1253330"/>
            <a:ext cx="4200807" cy="4386557"/>
          </a:xfrm>
          <a:prstGeom prst="rect">
            <a:avLst/>
          </a:prstGeom>
        </p:spPr>
      </p:pic>
    </p:spTree>
    <p:extLst>
      <p:ext uri="{BB962C8B-B14F-4D97-AF65-F5344CB8AC3E}">
        <p14:creationId xmlns:p14="http://schemas.microsoft.com/office/powerpoint/2010/main" val="225863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38A0-521C-7A39-3F80-3CED82A5BCB4}"/>
              </a:ext>
            </a:extLst>
          </p:cNvPr>
          <p:cNvSpPr>
            <a:spLocks noGrp="1"/>
          </p:cNvSpPr>
          <p:nvPr>
            <p:ph type="title"/>
          </p:nvPr>
        </p:nvSpPr>
        <p:spPr/>
        <p:txBody>
          <a:bodyPr/>
          <a:lstStyle/>
          <a:p>
            <a:r>
              <a:rPr lang="en-US" dirty="0"/>
              <a:t>Mutual Learning</a:t>
            </a:r>
          </a:p>
        </p:txBody>
      </p:sp>
      <p:pic>
        <p:nvPicPr>
          <p:cNvPr id="6" name="Content Placeholder 5" descr="The M to the fifth Early Math Approach graphic appears with Mutual Learning at the center highlighted in orange. The remaining four practices surrounding Mutual Learning are in the background. ">
            <a:extLst>
              <a:ext uri="{FF2B5EF4-FFF2-40B4-BE49-F238E27FC236}">
                <a16:creationId xmlns:a16="http://schemas.microsoft.com/office/drawing/2014/main" id="{685FBC9F-2894-71A7-3CCE-778C25E865F5}"/>
              </a:ext>
              <a:ext uri="{C183D7F6-B498-43B3-948B-1728B52AA6E4}">
                <adec:decorative xmlns:adec="http://schemas.microsoft.com/office/drawing/2017/decorative" val="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31159" y="1357469"/>
            <a:ext cx="4863450" cy="4863450"/>
          </a:xfrm>
          <a:prstGeom prst="rect">
            <a:avLst/>
          </a:prstGeom>
        </p:spPr>
      </p:pic>
    </p:spTree>
    <p:extLst>
      <p:ext uri="{BB962C8B-B14F-4D97-AF65-F5344CB8AC3E}">
        <p14:creationId xmlns:p14="http://schemas.microsoft.com/office/powerpoint/2010/main" val="2277942397"/>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1930</TotalTime>
  <Words>9657</Words>
  <Application>Microsoft Macintosh PowerPoint</Application>
  <PresentationFormat>Widescreen</PresentationFormat>
  <Paragraphs>656</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Courier New</vt:lpstr>
      <vt:lpstr>Symbol</vt:lpstr>
      <vt:lpstr>Arial</vt:lpstr>
      <vt:lpstr>Times New Roman</vt:lpstr>
      <vt:lpstr>Calibri</vt:lpstr>
      <vt:lpstr>Proxima Nova</vt:lpstr>
      <vt:lpstr>Montserrat</vt:lpstr>
      <vt:lpstr>Wingdings</vt:lpstr>
      <vt:lpstr>Poppins</vt:lpstr>
      <vt:lpstr>Montserrat Medium</vt:lpstr>
      <vt:lpstr>Office Theme</vt:lpstr>
      <vt:lpstr>M5 Early Math Approach</vt:lpstr>
      <vt:lpstr>Acknowledgments</vt:lpstr>
      <vt:lpstr>Session Goals</vt:lpstr>
      <vt:lpstr>M5 Early Math Approach</vt:lpstr>
      <vt:lpstr>Explore: M5 Early Math Approach </vt:lpstr>
      <vt:lpstr>M5 Early Math Approach</vt:lpstr>
      <vt:lpstr>Play</vt:lpstr>
      <vt:lpstr>Discuss: Paper Structures </vt:lpstr>
      <vt:lpstr>Mutual Learning</vt:lpstr>
      <vt:lpstr>Mutual Learning: Defined</vt:lpstr>
      <vt:lpstr>Why is mutual learning important?</vt:lpstr>
      <vt:lpstr>Ways to Learn About Children</vt:lpstr>
      <vt:lpstr>Explore:</vt:lpstr>
      <vt:lpstr>Mutual Learning in My Setting</vt:lpstr>
      <vt:lpstr>Meaningful Investigations</vt:lpstr>
      <vt:lpstr>Meaningful Investigations: Defined </vt:lpstr>
      <vt:lpstr>Why are meaningful investigations important?</vt:lpstr>
      <vt:lpstr>Explore: Meaningful Investigations </vt:lpstr>
      <vt:lpstr>Observe:</vt:lpstr>
      <vt:lpstr>Discuss: M5 Teaching Practices (Part 1)</vt:lpstr>
      <vt:lpstr>Materials  and  Learning Environment</vt:lpstr>
      <vt:lpstr>Materials and Learning Environment: Defined</vt:lpstr>
      <vt:lpstr>Materials and Learning Environment: Examples</vt:lpstr>
      <vt:lpstr>Why are materials and learning environments important? </vt:lpstr>
      <vt:lpstr>Reflect: My Materials and Learning Environments</vt:lpstr>
      <vt:lpstr>Math Vocabulary and Discourse</vt:lpstr>
      <vt:lpstr>Math Vocabulary: Defined</vt:lpstr>
      <vt:lpstr>Math Discourse: Defined</vt:lpstr>
      <vt:lpstr>Why are math vocabulary and discourse important? </vt:lpstr>
      <vt:lpstr>Math Vocabulary and Discourse: Multilingual Learners</vt:lpstr>
      <vt:lpstr>Using Math Vocabulary and Discourse </vt:lpstr>
      <vt:lpstr>Multiple Representations</vt:lpstr>
      <vt:lpstr>Explore: What concept is represented? </vt:lpstr>
      <vt:lpstr>Multiple Representations: Defined </vt:lpstr>
      <vt:lpstr>Multiple Representations: Examples</vt:lpstr>
      <vt:lpstr>Why are multiple representations important?</vt:lpstr>
      <vt:lpstr>Multiple Representations Support Diverse Ways of Knowing and Learning </vt:lpstr>
      <vt:lpstr>Explore: Multiple Representations</vt:lpstr>
      <vt:lpstr>Observe:</vt:lpstr>
      <vt:lpstr>Discuss: M5 Teaching Practices (Part 2)</vt:lpstr>
      <vt:lpstr>Review: M5 Early Math Approach </vt:lpstr>
      <vt:lpstr>Plan: Using M5 In My Setting</vt:lpstr>
      <vt:lpstr>M5 Early Math Approach Supports All Math Learning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Reff</dc:creator>
  <cp:lastModifiedBy>Sophie Savelkouls</cp:lastModifiedBy>
  <cp:revision>144</cp:revision>
  <cp:lastPrinted>2023-08-03T16:24:27Z</cp:lastPrinted>
  <dcterms:created xsi:type="dcterms:W3CDTF">2024-09-24T13:13:29Z</dcterms:created>
  <dcterms:modified xsi:type="dcterms:W3CDTF">2025-05-16T20:07:29Z</dcterms:modified>
</cp:coreProperties>
</file>