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71" r:id="rId2"/>
    <p:sldId id="418" r:id="rId3"/>
    <p:sldId id="391" r:id="rId4"/>
    <p:sldId id="394" r:id="rId5"/>
    <p:sldId id="396" r:id="rId6"/>
    <p:sldId id="398" r:id="rId7"/>
    <p:sldId id="399" r:id="rId8"/>
    <p:sldId id="400" r:id="rId9"/>
    <p:sldId id="328" r:id="rId10"/>
    <p:sldId id="401" r:id="rId11"/>
    <p:sldId id="402" r:id="rId12"/>
    <p:sldId id="403" r:id="rId13"/>
    <p:sldId id="395" r:id="rId14"/>
    <p:sldId id="404" r:id="rId15"/>
    <p:sldId id="405" r:id="rId16"/>
    <p:sldId id="406" r:id="rId17"/>
    <p:sldId id="393" r:id="rId18"/>
    <p:sldId id="407" r:id="rId19"/>
    <p:sldId id="408" r:id="rId20"/>
    <p:sldId id="409" r:id="rId21"/>
    <p:sldId id="410" r:id="rId22"/>
    <p:sldId id="412" r:id="rId23"/>
    <p:sldId id="413" r:id="rId24"/>
    <p:sldId id="414" r:id="rId25"/>
    <p:sldId id="415" r:id="rId26"/>
    <p:sldId id="416" r:id="rId27"/>
  </p:sldIdLst>
  <p:sldSz cx="12192000" cy="6858000"/>
  <p:notesSz cx="6858000" cy="9144000"/>
  <p:embeddedFontLst>
    <p:embeddedFont>
      <p:font typeface="Montserrat" pitchFamily="2" charset="77"/>
      <p:regular r:id="rId30"/>
      <p:bold r:id="rId31"/>
      <p:italic r:id="rId32"/>
      <p:boldItalic r:id="rId33"/>
    </p:embeddedFont>
    <p:embeddedFont>
      <p:font typeface="Montserrat Medium" panose="020F0502020204030204" pitchFamily="34" charset="0"/>
      <p:regular r:id="rId34"/>
      <p:italic r:id="rId35"/>
    </p:embeddedFont>
    <p:embeddedFont>
      <p:font typeface="Montserrat SemiBold" panose="020F0502020204030204" pitchFamily="34" charset="0"/>
      <p:regular r:id="rId36"/>
      <p:bold r:id="rId37"/>
      <p:italic r:id="rId38"/>
      <p:boldItalic r:id="rId39"/>
    </p:embeddedFont>
    <p:embeddedFont>
      <p:font typeface="Poppins" pitchFamily="2" charset="77"/>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173D"/>
    <a:srgbClr val="8AADCB"/>
    <a:srgbClr val="9DBAD4"/>
    <a:srgbClr val="2078B0"/>
    <a:srgbClr val="D8E4EE"/>
    <a:srgbClr val="2078AE"/>
    <a:srgbClr val="E9EBFD"/>
    <a:srgbClr val="767676"/>
    <a:srgbClr val="327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86CBF-9C3D-4CA6-8A87-AD5BDAA0D350}" v="11" dt="2025-04-26T00:12:26.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autoAdjust="0"/>
    <p:restoredTop sz="69932" autoAdjust="0"/>
  </p:normalViewPr>
  <p:slideViewPr>
    <p:cSldViewPr snapToGrid="0">
      <p:cViewPr varScale="1">
        <p:scale>
          <a:sx n="87" d="100"/>
          <a:sy n="87" d="100"/>
        </p:scale>
        <p:origin x="233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98" d="100"/>
          <a:sy n="98" d="100"/>
        </p:scale>
        <p:origin x="5436" y="6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A3586CBF-9C3D-4CA6-8A87-AD5BDAA0D350}"/>
    <pc:docChg chg="modSld">
      <pc:chgData name="Grace Srinivasiah" userId="cMuhFhg7b1RDMEKSa8rqjeqIVOrE1KnoxrT28eed3PM=" providerId="None" clId="Web-{A3586CBF-9C3D-4CA6-8A87-AD5BDAA0D350}" dt="2025-04-26T00:17:33.454" v="48"/>
      <pc:docMkLst>
        <pc:docMk/>
      </pc:docMkLst>
      <pc:sldChg chg="modSp modNotes">
        <pc:chgData name="Grace Srinivasiah" userId="cMuhFhg7b1RDMEKSa8rqjeqIVOrE1KnoxrT28eed3PM=" providerId="None" clId="Web-{A3586CBF-9C3D-4CA6-8A87-AD5BDAA0D350}" dt="2025-04-26T00:14:42.699" v="29"/>
        <pc:sldMkLst>
          <pc:docMk/>
          <pc:sldMk cId="856483343" sldId="409"/>
        </pc:sldMkLst>
        <pc:spChg chg="mod">
          <ac:chgData name="Grace Srinivasiah" userId="cMuhFhg7b1RDMEKSa8rqjeqIVOrE1KnoxrT28eed3PM=" providerId="None" clId="Web-{A3586CBF-9C3D-4CA6-8A87-AD5BDAA0D350}" dt="2025-04-26T00:12:26.179" v="5" actId="14100"/>
          <ac:spMkLst>
            <pc:docMk/>
            <pc:sldMk cId="856483343" sldId="409"/>
            <ac:spMk id="4" creationId="{CB8CAC14-3269-2FF7-5A99-DD8B97A6B211}"/>
          </ac:spMkLst>
        </pc:spChg>
      </pc:sldChg>
      <pc:sldChg chg="modNotes">
        <pc:chgData name="Grace Srinivasiah" userId="cMuhFhg7b1RDMEKSa8rqjeqIVOrE1KnoxrT28eed3PM=" providerId="None" clId="Web-{A3586CBF-9C3D-4CA6-8A87-AD5BDAA0D350}" dt="2025-04-26T00:15:26.059" v="32"/>
        <pc:sldMkLst>
          <pc:docMk/>
          <pc:sldMk cId="322801303" sldId="410"/>
        </pc:sldMkLst>
      </pc:sldChg>
      <pc:sldChg chg="modNotes">
        <pc:chgData name="Grace Srinivasiah" userId="cMuhFhg7b1RDMEKSa8rqjeqIVOrE1KnoxrT28eed3PM=" providerId="None" clId="Web-{A3586CBF-9C3D-4CA6-8A87-AD5BDAA0D350}" dt="2025-04-26T00:16:39.577" v="41"/>
        <pc:sldMkLst>
          <pc:docMk/>
          <pc:sldMk cId="4110972427" sldId="413"/>
        </pc:sldMkLst>
      </pc:sldChg>
      <pc:sldChg chg="modNotes">
        <pc:chgData name="Grace Srinivasiah" userId="cMuhFhg7b1RDMEKSa8rqjeqIVOrE1KnoxrT28eed3PM=" providerId="None" clId="Web-{A3586CBF-9C3D-4CA6-8A87-AD5BDAA0D350}" dt="2025-04-26T00:17:00.047" v="44"/>
        <pc:sldMkLst>
          <pc:docMk/>
          <pc:sldMk cId="3150502317" sldId="414"/>
        </pc:sldMkLst>
      </pc:sldChg>
      <pc:sldChg chg="modNotes">
        <pc:chgData name="Grace Srinivasiah" userId="cMuhFhg7b1RDMEKSa8rqjeqIVOrE1KnoxrT28eed3PM=" providerId="None" clId="Web-{A3586CBF-9C3D-4CA6-8A87-AD5BDAA0D350}" dt="2025-04-26T00:17:33.454" v="48"/>
        <pc:sldMkLst>
          <pc:docMk/>
          <pc:sldMk cId="2669102042" sldId="415"/>
        </pc:sldMkLst>
      </pc:sldChg>
    </pc:docChg>
  </pc:docChgLst>
  <pc:docChgLst>
    <pc:chgData name="Grace Srinivasiah" userId="cMuhFhg7b1RDMEKSa8rqjeqIVOrE1KnoxrT28eed3PM=" providerId="None" clId="Web-{5F586630-3F12-4FFA-BE1C-5F6A85292E56}"/>
    <pc:docChg chg="modSld">
      <pc:chgData name="Grace Srinivasiah" userId="cMuhFhg7b1RDMEKSa8rqjeqIVOrE1KnoxrT28eed3PM=" providerId="None" clId="Web-{5F586630-3F12-4FFA-BE1C-5F6A85292E56}" dt="2025-01-30T18:11:59.239" v="1"/>
      <pc:docMkLst>
        <pc:docMk/>
      </pc:docMkLst>
      <pc:sldChg chg="modNotes">
        <pc:chgData name="Grace Srinivasiah" userId="cMuhFhg7b1RDMEKSa8rqjeqIVOrE1KnoxrT28eed3PM=" providerId="None" clId="Web-{5F586630-3F12-4FFA-BE1C-5F6A85292E56}" dt="2025-01-30T18:11:59.239" v="1"/>
        <pc:sldMkLst>
          <pc:docMk/>
          <pc:sldMk cId="2907974597" sldId="4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tx2"/>
          </a:solidFill>
        </a:ln>
      </dgm:spPr>
      <dgm:t>
        <a:bodyPr/>
        <a:lstStyle/>
        <a:p>
          <a:r>
            <a:rPr lang="es-419" sz="2800" b="0" dirty="0">
              <a:solidFill>
                <a:schemeClr val="tx1"/>
              </a:solidFill>
              <a:latin typeface="Montserrat" pitchFamily="2" charset="77"/>
            </a:rPr>
            <a:t>Percibir similitudes y diferencias</a:t>
          </a:r>
          <a:endParaRPr lang="en-US" sz="2800" b="0" dirty="0">
            <a:latin typeface="Montserrat" pitchFamily="2" charset="77"/>
          </a:endParaRP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A7FB052D-C737-4C41-BE0B-AC3BCCA40BD7}">
      <dgm:prSet phldrT="[Text]"/>
      <dgm:spPr>
        <a:ln>
          <a:solidFill>
            <a:schemeClr val="tx2"/>
          </a:solidFill>
        </a:ln>
      </dgm:spPr>
      <dgm:t>
        <a:bodyPr/>
        <a:lstStyle/>
        <a:p>
          <a:r>
            <a:rPr lang="es-ES_tradnl" b="0" noProof="0" dirty="0">
              <a:latin typeface="Montserrat" pitchFamily="2" charset="77"/>
            </a:rPr>
            <a:t>Clasificar formas</a:t>
          </a:r>
        </a:p>
      </dgm:t>
    </dgm:pt>
    <dgm:pt modelId="{FEB08CA2-5671-4449-9D5B-57405C0E6FA8}" type="parTrans" cxnId="{F8FC094C-EBC6-FC48-B808-9E00A3568B6C}">
      <dgm:prSet/>
      <dgm:spPr/>
      <dgm:t>
        <a:bodyPr/>
        <a:lstStyle/>
        <a:p>
          <a:endParaRPr lang="en-US"/>
        </a:p>
      </dgm:t>
    </dgm:pt>
    <dgm:pt modelId="{61731268-4144-9140-8286-3BB577639EB4}" type="sibTrans" cxnId="{F8FC094C-EBC6-FC48-B808-9E00A3568B6C}">
      <dgm:prSet/>
      <dgm:spPr/>
      <dgm:t>
        <a:bodyPr/>
        <a:lstStyle/>
        <a:p>
          <a:endParaRPr lang="en-US"/>
        </a:p>
      </dgm:t>
    </dgm:pt>
    <dgm:pt modelId="{D7C15317-C817-A34E-8F44-A24D5AB32505}">
      <dgm:prSet/>
      <dgm:spPr>
        <a:ln>
          <a:solidFill>
            <a:schemeClr val="tx2"/>
          </a:solidFill>
        </a:ln>
      </dgm:spPr>
      <dgm:t>
        <a:bodyPr/>
        <a:lstStyle/>
        <a:p>
          <a:r>
            <a:rPr lang="es-ES_tradnl" b="0" noProof="0" dirty="0">
              <a:latin typeface="Montserrat" pitchFamily="2" charset="77"/>
            </a:rPr>
            <a:t>Nombrar formas</a:t>
          </a:r>
        </a:p>
      </dgm:t>
    </dgm:pt>
    <dgm:pt modelId="{DEA45D2D-3403-8D47-9112-88B6DC95E982}" type="parTrans" cxnId="{412E2660-E06D-0243-9C2E-982348DA9FE8}">
      <dgm:prSet/>
      <dgm:spPr/>
      <dgm:t>
        <a:bodyPr/>
        <a:lstStyle/>
        <a:p>
          <a:endParaRPr lang="en-US"/>
        </a:p>
      </dgm:t>
    </dgm:pt>
    <dgm:pt modelId="{3E64742E-4AB6-064C-BA9E-B35A82CD32DA}" type="sibTrans" cxnId="{412E2660-E06D-0243-9C2E-982348DA9FE8}">
      <dgm:prSet/>
      <dgm:spPr/>
      <dgm:t>
        <a:bodyPr/>
        <a:lstStyle/>
        <a:p>
          <a:endParaRPr lang="en-US"/>
        </a:p>
      </dgm:t>
    </dgm:pt>
    <dgm:pt modelId="{E8D89DB0-08FB-F14D-A5BC-9EA9500432D3}">
      <dgm:prSet/>
      <dgm:spPr>
        <a:ln>
          <a:solidFill>
            <a:schemeClr val="tx2"/>
          </a:solidFill>
        </a:ln>
      </dgm:spPr>
      <dgm:t>
        <a:bodyPr/>
        <a:lstStyle/>
        <a:p>
          <a:r>
            <a:rPr lang="es-419" b="0" dirty="0">
              <a:solidFill>
                <a:schemeClr val="tx1"/>
              </a:solidFill>
              <a:latin typeface="Montserrat" pitchFamily="2" charset="77"/>
            </a:rPr>
            <a:t>Aprender acerca de los atributos de las formas</a:t>
          </a:r>
          <a:endParaRPr lang="en-US" b="0" dirty="0">
            <a:latin typeface="Montserrat" pitchFamily="2" charset="77"/>
          </a:endParaRPr>
        </a:p>
      </dgm:t>
    </dgm:pt>
    <dgm:pt modelId="{9B899105-3AFF-CA4C-AEE7-ABAC388D9C63}" type="parTrans" cxnId="{4414E25A-C79A-F74B-B120-3A9CDD424157}">
      <dgm:prSet/>
      <dgm:spPr/>
      <dgm:t>
        <a:bodyPr/>
        <a:lstStyle/>
        <a:p>
          <a:endParaRPr lang="en-US"/>
        </a:p>
      </dgm:t>
    </dgm:pt>
    <dgm:pt modelId="{7A3CD0B6-CE5A-864B-86CF-4C3CE150351F}" type="sibTrans" cxnId="{4414E25A-C79A-F74B-B120-3A9CDD424157}">
      <dgm:prSet/>
      <dgm:spPr/>
      <dgm:t>
        <a:bodyPr/>
        <a:lstStyle/>
        <a:p>
          <a:endParaRPr lang="en-US"/>
        </a:p>
      </dgm:t>
    </dgm:pt>
    <dgm:pt modelId="{5B1C3091-3507-E347-A16D-EEA8B588A0C0}">
      <dgm:prSet/>
      <dgm:spPr>
        <a:ln>
          <a:solidFill>
            <a:schemeClr val="tx2"/>
          </a:solidFill>
        </a:ln>
      </dgm:spPr>
      <dgm:t>
        <a:bodyPr/>
        <a:lstStyle/>
        <a:p>
          <a:r>
            <a:rPr lang="es-419" b="0" dirty="0">
              <a:solidFill>
                <a:schemeClr val="tx1"/>
              </a:solidFill>
              <a:latin typeface="Montserrat" pitchFamily="2" charset="77"/>
            </a:rPr>
            <a:t>Componer y descomponer formas</a:t>
          </a:r>
          <a:endParaRPr lang="en-US" b="0" dirty="0">
            <a:latin typeface="Montserrat" pitchFamily="2" charset="77"/>
          </a:endParaRPr>
        </a:p>
      </dgm:t>
    </dgm:pt>
    <dgm:pt modelId="{59641699-0EF5-B146-A0CD-7CA526E4534F}" type="parTrans" cxnId="{87499466-6DC6-A843-8580-BE74A9C2C584}">
      <dgm:prSet/>
      <dgm:spPr/>
      <dgm:t>
        <a:bodyPr/>
        <a:lstStyle/>
        <a:p>
          <a:endParaRPr lang="en-US"/>
        </a:p>
      </dgm:t>
    </dgm:pt>
    <dgm:pt modelId="{AD06D267-FFE3-6445-B81E-4542C7F97E81}" type="sibTrans" cxnId="{87499466-6DC6-A843-8580-BE74A9C2C584}">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01C91380-26D9-0749-A087-71E302454E18}" type="pres">
      <dgm:prSet presAssocID="{A7FB052D-C737-4C41-BE0B-AC3BCCA40BD7}" presName="parentText" presStyleLbl="node1" presStyleIdx="1" presStyleCnt="5" custLinFactNeighborX="0" custLinFactNeighborY="17594">
        <dgm:presLayoutVars>
          <dgm:chMax val="0"/>
          <dgm:bulletEnabled val="1"/>
        </dgm:presLayoutVars>
      </dgm:prSet>
      <dgm:spPr/>
    </dgm:pt>
    <dgm:pt modelId="{4BE0CFC8-F40A-074F-91C3-E8F02D9A273C}" type="pres">
      <dgm:prSet presAssocID="{61731268-4144-9140-8286-3BB577639EB4}" presName="spacer" presStyleCnt="0"/>
      <dgm:spPr/>
    </dgm:pt>
    <dgm:pt modelId="{8F2C1635-5F82-4242-A8BA-F80EB9391353}" type="pres">
      <dgm:prSet presAssocID="{D7C15317-C817-A34E-8F44-A24D5AB32505}" presName="parentText" presStyleLbl="node1" presStyleIdx="2" presStyleCnt="5">
        <dgm:presLayoutVars>
          <dgm:chMax val="0"/>
          <dgm:bulletEnabled val="1"/>
        </dgm:presLayoutVars>
      </dgm:prSet>
      <dgm:spPr/>
    </dgm:pt>
    <dgm:pt modelId="{BC1F3F01-EBA4-6843-A44F-BFE84383F4CB}" type="pres">
      <dgm:prSet presAssocID="{3E64742E-4AB6-064C-BA9E-B35A82CD32DA}" presName="spacer" presStyleCnt="0"/>
      <dgm:spPr/>
    </dgm:pt>
    <dgm:pt modelId="{4ACADC3F-1E36-D744-88AF-35E18A4C8107}" type="pres">
      <dgm:prSet presAssocID="{E8D89DB0-08FB-F14D-A5BC-9EA9500432D3}" presName="parentText" presStyleLbl="node1" presStyleIdx="3" presStyleCnt="5">
        <dgm:presLayoutVars>
          <dgm:chMax val="0"/>
          <dgm:bulletEnabled val="1"/>
        </dgm:presLayoutVars>
      </dgm:prSet>
      <dgm:spPr/>
    </dgm:pt>
    <dgm:pt modelId="{8C7289F8-B235-2E4A-9F31-DBF7987CBF0A}" type="pres">
      <dgm:prSet presAssocID="{7A3CD0B6-CE5A-864B-86CF-4C3CE150351F}" presName="spacer" presStyleCnt="0"/>
      <dgm:spPr/>
    </dgm:pt>
    <dgm:pt modelId="{65210B4E-CCDE-6A46-9AD0-061EABB4DBFD}" type="pres">
      <dgm:prSet presAssocID="{5B1C3091-3507-E347-A16D-EEA8B588A0C0}" presName="parentText" presStyleLbl="node1" presStyleIdx="4" presStyleCnt="5">
        <dgm:presLayoutVars>
          <dgm:chMax val="0"/>
          <dgm:bulletEnabled val="1"/>
        </dgm:presLayoutVars>
      </dgm:prSet>
      <dgm:spPr/>
    </dgm:pt>
  </dgm:ptLst>
  <dgm:cxnLst>
    <dgm:cxn modelId="{3D2D4109-3E89-1C4C-95A6-DA32CDFA484F}" type="presOf" srcId="{A7FB052D-C737-4C41-BE0B-AC3BCCA40BD7}" destId="{01C91380-26D9-0749-A087-71E302454E18}" srcOrd="0" destOrd="0" presId="urn:microsoft.com/office/officeart/2005/8/layout/vList2"/>
    <dgm:cxn modelId="{80279E46-867A-3343-AF03-541A69F79496}" type="presOf" srcId="{E8D89DB0-08FB-F14D-A5BC-9EA9500432D3}" destId="{4ACADC3F-1E36-D744-88AF-35E18A4C8107}" srcOrd="0" destOrd="0" presId="urn:microsoft.com/office/officeart/2005/8/layout/vList2"/>
    <dgm:cxn modelId="{F8FC094C-EBC6-FC48-B808-9E00A3568B6C}" srcId="{92CD6AB6-348E-384E-9C15-23F721B7C2CD}" destId="{A7FB052D-C737-4C41-BE0B-AC3BCCA40BD7}" srcOrd="1" destOrd="0" parTransId="{FEB08CA2-5671-4449-9D5B-57405C0E6FA8}" sibTransId="{61731268-4144-9140-8286-3BB577639EB4}"/>
    <dgm:cxn modelId="{4414E25A-C79A-F74B-B120-3A9CDD424157}" srcId="{92CD6AB6-348E-384E-9C15-23F721B7C2CD}" destId="{E8D89DB0-08FB-F14D-A5BC-9EA9500432D3}" srcOrd="3" destOrd="0" parTransId="{9B899105-3AFF-CA4C-AEE7-ABAC388D9C63}" sibTransId="{7A3CD0B6-CE5A-864B-86CF-4C3CE150351F}"/>
    <dgm:cxn modelId="{412E2660-E06D-0243-9C2E-982348DA9FE8}" srcId="{92CD6AB6-348E-384E-9C15-23F721B7C2CD}" destId="{D7C15317-C817-A34E-8F44-A24D5AB32505}" srcOrd="2" destOrd="0" parTransId="{DEA45D2D-3403-8D47-9112-88B6DC95E982}" sibTransId="{3E64742E-4AB6-064C-BA9E-B35A82CD32DA}"/>
    <dgm:cxn modelId="{87499466-6DC6-A843-8580-BE74A9C2C584}" srcId="{92CD6AB6-348E-384E-9C15-23F721B7C2CD}" destId="{5B1C3091-3507-E347-A16D-EEA8B588A0C0}" srcOrd="4" destOrd="0" parTransId="{59641699-0EF5-B146-A0CD-7CA526E4534F}" sibTransId="{AD06D267-FFE3-6445-B81E-4542C7F97E81}"/>
    <dgm:cxn modelId="{AC58F36A-368B-EC47-9132-CB20D56AE6CB}" srcId="{92CD6AB6-348E-384E-9C15-23F721B7C2CD}" destId="{8769C50C-E863-1942-AA2A-4BB4313504E2}" srcOrd="0" destOrd="0" parTransId="{0F9FC8CF-8F9E-2942-9545-289DDF1037C6}" sibTransId="{A2352D8A-C4EC-A84A-821D-3A59FB15D321}"/>
    <dgm:cxn modelId="{CEABDCC2-E769-C44E-99D4-ECA34163A6EC}" type="presOf" srcId="{8769C50C-E863-1942-AA2A-4BB4313504E2}" destId="{26B4C7C6-095A-9F42-ADB5-7BE01EB74A90}" srcOrd="0" destOrd="0" presId="urn:microsoft.com/office/officeart/2005/8/layout/vList2"/>
    <dgm:cxn modelId="{BD63C1CD-70C9-7C4E-8B07-60581B62AF0F}" type="presOf" srcId="{D7C15317-C817-A34E-8F44-A24D5AB32505}" destId="{8F2C1635-5F82-4242-A8BA-F80EB9391353}"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361751F4-78AE-E04F-ADF6-DF879C301C31}" type="presOf" srcId="{5B1C3091-3507-E347-A16D-EEA8B588A0C0}" destId="{65210B4E-CCDE-6A46-9AD0-061EABB4DBFD}"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EBAC97E1-2C93-9E4E-9493-9FA70D8A203F}" type="presParOf" srcId="{32882DCB-8B10-4A44-A788-A6B6F3E57944}" destId="{01C91380-26D9-0749-A087-71E302454E18}" srcOrd="2" destOrd="0" presId="urn:microsoft.com/office/officeart/2005/8/layout/vList2"/>
    <dgm:cxn modelId="{3C986BCC-12D6-344F-9101-5572E0B0E96B}" type="presParOf" srcId="{32882DCB-8B10-4A44-A788-A6B6F3E57944}" destId="{4BE0CFC8-F40A-074F-91C3-E8F02D9A273C}" srcOrd="3" destOrd="0" presId="urn:microsoft.com/office/officeart/2005/8/layout/vList2"/>
    <dgm:cxn modelId="{0755F265-4D5A-4C43-87CB-002AA2886CB0}" type="presParOf" srcId="{32882DCB-8B10-4A44-A788-A6B6F3E57944}" destId="{8F2C1635-5F82-4242-A8BA-F80EB9391353}" srcOrd="4" destOrd="0" presId="urn:microsoft.com/office/officeart/2005/8/layout/vList2"/>
    <dgm:cxn modelId="{1A2308CD-6C96-4A47-A35D-BE976993DF08}" type="presParOf" srcId="{32882DCB-8B10-4A44-A788-A6B6F3E57944}" destId="{BC1F3F01-EBA4-6843-A44F-BFE84383F4CB}" srcOrd="5" destOrd="0" presId="urn:microsoft.com/office/officeart/2005/8/layout/vList2"/>
    <dgm:cxn modelId="{BA87A885-54CD-0347-8884-77B49CFC362E}" type="presParOf" srcId="{32882DCB-8B10-4A44-A788-A6B6F3E57944}" destId="{4ACADC3F-1E36-D744-88AF-35E18A4C8107}" srcOrd="6" destOrd="0" presId="urn:microsoft.com/office/officeart/2005/8/layout/vList2"/>
    <dgm:cxn modelId="{106E5F5B-CB03-3746-8F74-28D292269B52}" type="presParOf" srcId="{32882DCB-8B10-4A44-A788-A6B6F3E57944}" destId="{8C7289F8-B235-2E4A-9F31-DBF7987CBF0A}" srcOrd="7" destOrd="0" presId="urn:microsoft.com/office/officeart/2005/8/layout/vList2"/>
    <dgm:cxn modelId="{DF9CD4B5-FB72-874F-85E2-749D0EB38229}" type="presParOf" srcId="{32882DCB-8B10-4A44-A788-A6B6F3E57944}" destId="{65210B4E-CCDE-6A46-9AD0-061EABB4DBF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312908"/>
          <a:ext cx="7488237" cy="67392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419" sz="2800" b="0" kern="1200" dirty="0">
              <a:solidFill>
                <a:schemeClr val="tx1"/>
              </a:solidFill>
              <a:latin typeface="Montserrat" pitchFamily="2" charset="77"/>
            </a:rPr>
            <a:t>Percibir similitudes y diferencias</a:t>
          </a:r>
          <a:endParaRPr lang="en-US" sz="2800" b="0" kern="1200" dirty="0">
            <a:latin typeface="Montserrat" pitchFamily="2" charset="77"/>
          </a:endParaRPr>
        </a:p>
      </dsp:txBody>
      <dsp:txXfrm>
        <a:off x="32898" y="345806"/>
        <a:ext cx="7422441" cy="608124"/>
      </dsp:txXfrm>
    </dsp:sp>
    <dsp:sp modelId="{01C91380-26D9-0749-A087-71E302454E18}">
      <dsp:nvSpPr>
        <dsp:cNvPr id="0" name=""/>
        <dsp:cNvSpPr/>
      </dsp:nvSpPr>
      <dsp:spPr>
        <a:xfrm>
          <a:off x="0" y="1082429"/>
          <a:ext cx="7488237" cy="67392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0" kern="1200" noProof="0" dirty="0">
              <a:latin typeface="Montserrat" pitchFamily="2" charset="77"/>
            </a:rPr>
            <a:t>Clasificar formas</a:t>
          </a:r>
        </a:p>
      </dsp:txBody>
      <dsp:txXfrm>
        <a:off x="32898" y="1115327"/>
        <a:ext cx="7422441" cy="608124"/>
      </dsp:txXfrm>
    </dsp:sp>
    <dsp:sp modelId="{8F2C1635-5F82-4242-A8BA-F80EB9391353}">
      <dsp:nvSpPr>
        <dsp:cNvPr id="0" name=""/>
        <dsp:cNvSpPr/>
      </dsp:nvSpPr>
      <dsp:spPr>
        <a:xfrm>
          <a:off x="0" y="1813309"/>
          <a:ext cx="7488237" cy="67392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0" kern="1200" noProof="0" dirty="0">
              <a:latin typeface="Montserrat" pitchFamily="2" charset="77"/>
            </a:rPr>
            <a:t>Nombrar formas</a:t>
          </a:r>
        </a:p>
      </dsp:txBody>
      <dsp:txXfrm>
        <a:off x="32898" y="1846207"/>
        <a:ext cx="7422441" cy="608124"/>
      </dsp:txXfrm>
    </dsp:sp>
    <dsp:sp modelId="{4ACADC3F-1E36-D744-88AF-35E18A4C8107}">
      <dsp:nvSpPr>
        <dsp:cNvPr id="0" name=""/>
        <dsp:cNvSpPr/>
      </dsp:nvSpPr>
      <dsp:spPr>
        <a:xfrm>
          <a:off x="0" y="2556349"/>
          <a:ext cx="7488237" cy="67392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b="0" kern="1200" dirty="0">
              <a:solidFill>
                <a:schemeClr val="tx1"/>
              </a:solidFill>
              <a:latin typeface="Montserrat" pitchFamily="2" charset="77"/>
            </a:rPr>
            <a:t>Aprender acerca de los atributos de las formas</a:t>
          </a:r>
          <a:endParaRPr lang="en-US" sz="2400" b="0" kern="1200" dirty="0">
            <a:latin typeface="Montserrat" pitchFamily="2" charset="77"/>
          </a:endParaRPr>
        </a:p>
      </dsp:txBody>
      <dsp:txXfrm>
        <a:off x="32898" y="2589247"/>
        <a:ext cx="7422441" cy="608124"/>
      </dsp:txXfrm>
    </dsp:sp>
    <dsp:sp modelId="{65210B4E-CCDE-6A46-9AD0-061EABB4DBFD}">
      <dsp:nvSpPr>
        <dsp:cNvPr id="0" name=""/>
        <dsp:cNvSpPr/>
      </dsp:nvSpPr>
      <dsp:spPr>
        <a:xfrm>
          <a:off x="0" y="3299389"/>
          <a:ext cx="7488237" cy="67392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b="0" kern="1200" dirty="0">
              <a:solidFill>
                <a:schemeClr val="tx1"/>
              </a:solidFill>
              <a:latin typeface="Montserrat" pitchFamily="2" charset="77"/>
            </a:rPr>
            <a:t>Componer y descomponer formas</a:t>
          </a:r>
          <a:endParaRPr lang="en-US" sz="2400" b="0" kern="1200" dirty="0">
            <a:latin typeface="Montserrat" pitchFamily="2" charset="77"/>
          </a:endParaRPr>
        </a:p>
      </dsp:txBody>
      <dsp:txXfrm>
        <a:off x="32898" y="3332287"/>
        <a:ext cx="7422441"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67I5e3SeK9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youtu.be/HIjYiiOhju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HIjYiiOhju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esta sesión, exploraremos cómo los niños en preescolar, kindergarten de transición y kindergarten aprenden sobre las formas. También nos centraremos en las maneras en que podemos apoyar a los niños en preescolar, kindergarten de transición y kindergarten para aprender sobre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Usaremos "TK" para referirnos al kindergarten de transición y "K" para el kindergarten.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los temas de discusión para que reflejen la duración de la sesión y las necesidades de los participantes. Si es necesario, agregue información introductoria y de "limpieza".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planificar su sesión de aprendizaje profesional, considere el contenido de cada uno de los PPT en esta serie:</a:t>
            </a:r>
            <a:endParaRPr lang="en-US" sz="1100" kern="12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800100" marR="0" lvl="1"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"Introducción a la geometría: Recién nacido–8 años" describe información fundamental sobre el aprendizaje de la geometría de los niños desde el nacimiento hasta los ocho años. Esta sesión introductoria también incluye oportunidades para que los participantes usen habilidades de geometría.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PPT 2a "Geometría: Los </a:t>
            </a:r>
            <a:r>
              <a:rPr lang="es-ES" sz="1100" dirty="0">
                <a:solidFill>
                  <a:srgbClr val="0F173D"/>
                </a:solidFill>
                <a:effectLst/>
                <a:latin typeface="Poppins" pitchFamily="2" charset="77"/>
                <a:ea typeface="+mn-ea"/>
                <a:cs typeface="Calibri" panose="020F0502020204030204" pitchFamily="34" charset="0"/>
              </a:rPr>
              <a:t>bebés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y </a:t>
            </a:r>
            <a:r>
              <a:rPr lang="es-ES" sz="1100" dirty="0">
                <a:solidFill>
                  <a:srgbClr val="0F173D"/>
                </a:solidFill>
                <a:effectLst/>
                <a:latin typeface="Poppins" pitchFamily="2" charset="77"/>
                <a:ea typeface="+mn-ea"/>
                <a:cs typeface="Calibri" panose="020F0502020204030204" pitchFamily="34" charset="0"/>
              </a:rPr>
              <a:t>niños pequeños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describe el aprendizaje temprano de la geometría de bebés y niños pequeños e ideas sobre cómo apoyarlo.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PPT 2b "Geometría: Preescolar, kindergarten de transición y kindergarten" describe el desarrollo del aprendizaje de la geometría para niños en edad preescolar, TK y K e ideas sobre cómo apoyarlo.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PPT 2c "Geometría: Niños de primaria temprana" describe el desarrollo del aprendizaje de geometría para los niños de primer, segundo y tercer grado e ideas sobre cómo apoyarlo.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Le animamos a ofrecer el contenido en PPT 1 antes de, o en combinación con, el contenido de PPT 2b. Si sus participantes trabajan con niños de más de un rango de edad, puede combinar partes de PPT 1, PPT 2a, PPT 2b y PPT 2c en una sesión o en una serie de sesiones. Juntos, PPT 1 y una de las series de diapositivas específicas para cada edad constituyen una sesión de aprendizaje profesional de tres horas.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Durante la infancia, los niños desarrollan la capacidad de percibir similitudes y diferencias entre los objetos. También comienzan a hacer coincidir y clasificar una variedad de formas.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Cuando los bebés y niños pequeños clasifican las formas, tienden a centrarse en las características generales de una forma. Por ejemplo, pueden notar si una forma es "redonda" o "puntiaguda”.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Las estrategias de los niños para clasificar las formas cambian con el tiempo. A partir de alrededor de los tres años y continuando en el kindergarten, los niños comienzan a prestar atención a los atributos de una forma. Por ejemplo, pueden notar cuántos lados tiene una forma.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Sin embargo, no utilizan su comprensión de los atributos de una forma de manera consistente para clasificarlas. La mayoría de los preescolares siguen dependiendo de las características generales de una forma al clasificarlas. Por esta razón, la familiaridad de los niños con una forma y cuánta experiencia tienen con ella puede afectar su capacidad para clasificar formas.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Exploremos más esta idea en las próximas diapositivas.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09240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ES" sz="1200" b="1" kern="100" dirty="0">
                <a:effectLst/>
                <a:latin typeface="Poppins" pitchFamily="2" charset="77"/>
                <a:ea typeface="Calibri" panose="020F0502020204030204" pitchFamily="34" charset="0"/>
                <a:cs typeface="Times New Roman" panose="02020603050405020304" pitchFamily="18" charset="0"/>
              </a:rPr>
              <a:t>Tiempo: </a:t>
            </a:r>
            <a:r>
              <a:rPr lang="es-ES" sz="1200" kern="100" dirty="0">
                <a:effectLst/>
                <a:latin typeface="Poppins" pitchFamily="2" charset="77"/>
                <a:ea typeface="Calibri" panose="020F0502020204030204" pitchFamily="34" charset="0"/>
                <a:cs typeface="Times New Roman" panose="02020603050405020304" pitchFamily="18" charset="0"/>
              </a:rPr>
              <a:t>7–10 minutos</a:t>
            </a:r>
            <a:endParaRPr lang="en-US" sz="1200" kern="100" dirty="0">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Observe estas cinco formas. Con la persona a su lado, identifique si cada forma es un triángulo. Luego, explique por qué es o no un triángulo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[Ofrezca de cinco a siete minutos para que los participantes discutan las formas y por qué las formas son o no triángulos.]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[Seleccione participantes para compartir sus respuestas. Después de que los participantes describan cada una de las formas, use los siguientes temas de discusión para informar.]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Durante esta actividad, es posible que hayan notado que los triángulos pueden tener mucha variación. Los lados de los triángulos pueden ser de diferentes longitudes. Los triángulos pueden tener diferentes ángulos, y los triángulos pueden orientarse de diferentes maneras. Por ejemplo: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 punto puede estar en la parte inferior o en la parte superior.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También pudo haber notado que una forma parecía similar a un triángulo, pero no era un triángulo.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Cuando explicaron por qué algo era o no un triángulo, describieron el número de lados o esquinas que tenía la forma. [Establecer conexiones con respuestas específicas de los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Pensemos en cómo los niños de preescolar, TK y K podrían clasificar estas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facilita esta actividad en función del tamaño del grupo, la duración de la sesión y el formato, y las necesidades de los participantes.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pequeños, puede invitar a los participantes a compartir sus respuestas y pensamientos con todo el grupo.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grandes, considere ofrecer tiempo para que los participantes compartan sus observaciones en pares o en sus mesas. Luego, invite a cada par o mesa a compartir con todo el grupo su respuesta para uno de los triángulos.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Respuestas: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Las formas A, B, D y E son triángulos porque tienen tres lados y tres esquinas.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forma C no es un triángulo porque tiene cuatro lados y cuatro esquinas.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44841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Entre las edades de tres y cinco años, es probable que los niños continúen usando las características generales de una forma para clasificarla.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 los preescolares les resulta más fácil clasificar las formas típicas.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observan las formas típicas en sus ambientes cotidianos. [Apunte al triángulo típico de la diapositiva.] Un ejemplo de una forma típica es un triángulo equilátero, que tiene tres lados de la misma longitud. La mayoría de los libros o juguetes para niños muestran versiones típicas de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son mucho menos propensos a experimentar formas atípicas. [Apunte al triángulo atípico en la diapositiva.] Un ejemplo de un triángulo atípico es un triángulo escaleno o un triángulo con un punto orientado hacia abajo. Llamamos a estas formas atípicas porque los niños no ven estas versiones con frecuencia.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Como se mencionó anteriormente, los preescolares tienden a centrarse en las características generales de las formas. Este enfoque significa que los preescolares pueden clasificar incorrectamente formas no válidas como esta. [Apunte al triángulo no válido en la diapositiva.] Un ejemplo no válido de un triángulo es una forma que se parece a un triángulo, por ejemplo, que tiene un punto en la parte superior, pero tiene más de tres lados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Cuando los niños encuentran un triángulo no válido, pueden notar que la forma tiene un punto en la parte superior y concluir que es un triángulo. Sin embargo, puede que no noten que la forma tiene cuatro lados.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cuando los niños entran al kindergarten, se familiarizan con los atributos de una forma y usan esta información de manera más coherente al clasificar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 continuación, discutiremos lo que los niños en edad preescolar, TK y K aprenden sobre los atributos de la forma. También exploraremos cómo este conocimiento ayuda con su clasificación.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353182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Entre los tres y los cinco años, los niños comienzan a usar vocabulario como "esquinas" o "lados" para describir los atributos de la forma. Cuando se les pide, pueden contar las esquinas y lados de una forma.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 el tiempo, los niños aprenden que notar atributos es la forma más precisa de identificar y clasificar formas. Para el kindergarten, usan atributos de forma más coherente para clasificar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de kindergarten también utilizan su comprensión de los atributos para comunicarse sobre las similitudes y diferencias de una forma. Por ejemplo: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Pueden explicar que los triángulos son diferentes de los cuadrados porque los triángulos tienen tres esquinas y los cuadrados tienen cuatro esquinas.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105500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Entre los tres y los cinco años, los niños amplían su vocabulario de formas. Conocen nombres de formas como círculo, cuadrado, triángulo y rectángulo. Incluso pueden aprender los nombres de formas bidimensionales más complejas como rombo o trapezoide.</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En el kindergarten, los niños conocen los nombres de formas como rombo, pentágono, hexágono y octágono.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Para más información sobre las formas bidimensionales y tridimensionales comunes y sus nombres, ver DIAPOSITIVA 16 y 18 de PPT 1: Introducción a la geometría: Recién nacidos–8 años.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316427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en edad preescolar y TK también comienzan a identificar formas tridimensionales como esferas, cubos y conos. Muchos niños continúan usando nombres informales como "pelota" para una esfera o "caja" para un cubo. Los niños usan estos nombres informales porque los adultos a menudo los usan para describir objetos tridimensionales, y estos nombres tienen más sentido en muchos contextos.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jugar al baloncesto, los niños son más propensos a comunicarse "lanzar la pelota" que "lanzar la esfera”.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de kindergarten pueden comenzar a usar o entender nombres formales para una variedad más amplia de formas tridimensionales como cilindros o pirámides.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Es importante que los niños desarrollen una comprensión y usen el vocabulario formal en la escuela primaria temprana. Sin embargo, en preescolar, TK y K, es apropiado que los niños continúen usando nombres informales para formas tridimensionales.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360569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7–10 minutos</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Componer y descomponer formas es la capacidad de combinar o separar formas para crear nuevas formas, imágenes o diseños.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Entre los tres y los cinco años, los niños comienzan a explorar la composición y descomposición de formas al construir o hacer arte.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construir, los niños pueden combinar dos triángulos para hacer un cuadrado. O pueden cortar formas de papel como un círculo en dos semicírculos.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el kindergarten, los niños combinan formas para crear imágenes simples.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Podrían poner un triángulo encima de un cuadrado para hacer una casa.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Las habilidades de composición y descomposición de los niños en preescolar, TK y K sientan las bases para comprender la partición de formas o cómo se pueden dividir las formas en la escuela primaria temprana.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grupos de mesa, tómese un momento para reflexionar sobre las formas en que los niños en su entorno ya exploran la composición y descomposición de formas. ¿Qué tipos de materiales usan los niños al componer y descomponer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[Proporcione a los participantes de cinco a siete minutos para discutir ideas en sus grupos de mesa.]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considere ofrecer un poco de tiempo para la exploración práctica de formas de composición y descomposición. Proporcione a los participantes bloques, </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tangramas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o recortes de formas. Invite a los participantes a componer nuevas formas, imágenes o diseños. Por ejemplo, puedes retarlos a hacer un animal usando </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tangramas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o un puente con bloques.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419800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minutos (incluyendo el de informar)</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Video de formas preescolar, TK o K [antes de la sesión, seleccione los clips que piensa mostrar]</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Ahora veremos un video. Mientras ven el video, piensen en las formas en que los niños están mostrando que: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Clasifican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Aprenden sobre los atributos de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Nombran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Componen y descomponen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Considere cómo los intereses, culturas y experiencias vividas, idiomas, habilidades y habilidades emergentes de los niños en este video podrían haber afectado la forma en que aprendieron y exploraron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Puede anotar sus observaciones. Después del clip, discutiremos lo que notó.</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00" dirty="0">
                <a:effectLst/>
                <a:latin typeface="Poppins" pitchFamily="2" charset="77"/>
                <a:ea typeface="Calibri" panose="020F0502020204030204" pitchFamily="34" charset="0"/>
                <a:cs typeface="Times New Roman" panose="02020603050405020304" pitchFamily="18" charset="0"/>
              </a:rPr>
              <a:t>Notas del facilitador</a:t>
            </a:r>
            <a:endParaRPr lang="en-US" sz="1200" kern="100" dirty="0">
              <a:effectLst/>
              <a:latin typeface="Poppins" pitchFamily="2" charset="77"/>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Elija un videoclip de preescolar, TK o K que muestra a los niños aprendiendo sobre las formas. Puede reproducir ambos clips o elegir el clip que sea más apropiado para los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Proporcionamos los siguientes videos (puede usar otros videos)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Nombrar</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tridimensionales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(3–5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años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/67I5e3SeK9E]</a:t>
            </a:r>
            <a:endParaRPr lang="es-US" sz="1100" u="none" kern="100"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Nombrar</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tridimensionales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(3–5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años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a:t>
            </a:r>
            <a:r>
              <a:rPr lang="es-US" sz="1100" u="none" kern="100"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 Versión AD [https://</a:t>
            </a:r>
            <a:r>
              <a:rPr lang="es-US" sz="1100" u="none" kern="100"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kern="100"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/tPaSsX0xwaQ]</a:t>
            </a:r>
            <a:endParaRPr lang="en-US" sz="1100" u="none" kern="1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Componer</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y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descomponer</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(3–5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años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HIjYiiOhjuM</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a:t>
            </a:r>
          </a:p>
          <a:p>
            <a:pPr marL="742950" marR="0" lvl="1" indent="-285750">
              <a:spcBef>
                <a:spcPts val="0"/>
              </a:spcBef>
              <a:spcAft>
                <a:spcPts val="0"/>
              </a:spcAft>
              <a:buFont typeface="Courier New" panose="02070309020205020404" pitchFamily="49" charset="0"/>
              <a:buChar char="o"/>
            </a:pP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Componer</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y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descomponer</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(3–5 </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años</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s-US" sz="1100" u="none" kern="100"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Versión AD [https://</a:t>
            </a:r>
            <a:r>
              <a:rPr lang="es-US" sz="1100" u="none" kern="100"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kern="100"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/rYkuCr3EG0E]</a:t>
            </a:r>
            <a:endParaRPr lang="en-US" sz="1100" u="none" kern="1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Nota: En las notas del facilitador de la siguiente diapositiva se proporcionan puntos de discusión para los vídeos.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Si un componente no se observa en el video, puede invitar a los participantes 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Piense en maneras en que los niños podrían desarrollar conocimientos y habilidades relacionadas con ese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Explique cómo los educadores podrían apoyar a los niños a desarrollar los conocimientos y habilidades relacionados con ese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00000"/>
                </a:solidFill>
                <a:effectLst/>
                <a:latin typeface="Poppins" pitchFamily="2" charset="77"/>
                <a:ea typeface="Calibri" panose="020F0502020204030204" pitchFamily="34" charset="0"/>
                <a:cs typeface="Calibri" panose="020F0502020204030204" pitchFamily="34" charset="0"/>
              </a:rPr>
              <a:t>Considere presentar el video más de una vez. La primera vez, invite a los participantes a familiarizarse con el clip. Luego, invite a los participantes a observar las formas específicas en que los niños muestran su comprensión de los componentes del aprendizaje de forma</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371380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minutos (incluyendo la observación del video en la diapositiva anterior</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Vamos a discutir lo que notaron.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¿De qué manera los niños en el video utilizaron los siguientes componentes para aprender sobre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Clasificando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Aprendiendo sobre los atributos de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Nombrando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Componiendo y descomponiendo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el informe según el tamaño del grupo, la duración de la sesión y el formato, y las necesidades de los participantes. Considere registrar las observaciones de los participantes para proporcionar visualmente maneras en que los niños desarrollan una comprensión de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usar las siguientes adaptaciones basadas en la duración de la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invite a los participantes a compartir, con el grupo grande, lo que notaron sobre las maneras en que los niños en edad preescolar, TK y K mostraron su comprensión de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ofrezca tiempo para que los participantes compartan sus observaciones en pares o en sus mesas. Luego, invite a cada mesa a compartir sus observaciones.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videoclip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Nombrar formas tridimensionales (3–5 años)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[https://</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/67I5e3SeK9E]</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clasifican las formas y las formas nombradas: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Clasificación de las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aprender los nombres de las formas tridimensionales, algunos niños usaron los nombres o hicieron comparaciones con formas bidimensionales similares. Por ejemplo, un niño dijo "cuadrado" en lugar de "cubo". Estas observaciones permitieron a los niños clasificar estas formas y aprender lo que hace que las formas tridimensionales sean diferentes de las formas bidimensionales.</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Nombrar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repitieron los nombres de las formas tridimensionales después de que el educador las introdujo, como esfera, cubo, pirámide y cono. Los niños luego nombraron la forma correcta que faltaba cuando jugaron su juego.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videoclip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Componer y descomponer formas (3–5 años)</a:t>
            </a:r>
            <a:r>
              <a:rPr lang="es-ES" sz="1100" u="sng" dirty="0">
                <a:solidFill>
                  <a:srgbClr val="0563C1"/>
                </a:solidFill>
                <a:effectLst/>
                <a:latin typeface="Poppins" pitchFamily="2" charset="77"/>
                <a:ea typeface="Times New Roman" panose="02020603050405020304" pitchFamily="18" charset="0"/>
                <a:cs typeface="Calibri" panose="020F0502020204030204" pitchFamily="34" charset="0"/>
              </a:rPr>
              <a:t>”</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a:t>
            </a:r>
            <a:r>
              <a:rPr lang="en-US" sz="1100" u="none" kern="100" dirty="0" err="1">
                <a:effectLst/>
                <a:latin typeface="Courier New" panose="02070309020205020404" pitchFamily="49" charset="0"/>
                <a:ea typeface="Courier New" panose="02070309020205020404" pitchFamily="49" charset="0"/>
                <a:cs typeface="Courier New" panose="02070309020205020404" pitchFamily="49" charset="0"/>
              </a:rPr>
              <a:t>HIjYiiOhjuM</a:t>
            </a:r>
            <a:r>
              <a:rPr lang="en-US" sz="1100" u="none" kern="100" dirty="0">
                <a:effectLst/>
                <a:latin typeface="Courier New" panose="02070309020205020404" pitchFamily="49" charset="0"/>
                <a:ea typeface="Courier New" panose="02070309020205020404" pitchFamily="49" charset="0"/>
                <a:cs typeface="Courier New" panose="02070309020205020404" pitchFamily="49" charset="0"/>
              </a:rPr>
              <a:t>]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nombran formas, y formas compuestas y descompuestas: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Nombrar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nombraban algunas de las formas mientras las buscaban. Un niño dijo: "Necesito tres cuadrados naranjas”.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Componiendo y descomponiendo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 través de la actividad, los niños componían imágenes de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417643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Exploramos cinco componentes del aprendizaje de las formas. También observamos algunas maneras en que los niños en edad preescolar, TK y K clasifican las formas, aprenden sobre los atributos de las formas, nombran las formas y componen y descomponen las formas. Ahora, discutamos maneras en que podemos apoyar a los niños para que aprendan sobre las formas, en nuestros entornos de aprendizaje y en casa.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Históricamente, las desigualdades en nuestro sistema educativo han impactado a los niños de color, a los niños que aprenden en múltiples lenguas y a los niños con discapacidades. Por ejemplo, los niños de color, los niños que aprenden en múltiples lenguas y los niños con discapacidades han tenido un acceso desigual a oportunidades de aprendizaje riguroso. Debemos trabajar para garantizar que todos los niños -de cualquier origen, raza, cultura, etnia, idioma, género, capacidad o condición socioeconómica- tengan oportunidades equitativas para participar en entornos y experiencias de aprendizaje de geometría de alta calidad.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396787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Puntos de discusión</a:t>
            </a:r>
          </a:p>
          <a:p>
            <a:r>
              <a:rPr lang="en-US" sz="1800" kern="100" noProof="0" dirty="0">
                <a:solidFill>
                  <a:srgbClr val="222222"/>
                </a:solidFill>
                <a:effectLst/>
                <a:latin typeface="Poppins"/>
                <a:ea typeface="Arial" panose="020B0604020202020204" pitchFamily="34" charset="0"/>
                <a:cs typeface="Poppins"/>
              </a:rPr>
              <a:t>Count Play Explore </a:t>
            </a:r>
            <a:r>
              <a:rPr lang="es-ES" sz="1800" kern="100" dirty="0">
                <a:solidFill>
                  <a:srgbClr val="222222"/>
                </a:solidFill>
                <a:effectLst/>
                <a:latin typeface="Poppins"/>
                <a:ea typeface="Arial" panose="020B0604020202020204" pitchFamily="34" charset="0"/>
                <a:cs typeface="Poppins"/>
              </a:rPr>
              <a:t>recursos de aprendizaje profesional se hicieron posibles gracias a </a:t>
            </a:r>
            <a:r>
              <a:rPr lang="en-US" sz="1800" kern="100" noProof="0" dirty="0">
                <a:solidFill>
                  <a:srgbClr val="222222"/>
                </a:solidFill>
                <a:effectLst/>
                <a:latin typeface="Poppins"/>
                <a:ea typeface="Arial" panose="020B0604020202020204" pitchFamily="34" charset="0"/>
                <a:cs typeface="Poppins"/>
              </a:rPr>
              <a:t>Count Play Explore</a:t>
            </a:r>
            <a:r>
              <a:rPr lang="es-ES" sz="1800" kern="100">
                <a:solidFill>
                  <a:srgbClr val="222222"/>
                </a:solidFill>
                <a:effectLst/>
                <a:latin typeface="Poppins"/>
                <a:ea typeface="Arial" panose="020B0604020202020204" pitchFamily="34" charset="0"/>
                <a:cs typeface="Poppins"/>
              </a:rPr>
              <a:t>, una iniciativa de matemáticas y ciencias temprana dirigida por el Superintendente de Escuelas del Condado de Fresno, Departamento de Cuidado y Educación temprana. Esta iniciativa está generosamente financiada por el Departamento de Educación de California y la Junta Estatal de Educación de California. Estos recursos</a:t>
            </a:r>
            <a:r>
              <a:rPr lang="es-ES" kern="100">
                <a:solidFill>
                  <a:srgbClr val="222222"/>
                </a:solidFill>
              </a:rPr>
              <a:t>, desarrollado en colaboración con WestEd y sus socios</a:t>
            </a:r>
            <a:r>
              <a:rPr lang="es-ES" kern="100">
                <a:solidFill>
                  <a:srgbClr val="222222"/>
                </a:solidFill>
                <a:latin typeface="Calibri"/>
                <a:ea typeface="Calibri"/>
                <a:cs typeface="Calibri"/>
              </a:rPr>
              <a:t>,</a:t>
            </a:r>
            <a:r>
              <a:rPr lang="es-ES" sz="1800" kern="100">
                <a:solidFill>
                  <a:srgbClr val="222222"/>
                </a:solidFill>
                <a:latin typeface="Poppins"/>
                <a:ea typeface="Arial" panose="020B0604020202020204" pitchFamily="34" charset="0"/>
                <a:cs typeface="Poppins"/>
              </a:rPr>
              <a:t> </a:t>
            </a:r>
            <a:r>
              <a:rPr lang="es-ES" sz="1800" kern="100">
                <a:solidFill>
                  <a:srgbClr val="222222"/>
                </a:solidFill>
                <a:effectLst/>
                <a:latin typeface="Poppins"/>
                <a:ea typeface="Arial" panose="020B0604020202020204" pitchFamily="34" charset="0"/>
                <a:cs typeface="Poppins"/>
              </a:rPr>
              <a:t>se utilizan como guía para aplicar estrategias basadas en pruebas, promover el aprendizaje activo y fomentar prácticas apropiadas para el desarrollo en los entornos de educación temprana. No están destinados a la distribución comercial, modificación no autorizada o uso fuera del ámbito de la educación profesional.</a:t>
            </a:r>
            <a:endParaRPr lang="en-US" sz="1800" kern="100">
              <a:effectLst/>
              <a:latin typeface="Poppins"/>
              <a:ea typeface="Calibri" panose="020F0502020204030204" pitchFamily="34" charset="0"/>
              <a:cs typeface="Poppins"/>
            </a:endParaRPr>
          </a:p>
        </p:txBody>
      </p:sp>
      <p:sp>
        <p:nvSpPr>
          <p:cNvPr id="4" name="Slide Number Placeholder 3"/>
          <p:cNvSpPr>
            <a:spLocks noGrp="1"/>
          </p:cNvSpPr>
          <p:nvPr>
            <p:ph type="sldNum" sz="quarter" idx="5"/>
          </p:nvPr>
        </p:nvSpPr>
        <p:spPr/>
        <p:txBody>
          <a:bodyPr/>
          <a:lstStyle/>
          <a:p>
            <a:fld id="{896399F6-6299-4610-B81F-5B1794C45A33}" type="slidenum">
              <a:rPr lang="en-US" smtClean="0"/>
              <a:pPr/>
              <a:t>2</a:t>
            </a:fld>
            <a:endParaRPr lang="en-US" dirty="0"/>
          </a:p>
        </p:txBody>
      </p:sp>
    </p:spTree>
    <p:extLst>
      <p:ext uri="{BB962C8B-B14F-4D97-AF65-F5344CB8AC3E}">
        <p14:creationId xmlns:p14="http://schemas.microsoft.com/office/powerpoint/2010/main" val="117644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15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a:spcBef>
                <a:spcPts val="600"/>
              </a:spcBef>
              <a:spcAft>
                <a:spcPts val="600"/>
              </a:spcAft>
            </a:pPr>
            <a:r>
              <a:rPr lang="es-ES" sz="1100" b="1" kern="100" dirty="0">
                <a:solidFill>
                  <a:srgbClr val="0F173D"/>
                </a:solidFill>
                <a:effectLst/>
                <a:latin typeface="Poppins"/>
                <a:ea typeface="Calibri"/>
                <a:cs typeface="Poppins"/>
              </a:rPr>
              <a:t>Materiales: </a:t>
            </a:r>
            <a:r>
              <a:rPr lang="es-ES" sz="1100" kern="0" dirty="0">
                <a:solidFill>
                  <a:srgbClr val="0F173D"/>
                </a:solidFill>
                <a:effectLst/>
                <a:latin typeface="Poppins"/>
                <a:ea typeface="Calibri"/>
                <a:cs typeface="Poppins"/>
              </a:rPr>
              <a:t>El folleto </a:t>
            </a:r>
            <a:r>
              <a:rPr lang="es-ES" sz="1100" b="1" kern="0" dirty="0">
                <a:solidFill>
                  <a:srgbClr val="0F173D"/>
                </a:solidFill>
                <a:effectLst/>
                <a:latin typeface="Poppins"/>
                <a:ea typeface="Calibri"/>
                <a:cs typeface="Poppins"/>
              </a:rPr>
              <a:t>Resumen </a:t>
            </a:r>
            <a:r>
              <a:rPr lang="es-ES" sz="1100" b="1" kern="0" dirty="0">
                <a:solidFill>
                  <a:srgbClr val="0F173D"/>
                </a:solidFill>
                <a:latin typeface="Poppins"/>
                <a:ea typeface="Calibri"/>
                <a:cs typeface="Poppins"/>
              </a:rPr>
              <a:t>del</a:t>
            </a:r>
            <a:r>
              <a:rPr lang="es-ES" sz="1100" b="1" kern="0" dirty="0">
                <a:solidFill>
                  <a:srgbClr val="0F173D"/>
                </a:solidFill>
                <a:effectLst/>
                <a:latin typeface="Poppins"/>
                <a:ea typeface="Calibri"/>
                <a:cs typeface="Poppins"/>
              </a:rPr>
              <a:t> </a:t>
            </a:r>
            <a:r>
              <a:rPr lang="es-ES" sz="1100" b="1" kern="0" dirty="0">
                <a:solidFill>
                  <a:srgbClr val="0F173D"/>
                </a:solidFill>
                <a:latin typeface="Poppins"/>
                <a:ea typeface="Calibri"/>
                <a:cs typeface="Poppins"/>
              </a:rPr>
              <a:t>enfoque </a:t>
            </a:r>
            <a:r>
              <a:rPr lang="es-ES" sz="1100" b="1" kern="100" dirty="0">
                <a:solidFill>
                  <a:srgbClr val="0F173D"/>
                </a:solidFill>
                <a:effectLst/>
                <a:latin typeface="Poppins"/>
                <a:ea typeface="Calibri"/>
                <a:cs typeface="Poppins"/>
              </a:rPr>
              <a:t>M</a:t>
            </a:r>
            <a:r>
              <a:rPr lang="es-ES" sz="1100" b="1" kern="100" baseline="30000" dirty="0">
                <a:solidFill>
                  <a:srgbClr val="0F173D"/>
                </a:solidFill>
                <a:effectLst/>
                <a:latin typeface="Poppins"/>
                <a:ea typeface="Calibri"/>
                <a:cs typeface="Poppins"/>
              </a:rPr>
              <a:t>5</a:t>
            </a:r>
            <a:r>
              <a:rPr lang="es-ES" sz="1100" b="1" kern="100" baseline="30000" dirty="0">
                <a:solidFill>
                  <a:srgbClr val="0F173D"/>
                </a:solidFill>
                <a:latin typeface="Poppins"/>
                <a:ea typeface="Calibri"/>
                <a:cs typeface="Poppins"/>
              </a:rPr>
              <a:t> para las matemáticas tempranas</a:t>
            </a:r>
            <a:endParaRPr lang="en-US" sz="1100" kern="100" dirty="0">
              <a:solidFill>
                <a:srgbClr val="0F173D"/>
              </a:solidFill>
              <a:effectLst/>
              <a:latin typeface="Poppins"/>
              <a:ea typeface="Calibri"/>
              <a:cs typeface="Poppins"/>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n-US" sz="1100" dirty="0">
                <a:solidFill>
                  <a:srgbClr val="000000"/>
                </a:solidFill>
                <a:effectLst/>
                <a:latin typeface="Poppins"/>
                <a:ea typeface="DengXian"/>
                <a:cs typeface="Poppins"/>
              </a:rPr>
              <a:t>Count Play Explore</a:t>
            </a:r>
            <a:r>
              <a:rPr lang="es-ES" sz="1100" dirty="0">
                <a:solidFill>
                  <a:srgbClr val="000000"/>
                </a:solidFill>
                <a:effectLst/>
                <a:latin typeface="Poppins"/>
                <a:ea typeface="DengXian"/>
                <a:cs typeface="Poppins"/>
              </a:rPr>
              <a:t> a menudo usa el </a:t>
            </a:r>
            <a:r>
              <a:rPr lang="es-ES" sz="1100" dirty="0">
                <a:solidFill>
                  <a:srgbClr val="0F173D"/>
                </a:solidFill>
                <a:effectLst/>
                <a:latin typeface="Poppins"/>
                <a:ea typeface="DengXian Light"/>
                <a:cs typeface="Poppins"/>
              </a:rPr>
              <a:t>Enfoque</a:t>
            </a:r>
            <a:r>
              <a:rPr lang="es-ES" sz="1100" dirty="0">
                <a:solidFill>
                  <a:srgbClr val="0F173D"/>
                </a:solidFill>
                <a:effectLst/>
                <a:latin typeface="Poppins"/>
                <a:ea typeface="Times New Roman" panose="02020603050405020304" pitchFamily="18" charset="0"/>
                <a:cs typeface="Poppins"/>
              </a:rPr>
              <a:t> M</a:t>
            </a:r>
            <a:r>
              <a:rPr lang="es-ES" sz="1100" baseline="30000" dirty="0">
                <a:solidFill>
                  <a:srgbClr val="0F173D"/>
                </a:solidFill>
                <a:effectLst/>
                <a:latin typeface="Poppins"/>
                <a:ea typeface="Times New Roman" panose="02020603050405020304" pitchFamily="18" charset="0"/>
                <a:cs typeface="Poppins"/>
              </a:rPr>
              <a:t>5</a:t>
            </a:r>
            <a:r>
              <a:rPr lang="es-ES" sz="1100" dirty="0">
                <a:solidFill>
                  <a:srgbClr val="000000"/>
                </a:solidFill>
                <a:effectLst/>
                <a:latin typeface="Poppins"/>
                <a:ea typeface="DengXian"/>
                <a:cs typeface="Poppins"/>
              </a:rPr>
              <a:t> (que se pronuncia: M a la quinta) </a:t>
            </a:r>
            <a:r>
              <a:rPr lang="es-ES" sz="1100" dirty="0">
                <a:solidFill>
                  <a:srgbClr val="000000"/>
                </a:solidFill>
                <a:latin typeface="Poppins"/>
                <a:ea typeface="DengXian"/>
                <a:cs typeface="Poppins"/>
              </a:rPr>
              <a:t>para</a:t>
            </a:r>
            <a:r>
              <a:rPr lang="es-ES" sz="1100" dirty="0">
                <a:solidFill>
                  <a:srgbClr val="000000"/>
                </a:solidFill>
                <a:effectLst/>
                <a:latin typeface="Poppins"/>
                <a:ea typeface="DengXian"/>
                <a:cs typeface="Poppins"/>
              </a:rPr>
              <a:t> </a:t>
            </a:r>
            <a:r>
              <a:rPr lang="es-ES" sz="1100" dirty="0">
                <a:solidFill>
                  <a:srgbClr val="000000"/>
                </a:solidFill>
                <a:latin typeface="Poppins"/>
                <a:ea typeface="DengXian"/>
                <a:cs typeface="Poppins"/>
              </a:rPr>
              <a:t>las </a:t>
            </a:r>
            <a:r>
              <a:rPr lang="es-ES" sz="1100" dirty="0">
                <a:solidFill>
                  <a:srgbClr val="0F173D"/>
                </a:solidFill>
                <a:latin typeface="Poppins"/>
                <a:ea typeface="DengXian Light"/>
                <a:cs typeface="Poppins"/>
              </a:rPr>
              <a:t>matemáticas</a:t>
            </a:r>
            <a:r>
              <a:rPr lang="es-ES" sz="1100" dirty="0">
                <a:solidFill>
                  <a:srgbClr val="0F173D"/>
                </a:solidFill>
                <a:effectLst/>
                <a:latin typeface="Poppins"/>
                <a:ea typeface="DengXian Light"/>
                <a:cs typeface="Poppins"/>
              </a:rPr>
              <a:t> </a:t>
            </a:r>
            <a:r>
              <a:rPr lang="es-ES" sz="1100" dirty="0">
                <a:solidFill>
                  <a:srgbClr val="0F173D"/>
                </a:solidFill>
                <a:latin typeface="Poppins"/>
                <a:ea typeface="DengXian Light"/>
                <a:cs typeface="Poppins"/>
              </a:rPr>
              <a:t>tempranas</a:t>
            </a:r>
            <a:r>
              <a:rPr lang="es-ES" sz="1100" dirty="0">
                <a:solidFill>
                  <a:srgbClr val="000000"/>
                </a:solidFill>
                <a:effectLst/>
                <a:latin typeface="Poppins"/>
                <a:ea typeface="DengXian"/>
                <a:cs typeface="Poppins"/>
              </a:rPr>
              <a:t> para referirse a cinco prácticas básicas de enseñanza temprana de matemáticas</a:t>
            </a:r>
            <a:r>
              <a:rPr lang="es-ES" sz="1100" dirty="0">
                <a:solidFill>
                  <a:srgbClr val="0F173D"/>
                </a:solidFill>
                <a:effectLst/>
                <a:latin typeface="Poppins"/>
                <a:ea typeface="DengXian"/>
                <a:cs typeface="Poppins"/>
              </a:rPr>
              <a:t>:</a:t>
            </a:r>
            <a:endParaRPr lang="en-US" sz="1100" dirty="0">
              <a:solidFill>
                <a:srgbClr val="0F173D"/>
              </a:solidFill>
              <a:effectLst/>
              <a:latin typeface="Poppins"/>
              <a:ea typeface="DengXian"/>
              <a:cs typeface="Poppins"/>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Aprendizaje mutuo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Investigaciones significativas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Materiales y entorno de aprendizaje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Vocabulario y discurso matemáticos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Representaciones múltiples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00000"/>
                </a:solidFill>
                <a:effectLst/>
                <a:latin typeface="Poppins" pitchFamily="2" charset="77"/>
                <a:ea typeface="DengXian" panose="02010600030101010101" pitchFamily="2" charset="-122"/>
                <a:cs typeface="Calibri" panose="020F0502020204030204" pitchFamily="34" charset="0"/>
              </a:rPr>
              <a:t>Exploremos las prácticas de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00000"/>
                </a:solidFill>
                <a:effectLst/>
                <a:latin typeface="Poppins" pitchFamily="2" charset="77"/>
                <a:ea typeface="DengXian" panose="02010600030101010101" pitchFamily="2" charset="-122"/>
                <a:cs typeface="Calibri" panose="020F0502020204030204" pitchFamily="34" charset="0"/>
              </a:rPr>
              <a:t>. Luego, observaremos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00000"/>
                </a:solidFill>
                <a:effectLst/>
                <a:latin typeface="Poppins" pitchFamily="2" charset="77"/>
                <a:ea typeface="DengXian" panose="02010600030101010101" pitchFamily="2" charset="-122"/>
                <a:cs typeface="Calibri" panose="020F0502020204030204" pitchFamily="34" charset="0"/>
              </a:rPr>
              <a:t> en acción</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Considere sus participantes y sus experiencias previas con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Para los grupos que tienen una experiencia significativa con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puede ofrecer unos minutos para que los participantes compartan con un socio sus áreas de fortaleza y las prácticas en las que están trabajando. O puede usar esta diapositiva para revisar brevemente las prácticas del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y pasar a la siguiente diapositiva.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pPr>
            <a:r>
              <a:rPr lang="es-ES" sz="1100" dirty="0">
                <a:solidFill>
                  <a:srgbClr val="0F173D"/>
                </a:solidFill>
                <a:effectLst/>
                <a:latin typeface="Poppins"/>
                <a:ea typeface="DengXian"/>
                <a:cs typeface="Poppins"/>
              </a:rPr>
              <a:t>Para los grupos que tienen menos experiencia con M</a:t>
            </a:r>
            <a:r>
              <a:rPr lang="es-ES" sz="1100" baseline="30000" dirty="0">
                <a:solidFill>
                  <a:srgbClr val="0F173D"/>
                </a:solidFill>
                <a:effectLst/>
                <a:latin typeface="Poppins"/>
                <a:ea typeface="DengXian"/>
                <a:cs typeface="Poppins"/>
              </a:rPr>
              <a:t>5</a:t>
            </a:r>
            <a:r>
              <a:rPr lang="es-ES" sz="1100" dirty="0">
                <a:solidFill>
                  <a:srgbClr val="0F173D"/>
                </a:solidFill>
                <a:effectLst/>
                <a:latin typeface="Poppins"/>
                <a:ea typeface="DengXian"/>
                <a:cs typeface="Poppins"/>
              </a:rPr>
              <a:t>, puede ofrecer más tiempo para que los participantes exploren cada práctica. Por ejemplo, puede permitir que revise las prácticas en el folleto por su cuenta. Invítelos a hacer o imaginar un cuadrado sobre las prácticas que tienen "marcadas" (prácticas que entienden y usan), un círculo sobre "lo que todavía está dando vueltas en sus cabezas" (prácticas sobre las que todavía tienen preguntas) y un triángulo sobre tres ideas que utilizarán en su configuración. Para obtener más ideas sobre cómo proporcionar una revisión más completa, visite la serie de </a:t>
            </a:r>
            <a:r>
              <a:rPr lang="es-ES" sz="1100" b="1" dirty="0">
                <a:solidFill>
                  <a:srgbClr val="0F173D"/>
                </a:solidFill>
                <a:effectLst/>
                <a:latin typeface="Poppins"/>
                <a:ea typeface="DengXian"/>
                <a:cs typeface="Poppins"/>
              </a:rPr>
              <a:t>Enfoque M</a:t>
            </a:r>
            <a:r>
              <a:rPr lang="es-ES" sz="1100" b="1" baseline="30000" dirty="0">
                <a:solidFill>
                  <a:srgbClr val="0F173D"/>
                </a:solidFill>
                <a:effectLst/>
                <a:latin typeface="Poppins"/>
                <a:ea typeface="DengXian"/>
                <a:cs typeface="Poppins"/>
              </a:rPr>
              <a:t>5</a:t>
            </a:r>
            <a:r>
              <a:rPr lang="es-ES" sz="1100" b="1" dirty="0">
                <a:solidFill>
                  <a:srgbClr val="0F173D"/>
                </a:solidFill>
                <a:effectLst/>
                <a:latin typeface="Poppins"/>
                <a:ea typeface="DengXian"/>
                <a:cs typeface="Poppins"/>
              </a:rPr>
              <a:t> </a:t>
            </a:r>
            <a:r>
              <a:rPr lang="es-ES" sz="1100" b="1" dirty="0">
                <a:solidFill>
                  <a:srgbClr val="0F173D"/>
                </a:solidFill>
                <a:latin typeface="Poppins"/>
                <a:ea typeface="DengXian"/>
                <a:cs typeface="Poppins"/>
              </a:rPr>
              <a:t>para las matemáticas</a:t>
            </a:r>
            <a:r>
              <a:rPr lang="es-ES" sz="1100" b="1" dirty="0">
                <a:solidFill>
                  <a:srgbClr val="0F173D"/>
                </a:solidFill>
                <a:effectLst/>
                <a:latin typeface="Poppins"/>
                <a:ea typeface="DengXian"/>
                <a:cs typeface="Poppins"/>
              </a:rPr>
              <a:t> </a:t>
            </a:r>
            <a:r>
              <a:rPr lang="es-ES" sz="1100" b="1" dirty="0">
                <a:solidFill>
                  <a:srgbClr val="0F173D"/>
                </a:solidFill>
                <a:latin typeface="Poppins"/>
                <a:ea typeface="DengXian"/>
                <a:cs typeface="Poppins"/>
              </a:rPr>
              <a:t>tempranas</a:t>
            </a:r>
            <a:r>
              <a:rPr lang="es-ES" sz="1100" dirty="0">
                <a:solidFill>
                  <a:srgbClr val="0F173D"/>
                </a:solidFill>
                <a:effectLst/>
                <a:latin typeface="Poppins"/>
                <a:ea typeface="DengXian"/>
                <a:cs typeface="Poppins"/>
              </a:rPr>
              <a:t>.</a:t>
            </a:r>
            <a:endParaRPr lang="en-US" sz="1100" dirty="0">
              <a:solidFill>
                <a:srgbClr val="0F173D"/>
              </a:solidFill>
              <a:effectLst/>
              <a:latin typeface="Poppins"/>
              <a:ea typeface="DengXian"/>
              <a:cs typeface="Poppins"/>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65662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5–7 minutos (no incluyendo el de informar)</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Materiales:</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El 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Observar </a:t>
            </a:r>
            <a:r>
              <a:rPr lang="es-ES" sz="1100" b="1" u="sng" kern="100" dirty="0">
                <a:solidFill>
                  <a:srgbClr val="0F173D"/>
                </a:solidFill>
                <a:effectLst/>
                <a:latin typeface="Poppins" pitchFamily="2" charset="77"/>
                <a:ea typeface="Calibri" panose="020F0502020204030204" pitchFamily="34" charset="0"/>
                <a:cs typeface="Times New Roman" panose="02020603050405020304" pitchFamily="18" charset="0"/>
              </a:rPr>
              <a:t>M</a:t>
            </a:r>
            <a:r>
              <a:rPr lang="es-ES" sz="1100" b="1" u="sng"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s-ES" sz="1100" b="1" u="sng"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en acción: Formas</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vídeo de formas preescolar, TK, o K; papel gráfico; marcadores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 </a:t>
            </a:r>
            <a:endParaRPr lang="en-US" sz="12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ES" sz="1100" dirty="0">
                <a:solidFill>
                  <a:srgbClr val="0F173D"/>
                </a:solidFill>
                <a:effectLst/>
                <a:latin typeface="Poppins"/>
                <a:ea typeface="DengXian"/>
                <a:cs typeface="Poppins"/>
              </a:rPr>
              <a:t>Observamos cómo los niños pequeños aprenden sobre las formas. Luego, exploramos el Enfoque M</a:t>
            </a:r>
            <a:r>
              <a:rPr lang="es-ES" sz="1100" baseline="30000" dirty="0">
                <a:solidFill>
                  <a:srgbClr val="0F173D"/>
                </a:solidFill>
                <a:effectLst/>
                <a:latin typeface="Poppins"/>
                <a:ea typeface="DengXian"/>
                <a:cs typeface="Poppins"/>
              </a:rPr>
              <a:t>5</a:t>
            </a:r>
            <a:r>
              <a:rPr lang="es-ES" sz="1100" dirty="0">
                <a:solidFill>
                  <a:srgbClr val="0F173D"/>
                </a:solidFill>
                <a:effectLst/>
                <a:latin typeface="Poppins"/>
                <a:ea typeface="DengXian"/>
                <a:cs typeface="Poppins"/>
              </a:rPr>
              <a:t> </a:t>
            </a:r>
            <a:r>
              <a:rPr lang="es-ES" sz="1100" dirty="0">
                <a:solidFill>
                  <a:srgbClr val="0F173D"/>
                </a:solidFill>
                <a:latin typeface="Poppins"/>
                <a:ea typeface="DengXian"/>
                <a:cs typeface="Poppins"/>
              </a:rPr>
              <a:t>para las</a:t>
            </a:r>
            <a:r>
              <a:rPr lang="es-ES" sz="1100" dirty="0">
                <a:solidFill>
                  <a:srgbClr val="0F173D"/>
                </a:solidFill>
                <a:effectLst/>
                <a:latin typeface="Poppins"/>
                <a:ea typeface="DengXian"/>
                <a:cs typeface="Poppins"/>
              </a:rPr>
              <a:t> matemáticas </a:t>
            </a:r>
            <a:r>
              <a:rPr lang="es-ES" sz="1100" dirty="0">
                <a:solidFill>
                  <a:srgbClr val="0F173D"/>
                </a:solidFill>
                <a:latin typeface="Poppins"/>
                <a:ea typeface="DengXian"/>
                <a:cs typeface="Poppins"/>
              </a:rPr>
              <a:t>tempranas</a:t>
            </a:r>
            <a:r>
              <a:rPr lang="es-ES" sz="1100" dirty="0">
                <a:solidFill>
                  <a:srgbClr val="0F173D"/>
                </a:solidFill>
                <a:effectLst/>
                <a:latin typeface="Poppins"/>
                <a:ea typeface="DengXian"/>
                <a:cs typeface="Poppins"/>
              </a:rPr>
              <a:t>. Ahora, vamos a observar un video que muestra las prácticas de M</a:t>
            </a:r>
            <a:r>
              <a:rPr lang="es-ES" sz="1100" baseline="30000" dirty="0">
                <a:solidFill>
                  <a:srgbClr val="0F173D"/>
                </a:solidFill>
                <a:effectLst/>
                <a:latin typeface="Poppins"/>
                <a:ea typeface="DengXian"/>
                <a:cs typeface="Poppins"/>
              </a:rPr>
              <a:t>5</a:t>
            </a:r>
            <a:r>
              <a:rPr lang="es-ES" sz="1100" dirty="0">
                <a:solidFill>
                  <a:srgbClr val="0F173D"/>
                </a:solidFill>
                <a:effectLst/>
                <a:latin typeface="Poppins"/>
                <a:ea typeface="DengXian"/>
                <a:cs typeface="Poppins"/>
              </a:rPr>
              <a:t> que apoyan el aprendizaje de los niños sobre la forma. [Elija una estrategia para facilitar esta observación e </a:t>
            </a:r>
            <a:r>
              <a:rPr lang="es-ES" sz="1100" dirty="0">
                <a:solidFill>
                  <a:srgbClr val="0F173D"/>
                </a:solidFill>
                <a:effectLst/>
                <a:latin typeface="Poppins"/>
                <a:cs typeface="Poppins"/>
              </a:rPr>
              <a:t>infórmenos</a:t>
            </a:r>
            <a:r>
              <a:rPr lang="es-ES" sz="1100" dirty="0">
                <a:solidFill>
                  <a:srgbClr val="0F173D"/>
                </a:solidFill>
                <a:effectLst/>
                <a:latin typeface="Poppins"/>
                <a:ea typeface="DengXian"/>
                <a:cs typeface="Poppins"/>
              </a:rPr>
              <a:t>. Adapte los temas de discusión para reflejar esta estrategia.]</a:t>
            </a:r>
            <a:endParaRPr lang="en-US" sz="1100" dirty="0">
              <a:solidFill>
                <a:srgbClr val="0F173D"/>
              </a:solidFill>
              <a:effectLst/>
              <a:latin typeface="Poppins"/>
              <a:ea typeface="DengXian"/>
              <a:cs typeface="Poppins"/>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Elija un videoclip de preescolar, TK o K que muestre a los niños explorando formas. Este clip puede ser el mismo que usó para observar a los niños aprendiendo sobre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Proporcionamos los siguientes videos (puede usar otros videos)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none" kern="100" dirty="0" err="1">
                <a:effectLst/>
                <a:latin typeface="Courier New"/>
                <a:ea typeface="Courier New" panose="02070309020205020404" pitchFamily="49" charset="0"/>
                <a:cs typeface="Courier New"/>
              </a:rPr>
              <a:t>Componer</a:t>
            </a:r>
            <a:r>
              <a:rPr lang="en-US" sz="1100" u="none" kern="100" dirty="0">
                <a:effectLst/>
                <a:latin typeface="Courier New"/>
                <a:ea typeface="Courier New" panose="02070309020205020404" pitchFamily="49" charset="0"/>
                <a:cs typeface="Courier New"/>
              </a:rPr>
              <a:t> y </a:t>
            </a:r>
            <a:r>
              <a:rPr lang="en-US" sz="1100" u="none" kern="100" dirty="0" err="1">
                <a:effectLst/>
                <a:latin typeface="Courier New"/>
                <a:ea typeface="Courier New" panose="02070309020205020404" pitchFamily="49" charset="0"/>
                <a:cs typeface="Courier New"/>
              </a:rPr>
              <a:t>descomponer</a:t>
            </a:r>
            <a:r>
              <a:rPr lang="en-US" sz="1100" u="none" kern="100" dirty="0">
                <a:effectLst/>
                <a:latin typeface="Courier New"/>
                <a:ea typeface="Courier New" panose="02070309020205020404" pitchFamily="49" charset="0"/>
                <a:cs typeface="Courier New"/>
              </a:rPr>
              <a:t> </a:t>
            </a:r>
            <a:r>
              <a:rPr lang="en-US" sz="1100" u="none" kern="100" dirty="0" err="1">
                <a:effectLst/>
                <a:latin typeface="Courier New"/>
                <a:ea typeface="Courier New" panose="02070309020205020404" pitchFamily="49" charset="0"/>
                <a:cs typeface="Courier New"/>
              </a:rPr>
              <a:t>formas</a:t>
            </a:r>
            <a:r>
              <a:rPr lang="en-US" sz="1100" u="none" kern="100" dirty="0">
                <a:effectLst/>
                <a:latin typeface="Courier New"/>
                <a:ea typeface="Courier New" panose="02070309020205020404" pitchFamily="49" charset="0"/>
                <a:cs typeface="Courier New"/>
              </a:rPr>
              <a:t> (3–5 </a:t>
            </a:r>
            <a:r>
              <a:rPr lang="en-US" sz="1100" u="none" kern="100" dirty="0" err="1">
                <a:effectLst/>
                <a:latin typeface="Courier New"/>
                <a:ea typeface="Courier New" panose="02070309020205020404" pitchFamily="49" charset="0"/>
                <a:cs typeface="Courier New"/>
              </a:rPr>
              <a:t>años</a:t>
            </a:r>
            <a:r>
              <a:rPr lang="en-US" sz="1100" u="none" kern="100" dirty="0">
                <a:effectLst/>
                <a:latin typeface="Courier New"/>
                <a:ea typeface="Courier New" panose="02070309020205020404" pitchFamily="49" charset="0"/>
                <a:cs typeface="Courier New"/>
              </a:rPr>
              <a:t>) [https://youtu.be/HIjYiiOhjuM]</a:t>
            </a:r>
          </a:p>
          <a:p>
            <a:pPr marL="742950" marR="0" lvl="1" indent="-285750">
              <a:spcBef>
                <a:spcPts val="0"/>
              </a:spcBef>
              <a:spcAft>
                <a:spcPts val="0"/>
              </a:spcAft>
              <a:buFont typeface="Courier New" panose="02070309020205020404" pitchFamily="49" charset="0"/>
              <a:buChar char="o"/>
            </a:pPr>
            <a:r>
              <a:rPr lang="en-US" sz="1100" u="none" kern="100" dirty="0" err="1">
                <a:effectLst/>
                <a:latin typeface="Courier New"/>
                <a:ea typeface="Courier New" panose="02070309020205020404" pitchFamily="49" charset="0"/>
                <a:cs typeface="Courier New"/>
              </a:rPr>
              <a:t>Componer</a:t>
            </a:r>
            <a:r>
              <a:rPr lang="en-US" sz="1100" u="none" kern="100" dirty="0">
                <a:effectLst/>
                <a:latin typeface="Courier New"/>
                <a:ea typeface="Courier New" panose="02070309020205020404" pitchFamily="49" charset="0"/>
                <a:cs typeface="Courier New"/>
              </a:rPr>
              <a:t> y </a:t>
            </a:r>
            <a:r>
              <a:rPr lang="en-US" sz="1100" u="none" kern="100" dirty="0" err="1">
                <a:effectLst/>
                <a:latin typeface="Courier New"/>
                <a:ea typeface="Courier New" panose="02070309020205020404" pitchFamily="49" charset="0"/>
                <a:cs typeface="Courier New"/>
              </a:rPr>
              <a:t>descomponer</a:t>
            </a:r>
            <a:r>
              <a:rPr lang="en-US" sz="1100" u="none" kern="100" dirty="0">
                <a:effectLst/>
                <a:latin typeface="Courier New"/>
                <a:ea typeface="Courier New" panose="02070309020205020404" pitchFamily="49" charset="0"/>
                <a:cs typeface="Courier New"/>
              </a:rPr>
              <a:t> </a:t>
            </a:r>
            <a:r>
              <a:rPr lang="en-US" sz="1100" u="none" kern="100" dirty="0" err="1">
                <a:effectLst/>
                <a:latin typeface="Courier New"/>
                <a:ea typeface="Courier New" panose="02070309020205020404" pitchFamily="49" charset="0"/>
                <a:cs typeface="Courier New"/>
              </a:rPr>
              <a:t>formas</a:t>
            </a:r>
            <a:r>
              <a:rPr lang="en-US" sz="1100" u="none" kern="100" dirty="0">
                <a:effectLst/>
                <a:latin typeface="Courier New"/>
                <a:ea typeface="Courier New" panose="02070309020205020404" pitchFamily="49" charset="0"/>
                <a:cs typeface="Courier New"/>
              </a:rPr>
              <a:t> (3–5 </a:t>
            </a:r>
            <a:r>
              <a:rPr lang="en-US" sz="1100" u="none" kern="100" dirty="0" err="1">
                <a:effectLst/>
                <a:latin typeface="Courier New"/>
                <a:ea typeface="Courier New" panose="02070309020205020404" pitchFamily="49" charset="0"/>
                <a:cs typeface="Courier New"/>
              </a:rPr>
              <a:t>años</a:t>
            </a:r>
            <a:r>
              <a:rPr lang="en-US" sz="1100" u="none" kern="100" dirty="0">
                <a:effectLst/>
                <a:latin typeface="Courier New"/>
                <a:ea typeface="Courier New" panose="02070309020205020404" pitchFamily="49" charset="0"/>
                <a:cs typeface="Courier New"/>
              </a:rPr>
              <a:t>) </a:t>
            </a:r>
            <a:r>
              <a:rPr lang="es-US" sz="1100" u="none" kern="100" dirty="0">
                <a:solidFill>
                  <a:srgbClr val="0563C1"/>
                </a:solidFill>
                <a:effectLst/>
                <a:latin typeface="Courier New"/>
                <a:ea typeface="Courier New" panose="02070309020205020404" pitchFamily="49" charset="0"/>
                <a:cs typeface="Courier New"/>
              </a:rPr>
              <a:t>– Versión AD [https://youtu.be/rYkuCr3EG0E]</a:t>
            </a:r>
            <a:endParaRPr lang="en-US" sz="1100" u="none" kern="100" dirty="0">
              <a:effectLst/>
              <a:latin typeface="Courier New"/>
              <a:ea typeface="Courier New" panose="02070309020205020404" pitchFamily="49" charset="0"/>
              <a:cs typeface="Courier New"/>
            </a:endParaRPr>
          </a:p>
          <a:p>
            <a:pPr marL="742950" marR="0" lvl="1" indent="-285750">
              <a:spcBef>
                <a:spcPts val="0"/>
              </a:spcBef>
              <a:spcAft>
                <a:spcPts val="0"/>
              </a:spcAft>
              <a:buFont typeface="Courier New" panose="02070309020205020404" pitchFamily="49" charset="0"/>
              <a:buChar char="o"/>
            </a:pPr>
            <a:r>
              <a:rPr lang="en-US" sz="1100" u="none" kern="100" dirty="0" err="1">
                <a:effectLst/>
                <a:latin typeface="Courier New"/>
                <a:ea typeface="Courier New" panose="02070309020205020404" pitchFamily="49" charset="0"/>
                <a:cs typeface="Courier New"/>
              </a:rPr>
              <a:t>Nombrar</a:t>
            </a:r>
            <a:r>
              <a:rPr lang="en-US" sz="1100" u="none" kern="100" dirty="0">
                <a:effectLst/>
                <a:latin typeface="Courier New"/>
                <a:ea typeface="Courier New" panose="02070309020205020404" pitchFamily="49" charset="0"/>
                <a:cs typeface="Courier New"/>
              </a:rPr>
              <a:t> </a:t>
            </a:r>
            <a:r>
              <a:rPr lang="en-US" sz="1100" u="none" kern="100" dirty="0" err="1">
                <a:effectLst/>
                <a:latin typeface="Courier New"/>
                <a:ea typeface="Courier New" panose="02070309020205020404" pitchFamily="49" charset="0"/>
                <a:cs typeface="Courier New"/>
              </a:rPr>
              <a:t>formas</a:t>
            </a:r>
            <a:r>
              <a:rPr lang="en-US" sz="1100" u="none" kern="100" dirty="0">
                <a:effectLst/>
                <a:latin typeface="Courier New"/>
                <a:ea typeface="Courier New" panose="02070309020205020404" pitchFamily="49" charset="0"/>
                <a:cs typeface="Courier New"/>
              </a:rPr>
              <a:t> </a:t>
            </a:r>
            <a:r>
              <a:rPr lang="en-US" sz="1100" u="none" kern="100" dirty="0" err="1">
                <a:effectLst/>
                <a:latin typeface="Courier New"/>
                <a:ea typeface="Courier New" panose="02070309020205020404" pitchFamily="49" charset="0"/>
                <a:cs typeface="Courier New"/>
              </a:rPr>
              <a:t>tridimensionales</a:t>
            </a:r>
            <a:r>
              <a:rPr lang="en-US" sz="1100" u="none" kern="100" dirty="0">
                <a:effectLst/>
                <a:latin typeface="Courier New"/>
                <a:ea typeface="Courier New" panose="02070309020205020404" pitchFamily="49" charset="0"/>
                <a:cs typeface="Courier New"/>
              </a:rPr>
              <a:t> (3–5 </a:t>
            </a:r>
            <a:r>
              <a:rPr lang="en-US" sz="1100" u="none" kern="100" dirty="0" err="1">
                <a:effectLst/>
                <a:latin typeface="Courier New"/>
                <a:ea typeface="Courier New" panose="02070309020205020404" pitchFamily="49" charset="0"/>
                <a:cs typeface="Courier New"/>
              </a:rPr>
              <a:t>años</a:t>
            </a:r>
            <a:r>
              <a:rPr lang="en-US" sz="1100" u="none" kern="100" dirty="0">
                <a:effectLst/>
                <a:latin typeface="Courier New"/>
                <a:ea typeface="Courier New" panose="02070309020205020404" pitchFamily="49" charset="0"/>
                <a:cs typeface="Courier New"/>
              </a:rPr>
              <a:t>) [https://youtu.be/67I5e3SeK9E]</a:t>
            </a:r>
            <a:endParaRPr lang="es-US" sz="1100" u="none" kern="100" dirty="0">
              <a:solidFill>
                <a:srgbClr val="0563C1"/>
              </a:solidFill>
              <a:effectLst/>
              <a:latin typeface="Courier New"/>
              <a:ea typeface="Courier New" panose="02070309020205020404" pitchFamily="49" charset="0"/>
              <a:cs typeface="Courier New"/>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u="none" kern="100" dirty="0" err="1">
                <a:effectLst/>
                <a:latin typeface="Courier New"/>
                <a:ea typeface="Courier New" panose="02070309020205020404" pitchFamily="49" charset="0"/>
                <a:cs typeface="Courier New"/>
              </a:rPr>
              <a:t>Nombrar</a:t>
            </a:r>
            <a:r>
              <a:rPr lang="en-US" sz="1100" u="none" kern="100" dirty="0">
                <a:effectLst/>
                <a:latin typeface="Courier New"/>
                <a:ea typeface="Courier New" panose="02070309020205020404" pitchFamily="49" charset="0"/>
                <a:cs typeface="Courier New"/>
              </a:rPr>
              <a:t> </a:t>
            </a:r>
            <a:r>
              <a:rPr lang="en-US" sz="1100" u="none" kern="100" dirty="0" err="1">
                <a:effectLst/>
                <a:latin typeface="Courier New"/>
                <a:ea typeface="Courier New" panose="02070309020205020404" pitchFamily="49" charset="0"/>
                <a:cs typeface="Courier New"/>
              </a:rPr>
              <a:t>formas</a:t>
            </a:r>
            <a:r>
              <a:rPr lang="en-US" sz="1100" u="none" kern="100" dirty="0">
                <a:effectLst/>
                <a:latin typeface="Courier New"/>
                <a:ea typeface="Courier New" panose="02070309020205020404" pitchFamily="49" charset="0"/>
                <a:cs typeface="Courier New"/>
              </a:rPr>
              <a:t> </a:t>
            </a:r>
            <a:r>
              <a:rPr lang="en-US" sz="1100" u="none" kern="100" dirty="0" err="1">
                <a:effectLst/>
                <a:latin typeface="Courier New"/>
                <a:ea typeface="Courier New" panose="02070309020205020404" pitchFamily="49" charset="0"/>
                <a:cs typeface="Courier New"/>
              </a:rPr>
              <a:t>tridimensionales</a:t>
            </a:r>
            <a:r>
              <a:rPr lang="en-US" sz="1100" u="none" kern="100" dirty="0">
                <a:effectLst/>
                <a:latin typeface="Courier New"/>
                <a:ea typeface="Courier New" panose="02070309020205020404" pitchFamily="49" charset="0"/>
                <a:cs typeface="Courier New"/>
              </a:rPr>
              <a:t> (3–5 </a:t>
            </a:r>
            <a:r>
              <a:rPr lang="en-US" sz="1100" u="none" kern="100" dirty="0" err="1">
                <a:effectLst/>
                <a:latin typeface="Courier New"/>
                <a:ea typeface="Courier New" panose="02070309020205020404" pitchFamily="49" charset="0"/>
                <a:cs typeface="Courier New"/>
              </a:rPr>
              <a:t>años</a:t>
            </a:r>
            <a:r>
              <a:rPr lang="en-US" sz="1100" u="none" kern="100" dirty="0">
                <a:effectLst/>
                <a:latin typeface="Courier New"/>
                <a:ea typeface="Courier New" panose="02070309020205020404" pitchFamily="49" charset="0"/>
                <a:cs typeface="Courier New"/>
              </a:rPr>
              <a:t>)</a:t>
            </a:r>
            <a:r>
              <a:rPr lang="es-US" sz="1100" u="none" kern="100" dirty="0">
                <a:solidFill>
                  <a:srgbClr val="0563C1"/>
                </a:solidFill>
                <a:effectLst/>
                <a:latin typeface="Courier New"/>
                <a:ea typeface="Courier New" panose="02070309020205020404" pitchFamily="49" charset="0"/>
                <a:cs typeface="Courier New"/>
              </a:rPr>
              <a:t> – Versión AD [https://youtu.be/tPaSsX0xwaQ]</a:t>
            </a:r>
            <a:r>
              <a:rPr lang="es-ES" sz="1100" dirty="0">
                <a:solidFill>
                  <a:srgbClr val="0F173D"/>
                </a:solidFill>
                <a:effectLst/>
                <a:latin typeface="Poppins"/>
                <a:ea typeface="Times New Roman" panose="02020603050405020304" pitchFamily="18" charset="0"/>
                <a:cs typeface="Poppins"/>
              </a:rPr>
              <a:t> </a:t>
            </a:r>
            <a:endParaRPr lang="en-US" sz="1100" dirty="0">
              <a:solidFill>
                <a:srgbClr val="0F173D"/>
              </a:solidFill>
              <a:effectLst/>
              <a:latin typeface="Poppins"/>
              <a:ea typeface="Times New Roman" panose="02020603050405020304" pitchFamily="18" charset="0"/>
              <a:cs typeface="Poppins"/>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Nota: En las notas del facilitador de la siguiente diapositiva se proporcionan ejemplos de respuestas para el vídeo "Componer y descomponer formas (3-5 años)".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Invite a los participantes a sacar el folleto </a:t>
            </a:r>
            <a:r>
              <a:rPr lang="es-ES" sz="1100" b="1" dirty="0">
                <a:solidFill>
                  <a:srgbClr val="0F173D"/>
                </a:solidFill>
                <a:effectLst/>
                <a:latin typeface="Poppins" pitchFamily="2" charset="77"/>
                <a:ea typeface="Arial" panose="020B0604020202020204" pitchFamily="34" charset="0"/>
                <a:cs typeface="Calibri" panose="020F0502020204030204" pitchFamily="34" charset="0"/>
              </a:rPr>
              <a:t>Observar de </a:t>
            </a:r>
            <a:r>
              <a:rPr lang="es-E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b="1" dirty="0">
                <a:solidFill>
                  <a:srgbClr val="0F173D"/>
                </a:solidFill>
                <a:effectLst/>
                <a:latin typeface="Poppins" pitchFamily="2" charset="77"/>
                <a:ea typeface="Arial" panose="020B0604020202020204" pitchFamily="34" charset="0"/>
                <a:cs typeface="Calibri" panose="020F0502020204030204" pitchFamily="34" charset="0"/>
              </a:rPr>
              <a:t> en acción: Formas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grandes y sesiones más largas, utilice un enfoque de rompecabezas. Antes de reproducir el video, asigne a cada mesa una práctica en la que concentrarse durante el video. [Si hay más de cinco mesas, asigne más de una mesa para centrarse en cada práctica.]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pequeños y sesiones más cortas, considere mostrar el videoclip de dos a tres veces, invitando a los participantes a centrarse en las prácticas específicas cada vez. Anímelos a registrar las observaciones en el folleto.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4198279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20–30 minutos (varía según los objetivos de la sesión)</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El folleto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Observar M</a:t>
            </a:r>
            <a:r>
              <a:rPr lang="es-E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en acción: Formas</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video de formas preescolar, TK, o K; papel gráfico; marcadores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Repasemos sus observaciones de cada práctica de </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¿Cómo utilizó el educador </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para apoyar el aprendizaje de los niños sobre las formas?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Use </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Clave de respuestas para o</a:t>
            </a:r>
            <a:r>
              <a:rPr lang="es-ES" sz="1800" b="1" dirty="0">
                <a:solidFill>
                  <a:srgbClr val="0F173D"/>
                </a:solidFill>
                <a:effectLst/>
                <a:latin typeface="Poppins" pitchFamily="2" charset="77"/>
                <a:ea typeface="Arial" panose="020B0604020202020204" pitchFamily="34" charset="0"/>
                <a:cs typeface="Calibri" panose="020F0502020204030204" pitchFamily="34" charset="0"/>
              </a:rPr>
              <a:t>bservar </a:t>
            </a:r>
            <a:r>
              <a:rPr lang="es-ES" sz="18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8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800" b="1" baseline="30000" dirty="0">
                <a:solidFill>
                  <a:srgbClr val="0F173D"/>
                </a:solidFill>
                <a:effectLst/>
                <a:latin typeface="Poppins" pitchFamily="2" charset="77"/>
                <a:ea typeface="Arial" panose="020B0604020202020204" pitchFamily="34" charset="0"/>
                <a:cs typeface="Calibri" panose="020F0502020204030204" pitchFamily="34" charset="0"/>
              </a:rPr>
              <a:t> </a:t>
            </a:r>
            <a:r>
              <a:rPr lang="es-ES" sz="1800" b="1" dirty="0">
                <a:solidFill>
                  <a:srgbClr val="0F173D"/>
                </a:solidFill>
                <a:effectLst/>
                <a:latin typeface="Poppins" pitchFamily="2" charset="77"/>
                <a:ea typeface="Arial" panose="020B0604020202020204" pitchFamily="34" charset="0"/>
                <a:cs typeface="Calibri" panose="020F0502020204030204" pitchFamily="34" charset="0"/>
              </a:rPr>
              <a:t>en acción: Formas</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 preescolares aprenden sobre las formas para ejemplos de formas en las que se utilizó</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M</a:t>
            </a:r>
            <a:r>
              <a:rPr lang="es-E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800" dirty="0">
                <a:solidFill>
                  <a:srgbClr val="0F173D"/>
                </a:solidFill>
                <a:effectLst/>
                <a:latin typeface="Poppins" pitchFamily="2" charset="77"/>
                <a:ea typeface="Arial" panose="020B0604020202020204" pitchFamily="34" charset="0"/>
                <a:cs typeface="Calibri" panose="020F0502020204030204" pitchFamily="34" charset="0"/>
              </a:rPr>
              <a:t>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en el videoclip "</a:t>
            </a:r>
            <a:r>
              <a:rPr lang="es-ES" sz="18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Componer y descomponer formas (3–5 años)</a:t>
            </a:r>
            <a:r>
              <a:rPr lang="es-ES" sz="1800" u="sng" dirty="0">
                <a:solidFill>
                  <a:srgbClr val="0563C1"/>
                </a:solidFill>
                <a:effectLst/>
                <a:latin typeface="Poppins" pitchFamily="2" charset="77"/>
                <a:ea typeface="Times New Roman" panose="02020603050405020304" pitchFamily="18" charset="0"/>
                <a:cs typeface="Calibri" panose="020F0502020204030204" pitchFamily="34" charset="0"/>
              </a:rPr>
              <a:t>“. [</a:t>
            </a:r>
            <a:r>
              <a:rPr lang="es-ES" sz="1800" u="none" dirty="0">
                <a:solidFill>
                  <a:srgbClr val="0563C1"/>
                </a:solidFill>
                <a:effectLst/>
                <a:latin typeface="Poppins" pitchFamily="2" charset="77"/>
                <a:ea typeface="Times New Roman" panose="02020603050405020304" pitchFamily="18" charset="0"/>
                <a:cs typeface="Calibri" panose="020F0502020204030204" pitchFamily="34" charset="0"/>
              </a:rPr>
              <a:t>https://</a:t>
            </a:r>
            <a:r>
              <a:rPr lang="es-ES" sz="1800" u="none" dirty="0" err="1">
                <a:solidFill>
                  <a:srgbClr val="0563C1"/>
                </a:solidFill>
                <a:effectLst/>
                <a:latin typeface="Poppins" pitchFamily="2" charset="77"/>
                <a:ea typeface="Times New Roman" panose="02020603050405020304" pitchFamily="18" charset="0"/>
                <a:cs typeface="Calibri" panose="020F0502020204030204" pitchFamily="34" charset="0"/>
              </a:rPr>
              <a:t>youtu.be</a:t>
            </a:r>
            <a:r>
              <a:rPr lang="es-ES" sz="1800" u="none" dirty="0">
                <a:solidFill>
                  <a:srgbClr val="0563C1"/>
                </a:solidFill>
                <a:effectLst/>
                <a:latin typeface="Poppins" pitchFamily="2" charset="77"/>
                <a:ea typeface="Times New Roman" panose="02020603050405020304" pitchFamily="18" charset="0"/>
                <a:cs typeface="Calibri" panose="020F0502020204030204" pitchFamily="34" charset="0"/>
              </a:rPr>
              <a:t>/</a:t>
            </a:r>
            <a:r>
              <a:rPr lang="es-ES" sz="1800" u="none" dirty="0" err="1">
                <a:solidFill>
                  <a:srgbClr val="0563C1"/>
                </a:solidFill>
                <a:effectLst/>
                <a:latin typeface="Poppins" pitchFamily="2" charset="77"/>
                <a:ea typeface="Times New Roman" panose="02020603050405020304" pitchFamily="18" charset="0"/>
                <a:cs typeface="Calibri" panose="020F0502020204030204" pitchFamily="34" charset="0"/>
              </a:rPr>
              <a:t>HIjYiiOhjuM</a:t>
            </a:r>
            <a:r>
              <a:rPr lang="en-US" sz="1800" u="none"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Para grupos más grandes o sesiones más largas: Después de ver el videoclip, pida a cada mesa que discuta lo que notaron sobre su práctica asignada. Luego, invite a cada mesa a compartir sus observaciones con el grupo más grande. A medida que cada mesa comparte, parafrasea, afirma y agrega a sus respuestas según sea necesario. Considere la posibilidad de escribir las observaciones de cada mesa para hacer visibles las prácticas.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Para grupos más pequeños o sesiones más cortas: Invite a los participantes a compartir sus observaciones con todo el grupo. Escriba sus observaciones para hacer visibles las prácticas. A medida que los participantes comparten, parafrasean, afirman y agregan a sus respuestas según sea necesario. Considere invitar a los participantes a compartir algo que aprendieron con alguien de otra mesa. Por ejemplo, podrías pedirles que encuentren a alguien con zapatos similares, que se sienten con ellos y que compartan algo que hayan aprendido con esa persona.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15–30 minutos (incluyendo informar en la próxima diapositiva)</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Utilizar </a:t>
            </a:r>
            <a:r>
              <a:rPr lang="es-ES" sz="1800" b="1" kern="100" dirty="0">
                <a:solidFill>
                  <a:srgbClr val="000000"/>
                </a:solidFill>
                <a:effectLst/>
                <a:latin typeface="Poppins" pitchFamily="2" charset="77"/>
                <a:ea typeface="DengXian" panose="02010600030101010101" pitchFamily="2" charset="-122"/>
                <a:cs typeface="Times New Roman" panose="02020603050405020304" pitchFamily="18" charset="0"/>
              </a:rPr>
              <a:t>M</a:t>
            </a:r>
            <a:r>
              <a:rPr lang="es-ES" sz="1800" b="1" kern="100" baseline="30000" dirty="0">
                <a:solidFill>
                  <a:srgbClr val="000000"/>
                </a:solidFill>
                <a:effectLst/>
                <a:latin typeface="Poppins" pitchFamily="2" charset="77"/>
                <a:ea typeface="DengXian" panose="02010600030101010101" pitchFamily="2" charset="-122"/>
                <a:cs typeface="Times New Roman" panose="02020603050405020304" pitchFamily="18" charset="0"/>
              </a:rPr>
              <a:t>5</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para apoyar el aprendizaje sobre formas, </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papel gráfico, marcadores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 </a:t>
            </a:r>
            <a:endParaRPr lang="en-US" sz="18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ES" sz="1800" dirty="0">
                <a:solidFill>
                  <a:srgbClr val="0F173D"/>
                </a:solidFill>
                <a:effectLst/>
                <a:latin typeface="Poppins"/>
                <a:ea typeface="DengXian"/>
                <a:cs typeface="Poppins"/>
              </a:rPr>
              <a:t>Hemos discutido el Enfoque M</a:t>
            </a:r>
            <a:r>
              <a:rPr lang="es-ES" sz="1800" baseline="30000" dirty="0">
                <a:solidFill>
                  <a:srgbClr val="0F173D"/>
                </a:solidFill>
                <a:effectLst/>
                <a:latin typeface="Poppins"/>
                <a:ea typeface="DengXian"/>
                <a:cs typeface="Poppins"/>
              </a:rPr>
              <a:t>5</a:t>
            </a:r>
            <a:r>
              <a:rPr lang="es-ES" sz="1800" dirty="0">
                <a:solidFill>
                  <a:srgbClr val="0F173D"/>
                </a:solidFill>
                <a:effectLst/>
                <a:latin typeface="Poppins"/>
                <a:ea typeface="DengXian"/>
                <a:cs typeface="Poppins"/>
              </a:rPr>
              <a:t> </a:t>
            </a:r>
            <a:r>
              <a:rPr lang="es-ES" sz="1800" dirty="0">
                <a:solidFill>
                  <a:srgbClr val="0F173D"/>
                </a:solidFill>
                <a:latin typeface="Poppins"/>
                <a:ea typeface="DengXian"/>
                <a:cs typeface="Poppins"/>
              </a:rPr>
              <a:t>para las matemáticas</a:t>
            </a:r>
            <a:r>
              <a:rPr lang="es-ES" sz="1800" dirty="0">
                <a:solidFill>
                  <a:srgbClr val="0F173D"/>
                </a:solidFill>
                <a:effectLst/>
                <a:latin typeface="Poppins"/>
                <a:ea typeface="DengXian"/>
                <a:cs typeface="Poppins"/>
              </a:rPr>
              <a:t> </a:t>
            </a:r>
            <a:r>
              <a:rPr lang="es-ES" sz="1800" dirty="0">
                <a:solidFill>
                  <a:srgbClr val="0F173D"/>
                </a:solidFill>
                <a:latin typeface="Poppins"/>
                <a:ea typeface="DengXian"/>
                <a:cs typeface="Poppins"/>
              </a:rPr>
              <a:t>tempranas</a:t>
            </a:r>
            <a:r>
              <a:rPr lang="es-ES" sz="1800" dirty="0">
                <a:solidFill>
                  <a:srgbClr val="0F173D"/>
                </a:solidFill>
                <a:effectLst/>
                <a:latin typeface="Poppins"/>
                <a:ea typeface="DengXian"/>
                <a:cs typeface="Poppins"/>
              </a:rPr>
              <a:t> y hemos observado algunas maneras en las que las prácticas podrían usarse para apoyar el aprendizaje de los niños de la geometría. Consideremos otros modos de usar M</a:t>
            </a:r>
            <a:r>
              <a:rPr lang="es-ES" sz="1800" baseline="30000" dirty="0">
                <a:solidFill>
                  <a:srgbClr val="0F173D"/>
                </a:solidFill>
                <a:effectLst/>
                <a:latin typeface="Poppins"/>
                <a:ea typeface="DengXian"/>
                <a:cs typeface="Poppins"/>
              </a:rPr>
              <a:t>5</a:t>
            </a:r>
            <a:r>
              <a:rPr lang="es-ES" sz="1800" dirty="0">
                <a:solidFill>
                  <a:srgbClr val="0F173D"/>
                </a:solidFill>
                <a:effectLst/>
                <a:latin typeface="Poppins"/>
                <a:ea typeface="DengXian"/>
                <a:cs typeface="Poppins"/>
              </a:rPr>
              <a:t> para apoyar el aprendizaje de los niños sobre las formas.</a:t>
            </a:r>
            <a:endParaRPr lang="en-US" sz="1800" dirty="0">
              <a:solidFill>
                <a:srgbClr val="0F173D"/>
              </a:solidFill>
              <a:effectLst/>
              <a:latin typeface="Poppins"/>
              <a:ea typeface="DengXian"/>
              <a:cs typeface="Poppins"/>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Saquen </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Utilizar </a:t>
            </a:r>
            <a:r>
              <a:rPr lang="es-ES" sz="18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8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 para apoyar el aprendizaje sobre formas.</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Revisen las ideas sobre cómo usar M</a:t>
            </a:r>
            <a:r>
              <a:rPr lang="es-ES" sz="18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para apoyar el aprendizaje de geometría de los niños.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Proporcione de cinco a siete minutos para que los participantes revisen el folleto.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indent="-342900">
              <a:buFont typeface="Symbol" pitchFamily="2" charset="2"/>
              <a:buChar char=""/>
            </a:pPr>
            <a:r>
              <a:rPr lang="es-ES" sz="1800" dirty="0">
                <a:solidFill>
                  <a:srgbClr val="0F173D"/>
                </a:solidFill>
                <a:effectLst/>
                <a:latin typeface="Poppins"/>
                <a:ea typeface="Times New Roman" panose="02020603050405020304" pitchFamily="18" charset="0"/>
                <a:cs typeface="Poppins"/>
              </a:rPr>
              <a:t>Mientras los participantes revisan el folleto, muestre un gráfico para cada una de las cinco prácticas </a:t>
            </a:r>
            <a:r>
              <a:rPr lang="es-ES" sz="1800" dirty="0">
                <a:solidFill>
                  <a:srgbClr val="000000"/>
                </a:solidFill>
                <a:effectLst/>
                <a:latin typeface="Poppins"/>
                <a:ea typeface="DengXian"/>
                <a:cs typeface="Poppins"/>
              </a:rPr>
              <a:t>M</a:t>
            </a:r>
            <a:r>
              <a:rPr lang="es-ES" sz="1800" baseline="30000" dirty="0">
                <a:solidFill>
                  <a:srgbClr val="000000"/>
                </a:solidFill>
                <a:effectLst/>
                <a:latin typeface="Poppins"/>
                <a:ea typeface="DengXian"/>
                <a:cs typeface="Poppins"/>
              </a:rPr>
              <a:t>5 </a:t>
            </a:r>
            <a:r>
              <a:rPr lang="es-ES" sz="1800" dirty="0">
                <a:solidFill>
                  <a:srgbClr val="0F173D"/>
                </a:solidFill>
                <a:latin typeface="Poppins"/>
                <a:ea typeface="DengXian"/>
                <a:cs typeface="Poppins"/>
              </a:rPr>
              <a:t>para las matemáticas</a:t>
            </a:r>
            <a:r>
              <a:rPr lang="es-ES" sz="1800" dirty="0">
                <a:solidFill>
                  <a:srgbClr val="0F173D"/>
                </a:solidFill>
                <a:effectLst/>
                <a:latin typeface="Poppins"/>
                <a:ea typeface="Times New Roman" panose="02020603050405020304" pitchFamily="18" charset="0"/>
                <a:cs typeface="Poppins"/>
              </a:rPr>
              <a:t> tempranas. Etiquételos con los siguientes encabezados: Aprendizaje mutuo, Investigaciones significativas, Materiales y ambiente de aprendizaje, Vocabulario y discurso matemático, Representaciones Múltiples. Divida cada gráfico en dos columnas. Etiquete una columna "Preescolar y TK" y la otra "K". Para grupos más grandes, cree y muestre más de un gráfico por práctica </a:t>
            </a:r>
            <a:r>
              <a:rPr lang="es-ES" sz="1800" dirty="0">
                <a:solidFill>
                  <a:srgbClr val="000000"/>
                </a:solidFill>
                <a:effectLst/>
                <a:latin typeface="Poppins"/>
                <a:ea typeface="DengXian"/>
                <a:cs typeface="Poppins"/>
              </a:rPr>
              <a:t>M</a:t>
            </a:r>
            <a:r>
              <a:rPr lang="es-ES" sz="1800" baseline="30000" dirty="0">
                <a:solidFill>
                  <a:srgbClr val="000000"/>
                </a:solidFill>
                <a:effectLst/>
                <a:latin typeface="Poppins"/>
                <a:ea typeface="DengXian"/>
                <a:cs typeface="Poppins"/>
              </a:rPr>
              <a:t>5</a:t>
            </a:r>
            <a:r>
              <a:rPr lang="es-ES" sz="1800" dirty="0">
                <a:solidFill>
                  <a:srgbClr val="0F173D"/>
                </a:solidFill>
                <a:effectLst/>
                <a:latin typeface="Poppins"/>
                <a:ea typeface="Times New Roman" panose="02020603050405020304" pitchFamily="18" charset="0"/>
                <a:cs typeface="Poppins"/>
              </a:rPr>
              <a:t>. Deje marcadores cerca de cada gráfico. Use temas de discusión y notas del facilitador en la siguiente diapositiva para guiar el informe.</a:t>
            </a:r>
            <a:endParaRPr lang="en-US" sz="1800" dirty="0">
              <a:solidFill>
                <a:srgbClr val="0F173D"/>
              </a:solidFill>
              <a:effectLst/>
              <a:latin typeface="Poppins"/>
              <a:ea typeface="Times New Roman" panose="02020603050405020304" pitchFamily="18" charset="0"/>
              <a:cs typeface="Poppins"/>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314426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15–30 minutos (incluida la revisión del folleto la diapositiva anterior</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Utilizar </a:t>
            </a:r>
            <a:r>
              <a:rPr lang="es-ES" sz="1100" b="1" kern="100" dirty="0">
                <a:solidFill>
                  <a:srgbClr val="000000"/>
                </a:solidFill>
                <a:effectLst/>
                <a:latin typeface="Poppins" pitchFamily="2" charset="77"/>
                <a:ea typeface="DengXian" panose="02010600030101010101" pitchFamily="2" charset="-122"/>
                <a:cs typeface="Times New Roman" panose="02020603050405020304" pitchFamily="18" charset="0"/>
              </a:rPr>
              <a:t>M</a:t>
            </a:r>
            <a:r>
              <a:rPr lang="es-ES" sz="1100" b="1" kern="100" baseline="30000" dirty="0">
                <a:solidFill>
                  <a:srgbClr val="000000"/>
                </a:solidFill>
                <a:effectLst/>
                <a:latin typeface="Poppins" pitchFamily="2" charset="77"/>
                <a:ea typeface="DengXian" panose="02010600030101010101" pitchFamily="2" charset="-122"/>
                <a:cs typeface="Times New Roman" panose="02020603050405020304" pitchFamily="18" charset="0"/>
              </a:rPr>
              <a:t>5</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para apoyar el aprendizaje sobre formas</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papel gráfico, marcadores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ES" sz="1100" dirty="0">
                <a:solidFill>
                  <a:srgbClr val="0F173D"/>
                </a:solidFill>
                <a:effectLst/>
                <a:latin typeface="Poppins"/>
                <a:ea typeface="DengXian"/>
                <a:cs typeface="Poppins"/>
              </a:rPr>
              <a:t>Revisaron algunas ideas sobre maneras de apoyar el aprendizaje de la forma de los niños usando el Enfoque </a:t>
            </a:r>
            <a:r>
              <a:rPr lang="es-ES" sz="1100" dirty="0">
                <a:solidFill>
                  <a:srgbClr val="000000"/>
                </a:solidFill>
                <a:effectLst/>
                <a:latin typeface="Poppins"/>
                <a:ea typeface="DengXian"/>
                <a:cs typeface="Poppins"/>
              </a:rPr>
              <a:t>M</a:t>
            </a:r>
            <a:r>
              <a:rPr lang="es-ES" sz="1100" baseline="30000" dirty="0">
                <a:solidFill>
                  <a:srgbClr val="000000"/>
                </a:solidFill>
                <a:effectLst/>
                <a:latin typeface="Poppins"/>
                <a:ea typeface="DengXian"/>
                <a:cs typeface="Poppins"/>
              </a:rPr>
              <a:t>5 </a:t>
            </a:r>
            <a:r>
              <a:rPr lang="es-ES" sz="1100" dirty="0">
                <a:solidFill>
                  <a:srgbClr val="0F173D"/>
                </a:solidFill>
                <a:latin typeface="Poppins"/>
                <a:ea typeface="DengXian"/>
                <a:cs typeface="Poppins"/>
              </a:rPr>
              <a:t>para las</a:t>
            </a:r>
            <a:r>
              <a:rPr lang="es-ES" sz="1100" dirty="0">
                <a:solidFill>
                  <a:srgbClr val="0F173D"/>
                </a:solidFill>
                <a:effectLst/>
                <a:latin typeface="Poppins"/>
                <a:ea typeface="DengXian"/>
                <a:cs typeface="Poppins"/>
              </a:rPr>
              <a:t> matemáticas </a:t>
            </a:r>
            <a:r>
              <a:rPr lang="es-ES" sz="1100" dirty="0">
                <a:solidFill>
                  <a:srgbClr val="0F173D"/>
                </a:solidFill>
                <a:latin typeface="Poppins"/>
                <a:ea typeface="DengXian"/>
                <a:cs typeface="Poppins"/>
              </a:rPr>
              <a:t>tempranas</a:t>
            </a:r>
            <a:r>
              <a:rPr lang="es-ES" sz="1100" dirty="0">
                <a:solidFill>
                  <a:srgbClr val="0F173D"/>
                </a:solidFill>
                <a:effectLst/>
                <a:latin typeface="Poppins"/>
                <a:ea typeface="DengXian"/>
                <a:cs typeface="Poppins"/>
              </a:rPr>
              <a:t>. A continuación, reflexionemos sobre las maneras en que podemos seguir apoyando el aprendizaje de la forma de los niños. Podríamos pensar en estrategias que ya usamos, así como estrategias que queremos probar.</a:t>
            </a:r>
            <a:endParaRPr lang="en-US" sz="1100" dirty="0">
              <a:solidFill>
                <a:srgbClr val="0F173D"/>
              </a:solidFill>
              <a:effectLst/>
              <a:latin typeface="Poppins"/>
              <a:ea typeface="DengXian"/>
              <a:cs typeface="Poppins"/>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Formaremos pequeños grupos que irán de gráfico en gráfico juntos. [Proporcione instrucciones sobre cómo formar grupos. Las notas del facilitador ofrecen algunas sugerencias.]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Cuando llegue al gráfico, </a:t>
            </a:r>
            <a:r>
              <a:rPr lang="es-ES" sz="1100" b="1" dirty="0">
                <a:solidFill>
                  <a:srgbClr val="0F173D"/>
                </a:solidFill>
                <a:effectLst/>
                <a:latin typeface="Poppins" pitchFamily="2" charset="77"/>
                <a:ea typeface="DengXian" panose="02010600030101010101" pitchFamily="2" charset="-122"/>
                <a:cs typeface="Calibri" panose="020F0502020204030204" pitchFamily="34" charset="0"/>
              </a:rPr>
              <a:t>identifique y escriba</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algo que le gustaría probar. Por ejemplo, en el cuadro de Materiales y entorno de aprendizaje es posible que desee intentar usar materiales reciclados como cajas y tubos para que los niños puedan construir algo con formas tridimensionales.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Avise a los grupos cuando sea tiempo para pasar al siguiente gráfico. Deje el marcador en el gráfico para que el siguiente grupo lo use. Vaya en el sentido de las agujas del reloj al siguiente gráfico. Cuando llegue, revise las ideas sugeridas por los grupos anteriores. Identifique y escriba las ideas adicionales.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El último grupo en cada gráfico compartirá con todo el grupo dos a tres ideas que encontraron más interesantes o valiosas.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Reflexione sobre la diversidad de los alumnos de educación temprana en su entorno. Considere los intereses, idiomas, culturas y experiencias vividas de los niños, sus habilidades y habilidades emergentes durante la discusión.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[Después de que la rueda de diapositivas concluye:] Ustedes pueden compartir las ideas que desean probar con su asesor y volver a visitar este folleto como plan de experiencias de aprendizaje a lo largo del año.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Seleccione una estrategia para formar grupos pequeños. Algunas ideas incluyen numeración en las mesas, numeración en todo el grupo o movimiento en grupos de mesa.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modelar qué hacer en los gráficos.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considerar el tiempo asignado para esta actividad, deje al menos cinco minutos al final para que todo el grupo comparta. El tiempo restante debe dividirse entre el número de gráficos. Por ejemplo, si tiene un total de 25 minutos, espere 20 minutos para la rueda principal y 5 minutos para el informe. Si hay un gráfico para cada práctica de </a:t>
            </a:r>
            <a:r>
              <a:rPr lang="es-ES" sz="1100" dirty="0">
                <a:solidFill>
                  <a:srgbClr val="000000"/>
                </a:solidFill>
                <a:effectLst/>
                <a:latin typeface="Poppins" pitchFamily="2" charset="77"/>
                <a:ea typeface="DengXian" panose="02010600030101010101" pitchFamily="2" charset="-122"/>
                <a:cs typeface="Calibri" panose="020F0502020204030204" pitchFamily="34" charset="0"/>
              </a:rPr>
              <a:t>M</a:t>
            </a:r>
            <a:r>
              <a:rPr lang="es-ES" sz="1100" baseline="30000" dirty="0">
                <a:solidFill>
                  <a:srgbClr val="000000"/>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el tiempo asignado en cada gráfico es de cuatro minutos (20/5 = 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24</a:t>
            </a:fld>
            <a:endParaRPr lang="en-US"/>
          </a:p>
        </p:txBody>
      </p:sp>
    </p:spTree>
    <p:extLst>
      <p:ext uri="{BB962C8B-B14F-4D97-AF65-F5344CB8AC3E}">
        <p14:creationId xmlns:p14="http://schemas.microsoft.com/office/powerpoint/2010/main" val="2145057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10–15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Materiales: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El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Visor para ver formas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Revisamos una variedad de maneras en las que puede apoyar el aprendizaje de formas de los niños usando </a:t>
            </a:r>
            <a:r>
              <a:rPr lang="es-419" sz="1100" dirty="0">
                <a:solidFill>
                  <a:srgbClr val="000000"/>
                </a:solidFill>
                <a:effectLst/>
                <a:latin typeface="Poppins" pitchFamily="2" charset="77"/>
                <a:ea typeface="DengXian" panose="02010600030101010101" pitchFamily="2" charset="-122"/>
                <a:cs typeface="Calibri" panose="020F0502020204030204" pitchFamily="34" charset="0"/>
              </a:rPr>
              <a:t>M</a:t>
            </a:r>
            <a:r>
              <a:rPr lang="es-419" sz="1100" baseline="30000" dirty="0">
                <a:solidFill>
                  <a:srgbClr val="000000"/>
                </a:solidFill>
                <a:effectLst/>
                <a:latin typeface="Poppins" pitchFamily="2" charset="77"/>
                <a:ea typeface="DengXian" panose="02010600030101010101" pitchFamily="2" charset="-122"/>
                <a:cs typeface="Calibri" panose="020F0502020204030204" pitchFamily="34" charset="0"/>
              </a:rPr>
              <a:t>5</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 A continuación, leeremos y discutiremos una actividad que permite a los niños explorar y aprender sobre las formas de manera lúdica y práctica.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Saque el folleto de actividad</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del </a:t>
            </a:r>
            <a:r>
              <a:rPr lang="es-419" sz="1100" b="1" dirty="0">
                <a:solidFill>
                  <a:srgbClr val="0F173D"/>
                </a:solidFill>
                <a:effectLst/>
                <a:latin typeface="Poppins" pitchFamily="2" charset="77"/>
                <a:ea typeface="Times New Roman" panose="02020603050405020304" pitchFamily="18" charset="0"/>
                <a:cs typeface="Calibri" panose="020F0502020204030204" pitchFamily="34" charset="0"/>
              </a:rPr>
              <a:t>Visor para ver formas</a:t>
            </a: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indent="-342900">
              <a:buFont typeface="Symbol" pitchFamily="2" charset="2"/>
              <a:buChar char=""/>
            </a:pPr>
            <a:r>
              <a:rPr lang="es-419" sz="1100" dirty="0">
                <a:solidFill>
                  <a:srgbClr val="000000"/>
                </a:solidFill>
                <a:effectLst/>
                <a:latin typeface="Poppins"/>
                <a:ea typeface="DengXian"/>
                <a:cs typeface="Poppins"/>
              </a:rPr>
              <a:t>Esto folleto de actividad incluye instrucciones para configurar las actividades. También incluye ideas sobre cómo apoyar el aprendizaje de los niños usando el Enfoque M</a:t>
            </a:r>
            <a:r>
              <a:rPr lang="es-419" sz="1100" baseline="30000" dirty="0">
                <a:solidFill>
                  <a:srgbClr val="000000"/>
                </a:solidFill>
                <a:effectLst/>
                <a:latin typeface="Poppins"/>
                <a:ea typeface="DengXian"/>
                <a:cs typeface="Poppins"/>
              </a:rPr>
              <a:t>5 </a:t>
            </a:r>
            <a:r>
              <a:rPr lang="es-419" sz="1100" dirty="0">
                <a:solidFill>
                  <a:srgbClr val="000000"/>
                </a:solidFill>
                <a:latin typeface="Poppins"/>
                <a:ea typeface="DengXian"/>
                <a:cs typeface="Poppins"/>
              </a:rPr>
              <a:t>para las matemáticas</a:t>
            </a:r>
            <a:r>
              <a:rPr lang="es-419" sz="1100" dirty="0">
                <a:solidFill>
                  <a:srgbClr val="000000"/>
                </a:solidFill>
                <a:effectLst/>
                <a:latin typeface="Poppins"/>
                <a:ea typeface="DengXian"/>
                <a:cs typeface="Poppins"/>
              </a:rPr>
              <a:t> tempranas </a:t>
            </a:r>
            <a:endParaRPr lang="en-US" sz="1100" dirty="0">
              <a:solidFill>
                <a:srgbClr val="0F173D"/>
              </a:solidFill>
              <a:effectLst/>
              <a:latin typeface="Poppins"/>
              <a:ea typeface="DengXian"/>
              <a:cs typeface="Poppins"/>
            </a:endParaRPr>
          </a:p>
          <a:p>
            <a:pPr marL="342900" marR="0" lvl="0" indent="-342900">
              <a:buFont typeface="Symbol" pitchFamily="2" charset="2"/>
              <a:buChar char=""/>
            </a:pPr>
            <a:r>
              <a:rPr lang="es-419" sz="1100" dirty="0">
                <a:solidFill>
                  <a:srgbClr val="000000"/>
                </a:solidFill>
                <a:effectLst/>
                <a:latin typeface="Poppins" pitchFamily="2" charset="77"/>
                <a:ea typeface="DengXian" panose="02010600030101010101" pitchFamily="2" charset="-122"/>
                <a:cs typeface="Calibri" panose="020F0502020204030204" pitchFamily="34" charset="0"/>
              </a:rPr>
              <a:t>Con un compañero, lea juntos el folleto. Luego, discutan cómo podría usar esta actividad en su configuración. Considere las siguientes preguntas: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Piense en los niños de su entorno. ¿De qué manera podría modificar esta actividad para responder a sus idiomas, culturas, fortalezas y necesidades?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419" sz="1100" dirty="0">
                <a:solidFill>
                  <a:srgbClr val="0F173D"/>
                </a:solidFill>
                <a:effectLst/>
                <a:latin typeface="Poppins" pitchFamily="2" charset="77"/>
                <a:ea typeface="DengXian" panose="02010600030101010101" pitchFamily="2" charset="-122"/>
                <a:cs typeface="Calibri" panose="020F0502020204030204" pitchFamily="34" charset="0"/>
              </a:rPr>
              <a:t>¿Qué vocabulario podría introducir a través de esta actividad?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lnSpc>
                <a:spcPts val="2400"/>
              </a:lnSpc>
              <a:spcBef>
                <a:spcPts val="600"/>
              </a:spcBef>
            </a:pPr>
            <a:r>
              <a:rPr lang="es-419"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mn-ea"/>
                <a:cs typeface="Calibri" panose="020F0502020204030204" pitchFamily="34" charset="0"/>
              </a:rPr>
              <a:t>Proporcionar</a:t>
            </a: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 5–10 minutos para que los participantes lean y discutan el folleto con un compañero.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ofrezca tiempo para que los participantes compartan, con sus mesas, cómo podrían usar la actividad que revisaron.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419"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considere ofrecer tiempo para que los participantes realicen la actividad. Asegúrese de preparar y traer los materiales necesarios. Anime a los participantes a discutir lo que observan al participar en la actividad.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25</a:t>
            </a:fld>
            <a:endParaRPr lang="en-US"/>
          </a:p>
        </p:txBody>
      </p:sp>
    </p:spTree>
    <p:extLst>
      <p:ext uri="{BB962C8B-B14F-4D97-AF65-F5344CB8AC3E}">
        <p14:creationId xmlns:p14="http://schemas.microsoft.com/office/powerpoint/2010/main" val="2790108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Tómese unos minutos para pensar en nuestra sesión.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Considere las siguientes preguntas: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¿Algo que aprendió?</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¿Una interrogante que aún tiene?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¿Algo que quiere probar en su entorno de aprendizaje?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[Permita que los participantes piensen de dos a tres minutos. Puede invitar a los participantes a compartir sus reflexiones con un compañero.]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Gracias por su tiempo, atención y compromiso. Ha sido maravilloso trabajar con ustedes.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Para sesiones más largas, considere pedir a los participantes que compartan sus reflexiones con el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 medida que los participantes discuten sus reflexiones, anote las preguntas que todavía tienen y las cosas que les gustaría probar. </a:t>
            </a:r>
            <a:r>
              <a:rPr lang="es-ES" sz="1100">
                <a:solidFill>
                  <a:srgbClr val="0F173D"/>
                </a:solidFill>
                <a:effectLst/>
                <a:latin typeface="Poppins" pitchFamily="2" charset="77"/>
                <a:ea typeface="Arial" panose="020B0604020202020204" pitchFamily="34" charset="0"/>
                <a:cs typeface="Calibri" panose="020F0502020204030204" pitchFamily="34" charset="0"/>
              </a:rPr>
              <a:t>Estas reflexiones pueden informar los temas de futuras capacitaciones, asesoría o comunidades de práctica.</a:t>
            </a:r>
            <a:endParaRPr lang="en-US" sz="110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26</a:t>
            </a:fld>
            <a:endParaRPr lang="en-US"/>
          </a:p>
        </p:txBody>
      </p:sp>
    </p:spTree>
    <p:extLst>
      <p:ext uri="{BB962C8B-B14F-4D97-AF65-F5344CB8AC3E}">
        <p14:creationId xmlns:p14="http://schemas.microsoft.com/office/powerpoint/2010/main" val="326165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Primero, revisaremos cómo los niños en preescolar, TK y K aprenden sobre las formas.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 continuación, exploraremos algunas maneras en que los educadores y las familias pueden apoyar el desarrollo del conocimiento y habilidades de geometría de los niños en edad preescolar, TK y K.</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A lo largo de nuestras sesiones, dedicaremos tiempo a reflexionar sobre nuestras prácticas actuales. También pensaremos en cómo podríamos utilizar la información de esta sesión en nuestro trabajo.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Ajuste los temas de discusión para reflejar la duración de la sesión y las necesidades de los participantes.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180088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7–15 minutos (incluyendo el de informar</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Marcadores, uno o más Gráficos T con una columna etiquetada "preescolar y TK" y marcadores, "K" o más gráficos con una columna etiquetada "preescolar y TK" y una "K"</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¡Los niños en edad preescolar, TK y K exploran y aprenden sobre las formas todos los días!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Tómese un par de minutos para pensar en su entorno de aprendizaje y algunas formas en que los niños exploran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¿Cómo pueden los entornos del hogar de los niños y los antecedentes culturales impactar las maneras en que los niños exploran las formas en su entorno?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diferentes áreas del entorno de aprendizaje u horas del día, por ejemplo, dentro, fuera, durante la elección de tiempo o durante el juego libre.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[Permita a los participantes unos minutos para reflexionar antes de invitarlos a compartir sus reflexiones.]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debe informar las reflexiones de los participantes en función del tamaño del grupo, la duración de la sesión y el formato, y las necesidades de los participantes. Documentar las reflexiones usando un Cuadro T ayudará a los participantes a conectar sus prácticas actuales con el contenido de la sesión. Puede utilizar las siguientes opciones para documentar las reflexiones de los participantes: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Invite a los participantes a compartir sus reflexiones con todo el grupo. A medida que comparten, marque sus reflexiones en la columna correspondiente.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Proporcione marcadores y un Cuadro T a cada mesa. Pida a cada mesa que elija un anotador y un reportero. Permita tiempo para que compartan sus ejemplos con el grupo en su mesa y que la anotadora rescriba sus reflexiones en la columna apropiada. Luego, anime al reportero de cada mesa a compartir una o dos reflexiones del gráfico de su mesa.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Si no ha presentado el contenido de PPT 1: Introducción a la geometría antes de participar en esta sesión, considere presentar la actividad “Poliedros desplegables" en DIAPOSITIVA 6 de PPT 1 en este punto de su sesión. Esto permitirá a los participantes participar en una actividad lúdica y práctica sobre formas bidimensionales y tridimensionales.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¡Guau! ¡Los niños en su entorno están explorando y aprendiendo sobre formas de muchas maneras diferentes! Examinemos lo que los niños de preescolar, TK y K aprenden sobre las formas.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224631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Repasemos cómo se representa la geometría en los Fundamentos de aprendizaje preescolar y de transición al kindergarten (Departamento de Educación de California, 2024). Los Fundamentos (conocidos por sus siglas en inglés, PTKLF) recientemente revisados, se diseñaron para alinearse con las expectativas establecidas en los estándares de matemáticas para kindergarten de los Estándares comunes de California.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Cuatro estándares de la categoría “Geometría y pensamiento espacial” describen lo que los niños aprenden sobre geometría en preescolar y transición al kindergarten. Estos estándares forman parte de la subcategoría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dos primeros fundamentos describen la capacidad de los niños para: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Identificar y describir una variedad de formas bidimensionales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Identificar algunas formas tridimensionales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Las diapositivas 6, 7 y 8 establecen conexiones con los fundamentos y estándares de la geometría.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 PTKLF se refiere a niños de 3 a 5 años, esto incluye tanto a niños en preescolar como en TK.</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fundamentos y estándares enumerados en algunas de las diapositivas se condensan. Puede considerar la posibilidad de proporcionar a los participantes copias de los Fundamentos de aprendizaje preescolar y de transición al kindergarten de California o de los Estándares comunes de California pertinentes. Considere si las copias electrónicas o impresas serán más útiles para sus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41776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dos siguientes fundamentos describen la capacidad de los niños para: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Comparar formas bidimensionales para determinar si tienen la misma forma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Combinar formas bidimensionales o tridimensionales para crear imágenes o diseños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46599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Repasemos cómo el aprendizaje de geometría está representado en los Estándares estatales comunes de California.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Dos estándares de kindergarten describen cómo los niños aprenden sobre la forma: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Una norma describe la capacidad de los niños para identificar y describir una variedad de formas bidimensionales y tridimensionales.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 otro estándar describe la comprensión de los niños de los atributos de la forma y su capacidad para componer y descomponer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190511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la primera infancia hay cinco componentes del aprendizaje sobre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tenemos cinco componentes del aprendizaje sobre las formas en la primera infancia: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Percibir similitudes y diferencias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Clasificar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Nombrar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Aprender acerca de los atributos de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Componer y descomponer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esta sesión, nos centraremos en los conceptos más relevantes para los niños en edad preescolar, TK y K. Estos conceptos incluyen clasificar las formas, aprender sobre los atributos de formas, nombrar las formas y componer y descomponer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83310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rgbClr val="2078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3">
            <a:extLst>
              <a:ext uri="{FF2B5EF4-FFF2-40B4-BE49-F238E27FC236}">
                <a16:creationId xmlns:a16="http://schemas.microsoft.com/office/drawing/2014/main" id="{5731CF8D-2B69-D947-CEF5-8E62DAC96046}"/>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4" name="Rectangle 3">
            <a:extLst>
              <a:ext uri="{FF2B5EF4-FFF2-40B4-BE49-F238E27FC236}">
                <a16:creationId xmlns:a16="http://schemas.microsoft.com/office/drawing/2014/main" id="{4618A3CA-D333-16BA-4586-3A5F4DD2AEF2}"/>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37552"/>
            <a:ext cx="4781907" cy="2626360"/>
          </a:xfrm>
        </p:spPr>
        <p:txBody>
          <a:bodyPr anchor="t" anchorCtr="0">
            <a:normAutofit/>
          </a:bodyPr>
          <a:lstStyle>
            <a:lvl1pPr algn="l">
              <a:defRPr sz="5600" b="1">
                <a:solidFill>
                  <a:srgbClr val="2078B0"/>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38624" y="194239"/>
            <a:ext cx="4153347" cy="23083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ES_tradnl" sz="1000" noProof="0" dirty="0">
                <a:solidFill>
                  <a:schemeClr val="bg1"/>
                </a:solidFill>
              </a:rPr>
              <a:t>Temas de matemáticas temprana</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523148" y="194239"/>
            <a:ext cx="5528105" cy="23083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s-ES_tradnl" sz="1000" noProof="0" dirty="0">
                <a:solidFill>
                  <a:schemeClr val="bg1"/>
                </a:solidFill>
              </a:rPr>
              <a:t>Geometría</a:t>
            </a:r>
            <a:endParaRPr lang="es-ES_tradnl" sz="1600" noProof="0" dirty="0">
              <a:solidFill>
                <a:schemeClr val="bg1"/>
              </a:solidFill>
            </a:endParaRPr>
          </a:p>
        </p:txBody>
      </p:sp>
      <p:pic>
        <p:nvPicPr>
          <p:cNvPr id="6" name="Graphic 5">
            <a:extLst>
              <a:ext uri="{FF2B5EF4-FFF2-40B4-BE49-F238E27FC236}">
                <a16:creationId xmlns:a16="http://schemas.microsoft.com/office/drawing/2014/main" id="{4CD680A2-1D24-A697-BCD5-2DB3A3E99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66491" y="94785"/>
            <a:ext cx="482421" cy="422118"/>
          </a:xfrm>
          <a:prstGeom prst="rect">
            <a:avLst/>
          </a:prstGeom>
        </p:spPr>
      </p:pic>
      <p:pic>
        <p:nvPicPr>
          <p:cNvPr id="10" name="Content Placeholder 6">
            <a:extLst>
              <a:ext uri="{FF2B5EF4-FFF2-40B4-BE49-F238E27FC236}">
                <a16:creationId xmlns:a16="http://schemas.microsoft.com/office/drawing/2014/main" id="{A92D67E3-208E-BE79-85DE-16DE51DB4F93}"/>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p:blipFill>
        <p:spPr>
          <a:xfrm flipH="1">
            <a:off x="5880100" y="10"/>
            <a:ext cx="6352470" cy="6857990"/>
          </a:xfrm>
          <a:prstGeom prst="rect">
            <a:avLst/>
          </a:prstGeom>
        </p:spPr>
      </p:pic>
      <p:pic>
        <p:nvPicPr>
          <p:cNvPr id="5" name="Picture 4" descr="A black background with orange and pink text&#10;&#10;Description automatically generated">
            <a:extLst>
              <a:ext uri="{FF2B5EF4-FFF2-40B4-BE49-F238E27FC236}">
                <a16:creationId xmlns:a16="http://schemas.microsoft.com/office/drawing/2014/main" id="{E0D600E8-EB49-DB51-48F9-44962C4726D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3120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D1724EC1-00D3-78AB-7D34-D77443CAE0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42FEFADD-7A70-7527-6163-031F29FA8C2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196815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black background with orange and pink text&#10;&#10;Description automatically generated">
            <a:extLst>
              <a:ext uri="{FF2B5EF4-FFF2-40B4-BE49-F238E27FC236}">
                <a16:creationId xmlns:a16="http://schemas.microsoft.com/office/drawing/2014/main" id="{C50AA34A-F4CA-8A34-45F0-3B46DE32E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B6A41DD6-3FC0-7B9C-ACE2-6546BE3B961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211876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1D6AF51F-9DFA-9C6F-46B6-AD5581243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2909AF7-E602-8B0C-3531-F705AF9F518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9749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02A439C3-7DB1-77E8-3EA9-7CB3B06579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50FA5B56-EA43-B2FB-EC98-4A2CD1B9F893}"/>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rgbClr val="2078B0"/>
              </a:buClr>
              <a:defRPr>
                <a:latin typeface="Montserrat" pitchFamily="2" charset="77"/>
              </a:defRPr>
            </a:lvl1pPr>
            <a:lvl2pPr>
              <a:buClr>
                <a:srgbClr val="2078B0"/>
              </a:buClr>
              <a:defRPr>
                <a:latin typeface="Montserrat" pitchFamily="2" charset="77"/>
              </a:defRPr>
            </a:lvl2pPr>
            <a:lvl3pPr>
              <a:buClr>
                <a:srgbClr val="2078B0"/>
              </a:buClr>
              <a:defRPr>
                <a:latin typeface="Montserrat" pitchFamily="2" charset="77"/>
              </a:defRPr>
            </a:lvl3pPr>
            <a:lvl4pPr>
              <a:buClr>
                <a:srgbClr val="2078B0"/>
              </a:buClr>
              <a:defRPr>
                <a:latin typeface="Montserrat" pitchFamily="2" charset="77"/>
              </a:defRPr>
            </a:lvl4pPr>
            <a:lvl5pPr>
              <a:buClr>
                <a:srgbClr val="2078B0"/>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black background with orange and pink text&#10;&#10;Description automatically generated">
            <a:extLst>
              <a:ext uri="{FF2B5EF4-FFF2-40B4-BE49-F238E27FC236}">
                <a16:creationId xmlns:a16="http://schemas.microsoft.com/office/drawing/2014/main" id="{87740DAD-6620-DD84-033A-BCB19B4468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303596D3-D1EF-E43A-648E-CD800597FD9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1037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893CDC68-1E86-7883-63D6-B39BA7B32684}"/>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2078B0"/>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pic>
        <p:nvPicPr>
          <p:cNvPr id="2" name="Graphic 1">
            <a:extLst>
              <a:ext uri="{FF2B5EF4-FFF2-40B4-BE49-F238E27FC236}">
                <a16:creationId xmlns:a16="http://schemas.microsoft.com/office/drawing/2014/main" id="{8A9502AD-75BA-0BCE-4542-FCB8CEEFEE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76051" y="101134"/>
            <a:ext cx="508612" cy="445035"/>
          </a:xfrm>
          <a:prstGeom prst="rect">
            <a:avLst/>
          </a:prstGeom>
        </p:spPr>
      </p:pic>
      <p:sp>
        <p:nvSpPr>
          <p:cNvPr id="7" name="Title 1">
            <a:extLst>
              <a:ext uri="{FF2B5EF4-FFF2-40B4-BE49-F238E27FC236}">
                <a16:creationId xmlns:a16="http://schemas.microsoft.com/office/drawing/2014/main" id="{71646C35-939F-0696-8D86-8FE96EFC75EF}"/>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E91EE854-F77C-48C5-41B5-006E9FABEE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5512B006-9F9A-3263-EB74-80CD9086416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277509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9" y="-2"/>
            <a:ext cx="8144642" cy="6261099"/>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261099"/>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12" name="Picture 11" descr="A black background with orange and pink text&#10;&#10;Description automatically generated">
            <a:extLst>
              <a:ext uri="{FF2B5EF4-FFF2-40B4-BE49-F238E27FC236}">
                <a16:creationId xmlns:a16="http://schemas.microsoft.com/office/drawing/2014/main" id="{044E77DB-BAAF-8581-2CDF-7D5632479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C9566638-E89A-9079-A7CD-71EB5853B5B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11596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A706EE0E-26DD-AAA7-91C2-A08D4BC29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4A656F74-0B25-2F27-0D74-4D31C71B151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213129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10" name="Picture 9" descr="A black background with orange and pink text&#10;&#10;Description automatically generated">
            <a:extLst>
              <a:ext uri="{FF2B5EF4-FFF2-40B4-BE49-F238E27FC236}">
                <a16:creationId xmlns:a16="http://schemas.microsoft.com/office/drawing/2014/main" id="{30F79C43-C888-852D-E97B-0023E9BA20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11309FCC-6448-2E32-8D22-3EF16FE9BABA}"/>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224774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rgbClr val="2078AE"/>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10" name="Picture 9" descr="A black background with orange and pink text&#10;&#10;Description automatically generated">
            <a:extLst>
              <a:ext uri="{FF2B5EF4-FFF2-40B4-BE49-F238E27FC236}">
                <a16:creationId xmlns:a16="http://schemas.microsoft.com/office/drawing/2014/main" id="{AC70F87C-259C-A723-D15E-1B5B0AF6CE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3282CB2B-EB74-DBD5-9F55-02E11879157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141468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orange and pink text&#10;&#10;Description automatically generated">
            <a:extLst>
              <a:ext uri="{FF2B5EF4-FFF2-40B4-BE49-F238E27FC236}">
                <a16:creationId xmlns:a16="http://schemas.microsoft.com/office/drawing/2014/main" id="{87B55540-84F5-366B-C354-39A7DB5B57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9AB03D99-7A16-AC11-D5F0-181ACA7D660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3430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D0D83A55-74E4-7D55-C073-517BC41028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3204E970-B11E-1C3F-5B83-402104201054}"/>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Preescolar</a:t>
            </a:r>
            <a:r>
              <a:rPr lang="en-US" dirty="0"/>
              <a:t>/TK/K |     </a:t>
            </a:r>
            <a:fld id="{8B512919-B088-4E12-9038-722E97F79378}" type="slidenum">
              <a:rPr lang="en-US" smtClean="0"/>
              <a:pPr/>
              <a:t>‹#›</a:t>
            </a:fld>
            <a:endParaRPr lang="en-US" dirty="0"/>
          </a:p>
        </p:txBody>
      </p:sp>
    </p:spTree>
    <p:extLst>
      <p:ext uri="{BB962C8B-B14F-4D97-AF65-F5344CB8AC3E}">
        <p14:creationId xmlns:p14="http://schemas.microsoft.com/office/powerpoint/2010/main" val="18667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241EF4C-AA19-0C3B-60F3-76B38545903F}"/>
              </a:ext>
            </a:extLst>
          </p:cNvPr>
          <p:cNvSpPr>
            <a:spLocks noGrp="1"/>
          </p:cNvSpPr>
          <p:nvPr>
            <p:ph type="sldNum" sz="quarter" idx="4"/>
          </p:nvPr>
        </p:nvSpPr>
        <p:spPr>
          <a:xfrm>
            <a:off x="9404350" y="6451600"/>
            <a:ext cx="2743200"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B1950751-2B3B-4BDF-9101-D2BA8C3E406E}"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9" r:id="rId3"/>
    <p:sldLayoutId id="2147483667" r:id="rId4"/>
    <p:sldLayoutId id="2147483660" r:id="rId5"/>
    <p:sldLayoutId id="2147483652" r:id="rId6"/>
    <p:sldLayoutId id="2147483665" r:id="rId7"/>
    <p:sldLayoutId id="2147483653" r:id="rId8"/>
    <p:sldLayoutId id="2147483654" r:id="rId9"/>
    <p:sldLayoutId id="2147483666" r:id="rId10"/>
    <p:sldLayoutId id="2147483655" r:id="rId11"/>
    <p:sldLayoutId id="2147483656" r:id="rId12"/>
    <p:sldLayoutId id="2147483657" r:id="rId13"/>
  </p:sldLayoutIdLst>
  <p:hf hdr="0" ftr="0" dt="0"/>
  <p:txStyles>
    <p:titleStyle>
      <a:lvl1pPr algn="l" defTabSz="914400" rtl="0" eaLnBrk="1" latinLnBrk="0" hangingPunct="1">
        <a:lnSpc>
          <a:spcPct val="90000"/>
        </a:lnSpc>
        <a:spcBef>
          <a:spcPct val="0"/>
        </a:spcBef>
        <a:buNone/>
        <a:defRPr sz="3000" b="1" kern="1200">
          <a:solidFill>
            <a:srgbClr val="2078AE"/>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youtu.be/rYkuCr3EG0E" TargetMode="External"/><Relationship Id="rId4" Type="http://schemas.openxmlformats.org/officeDocument/2006/relationships/hyperlink" Target="https://youtu.be/HIjYiiOhju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youtu.be/rYkuCr3EG0E" TargetMode="External"/><Relationship Id="rId4" Type="http://schemas.openxmlformats.org/officeDocument/2006/relationships/hyperlink" Target="https://youtu.be/HIjYiiOhju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420459" y="1974154"/>
            <a:ext cx="5264019" cy="3305520"/>
          </a:xfrm>
        </p:spPr>
        <p:txBody>
          <a:bodyPr wrap="square" anchor="b">
            <a:spAutoFit/>
          </a:bodyPr>
          <a:lstStyle/>
          <a:p>
            <a:pPr algn="l"/>
            <a:r>
              <a:rPr lang="es-ES_tradnl" b="1" dirty="0">
                <a:solidFill>
                  <a:srgbClr val="2078AE"/>
                </a:solidFill>
                <a:latin typeface="Montserrat" pitchFamily="2" charset="77"/>
              </a:rPr>
              <a:t>Geometría: </a:t>
            </a:r>
            <a:r>
              <a:rPr lang="es-ES_tradnl" sz="4400" b="0" dirty="0">
                <a:effectLst/>
                <a:ea typeface="Calibri" panose="020F0502020204030204" pitchFamily="34" charset="0"/>
                <a:cs typeface="Times New Roman" panose="02020603050405020304" pitchFamily="18" charset="0"/>
              </a:rPr>
              <a:t>Preescolar, kindergarten de transición y kindergarten</a:t>
            </a:r>
            <a:r>
              <a:rPr lang="es-ES_tradnl" sz="4400" b="0" dirty="0">
                <a:effectLst/>
              </a:rPr>
              <a:t> </a:t>
            </a:r>
            <a:endParaRPr lang="es-ES_tradnl" sz="4400" b="0" dirty="0">
              <a:solidFill>
                <a:srgbClr val="2078AE"/>
              </a:solidFill>
              <a:latin typeface="Montserrat Medium" panose="00000600000000000000" pitchFamily="2" charset="0"/>
            </a:endParaRP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55920-827C-5875-7B08-C342D009164D}"/>
              </a:ext>
            </a:extLst>
          </p:cNvPr>
          <p:cNvSpPr>
            <a:spLocks noGrp="1"/>
          </p:cNvSpPr>
          <p:nvPr>
            <p:ph type="title"/>
          </p:nvPr>
        </p:nvSpPr>
        <p:spPr/>
        <p:txBody>
          <a:bodyPr/>
          <a:lstStyle/>
          <a:p>
            <a:r>
              <a:rPr lang="es-ES_tradnl" dirty="0"/>
              <a:t>Clasificar formas</a:t>
            </a:r>
            <a:endParaRPr lang="en-US" dirty="0"/>
          </a:p>
        </p:txBody>
      </p:sp>
      <p:sp>
        <p:nvSpPr>
          <p:cNvPr id="7" name="Content Placeholder 6">
            <a:extLst>
              <a:ext uri="{FF2B5EF4-FFF2-40B4-BE49-F238E27FC236}">
                <a16:creationId xmlns:a16="http://schemas.microsoft.com/office/drawing/2014/main" id="{641F01FB-0FDD-0434-F672-CB1ADEA080E5}"/>
              </a:ext>
            </a:extLst>
          </p:cNvPr>
          <p:cNvSpPr>
            <a:spLocks noGrp="1"/>
          </p:cNvSpPr>
          <p:nvPr>
            <p:ph idx="1"/>
          </p:nvPr>
        </p:nvSpPr>
        <p:spPr>
          <a:xfrm>
            <a:off x="851646" y="1253331"/>
            <a:ext cx="4937209" cy="4351338"/>
          </a:xfrm>
        </p:spPr>
        <p:txBody>
          <a:bodyPr/>
          <a:lstStyle/>
          <a:p>
            <a:pPr marL="0" indent="0">
              <a:buNone/>
            </a:pPr>
            <a:r>
              <a:rPr lang="es-419" dirty="0">
                <a:solidFill>
                  <a:schemeClr val="tx2"/>
                </a:solidFill>
              </a:rPr>
              <a:t>Entre 3 y 5 años, los niños</a:t>
            </a:r>
            <a:r>
              <a:rPr lang="en-US" dirty="0">
                <a:solidFill>
                  <a:schemeClr val="tx2"/>
                </a:solidFill>
              </a:rPr>
              <a:t>:</a:t>
            </a:r>
          </a:p>
          <a:p>
            <a:r>
              <a:rPr lang="es-419" dirty="0"/>
              <a:t>Observan los atributos de la forma </a:t>
            </a:r>
          </a:p>
          <a:p>
            <a:r>
              <a:rPr lang="es-419" dirty="0"/>
              <a:t>Se basan en las características generales de una forma para clasificar formas</a:t>
            </a:r>
            <a:endParaRPr lang="en-US" dirty="0"/>
          </a:p>
        </p:txBody>
      </p:sp>
      <p:pic>
        <p:nvPicPr>
          <p:cNvPr id="9" name="Content Placeholder 5">
            <a:extLst>
              <a:ext uri="{FF2B5EF4-FFF2-40B4-BE49-F238E27FC236}">
                <a16:creationId xmlns:a16="http://schemas.microsoft.com/office/drawing/2014/main" id="{49C50FC3-FE12-155D-66BE-2581EC5F780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6533" y="959922"/>
            <a:ext cx="6025468" cy="5302855"/>
          </a:xfrm>
          <a:prstGeom prst="rect">
            <a:avLst/>
          </a:prstGeom>
        </p:spPr>
      </p:pic>
    </p:spTree>
    <p:extLst>
      <p:ext uri="{BB962C8B-B14F-4D97-AF65-F5344CB8AC3E}">
        <p14:creationId xmlns:p14="http://schemas.microsoft.com/office/powerpoint/2010/main" val="38644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25CC-1D0C-2461-2B8C-2AD0B7F68C89}"/>
              </a:ext>
            </a:extLst>
          </p:cNvPr>
          <p:cNvSpPr>
            <a:spLocks noGrp="1"/>
          </p:cNvSpPr>
          <p:nvPr>
            <p:ph type="title"/>
          </p:nvPr>
        </p:nvSpPr>
        <p:spPr/>
        <p:txBody>
          <a:bodyPr/>
          <a:lstStyle/>
          <a:p>
            <a:r>
              <a:rPr lang="es-419" dirty="0"/>
              <a:t>Clasificar formas: ¿Es un triángulo? </a:t>
            </a:r>
            <a:endParaRPr lang="en-US" dirty="0"/>
          </a:p>
        </p:txBody>
      </p:sp>
      <p:grpSp>
        <p:nvGrpSpPr>
          <p:cNvPr id="4" name="Group 3" descr="Cinco figuras: a, b, c, d y e. Las figuras a, b, d y e son triángulos. La forma c tiene cuatro lados. Puede confundirse con un triángulo porque tiene un punto en la parte superior.">
            <a:extLst>
              <a:ext uri="{FF2B5EF4-FFF2-40B4-BE49-F238E27FC236}">
                <a16:creationId xmlns:a16="http://schemas.microsoft.com/office/drawing/2014/main" id="{4D4A5978-FD45-65A9-D080-DDA756B4A81E}"/>
              </a:ext>
            </a:extLst>
          </p:cNvPr>
          <p:cNvGrpSpPr/>
          <p:nvPr/>
        </p:nvGrpSpPr>
        <p:grpSpPr>
          <a:xfrm>
            <a:off x="406404" y="2080002"/>
            <a:ext cx="11279317" cy="1981137"/>
            <a:chOff x="368735" y="2966947"/>
            <a:chExt cx="11279317" cy="1981137"/>
          </a:xfrm>
        </p:grpSpPr>
        <p:sp>
          <p:nvSpPr>
            <p:cNvPr id="5" name="Triangle 11"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254BEDEF-65D4-072B-1581-85154F19381E}"/>
                </a:ext>
                <a:ext uri="{C183D7F6-B498-43B3-948B-1728B52AA6E4}">
                  <adec:decorative xmlns:adec="http://schemas.microsoft.com/office/drawing/2017/decorative" val="1"/>
                </a:ext>
              </a:extLst>
            </p:cNvPr>
            <p:cNvSpPr>
              <a:spLocks noChangeAspect="1"/>
            </p:cNvSpPr>
            <p:nvPr/>
          </p:nvSpPr>
          <p:spPr>
            <a:xfrm rot="15824305">
              <a:off x="3292343" y="2655067"/>
              <a:ext cx="809634" cy="2801948"/>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 name="connsiteX0" fmla="*/ 0 w 915665"/>
                <a:gd name="connsiteY0" fmla="*/ 917354 h 1184468"/>
                <a:gd name="connsiteX1" fmla="*/ 485084 w 915665"/>
                <a:gd name="connsiteY1" fmla="*/ 0 h 1184468"/>
                <a:gd name="connsiteX2" fmla="*/ 915665 w 915665"/>
                <a:gd name="connsiteY2" fmla="*/ 1184468 h 1184468"/>
                <a:gd name="connsiteX3" fmla="*/ 0 w 915665"/>
                <a:gd name="connsiteY3" fmla="*/ 917354 h 1184468"/>
              </a:gdLst>
              <a:ahLst/>
              <a:cxnLst>
                <a:cxn ang="0">
                  <a:pos x="connsiteX0" y="connsiteY0"/>
                </a:cxn>
                <a:cxn ang="0">
                  <a:pos x="connsiteX1" y="connsiteY1"/>
                </a:cxn>
                <a:cxn ang="0">
                  <a:pos x="connsiteX2" y="connsiteY2"/>
                </a:cxn>
                <a:cxn ang="0">
                  <a:pos x="connsiteX3" y="connsiteY3"/>
                </a:cxn>
              </a:cxnLst>
              <a:rect l="l" t="t" r="r" b="b"/>
              <a:pathLst>
                <a:path w="915665" h="1184468">
                  <a:moveTo>
                    <a:pt x="0" y="917354"/>
                  </a:moveTo>
                  <a:lnTo>
                    <a:pt x="485084" y="0"/>
                  </a:lnTo>
                  <a:lnTo>
                    <a:pt x="915665" y="1184468"/>
                  </a:lnTo>
                  <a:lnTo>
                    <a:pt x="0" y="9173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6" name="Triangle 8"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274C6B8B-B326-3023-D494-94C72AED2715}"/>
                </a:ext>
              </a:extLst>
            </p:cNvPr>
            <p:cNvSpPr>
              <a:spLocks noChangeAspect="1"/>
            </p:cNvSpPr>
            <p:nvPr/>
          </p:nvSpPr>
          <p:spPr>
            <a:xfrm>
              <a:off x="543948" y="3429000"/>
              <a:ext cx="1279064" cy="11461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Freeform 4"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043468A7-1F66-FDE3-A492-AEF86ADFDC7B}"/>
                </a:ext>
              </a:extLst>
            </p:cNvPr>
            <p:cNvSpPr>
              <a:spLocks noChangeAspect="1"/>
            </p:cNvSpPr>
            <p:nvPr/>
          </p:nvSpPr>
          <p:spPr>
            <a:xfrm>
              <a:off x="5872053" y="3252962"/>
              <a:ext cx="1411492" cy="1695122"/>
            </a:xfrm>
            <a:custGeom>
              <a:avLst/>
              <a:gdLst>
                <a:gd name="connsiteX0" fmla="*/ 706056 w 2673752"/>
                <a:gd name="connsiteY0" fmla="*/ 0 h 1689904"/>
                <a:gd name="connsiteX1" fmla="*/ 706056 w 2673752"/>
                <a:gd name="connsiteY1" fmla="*/ 0 h 1689904"/>
                <a:gd name="connsiteX2" fmla="*/ 601884 w 2673752"/>
                <a:gd name="connsiteY2" fmla="*/ 150471 h 1689904"/>
                <a:gd name="connsiteX3" fmla="*/ 0 w 2673752"/>
                <a:gd name="connsiteY3" fmla="*/ 1169043 h 1689904"/>
                <a:gd name="connsiteX4" fmla="*/ 891251 w 2673752"/>
                <a:gd name="connsiteY4" fmla="*/ 1689904 h 1689904"/>
                <a:gd name="connsiteX5" fmla="*/ 2673752 w 2673752"/>
                <a:gd name="connsiteY5" fmla="*/ 1319514 h 1689904"/>
                <a:gd name="connsiteX6" fmla="*/ 706056 w 2673752"/>
                <a:gd name="connsiteY6" fmla="*/ 0 h 1689904"/>
                <a:gd name="connsiteX0" fmla="*/ 717631 w 2685327"/>
                <a:gd name="connsiteY0" fmla="*/ 0 h 1689904"/>
                <a:gd name="connsiteX1" fmla="*/ 717631 w 2685327"/>
                <a:gd name="connsiteY1" fmla="*/ 0 h 1689904"/>
                <a:gd name="connsiteX2" fmla="*/ 0 w 2685327"/>
                <a:gd name="connsiteY2" fmla="*/ 1180618 h 1689904"/>
                <a:gd name="connsiteX3" fmla="*/ 11575 w 2685327"/>
                <a:gd name="connsiteY3" fmla="*/ 1169043 h 1689904"/>
                <a:gd name="connsiteX4" fmla="*/ 902826 w 2685327"/>
                <a:gd name="connsiteY4" fmla="*/ 1689904 h 1689904"/>
                <a:gd name="connsiteX5" fmla="*/ 2685327 w 2685327"/>
                <a:gd name="connsiteY5" fmla="*/ 1319514 h 1689904"/>
                <a:gd name="connsiteX6" fmla="*/ 717631 w 2685327"/>
                <a:gd name="connsiteY6" fmla="*/ 0 h 1689904"/>
                <a:gd name="connsiteX0" fmla="*/ 717631 w 1828800"/>
                <a:gd name="connsiteY0" fmla="*/ 0 h 1689904"/>
                <a:gd name="connsiteX1" fmla="*/ 717631 w 1828800"/>
                <a:gd name="connsiteY1" fmla="*/ 0 h 1689904"/>
                <a:gd name="connsiteX2" fmla="*/ 0 w 1828800"/>
                <a:gd name="connsiteY2" fmla="*/ 1180618 h 1689904"/>
                <a:gd name="connsiteX3" fmla="*/ 11575 w 1828800"/>
                <a:gd name="connsiteY3" fmla="*/ 1169043 h 1689904"/>
                <a:gd name="connsiteX4" fmla="*/ 902826 w 1828800"/>
                <a:gd name="connsiteY4" fmla="*/ 1689904 h 1689904"/>
                <a:gd name="connsiteX5" fmla="*/ 1828800 w 1828800"/>
                <a:gd name="connsiteY5" fmla="*/ 1400536 h 1689904"/>
                <a:gd name="connsiteX6" fmla="*/ 717631 w 1828800"/>
                <a:gd name="connsiteY6" fmla="*/ 0 h 1689904"/>
                <a:gd name="connsiteX0" fmla="*/ 717631 w 1828800"/>
                <a:gd name="connsiteY0" fmla="*/ 0 h 2176040"/>
                <a:gd name="connsiteX1" fmla="*/ 717631 w 1828800"/>
                <a:gd name="connsiteY1" fmla="*/ 0 h 2176040"/>
                <a:gd name="connsiteX2" fmla="*/ 0 w 1828800"/>
                <a:gd name="connsiteY2" fmla="*/ 1180618 h 2176040"/>
                <a:gd name="connsiteX3" fmla="*/ 11575 w 1828800"/>
                <a:gd name="connsiteY3" fmla="*/ 1169043 h 2176040"/>
                <a:gd name="connsiteX4" fmla="*/ 717631 w 1828800"/>
                <a:gd name="connsiteY4" fmla="*/ 2176040 h 2176040"/>
                <a:gd name="connsiteX5" fmla="*/ 1828800 w 1828800"/>
                <a:gd name="connsiteY5" fmla="*/ 1400536 h 2176040"/>
                <a:gd name="connsiteX6" fmla="*/ 717631 w 1828800"/>
                <a:gd name="connsiteY6" fmla="*/ 0 h 2176040"/>
                <a:gd name="connsiteX0" fmla="*/ 717631 w 1828800"/>
                <a:gd name="connsiteY0" fmla="*/ 0 h 1608881"/>
                <a:gd name="connsiteX1" fmla="*/ 717631 w 1828800"/>
                <a:gd name="connsiteY1" fmla="*/ 0 h 1608881"/>
                <a:gd name="connsiteX2" fmla="*/ 0 w 1828800"/>
                <a:gd name="connsiteY2" fmla="*/ 1180618 h 1608881"/>
                <a:gd name="connsiteX3" fmla="*/ 11575 w 1828800"/>
                <a:gd name="connsiteY3" fmla="*/ 1169043 h 1608881"/>
                <a:gd name="connsiteX4" fmla="*/ 717631 w 1828800"/>
                <a:gd name="connsiteY4" fmla="*/ 1608881 h 1608881"/>
                <a:gd name="connsiteX5" fmla="*/ 1828800 w 1828800"/>
                <a:gd name="connsiteY5" fmla="*/ 1400536 h 1608881"/>
                <a:gd name="connsiteX6" fmla="*/ 717631 w 1828800"/>
                <a:gd name="connsiteY6" fmla="*/ 0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608881">
                  <a:moveTo>
                    <a:pt x="717631" y="0"/>
                  </a:moveTo>
                  <a:lnTo>
                    <a:pt x="717631" y="0"/>
                  </a:lnTo>
                  <a:lnTo>
                    <a:pt x="0" y="1180618"/>
                  </a:lnTo>
                  <a:lnTo>
                    <a:pt x="11575" y="1169043"/>
                  </a:lnTo>
                  <a:lnTo>
                    <a:pt x="717631" y="1608881"/>
                  </a:lnTo>
                  <a:lnTo>
                    <a:pt x="1828800" y="1400536"/>
                  </a:lnTo>
                  <a:lnTo>
                    <a:pt x="71763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8" name="TextBox 7">
              <a:extLst>
                <a:ext uri="{FF2B5EF4-FFF2-40B4-BE49-F238E27FC236}">
                  <a16:creationId xmlns:a16="http://schemas.microsoft.com/office/drawing/2014/main" id="{04E18462-A1C1-0457-8A09-B7B163C4F0D9}"/>
                </a:ext>
                <a:ext uri="{C183D7F6-B498-43B3-948B-1728B52AA6E4}">
                  <adec:decorative xmlns:adec="http://schemas.microsoft.com/office/drawing/2017/decorative" val="1"/>
                </a:ext>
              </a:extLst>
            </p:cNvPr>
            <p:cNvSpPr txBox="1"/>
            <p:nvPr/>
          </p:nvSpPr>
          <p:spPr>
            <a:xfrm>
              <a:off x="368735" y="2972282"/>
              <a:ext cx="518091"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A.</a:t>
              </a:r>
            </a:p>
          </p:txBody>
        </p:sp>
        <p:sp>
          <p:nvSpPr>
            <p:cNvPr id="9" name="TextBox 8">
              <a:extLst>
                <a:ext uri="{FF2B5EF4-FFF2-40B4-BE49-F238E27FC236}">
                  <a16:creationId xmlns:a16="http://schemas.microsoft.com/office/drawing/2014/main" id="{2FE13E9B-6426-F8F1-6510-1EAD6BCA3873}"/>
                </a:ext>
                <a:ext uri="{C183D7F6-B498-43B3-948B-1728B52AA6E4}">
                  <adec:decorative xmlns:adec="http://schemas.microsoft.com/office/drawing/2017/decorative" val="1"/>
                </a:ext>
              </a:extLst>
            </p:cNvPr>
            <p:cNvSpPr txBox="1"/>
            <p:nvPr/>
          </p:nvSpPr>
          <p:spPr>
            <a:xfrm>
              <a:off x="2350017" y="2966947"/>
              <a:ext cx="527709"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B.</a:t>
              </a:r>
            </a:p>
          </p:txBody>
        </p:sp>
        <p:sp>
          <p:nvSpPr>
            <p:cNvPr id="10" name="TextBox 9">
              <a:extLst>
                <a:ext uri="{FF2B5EF4-FFF2-40B4-BE49-F238E27FC236}">
                  <a16:creationId xmlns:a16="http://schemas.microsoft.com/office/drawing/2014/main" id="{FBBD5E6B-3D49-BEB5-202B-161B4616A759}"/>
                </a:ext>
                <a:ext uri="{C183D7F6-B498-43B3-948B-1728B52AA6E4}">
                  <adec:decorative xmlns:adec="http://schemas.microsoft.com/office/drawing/2017/decorative" val="1"/>
                </a:ext>
              </a:extLst>
            </p:cNvPr>
            <p:cNvSpPr txBox="1"/>
            <p:nvPr/>
          </p:nvSpPr>
          <p:spPr>
            <a:xfrm>
              <a:off x="5577909" y="2966947"/>
              <a:ext cx="518091"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C.</a:t>
              </a:r>
            </a:p>
          </p:txBody>
        </p:sp>
        <p:sp>
          <p:nvSpPr>
            <p:cNvPr id="11" name="Triangle 11"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D01BCC76-2B18-BD86-C9B2-7786A0C349CD}"/>
                </a:ext>
                <a:ext uri="{C183D7F6-B498-43B3-948B-1728B52AA6E4}">
                  <adec:decorative xmlns:adec="http://schemas.microsoft.com/office/drawing/2017/decorative" val="1"/>
                </a:ext>
              </a:extLst>
            </p:cNvPr>
            <p:cNvSpPr>
              <a:spLocks noChangeAspect="1"/>
            </p:cNvSpPr>
            <p:nvPr/>
          </p:nvSpPr>
          <p:spPr>
            <a:xfrm rot="15824305">
              <a:off x="8265637" y="2984141"/>
              <a:ext cx="1498679" cy="2232765"/>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 name="connsiteX0" fmla="*/ 0 w 915665"/>
                <a:gd name="connsiteY0" fmla="*/ 917354 h 1184468"/>
                <a:gd name="connsiteX1" fmla="*/ 485084 w 915665"/>
                <a:gd name="connsiteY1" fmla="*/ 0 h 1184468"/>
                <a:gd name="connsiteX2" fmla="*/ 915665 w 915665"/>
                <a:gd name="connsiteY2" fmla="*/ 1184468 h 1184468"/>
                <a:gd name="connsiteX3" fmla="*/ 0 w 915665"/>
                <a:gd name="connsiteY3" fmla="*/ 917354 h 1184468"/>
                <a:gd name="connsiteX0" fmla="*/ 0 w 1676280"/>
                <a:gd name="connsiteY0" fmla="*/ 917354 h 917354"/>
                <a:gd name="connsiteX1" fmla="*/ 485084 w 1676280"/>
                <a:gd name="connsiteY1" fmla="*/ 0 h 917354"/>
                <a:gd name="connsiteX2" fmla="*/ 1676280 w 1676280"/>
                <a:gd name="connsiteY2" fmla="*/ 678115 h 917354"/>
                <a:gd name="connsiteX3" fmla="*/ 0 w 1676280"/>
                <a:gd name="connsiteY3" fmla="*/ 917354 h 917354"/>
                <a:gd name="connsiteX0" fmla="*/ 690608 w 1191196"/>
                <a:gd name="connsiteY0" fmla="*/ 1394466 h 1394466"/>
                <a:gd name="connsiteX1" fmla="*/ 0 w 1191196"/>
                <a:gd name="connsiteY1" fmla="*/ 0 h 1394466"/>
                <a:gd name="connsiteX2" fmla="*/ 1191196 w 1191196"/>
                <a:gd name="connsiteY2" fmla="*/ 678115 h 1394466"/>
                <a:gd name="connsiteX3" fmla="*/ 690608 w 1191196"/>
                <a:gd name="connsiteY3" fmla="*/ 1394466 h 1394466"/>
                <a:gd name="connsiteX0" fmla="*/ 901497 w 1402085"/>
                <a:gd name="connsiteY0" fmla="*/ 1197245 h 1197245"/>
                <a:gd name="connsiteX1" fmla="*/ 0 w 1402085"/>
                <a:gd name="connsiteY1" fmla="*/ 0 h 1197245"/>
                <a:gd name="connsiteX2" fmla="*/ 1402085 w 1402085"/>
                <a:gd name="connsiteY2" fmla="*/ 480894 h 1197245"/>
                <a:gd name="connsiteX3" fmla="*/ 901497 w 1402085"/>
                <a:gd name="connsiteY3" fmla="*/ 1197245 h 1197245"/>
                <a:gd name="connsiteX0" fmla="*/ 2416553 w 2416553"/>
                <a:gd name="connsiteY0" fmla="*/ 1247943 h 1247943"/>
                <a:gd name="connsiteX1" fmla="*/ 0 w 2416553"/>
                <a:gd name="connsiteY1" fmla="*/ 0 h 1247943"/>
                <a:gd name="connsiteX2" fmla="*/ 1402085 w 2416553"/>
                <a:gd name="connsiteY2" fmla="*/ 480894 h 1247943"/>
                <a:gd name="connsiteX3" fmla="*/ 2416553 w 2416553"/>
                <a:gd name="connsiteY3" fmla="*/ 1247943 h 1247943"/>
                <a:gd name="connsiteX0" fmla="*/ 2030135 w 2030135"/>
                <a:gd name="connsiteY0" fmla="*/ 1209221 h 1209221"/>
                <a:gd name="connsiteX1" fmla="*/ 0 w 2030135"/>
                <a:gd name="connsiteY1" fmla="*/ 0 h 1209221"/>
                <a:gd name="connsiteX2" fmla="*/ 1402085 w 2030135"/>
                <a:gd name="connsiteY2" fmla="*/ 480894 h 1209221"/>
                <a:gd name="connsiteX3" fmla="*/ 2030135 w 2030135"/>
                <a:gd name="connsiteY3" fmla="*/ 1209221 h 1209221"/>
                <a:gd name="connsiteX0" fmla="*/ 1694948 w 1694948"/>
                <a:gd name="connsiteY0" fmla="*/ 943857 h 943857"/>
                <a:gd name="connsiteX1" fmla="*/ 0 w 1694948"/>
                <a:gd name="connsiteY1" fmla="*/ 0 h 943857"/>
                <a:gd name="connsiteX2" fmla="*/ 1402085 w 1694948"/>
                <a:gd name="connsiteY2" fmla="*/ 480894 h 943857"/>
                <a:gd name="connsiteX3" fmla="*/ 1694948 w 1694948"/>
                <a:gd name="connsiteY3" fmla="*/ 943857 h 943857"/>
              </a:gdLst>
              <a:ahLst/>
              <a:cxnLst>
                <a:cxn ang="0">
                  <a:pos x="connsiteX0" y="connsiteY0"/>
                </a:cxn>
                <a:cxn ang="0">
                  <a:pos x="connsiteX1" y="connsiteY1"/>
                </a:cxn>
                <a:cxn ang="0">
                  <a:pos x="connsiteX2" y="connsiteY2"/>
                </a:cxn>
                <a:cxn ang="0">
                  <a:pos x="connsiteX3" y="connsiteY3"/>
                </a:cxn>
              </a:cxnLst>
              <a:rect l="l" t="t" r="r" b="b"/>
              <a:pathLst>
                <a:path w="1694948" h="943857">
                  <a:moveTo>
                    <a:pt x="1694948" y="943857"/>
                  </a:moveTo>
                  <a:lnTo>
                    <a:pt x="0" y="0"/>
                  </a:lnTo>
                  <a:lnTo>
                    <a:pt x="1402085" y="480894"/>
                  </a:lnTo>
                  <a:lnTo>
                    <a:pt x="1694948" y="9438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2" name="TextBox 11">
              <a:extLst>
                <a:ext uri="{FF2B5EF4-FFF2-40B4-BE49-F238E27FC236}">
                  <a16:creationId xmlns:a16="http://schemas.microsoft.com/office/drawing/2014/main" id="{C60BFD68-2BFD-5B71-5421-DD8E2E98D25C}"/>
                </a:ext>
                <a:ext uri="{C183D7F6-B498-43B3-948B-1728B52AA6E4}">
                  <adec:decorative xmlns:adec="http://schemas.microsoft.com/office/drawing/2017/decorative" val="1"/>
                </a:ext>
              </a:extLst>
            </p:cNvPr>
            <p:cNvSpPr txBox="1"/>
            <p:nvPr/>
          </p:nvSpPr>
          <p:spPr>
            <a:xfrm>
              <a:off x="8380499" y="2972282"/>
              <a:ext cx="556563"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D.</a:t>
              </a:r>
            </a:p>
          </p:txBody>
        </p:sp>
        <p:sp>
          <p:nvSpPr>
            <p:cNvPr id="13" name="Triangle 11" descr="Five shapes. Four of them are triangles including an equilateral triangle, a right-angled triangle and two scalene triangles. The fifth shape looks like triangle since it has a point at the top, but actually has four sides.">
              <a:extLst>
                <a:ext uri="{FF2B5EF4-FFF2-40B4-BE49-F238E27FC236}">
                  <a16:creationId xmlns:a16="http://schemas.microsoft.com/office/drawing/2014/main" id="{3F9B050B-94AC-1454-FDC9-517A4E2BD6F7}"/>
                </a:ext>
                <a:ext uri="{C183D7F6-B498-43B3-948B-1728B52AA6E4}">
                  <adec:decorative xmlns:adec="http://schemas.microsoft.com/office/drawing/2017/decorative" val="1"/>
                </a:ext>
              </a:extLst>
            </p:cNvPr>
            <p:cNvSpPr>
              <a:spLocks noChangeAspect="1"/>
            </p:cNvSpPr>
            <p:nvPr/>
          </p:nvSpPr>
          <p:spPr>
            <a:xfrm rot="10800000">
              <a:off x="10716731" y="3546846"/>
              <a:ext cx="931321" cy="1387503"/>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4" name="TextBox 13">
              <a:extLst>
                <a:ext uri="{FF2B5EF4-FFF2-40B4-BE49-F238E27FC236}">
                  <a16:creationId xmlns:a16="http://schemas.microsoft.com/office/drawing/2014/main" id="{5E639D01-7038-029E-E27F-8546AC2AF21C}"/>
                </a:ext>
                <a:ext uri="{C183D7F6-B498-43B3-948B-1728B52AA6E4}">
                  <adec:decorative xmlns:adec="http://schemas.microsoft.com/office/drawing/2017/decorative" val="1"/>
                </a:ext>
              </a:extLst>
            </p:cNvPr>
            <p:cNvSpPr txBox="1"/>
            <p:nvPr/>
          </p:nvSpPr>
          <p:spPr>
            <a:xfrm>
              <a:off x="10384499" y="2972282"/>
              <a:ext cx="513282" cy="523220"/>
            </a:xfrm>
            <a:prstGeom prst="rect">
              <a:avLst/>
            </a:prstGeom>
            <a:noFill/>
          </p:spPr>
          <p:txBody>
            <a:bodyPr wrap="none" rtlCol="0">
              <a:spAutoFit/>
            </a:bodyPr>
            <a:lstStyle/>
            <a:p>
              <a:r>
                <a:rPr lang="en-US" sz="2800" dirty="0">
                  <a:solidFill>
                    <a:schemeClr val="tx2"/>
                  </a:solidFill>
                  <a:latin typeface="Montserrat" panose="00000500000000000000" pitchFamily="50" charset="0"/>
                </a:rPr>
                <a:t>E.</a:t>
              </a:r>
            </a:p>
          </p:txBody>
        </p:sp>
      </p:grpSp>
    </p:spTree>
    <p:extLst>
      <p:ext uri="{BB962C8B-B14F-4D97-AF65-F5344CB8AC3E}">
        <p14:creationId xmlns:p14="http://schemas.microsoft.com/office/powerpoint/2010/main" val="323890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9F97-CD7B-011B-AA1C-7536127359EA}"/>
              </a:ext>
            </a:extLst>
          </p:cNvPr>
          <p:cNvSpPr>
            <a:spLocks noGrp="1"/>
          </p:cNvSpPr>
          <p:nvPr>
            <p:ph type="title"/>
          </p:nvPr>
        </p:nvSpPr>
        <p:spPr/>
        <p:txBody>
          <a:bodyPr/>
          <a:lstStyle/>
          <a:p>
            <a:r>
              <a:rPr lang="es-419" dirty="0"/>
              <a:t>Clasificar formas: Formas típicas y atípicas</a:t>
            </a:r>
            <a:endParaRPr lang="en-US" dirty="0"/>
          </a:p>
        </p:txBody>
      </p:sp>
      <p:sp>
        <p:nvSpPr>
          <p:cNvPr id="3" name="Content Placeholder 2">
            <a:extLst>
              <a:ext uri="{FF2B5EF4-FFF2-40B4-BE49-F238E27FC236}">
                <a16:creationId xmlns:a16="http://schemas.microsoft.com/office/drawing/2014/main" id="{3B54CF0D-FBCC-A077-B6AA-27469F4627CC}"/>
              </a:ext>
            </a:extLst>
          </p:cNvPr>
          <p:cNvSpPr>
            <a:spLocks noGrp="1"/>
          </p:cNvSpPr>
          <p:nvPr>
            <p:ph idx="1"/>
          </p:nvPr>
        </p:nvSpPr>
        <p:spPr>
          <a:xfrm>
            <a:off x="851647" y="1253331"/>
            <a:ext cx="4708496" cy="4351338"/>
          </a:xfrm>
        </p:spPr>
        <p:txBody>
          <a:bodyPr/>
          <a:lstStyle/>
          <a:p>
            <a:pPr marL="0" indent="0">
              <a:buNone/>
            </a:pPr>
            <a:r>
              <a:rPr lang="es-419" dirty="0"/>
              <a:t>Los niños encuentran más fácil clasificar las formas </a:t>
            </a:r>
            <a:r>
              <a:rPr lang="es-419" b="1" dirty="0"/>
              <a:t>típicas </a:t>
            </a:r>
            <a:r>
              <a:rPr lang="es-419" dirty="0"/>
              <a:t>en comparación con las formas </a:t>
            </a:r>
            <a:r>
              <a:rPr lang="es-419" b="1" dirty="0"/>
              <a:t>atípicas</a:t>
            </a:r>
            <a:r>
              <a:rPr lang="en-US" dirty="0"/>
              <a:t>.</a:t>
            </a:r>
          </a:p>
        </p:txBody>
      </p:sp>
      <p:sp>
        <p:nvSpPr>
          <p:cNvPr id="10" name="TextBox 9">
            <a:extLst>
              <a:ext uri="{FF2B5EF4-FFF2-40B4-BE49-F238E27FC236}">
                <a16:creationId xmlns:a16="http://schemas.microsoft.com/office/drawing/2014/main" id="{263DAD20-3E26-9405-57CE-CC1866C6B9FB}"/>
              </a:ext>
            </a:extLst>
          </p:cNvPr>
          <p:cNvSpPr txBox="1"/>
          <p:nvPr/>
        </p:nvSpPr>
        <p:spPr>
          <a:xfrm>
            <a:off x="851646" y="3229608"/>
            <a:ext cx="4708496" cy="276999"/>
          </a:xfrm>
          <a:prstGeom prst="rect">
            <a:avLst/>
          </a:prstGeom>
          <a:noFill/>
        </p:spPr>
        <p:txBody>
          <a:bodyPr wrap="square" rtlCol="0">
            <a:spAutoFit/>
          </a:bodyPr>
          <a:lstStyle/>
          <a:p>
            <a:r>
              <a:rPr lang="en-US" sz="1200" dirty="0">
                <a:solidFill>
                  <a:srgbClr val="767676"/>
                </a:solidFill>
                <a:latin typeface="Montserrat" panose="00000500000000000000" pitchFamily="50" charset="0"/>
              </a:rPr>
              <a:t>Clements et al. (1999); Clements y Sarama (2021) </a:t>
            </a:r>
          </a:p>
        </p:txBody>
      </p:sp>
      <p:graphicFrame>
        <p:nvGraphicFramePr>
          <p:cNvPr id="4" name="Table 4">
            <a:extLst>
              <a:ext uri="{FF2B5EF4-FFF2-40B4-BE49-F238E27FC236}">
                <a16:creationId xmlns:a16="http://schemas.microsoft.com/office/drawing/2014/main" id="{E3294B59-49FF-7B1C-64F5-AEDF9288412E}"/>
              </a:ext>
            </a:extLst>
          </p:cNvPr>
          <p:cNvGraphicFramePr>
            <a:graphicFrameLocks/>
          </p:cNvGraphicFramePr>
          <p:nvPr>
            <p:extLst>
              <p:ext uri="{D42A27DB-BD31-4B8C-83A1-F6EECF244321}">
                <p14:modId xmlns:p14="http://schemas.microsoft.com/office/powerpoint/2010/main" val="3180750850"/>
              </p:ext>
            </p:extLst>
          </p:nvPr>
        </p:nvGraphicFramePr>
        <p:xfrm>
          <a:off x="5944161" y="1215667"/>
          <a:ext cx="5648071" cy="4670619"/>
        </p:xfrm>
        <a:graphic>
          <a:graphicData uri="http://schemas.openxmlformats.org/drawingml/2006/table">
            <a:tbl>
              <a:tblPr firstRow="1" bandRow="1">
                <a:tableStyleId>{5C22544A-7EE6-4342-B048-85BDC9FD1C3A}</a:tableStyleId>
              </a:tblPr>
              <a:tblGrid>
                <a:gridCol w="2078961">
                  <a:extLst>
                    <a:ext uri="{9D8B030D-6E8A-4147-A177-3AD203B41FA5}">
                      <a16:colId xmlns:a16="http://schemas.microsoft.com/office/drawing/2014/main" val="1263285585"/>
                    </a:ext>
                  </a:extLst>
                </a:gridCol>
                <a:gridCol w="3569110">
                  <a:extLst>
                    <a:ext uri="{9D8B030D-6E8A-4147-A177-3AD203B41FA5}">
                      <a16:colId xmlns:a16="http://schemas.microsoft.com/office/drawing/2014/main" val="3629347565"/>
                    </a:ext>
                  </a:extLst>
                </a:gridCol>
              </a:tblGrid>
              <a:tr h="5940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chemeClr val="bg1"/>
                          </a:solidFill>
                          <a:latin typeface="Montserrat" panose="00000500000000000000" pitchFamily="50" charset="0"/>
                        </a:rPr>
                        <a:t>Tipo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s-ES_tradnl" sz="2000" noProof="0" dirty="0">
                          <a:solidFill>
                            <a:schemeClr val="bg1"/>
                          </a:solidFill>
                          <a:latin typeface="Montserrat" panose="00000500000000000000" pitchFamily="50" charset="0"/>
                        </a:rPr>
                        <a:t>Triángulo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250085410"/>
                  </a:ext>
                </a:extLst>
              </a:tr>
              <a:tr h="1287492">
                <a:tc>
                  <a:txBody>
                    <a:bodyPr/>
                    <a:lstStyle/>
                    <a:p>
                      <a:pPr algn="ctr"/>
                      <a:r>
                        <a:rPr lang="es-ES_tradnl" sz="2000" noProof="0">
                          <a:latin typeface="Montserrat" panose="00000500000000000000" pitchFamily="50" charset="0"/>
                        </a:rPr>
                        <a:t>Típico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956946"/>
                  </a:ext>
                </a:extLst>
              </a:tr>
              <a:tr h="1378974">
                <a:tc>
                  <a:txBody>
                    <a:bodyPr/>
                    <a:lstStyle/>
                    <a:p>
                      <a:pPr algn="ctr"/>
                      <a:r>
                        <a:rPr lang="es-ES_tradnl" sz="2000" noProof="0">
                          <a:latin typeface="Montserrat" panose="00000500000000000000" pitchFamily="50" charset="0"/>
                        </a:rPr>
                        <a:t>Atípico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1340357"/>
                  </a:ext>
                </a:extLst>
              </a:tr>
              <a:tr h="1410151">
                <a:tc>
                  <a:txBody>
                    <a:bodyPr/>
                    <a:lstStyle/>
                    <a:p>
                      <a:pPr algn="ctr"/>
                      <a:r>
                        <a:rPr lang="es-ES_tradnl" sz="2000" noProof="0" dirty="0">
                          <a:latin typeface="Montserrat" panose="00000500000000000000" pitchFamily="50" charset="0"/>
                        </a:rPr>
                        <a:t>No válido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006839"/>
                  </a:ext>
                </a:extLst>
              </a:tr>
            </a:tbl>
          </a:graphicData>
        </a:graphic>
      </p:graphicFrame>
      <p:sp>
        <p:nvSpPr>
          <p:cNvPr id="5" name="Triangle 8" descr="Triángulo típico.">
            <a:extLst>
              <a:ext uri="{FF2B5EF4-FFF2-40B4-BE49-F238E27FC236}">
                <a16:creationId xmlns:a16="http://schemas.microsoft.com/office/drawing/2014/main" id="{6A1BA4B4-8A12-A6ED-95FE-828D64483365}"/>
              </a:ext>
            </a:extLst>
          </p:cNvPr>
          <p:cNvSpPr>
            <a:spLocks noChangeAspect="1"/>
          </p:cNvSpPr>
          <p:nvPr/>
        </p:nvSpPr>
        <p:spPr>
          <a:xfrm>
            <a:off x="9046441" y="2023407"/>
            <a:ext cx="927653" cy="83127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6" name="Triangle 11" descr="Triángulo atípico con longitudes de lado diferentes.">
            <a:extLst>
              <a:ext uri="{FF2B5EF4-FFF2-40B4-BE49-F238E27FC236}">
                <a16:creationId xmlns:a16="http://schemas.microsoft.com/office/drawing/2014/main" id="{C8773E3B-CFD0-9D6E-3020-5F4AD207393F}"/>
              </a:ext>
              <a:ext uri="{C183D7F6-B498-43B3-948B-1728B52AA6E4}">
                <adec:decorative xmlns:adec="http://schemas.microsoft.com/office/drawing/2017/decorative" val="0"/>
              </a:ext>
            </a:extLst>
          </p:cNvPr>
          <p:cNvSpPr/>
          <p:nvPr/>
        </p:nvSpPr>
        <p:spPr>
          <a:xfrm rot="16200000">
            <a:off x="9202423" y="2749076"/>
            <a:ext cx="615688" cy="2130750"/>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 name="connsiteX0" fmla="*/ 0 w 915665"/>
              <a:gd name="connsiteY0" fmla="*/ 917354 h 1184468"/>
              <a:gd name="connsiteX1" fmla="*/ 485084 w 915665"/>
              <a:gd name="connsiteY1" fmla="*/ 0 h 1184468"/>
              <a:gd name="connsiteX2" fmla="*/ 915665 w 915665"/>
              <a:gd name="connsiteY2" fmla="*/ 1184468 h 1184468"/>
              <a:gd name="connsiteX3" fmla="*/ 0 w 915665"/>
              <a:gd name="connsiteY3" fmla="*/ 917354 h 1184468"/>
            </a:gdLst>
            <a:ahLst/>
            <a:cxnLst>
              <a:cxn ang="0">
                <a:pos x="connsiteX0" y="connsiteY0"/>
              </a:cxn>
              <a:cxn ang="0">
                <a:pos x="connsiteX1" y="connsiteY1"/>
              </a:cxn>
              <a:cxn ang="0">
                <a:pos x="connsiteX2" y="connsiteY2"/>
              </a:cxn>
              <a:cxn ang="0">
                <a:pos x="connsiteX3" y="connsiteY3"/>
              </a:cxn>
            </a:cxnLst>
            <a:rect l="l" t="t" r="r" b="b"/>
            <a:pathLst>
              <a:path w="915665" h="1184468">
                <a:moveTo>
                  <a:pt x="0" y="917354"/>
                </a:moveTo>
                <a:lnTo>
                  <a:pt x="485084" y="0"/>
                </a:lnTo>
                <a:lnTo>
                  <a:pt x="915665" y="1184468"/>
                </a:lnTo>
                <a:lnTo>
                  <a:pt x="0" y="9173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9" name="Freeform 4" descr="Triángulo no válido con un cuarto lado.">
            <a:extLst>
              <a:ext uri="{FF2B5EF4-FFF2-40B4-BE49-F238E27FC236}">
                <a16:creationId xmlns:a16="http://schemas.microsoft.com/office/drawing/2014/main" id="{AE833E6E-6551-4DB8-5911-04C702EC1C74}"/>
              </a:ext>
              <a:ext uri="{C183D7F6-B498-43B3-948B-1728B52AA6E4}">
                <adec:decorative xmlns:adec="http://schemas.microsoft.com/office/drawing/2017/decorative" val="0"/>
              </a:ext>
            </a:extLst>
          </p:cNvPr>
          <p:cNvSpPr/>
          <p:nvPr/>
        </p:nvSpPr>
        <p:spPr>
          <a:xfrm>
            <a:off x="9285546" y="4760955"/>
            <a:ext cx="979332" cy="912341"/>
          </a:xfrm>
          <a:custGeom>
            <a:avLst/>
            <a:gdLst>
              <a:gd name="connsiteX0" fmla="*/ 706056 w 2673752"/>
              <a:gd name="connsiteY0" fmla="*/ 0 h 1689904"/>
              <a:gd name="connsiteX1" fmla="*/ 706056 w 2673752"/>
              <a:gd name="connsiteY1" fmla="*/ 0 h 1689904"/>
              <a:gd name="connsiteX2" fmla="*/ 601884 w 2673752"/>
              <a:gd name="connsiteY2" fmla="*/ 150471 h 1689904"/>
              <a:gd name="connsiteX3" fmla="*/ 0 w 2673752"/>
              <a:gd name="connsiteY3" fmla="*/ 1169043 h 1689904"/>
              <a:gd name="connsiteX4" fmla="*/ 891251 w 2673752"/>
              <a:gd name="connsiteY4" fmla="*/ 1689904 h 1689904"/>
              <a:gd name="connsiteX5" fmla="*/ 2673752 w 2673752"/>
              <a:gd name="connsiteY5" fmla="*/ 1319514 h 1689904"/>
              <a:gd name="connsiteX6" fmla="*/ 706056 w 2673752"/>
              <a:gd name="connsiteY6" fmla="*/ 0 h 1689904"/>
              <a:gd name="connsiteX0" fmla="*/ 717631 w 2685327"/>
              <a:gd name="connsiteY0" fmla="*/ 0 h 1689904"/>
              <a:gd name="connsiteX1" fmla="*/ 717631 w 2685327"/>
              <a:gd name="connsiteY1" fmla="*/ 0 h 1689904"/>
              <a:gd name="connsiteX2" fmla="*/ 0 w 2685327"/>
              <a:gd name="connsiteY2" fmla="*/ 1180618 h 1689904"/>
              <a:gd name="connsiteX3" fmla="*/ 11575 w 2685327"/>
              <a:gd name="connsiteY3" fmla="*/ 1169043 h 1689904"/>
              <a:gd name="connsiteX4" fmla="*/ 902826 w 2685327"/>
              <a:gd name="connsiteY4" fmla="*/ 1689904 h 1689904"/>
              <a:gd name="connsiteX5" fmla="*/ 2685327 w 2685327"/>
              <a:gd name="connsiteY5" fmla="*/ 1319514 h 1689904"/>
              <a:gd name="connsiteX6" fmla="*/ 717631 w 2685327"/>
              <a:gd name="connsiteY6" fmla="*/ 0 h 1689904"/>
              <a:gd name="connsiteX0" fmla="*/ 717631 w 1828800"/>
              <a:gd name="connsiteY0" fmla="*/ 0 h 1689904"/>
              <a:gd name="connsiteX1" fmla="*/ 717631 w 1828800"/>
              <a:gd name="connsiteY1" fmla="*/ 0 h 1689904"/>
              <a:gd name="connsiteX2" fmla="*/ 0 w 1828800"/>
              <a:gd name="connsiteY2" fmla="*/ 1180618 h 1689904"/>
              <a:gd name="connsiteX3" fmla="*/ 11575 w 1828800"/>
              <a:gd name="connsiteY3" fmla="*/ 1169043 h 1689904"/>
              <a:gd name="connsiteX4" fmla="*/ 902826 w 1828800"/>
              <a:gd name="connsiteY4" fmla="*/ 1689904 h 1689904"/>
              <a:gd name="connsiteX5" fmla="*/ 1828800 w 1828800"/>
              <a:gd name="connsiteY5" fmla="*/ 1400536 h 1689904"/>
              <a:gd name="connsiteX6" fmla="*/ 717631 w 1828800"/>
              <a:gd name="connsiteY6" fmla="*/ 0 h 1689904"/>
              <a:gd name="connsiteX0" fmla="*/ 717631 w 1828800"/>
              <a:gd name="connsiteY0" fmla="*/ 0 h 2176040"/>
              <a:gd name="connsiteX1" fmla="*/ 717631 w 1828800"/>
              <a:gd name="connsiteY1" fmla="*/ 0 h 2176040"/>
              <a:gd name="connsiteX2" fmla="*/ 0 w 1828800"/>
              <a:gd name="connsiteY2" fmla="*/ 1180618 h 2176040"/>
              <a:gd name="connsiteX3" fmla="*/ 11575 w 1828800"/>
              <a:gd name="connsiteY3" fmla="*/ 1169043 h 2176040"/>
              <a:gd name="connsiteX4" fmla="*/ 717631 w 1828800"/>
              <a:gd name="connsiteY4" fmla="*/ 2176040 h 2176040"/>
              <a:gd name="connsiteX5" fmla="*/ 1828800 w 1828800"/>
              <a:gd name="connsiteY5" fmla="*/ 1400536 h 2176040"/>
              <a:gd name="connsiteX6" fmla="*/ 717631 w 1828800"/>
              <a:gd name="connsiteY6" fmla="*/ 0 h 2176040"/>
              <a:gd name="connsiteX0" fmla="*/ 717631 w 1828800"/>
              <a:gd name="connsiteY0" fmla="*/ 0 h 1608881"/>
              <a:gd name="connsiteX1" fmla="*/ 717631 w 1828800"/>
              <a:gd name="connsiteY1" fmla="*/ 0 h 1608881"/>
              <a:gd name="connsiteX2" fmla="*/ 0 w 1828800"/>
              <a:gd name="connsiteY2" fmla="*/ 1180618 h 1608881"/>
              <a:gd name="connsiteX3" fmla="*/ 11575 w 1828800"/>
              <a:gd name="connsiteY3" fmla="*/ 1169043 h 1608881"/>
              <a:gd name="connsiteX4" fmla="*/ 717631 w 1828800"/>
              <a:gd name="connsiteY4" fmla="*/ 1608881 h 1608881"/>
              <a:gd name="connsiteX5" fmla="*/ 1828800 w 1828800"/>
              <a:gd name="connsiteY5" fmla="*/ 1400536 h 1608881"/>
              <a:gd name="connsiteX6" fmla="*/ 717631 w 1828800"/>
              <a:gd name="connsiteY6" fmla="*/ 0 h 16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608881">
                <a:moveTo>
                  <a:pt x="717631" y="0"/>
                </a:moveTo>
                <a:lnTo>
                  <a:pt x="717631" y="0"/>
                </a:lnTo>
                <a:lnTo>
                  <a:pt x="0" y="1180618"/>
                </a:lnTo>
                <a:lnTo>
                  <a:pt x="11575" y="1169043"/>
                </a:lnTo>
                <a:lnTo>
                  <a:pt x="717631" y="1608881"/>
                </a:lnTo>
                <a:lnTo>
                  <a:pt x="1828800" y="1400536"/>
                </a:lnTo>
                <a:lnTo>
                  <a:pt x="71763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Tree>
    <p:extLst>
      <p:ext uri="{BB962C8B-B14F-4D97-AF65-F5344CB8AC3E}">
        <p14:creationId xmlns:p14="http://schemas.microsoft.com/office/powerpoint/2010/main" val="109036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US" dirty="0"/>
              <a:t>Aprender acerca de los atributos de las formas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1"/>
            <a:ext cx="5394296" cy="4351338"/>
          </a:xfrm>
        </p:spPr>
        <p:txBody>
          <a:bodyPr/>
          <a:lstStyle/>
          <a:p>
            <a:pPr marL="0" indent="0">
              <a:buNone/>
            </a:pPr>
            <a:r>
              <a:rPr lang="es-419" dirty="0">
                <a:solidFill>
                  <a:schemeClr val="tx2"/>
                </a:solidFill>
              </a:rPr>
              <a:t>Entre 3 y 5 años</a:t>
            </a:r>
            <a:r>
              <a:rPr lang="en-US" dirty="0">
                <a:solidFill>
                  <a:schemeClr val="tx2"/>
                </a:solidFill>
              </a:rPr>
              <a:t>:</a:t>
            </a:r>
          </a:p>
          <a:p>
            <a:pPr>
              <a:spcAft>
                <a:spcPts val="1800"/>
              </a:spcAft>
            </a:pPr>
            <a:r>
              <a:rPr lang="es-419" dirty="0"/>
              <a:t>Los niños usan vocabulario como "esquinas" y "lados”.</a:t>
            </a:r>
            <a:endParaRPr lang="en-US" b="1" dirty="0">
              <a:solidFill>
                <a:schemeClr val="accent2"/>
              </a:solidFill>
            </a:endParaRPr>
          </a:p>
          <a:p>
            <a:pPr marL="0" indent="0">
              <a:buNone/>
            </a:pPr>
            <a:r>
              <a:rPr lang="es-ES_tradnl" dirty="0">
                <a:solidFill>
                  <a:schemeClr val="tx2"/>
                </a:solidFill>
              </a:rPr>
              <a:t>En kindergarten: </a:t>
            </a:r>
          </a:p>
          <a:p>
            <a:r>
              <a:rPr lang="es-419" dirty="0"/>
              <a:t>Los niños usan atributos de las formas para categorizar formas</a:t>
            </a:r>
            <a:r>
              <a:rPr lang="en-US" dirty="0"/>
              <a:t>.</a:t>
            </a:r>
          </a:p>
        </p:txBody>
      </p:sp>
      <p:pic>
        <p:nvPicPr>
          <p:cNvPr id="6" name="Picture 5" descr="Rectángulo bidimensional con vértice (esquina de la forma) etiquetado y borde o lado etiquetado.">
            <a:extLst>
              <a:ext uri="{FF2B5EF4-FFF2-40B4-BE49-F238E27FC236}">
                <a16:creationId xmlns:a16="http://schemas.microsoft.com/office/drawing/2014/main" id="{38B63FB1-83B7-D614-9E4A-33F381363DA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82668" y="1332130"/>
            <a:ext cx="5070352" cy="3687528"/>
          </a:xfrm>
          <a:prstGeom prst="rect">
            <a:avLst/>
          </a:prstGeom>
        </p:spPr>
      </p:pic>
    </p:spTree>
    <p:extLst>
      <p:ext uri="{BB962C8B-B14F-4D97-AF65-F5344CB8AC3E}">
        <p14:creationId xmlns:p14="http://schemas.microsoft.com/office/powerpoint/2010/main" val="265745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_tradnl" dirty="0"/>
              <a:t>Nombrar formas bidimensionales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1"/>
            <a:ext cx="4235183" cy="4351338"/>
          </a:xfrm>
        </p:spPr>
        <p:txBody>
          <a:bodyPr/>
          <a:lstStyle/>
          <a:p>
            <a:pPr marL="0" indent="0">
              <a:buNone/>
            </a:pPr>
            <a:r>
              <a:rPr lang="es-419" dirty="0">
                <a:solidFill>
                  <a:schemeClr val="tx2"/>
                </a:solidFill>
              </a:rPr>
              <a:t>Entre 3 y 5 años</a:t>
            </a:r>
            <a:r>
              <a:rPr lang="en-US" dirty="0">
                <a:solidFill>
                  <a:schemeClr val="tx2"/>
                </a:solidFill>
              </a:rPr>
              <a:t>:</a:t>
            </a:r>
          </a:p>
          <a:p>
            <a:pPr>
              <a:spcAft>
                <a:spcPts val="1800"/>
              </a:spcAft>
            </a:pPr>
            <a:r>
              <a:rPr lang="es-US" dirty="0">
                <a:solidFill>
                  <a:schemeClr val="tx1"/>
                </a:solidFill>
              </a:rPr>
              <a:t>L</a:t>
            </a:r>
            <a:r>
              <a:rPr lang="es-US" dirty="0"/>
              <a:t>os niños nombran círculo, cuadrado, triángulo, rectángulo.</a:t>
            </a:r>
          </a:p>
          <a:p>
            <a:pPr marL="0" indent="0">
              <a:buNone/>
            </a:pPr>
            <a:r>
              <a:rPr lang="es-ES_tradnl" dirty="0">
                <a:solidFill>
                  <a:schemeClr val="tx2"/>
                </a:solidFill>
              </a:rPr>
              <a:t>En kindergarten: </a:t>
            </a:r>
          </a:p>
          <a:p>
            <a:r>
              <a:rPr lang="es-US" dirty="0">
                <a:solidFill>
                  <a:schemeClr val="tx1"/>
                </a:solidFill>
              </a:rPr>
              <a:t>L</a:t>
            </a:r>
            <a:r>
              <a:rPr lang="es-US" dirty="0"/>
              <a:t>os niños nombran rombo, pentágono, hexágono, octágono.</a:t>
            </a:r>
            <a:endParaRPr lang="en-US" dirty="0"/>
          </a:p>
        </p:txBody>
      </p:sp>
      <p:pic>
        <p:nvPicPr>
          <p:cNvPr id="5" name="Picture 4" descr="Círculo, cuadrado, triángulo, rectángulo, rombo, pentágono, hexágono, octágono.">
            <a:extLst>
              <a:ext uri="{FF2B5EF4-FFF2-40B4-BE49-F238E27FC236}">
                <a16:creationId xmlns:a16="http://schemas.microsoft.com/office/drawing/2014/main" id="{B24F2B72-189A-AA52-41F4-3B6C21E27BE6}"/>
              </a:ext>
            </a:extLst>
          </p:cNvPr>
          <p:cNvPicPr>
            <a:picLocks noChangeAspect="1"/>
          </p:cNvPicPr>
          <p:nvPr/>
        </p:nvPicPr>
        <p:blipFill>
          <a:blip r:embed="rId3" cstate="screen">
            <a:extLst>
              <a:ext uri="{28A0092B-C50C-407E-A947-70E740481C1C}">
                <a14:useLocalDpi xmlns:a14="http://schemas.microsoft.com/office/drawing/2010/main"/>
              </a:ext>
            </a:extLst>
          </a:blip>
          <a:srcRect l="-519" r="1536"/>
          <a:stretch/>
        </p:blipFill>
        <p:spPr>
          <a:xfrm>
            <a:off x="5086830" y="1513753"/>
            <a:ext cx="6660365" cy="3328420"/>
          </a:xfrm>
          <a:prstGeom prst="rect">
            <a:avLst/>
          </a:prstGeom>
        </p:spPr>
      </p:pic>
    </p:spTree>
    <p:extLst>
      <p:ext uri="{BB962C8B-B14F-4D97-AF65-F5344CB8AC3E}">
        <p14:creationId xmlns:p14="http://schemas.microsoft.com/office/powerpoint/2010/main" val="209566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_tradnl" dirty="0"/>
              <a:t>Nombrar formas tridimensionales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1"/>
            <a:ext cx="10834074" cy="2035559"/>
          </a:xfrm>
        </p:spPr>
        <p:txBody>
          <a:bodyPr/>
          <a:lstStyle/>
          <a:p>
            <a:pPr marL="0" indent="0">
              <a:buNone/>
            </a:pPr>
            <a:r>
              <a:rPr lang="es-ES_tradnl" dirty="0">
                <a:solidFill>
                  <a:schemeClr val="tx2"/>
                </a:solidFill>
              </a:rPr>
              <a:t>Entre 3 y 5 años: </a:t>
            </a:r>
          </a:p>
          <a:p>
            <a:r>
              <a:rPr lang="es-419" dirty="0">
                <a:solidFill>
                  <a:schemeClr val="accent5"/>
                </a:solidFill>
              </a:rPr>
              <a:t>Los niños usan nombres informales en el preescolar</a:t>
            </a:r>
            <a:r>
              <a:rPr lang="en-US" dirty="0"/>
              <a:t>.</a:t>
            </a:r>
          </a:p>
          <a:p>
            <a:pPr marL="0" indent="0">
              <a:buNone/>
            </a:pPr>
            <a:r>
              <a:rPr lang="es-ES_tradnl" dirty="0">
                <a:solidFill>
                  <a:schemeClr val="tx2"/>
                </a:solidFill>
              </a:rPr>
              <a:t>En kindergarten</a:t>
            </a:r>
            <a:r>
              <a:rPr lang="en-US" dirty="0">
                <a:solidFill>
                  <a:schemeClr val="tx2"/>
                </a:solidFill>
              </a:rPr>
              <a:t>: </a:t>
            </a:r>
          </a:p>
          <a:p>
            <a:r>
              <a:rPr lang="es-419" dirty="0">
                <a:solidFill>
                  <a:schemeClr val="accent5"/>
                </a:solidFill>
              </a:rPr>
              <a:t>Los niños usan nombres formales.</a:t>
            </a:r>
            <a:endParaRPr lang="en-US" dirty="0"/>
          </a:p>
        </p:txBody>
      </p:sp>
      <p:pic>
        <p:nvPicPr>
          <p:cNvPr id="6" name="Picture 5" descr="Formas tridimensionales: esfera, cubo, cono, cilindro y pirámide.">
            <a:extLst>
              <a:ext uri="{FF2B5EF4-FFF2-40B4-BE49-F238E27FC236}">
                <a16:creationId xmlns:a16="http://schemas.microsoft.com/office/drawing/2014/main" id="{867AF5FF-0F53-1740-426E-A825FFF4734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41773" y="3569111"/>
            <a:ext cx="11135240" cy="2206756"/>
          </a:xfrm>
          <a:prstGeom prst="rect">
            <a:avLst/>
          </a:prstGeom>
        </p:spPr>
      </p:pic>
    </p:spTree>
    <p:extLst>
      <p:ext uri="{BB962C8B-B14F-4D97-AF65-F5344CB8AC3E}">
        <p14:creationId xmlns:p14="http://schemas.microsoft.com/office/powerpoint/2010/main" val="289904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_tradnl" dirty="0"/>
              <a:t>Componer y descomponer formas</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BB0CD6F-BC9C-A1FD-B51F-7F887E248513}"/>
              </a:ext>
            </a:extLst>
          </p:cNvPr>
          <p:cNvSpPr>
            <a:spLocks noGrp="1"/>
          </p:cNvSpPr>
          <p:nvPr>
            <p:ph idx="1"/>
          </p:nvPr>
        </p:nvSpPr>
        <p:spPr>
          <a:xfrm>
            <a:off x="851647" y="1253332"/>
            <a:ext cx="10834074" cy="981050"/>
          </a:xfrm>
        </p:spPr>
        <p:txBody>
          <a:bodyPr>
            <a:normAutofit/>
          </a:bodyPr>
          <a:lstStyle/>
          <a:p>
            <a:pPr marL="0" indent="0">
              <a:spcAft>
                <a:spcPts val="2400"/>
              </a:spcAft>
              <a:buNone/>
            </a:pPr>
            <a:r>
              <a:rPr lang="es-419" dirty="0"/>
              <a:t>Combine algunas formas para crear nuevas formas, imágenes o diseños</a:t>
            </a:r>
            <a:r>
              <a:rPr lang="en-US" dirty="0"/>
              <a:t>.</a:t>
            </a:r>
          </a:p>
        </p:txBody>
      </p:sp>
      <p:grpSp>
        <p:nvGrpSpPr>
          <p:cNvPr id="4" name="Group 3" descr="Dos triángulos combinados para formar un cuadrado. Nueve triángulos combinados para formar un triángulo mayor. Rectángulos, triángulos y medio círculo combinados para formar un edificio.">
            <a:extLst>
              <a:ext uri="{FF2B5EF4-FFF2-40B4-BE49-F238E27FC236}">
                <a16:creationId xmlns:a16="http://schemas.microsoft.com/office/drawing/2014/main" id="{73159960-ED91-7F45-B0FD-BEA198993A21}"/>
              </a:ext>
            </a:extLst>
          </p:cNvPr>
          <p:cNvGrpSpPr/>
          <p:nvPr/>
        </p:nvGrpSpPr>
        <p:grpSpPr>
          <a:xfrm>
            <a:off x="851646" y="2497015"/>
            <a:ext cx="10217370" cy="2337387"/>
            <a:chOff x="1045869" y="2954215"/>
            <a:chExt cx="10217370" cy="2337387"/>
          </a:xfrm>
        </p:grpSpPr>
        <p:sp>
          <p:nvSpPr>
            <p:cNvPr id="5" name="Triangle 8">
              <a:extLst>
                <a:ext uri="{FF2B5EF4-FFF2-40B4-BE49-F238E27FC236}">
                  <a16:creationId xmlns:a16="http://schemas.microsoft.com/office/drawing/2014/main" id="{A1E72AA8-D803-1D92-5358-335778AB0E1A}"/>
                </a:ext>
                <a:ext uri="{C183D7F6-B498-43B3-948B-1728B52AA6E4}">
                  <adec:decorative xmlns:adec="http://schemas.microsoft.com/office/drawing/2017/decorative" val="1"/>
                </a:ext>
              </a:extLst>
            </p:cNvPr>
            <p:cNvSpPr/>
            <p:nvPr/>
          </p:nvSpPr>
          <p:spPr>
            <a:xfrm>
              <a:off x="1045869" y="3274716"/>
              <a:ext cx="2078348" cy="2009071"/>
            </a:xfrm>
            <a:prstGeom prst="triangle">
              <a:avLst>
                <a:gd name="adj" fmla="val 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Triangle 9">
              <a:extLst>
                <a:ext uri="{FF2B5EF4-FFF2-40B4-BE49-F238E27FC236}">
                  <a16:creationId xmlns:a16="http://schemas.microsoft.com/office/drawing/2014/main" id="{F6503BF2-49AB-4EA2-9D2D-B337ED39123F}"/>
                </a:ext>
                <a:ext uri="{C183D7F6-B498-43B3-948B-1728B52AA6E4}">
                  <adec:decorative xmlns:adec="http://schemas.microsoft.com/office/drawing/2017/decorative" val="1"/>
                </a:ext>
              </a:extLst>
            </p:cNvPr>
            <p:cNvSpPr/>
            <p:nvPr/>
          </p:nvSpPr>
          <p:spPr>
            <a:xfrm rot="10800000">
              <a:off x="1079169" y="3246770"/>
              <a:ext cx="2078347" cy="2009071"/>
            </a:xfrm>
            <a:prstGeom prst="triangle">
              <a:avLst>
                <a:gd name="adj" fmla="val 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8" name="Triangle 8">
              <a:extLst>
                <a:ext uri="{FF2B5EF4-FFF2-40B4-BE49-F238E27FC236}">
                  <a16:creationId xmlns:a16="http://schemas.microsoft.com/office/drawing/2014/main" id="{643E29C8-1F28-122B-6066-CE8A704D3F87}"/>
                </a:ext>
                <a:ext uri="{C183D7F6-B498-43B3-948B-1728B52AA6E4}">
                  <adec:decorative xmlns:adec="http://schemas.microsoft.com/office/drawing/2017/decorative" val="1"/>
                </a:ext>
              </a:extLst>
            </p:cNvPr>
            <p:cNvSpPr>
              <a:spLocks noChangeAspect="1"/>
            </p:cNvSpPr>
            <p:nvPr/>
          </p:nvSpPr>
          <p:spPr>
            <a:xfrm>
              <a:off x="4385986" y="3739697"/>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9" name="Triangle 8">
              <a:extLst>
                <a:ext uri="{FF2B5EF4-FFF2-40B4-BE49-F238E27FC236}">
                  <a16:creationId xmlns:a16="http://schemas.microsoft.com/office/drawing/2014/main" id="{BA418AC0-43E2-C50E-04C7-EEB4D306BE1E}"/>
                </a:ext>
                <a:ext uri="{C183D7F6-B498-43B3-948B-1728B52AA6E4}">
                  <adec:decorative xmlns:adec="http://schemas.microsoft.com/office/drawing/2017/decorative" val="1"/>
                </a:ext>
              </a:extLst>
            </p:cNvPr>
            <p:cNvSpPr>
              <a:spLocks noChangeAspect="1"/>
            </p:cNvSpPr>
            <p:nvPr/>
          </p:nvSpPr>
          <p:spPr>
            <a:xfrm>
              <a:off x="3932841" y="4521963"/>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0" name="Triangle 8">
              <a:extLst>
                <a:ext uri="{FF2B5EF4-FFF2-40B4-BE49-F238E27FC236}">
                  <a16:creationId xmlns:a16="http://schemas.microsoft.com/office/drawing/2014/main" id="{FF00C06D-4A19-BE05-AE01-8719F85203DE}"/>
                </a:ext>
                <a:ext uri="{C183D7F6-B498-43B3-948B-1728B52AA6E4}">
                  <adec:decorative xmlns:adec="http://schemas.microsoft.com/office/drawing/2017/decorative" val="1"/>
                </a:ext>
              </a:extLst>
            </p:cNvPr>
            <p:cNvSpPr>
              <a:spLocks noChangeAspect="1"/>
            </p:cNvSpPr>
            <p:nvPr/>
          </p:nvSpPr>
          <p:spPr>
            <a:xfrm>
              <a:off x="4843717" y="4528944"/>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1" name="Triangle 8">
              <a:extLst>
                <a:ext uri="{FF2B5EF4-FFF2-40B4-BE49-F238E27FC236}">
                  <a16:creationId xmlns:a16="http://schemas.microsoft.com/office/drawing/2014/main" id="{F9118C13-07F8-2B6E-1B0A-1621410CAB1E}"/>
                </a:ext>
                <a:ext uri="{C183D7F6-B498-43B3-948B-1728B52AA6E4}">
                  <adec:decorative xmlns:adec="http://schemas.microsoft.com/office/drawing/2017/decorative" val="1"/>
                </a:ext>
              </a:extLst>
            </p:cNvPr>
            <p:cNvSpPr>
              <a:spLocks noChangeAspect="1"/>
            </p:cNvSpPr>
            <p:nvPr/>
          </p:nvSpPr>
          <p:spPr>
            <a:xfrm>
              <a:off x="5753365" y="4528944"/>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2" name="Triangle 8">
              <a:extLst>
                <a:ext uri="{FF2B5EF4-FFF2-40B4-BE49-F238E27FC236}">
                  <a16:creationId xmlns:a16="http://schemas.microsoft.com/office/drawing/2014/main" id="{41B1F1F3-A8BD-A484-3864-FC3D81048452}"/>
                </a:ext>
                <a:ext uri="{C183D7F6-B498-43B3-948B-1728B52AA6E4}">
                  <adec:decorative xmlns:adec="http://schemas.microsoft.com/office/drawing/2017/decorative" val="1"/>
                </a:ext>
              </a:extLst>
            </p:cNvPr>
            <p:cNvSpPr>
              <a:spLocks noChangeAspect="1"/>
            </p:cNvSpPr>
            <p:nvPr/>
          </p:nvSpPr>
          <p:spPr>
            <a:xfrm>
              <a:off x="4835856" y="2954215"/>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3" name="Triangle 8">
              <a:extLst>
                <a:ext uri="{FF2B5EF4-FFF2-40B4-BE49-F238E27FC236}">
                  <a16:creationId xmlns:a16="http://schemas.microsoft.com/office/drawing/2014/main" id="{8EDF1F47-0773-98DC-546F-FCFF44EB1EAA}"/>
                </a:ext>
                <a:ext uri="{C183D7F6-B498-43B3-948B-1728B52AA6E4}">
                  <adec:decorative xmlns:adec="http://schemas.microsoft.com/office/drawing/2017/decorative" val="1"/>
                </a:ext>
              </a:extLst>
            </p:cNvPr>
            <p:cNvSpPr>
              <a:spLocks noChangeAspect="1"/>
            </p:cNvSpPr>
            <p:nvPr/>
          </p:nvSpPr>
          <p:spPr>
            <a:xfrm>
              <a:off x="5295887" y="3740332"/>
              <a:ext cx="875674" cy="76265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4" name="Triangle 8">
              <a:extLst>
                <a:ext uri="{FF2B5EF4-FFF2-40B4-BE49-F238E27FC236}">
                  <a16:creationId xmlns:a16="http://schemas.microsoft.com/office/drawing/2014/main" id="{D16F013A-CB04-8EFD-EB25-1FF7EC172BD9}"/>
                </a:ext>
                <a:ext uri="{C183D7F6-B498-43B3-948B-1728B52AA6E4}">
                  <adec:decorative xmlns:adec="http://schemas.microsoft.com/office/drawing/2017/decorative" val="1"/>
                </a:ext>
              </a:extLst>
            </p:cNvPr>
            <p:cNvSpPr>
              <a:spLocks noChangeAspect="1"/>
            </p:cNvSpPr>
            <p:nvPr/>
          </p:nvSpPr>
          <p:spPr>
            <a:xfrm rot="10800000">
              <a:off x="4842651" y="3732804"/>
              <a:ext cx="875673" cy="762657"/>
            </a:xfrm>
            <a:prstGeom prst="triangle">
              <a:avLst/>
            </a:prstGeom>
            <a:solidFill>
              <a:srgbClr val="9DB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5" name="Triangle 8">
              <a:extLst>
                <a:ext uri="{FF2B5EF4-FFF2-40B4-BE49-F238E27FC236}">
                  <a16:creationId xmlns:a16="http://schemas.microsoft.com/office/drawing/2014/main" id="{A7009427-F39F-4BA1-2C51-CA256BC7696F}"/>
                </a:ext>
                <a:ext uri="{C183D7F6-B498-43B3-948B-1728B52AA6E4}">
                  <adec:decorative xmlns:adec="http://schemas.microsoft.com/office/drawing/2017/decorative" val="1"/>
                </a:ext>
              </a:extLst>
            </p:cNvPr>
            <p:cNvSpPr>
              <a:spLocks noChangeAspect="1"/>
            </p:cNvSpPr>
            <p:nvPr/>
          </p:nvSpPr>
          <p:spPr>
            <a:xfrm rot="10800000">
              <a:off x="5300634" y="4519454"/>
              <a:ext cx="875673" cy="762657"/>
            </a:xfrm>
            <a:prstGeom prst="triangle">
              <a:avLst/>
            </a:prstGeom>
            <a:solidFill>
              <a:srgbClr val="9DB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6" name="Triangle 8">
              <a:extLst>
                <a:ext uri="{FF2B5EF4-FFF2-40B4-BE49-F238E27FC236}">
                  <a16:creationId xmlns:a16="http://schemas.microsoft.com/office/drawing/2014/main" id="{DD04BB69-E8AA-7826-B728-0305ED1F70CF}"/>
                </a:ext>
                <a:ext uri="{C183D7F6-B498-43B3-948B-1728B52AA6E4}">
                  <adec:decorative xmlns:adec="http://schemas.microsoft.com/office/drawing/2017/decorative" val="1"/>
                </a:ext>
              </a:extLst>
            </p:cNvPr>
            <p:cNvSpPr>
              <a:spLocks noChangeAspect="1"/>
            </p:cNvSpPr>
            <p:nvPr/>
          </p:nvSpPr>
          <p:spPr>
            <a:xfrm rot="10800000">
              <a:off x="4390784" y="4517488"/>
              <a:ext cx="875673" cy="762657"/>
            </a:xfrm>
            <a:prstGeom prst="triangle">
              <a:avLst/>
            </a:prstGeom>
            <a:solidFill>
              <a:srgbClr val="9DB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7" name="Rectangle 16">
              <a:extLst>
                <a:ext uri="{FF2B5EF4-FFF2-40B4-BE49-F238E27FC236}">
                  <a16:creationId xmlns:a16="http://schemas.microsoft.com/office/drawing/2014/main" id="{BC4D314A-CD0D-974E-1F15-2DCDF215E1ED}"/>
                </a:ext>
                <a:ext uri="{C183D7F6-B498-43B3-948B-1728B52AA6E4}">
                  <adec:decorative xmlns:adec="http://schemas.microsoft.com/office/drawing/2017/decorative" val="1"/>
                </a:ext>
              </a:extLst>
            </p:cNvPr>
            <p:cNvSpPr>
              <a:spLocks noChangeAspect="1"/>
            </p:cNvSpPr>
            <p:nvPr/>
          </p:nvSpPr>
          <p:spPr>
            <a:xfrm>
              <a:off x="7502223" y="3454275"/>
              <a:ext cx="914400" cy="1828800"/>
            </a:xfrm>
            <a:prstGeom prst="rect">
              <a:avLst/>
            </a:prstGeom>
            <a:solidFill>
              <a:srgbClr val="8AA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8" name="Rectangle 17">
              <a:extLst>
                <a:ext uri="{FF2B5EF4-FFF2-40B4-BE49-F238E27FC236}">
                  <a16:creationId xmlns:a16="http://schemas.microsoft.com/office/drawing/2014/main" id="{7700B73F-1763-CCEE-3FEA-E6461D2F5D00}"/>
                </a:ext>
                <a:ext uri="{C183D7F6-B498-43B3-948B-1728B52AA6E4}">
                  <adec:decorative xmlns:adec="http://schemas.microsoft.com/office/drawing/2017/decorative" val="1"/>
                </a:ext>
              </a:extLst>
            </p:cNvPr>
            <p:cNvSpPr>
              <a:spLocks noChangeAspect="1"/>
            </p:cNvSpPr>
            <p:nvPr/>
          </p:nvSpPr>
          <p:spPr>
            <a:xfrm rot="5400000">
              <a:off x="8925462" y="3911475"/>
              <a:ext cx="914400" cy="1828800"/>
            </a:xfrm>
            <a:prstGeom prst="rect">
              <a:avLst/>
            </a:prstGeom>
            <a:solidFill>
              <a:srgbClr val="8AA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9" name="Rectangle 18">
              <a:extLst>
                <a:ext uri="{FF2B5EF4-FFF2-40B4-BE49-F238E27FC236}">
                  <a16:creationId xmlns:a16="http://schemas.microsoft.com/office/drawing/2014/main" id="{2C246813-F47D-5281-A03D-F296D99127D9}"/>
                </a:ext>
                <a:ext uri="{C183D7F6-B498-43B3-948B-1728B52AA6E4}">
                  <adec:decorative xmlns:adec="http://schemas.microsoft.com/office/drawing/2017/decorative" val="1"/>
                </a:ext>
              </a:extLst>
            </p:cNvPr>
            <p:cNvSpPr>
              <a:spLocks noChangeAspect="1"/>
            </p:cNvSpPr>
            <p:nvPr/>
          </p:nvSpPr>
          <p:spPr>
            <a:xfrm>
              <a:off x="10348839" y="3447619"/>
              <a:ext cx="914400" cy="1828800"/>
            </a:xfrm>
            <a:prstGeom prst="rect">
              <a:avLst/>
            </a:prstGeom>
            <a:solidFill>
              <a:srgbClr val="8AA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20" name="Chord 19">
              <a:extLst>
                <a:ext uri="{FF2B5EF4-FFF2-40B4-BE49-F238E27FC236}">
                  <a16:creationId xmlns:a16="http://schemas.microsoft.com/office/drawing/2014/main" id="{14BF4DCD-38B6-4692-8F4B-3A90DB59D173}"/>
                </a:ext>
                <a:ext uri="{C183D7F6-B498-43B3-948B-1728B52AA6E4}">
                  <adec:decorative xmlns:adec="http://schemas.microsoft.com/office/drawing/2017/decorative" val="1"/>
                </a:ext>
              </a:extLst>
            </p:cNvPr>
            <p:cNvSpPr>
              <a:spLocks noChangeAspect="1"/>
            </p:cNvSpPr>
            <p:nvPr/>
          </p:nvSpPr>
          <p:spPr>
            <a:xfrm rot="8154525">
              <a:off x="8536204" y="3497256"/>
              <a:ext cx="1686565" cy="1686565"/>
            </a:xfrm>
            <a:prstGeom prst="chord">
              <a:avLst>
                <a:gd name="adj1" fmla="val 2700000"/>
                <a:gd name="adj2" fmla="val 134235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21" name="Right Triangle 20">
              <a:extLst>
                <a:ext uri="{FF2B5EF4-FFF2-40B4-BE49-F238E27FC236}">
                  <a16:creationId xmlns:a16="http://schemas.microsoft.com/office/drawing/2014/main" id="{8E3F57D0-9C70-324F-0236-2553D97D849D}"/>
                </a:ext>
                <a:ext uri="{C183D7F6-B498-43B3-948B-1728B52AA6E4}">
                  <adec:decorative xmlns:adec="http://schemas.microsoft.com/office/drawing/2017/decorative" val="1"/>
                </a:ext>
              </a:extLst>
            </p:cNvPr>
            <p:cNvSpPr>
              <a:spLocks noChangeAspect="1"/>
            </p:cNvSpPr>
            <p:nvPr/>
          </p:nvSpPr>
          <p:spPr>
            <a:xfrm rot="8116322">
              <a:off x="7478053" y="2965969"/>
              <a:ext cx="914400" cy="914400"/>
            </a:xfrm>
            <a:prstGeom prst="rtTriangle">
              <a:avLst/>
            </a:prstGeom>
            <a:solidFill>
              <a:srgbClr val="0F1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22" name="Right Triangle 21">
              <a:extLst>
                <a:ext uri="{FF2B5EF4-FFF2-40B4-BE49-F238E27FC236}">
                  <a16:creationId xmlns:a16="http://schemas.microsoft.com/office/drawing/2014/main" id="{CE0A5759-AAB1-B84E-2A33-8DF72D325664}"/>
                </a:ext>
                <a:ext uri="{C183D7F6-B498-43B3-948B-1728B52AA6E4}">
                  <adec:decorative xmlns:adec="http://schemas.microsoft.com/office/drawing/2017/decorative" val="1"/>
                </a:ext>
              </a:extLst>
            </p:cNvPr>
            <p:cNvSpPr>
              <a:spLocks noChangeAspect="1"/>
            </p:cNvSpPr>
            <p:nvPr/>
          </p:nvSpPr>
          <p:spPr>
            <a:xfrm rot="8106549">
              <a:off x="10335426" y="2960247"/>
              <a:ext cx="914400" cy="914400"/>
            </a:xfrm>
            <a:prstGeom prst="rtTriangle">
              <a:avLst/>
            </a:prstGeom>
            <a:solidFill>
              <a:srgbClr val="0F1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spTree>
    <p:extLst>
      <p:ext uri="{BB962C8B-B14F-4D97-AF65-F5344CB8AC3E}">
        <p14:creationId xmlns:p14="http://schemas.microsoft.com/office/powerpoint/2010/main" val="359278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042651"/>
            <a:ext cx="4034118" cy="3735311"/>
          </a:xfrm>
        </p:spPr>
        <p:txBody>
          <a:bodyPr/>
          <a:lstStyle/>
          <a:p>
            <a:pPr algn="ctr"/>
            <a:r>
              <a:rPr lang="es-ES_tradnl" sz="4900" b="1" dirty="0">
                <a:solidFill>
                  <a:schemeClr val="bg1"/>
                </a:solidFill>
                <a:latin typeface="Montserrat" pitchFamily="2" charset="77"/>
              </a:rPr>
              <a:t>Observar: Aprender sobre formas</a:t>
            </a:r>
            <a:endParaRPr lang="en-US" sz="4800" dirty="0">
              <a:solidFill>
                <a:schemeClr val="bg1"/>
              </a:solidFill>
              <a:latin typeface="Montserrat" pitchFamily="2" charset="77"/>
            </a:endParaRPr>
          </a:p>
        </p:txBody>
      </p:sp>
      <p:pic>
        <p:nvPicPr>
          <p:cNvPr id="6" name="Content Placeholder 7">
            <a:extLst>
              <a:ext uri="{FF2B5EF4-FFF2-40B4-BE49-F238E27FC236}">
                <a16:creationId xmlns:a16="http://schemas.microsoft.com/office/drawing/2014/main" id="{4926C08B-9307-41D4-25A3-90705E821AC9}"/>
              </a:ext>
              <a:ext uri="{C183D7F6-B498-43B3-948B-1728B52AA6E4}">
                <adec:decorative xmlns:adec="http://schemas.microsoft.com/office/drawing/2017/decorative" val="1"/>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4809" y="709780"/>
            <a:ext cx="5257800" cy="4573645"/>
          </a:xfrm>
          <a:prstGeom prst="rect">
            <a:avLst/>
          </a:prstGeom>
        </p:spPr>
      </p:pic>
      <p:sp>
        <p:nvSpPr>
          <p:cNvPr id="7" name="Content Placeholder 5">
            <a:extLst>
              <a:ext uri="{FF2B5EF4-FFF2-40B4-BE49-F238E27FC236}">
                <a16:creationId xmlns:a16="http://schemas.microsoft.com/office/drawing/2014/main" id="{CF8A3D25-9829-34FD-E4DE-4A3ED87A4EB4}"/>
              </a:ext>
            </a:extLst>
          </p:cNvPr>
          <p:cNvSpPr txBox="1">
            <a:spLocks/>
          </p:cNvSpPr>
          <p:nvPr/>
        </p:nvSpPr>
        <p:spPr>
          <a:xfrm>
            <a:off x="6094811" y="5394262"/>
            <a:ext cx="5488793" cy="83559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1200"/>
              </a:spcAft>
              <a:buNone/>
            </a:pPr>
            <a:r>
              <a:rPr lang="en-US" sz="1400" u="sng"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hlinkClick r:id="rId4"/>
              </a:rPr>
              <a:t>Componer y descomponer formas (3–5 años)</a:t>
            </a:r>
            <a:endParaRPr lang="en-US" sz="1400"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endParaRPr>
          </a:p>
          <a:p>
            <a:pPr marL="0" indent="0">
              <a:spcBef>
                <a:spcPts val="0"/>
              </a:spcBef>
              <a:spcAft>
                <a:spcPts val="1200"/>
              </a:spcAft>
              <a:buNone/>
            </a:pPr>
            <a:r>
              <a:rPr lang="en-US" sz="1400" u="sng"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hlinkClick r:id="rId5"/>
              </a:rPr>
              <a:t>Componer y descomponer formas (3–5 años) - Versión AD</a:t>
            </a:r>
            <a:endParaRPr lang="en-US" sz="1400"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5863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55920-827C-5875-7B08-C342D009164D}"/>
              </a:ext>
            </a:extLst>
          </p:cNvPr>
          <p:cNvSpPr>
            <a:spLocks noGrp="1"/>
          </p:cNvSpPr>
          <p:nvPr>
            <p:ph type="title"/>
          </p:nvPr>
        </p:nvSpPr>
        <p:spPr/>
        <p:txBody>
          <a:bodyPr/>
          <a:lstStyle/>
          <a:p>
            <a:r>
              <a:rPr lang="es-ES_tradnl" dirty="0"/>
              <a:t>Discutir: Aprender sobre formas</a:t>
            </a:r>
            <a:endParaRPr lang="en-US" dirty="0"/>
          </a:p>
        </p:txBody>
      </p:sp>
      <p:sp>
        <p:nvSpPr>
          <p:cNvPr id="7" name="Content Placeholder 6">
            <a:extLst>
              <a:ext uri="{FF2B5EF4-FFF2-40B4-BE49-F238E27FC236}">
                <a16:creationId xmlns:a16="http://schemas.microsoft.com/office/drawing/2014/main" id="{641F01FB-0FDD-0434-F672-CB1ADEA080E5}"/>
              </a:ext>
            </a:extLst>
          </p:cNvPr>
          <p:cNvSpPr>
            <a:spLocks noGrp="1"/>
          </p:cNvSpPr>
          <p:nvPr>
            <p:ph idx="1"/>
          </p:nvPr>
        </p:nvSpPr>
        <p:spPr>
          <a:xfrm>
            <a:off x="851646" y="1253330"/>
            <a:ext cx="4937209" cy="4690269"/>
          </a:xfrm>
        </p:spPr>
        <p:txBody>
          <a:bodyPr>
            <a:noAutofit/>
          </a:bodyPr>
          <a:lstStyle/>
          <a:p>
            <a:pPr marL="0" marR="0" lvl="0" indent="0">
              <a:lnSpc>
                <a:spcPct val="107000"/>
              </a:lnSpc>
              <a:spcBef>
                <a:spcPts val="0"/>
              </a:spcBef>
              <a:spcAft>
                <a:spcPts val="0"/>
              </a:spcAft>
              <a:buNone/>
            </a:pPr>
            <a:r>
              <a:rPr lang="es-419" sz="2500" dirty="0"/>
              <a:t>¿De qué manera los niños del video utilizaron los siguientes componentes para aprender sobre las formas?</a:t>
            </a:r>
          </a:p>
          <a:p>
            <a:pPr lvl="1">
              <a:lnSpc>
                <a:spcPct val="107000"/>
              </a:lnSpc>
              <a:spcBef>
                <a:spcPts val="0"/>
              </a:spcBef>
            </a:pPr>
            <a:r>
              <a:rPr lang="es-419" sz="2500" dirty="0"/>
              <a:t>Clasificación de formas</a:t>
            </a:r>
          </a:p>
          <a:p>
            <a:pPr lvl="1">
              <a:lnSpc>
                <a:spcPct val="107000"/>
              </a:lnSpc>
              <a:spcBef>
                <a:spcPts val="0"/>
              </a:spcBef>
            </a:pPr>
            <a:r>
              <a:rPr lang="es-419" sz="2500" dirty="0"/>
              <a:t>Nombrar formas </a:t>
            </a:r>
          </a:p>
          <a:p>
            <a:pPr lvl="1">
              <a:lnSpc>
                <a:spcPct val="107000"/>
              </a:lnSpc>
              <a:spcBef>
                <a:spcPts val="0"/>
              </a:spcBef>
            </a:pPr>
            <a:r>
              <a:rPr lang="es-419" sz="2500" dirty="0"/>
              <a:t>Aprender acerca de los atributos de las formas</a:t>
            </a:r>
          </a:p>
          <a:p>
            <a:pPr lvl="1">
              <a:lnSpc>
                <a:spcPct val="107000"/>
              </a:lnSpc>
              <a:spcBef>
                <a:spcPts val="0"/>
              </a:spcBef>
            </a:pPr>
            <a:r>
              <a:rPr lang="es-419" sz="2500" dirty="0"/>
              <a:t>Composición y descomposición de formas</a:t>
            </a:r>
            <a:endParaRPr lang="en-US" sz="2500" dirty="0"/>
          </a:p>
        </p:txBody>
      </p:sp>
      <p:pic>
        <p:nvPicPr>
          <p:cNvPr id="4" name="Content Placeholder 7">
            <a:extLst>
              <a:ext uri="{FF2B5EF4-FFF2-40B4-BE49-F238E27FC236}">
                <a16:creationId xmlns:a16="http://schemas.microsoft.com/office/drawing/2014/main" id="{2F0D628C-F758-6CF7-5C43-0F66DDB7D37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7484" y="971883"/>
            <a:ext cx="5704516" cy="5308148"/>
          </a:xfrm>
          <a:prstGeom prst="rect">
            <a:avLst/>
          </a:prstGeom>
        </p:spPr>
      </p:pic>
    </p:spTree>
    <p:extLst>
      <p:ext uri="{BB962C8B-B14F-4D97-AF65-F5344CB8AC3E}">
        <p14:creationId xmlns:p14="http://schemas.microsoft.com/office/powerpoint/2010/main" val="122699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AFAD5-7A22-8FFF-9CD5-B349BFC1BDB1}"/>
              </a:ext>
            </a:extLst>
          </p:cNvPr>
          <p:cNvSpPr>
            <a:spLocks noGrp="1"/>
          </p:cNvSpPr>
          <p:nvPr>
            <p:ph type="title"/>
          </p:nvPr>
        </p:nvSpPr>
        <p:spPr>
          <a:xfrm>
            <a:off x="736600" y="2603734"/>
            <a:ext cx="6005945" cy="1421928"/>
          </a:xfrm>
        </p:spPr>
        <p:txBody>
          <a:bodyPr/>
          <a:lstStyle/>
          <a:p>
            <a:r>
              <a:rPr lang="es-419" dirty="0"/>
              <a:t>Apoyo al aprendizaje de formas</a:t>
            </a:r>
            <a:endParaRPr lang="en-US" dirty="0"/>
          </a:p>
        </p:txBody>
      </p:sp>
    </p:spTree>
    <p:extLst>
      <p:ext uri="{BB962C8B-B14F-4D97-AF65-F5344CB8AC3E}">
        <p14:creationId xmlns:p14="http://schemas.microsoft.com/office/powerpoint/2010/main" val="312574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93A96-8DE3-159D-E4D2-22075E9461C6}"/>
              </a:ext>
            </a:extLst>
          </p:cNvPr>
          <p:cNvSpPr>
            <a:spLocks noGrp="1"/>
          </p:cNvSpPr>
          <p:nvPr>
            <p:ph type="title" idx="4294967295"/>
          </p:nvPr>
        </p:nvSpPr>
        <p:spPr>
          <a:xfrm>
            <a:off x="109633" y="-594474"/>
            <a:ext cx="11839413" cy="413319"/>
          </a:xfrm>
        </p:spPr>
        <p:txBody>
          <a:bodyPr/>
          <a:lstStyle/>
          <a:p>
            <a:r>
              <a:rPr lang="es-419" sz="1200" dirty="0">
                <a:effectLst/>
                <a:latin typeface="Montserrat Medium" panose="00000600000000000000" pitchFamily="2" charset="0"/>
                <a:ea typeface="Calibri" panose="020F0502020204030204" pitchFamily="34" charset="0"/>
                <a:cs typeface="Times New Roman" panose="02020603050405020304" pitchFamily="18" charset="0"/>
              </a:rPr>
              <a:t>Agradecimientos</a:t>
            </a:r>
            <a:endParaRPr lang="en-US" dirty="0">
              <a:latin typeface="Montserrat Medium" panose="00000600000000000000" pitchFamily="2" charset="0"/>
            </a:endParaRPr>
          </a:p>
        </p:txBody>
      </p:sp>
      <p:pic>
        <p:nvPicPr>
          <p:cNvPr id="5" name="Picture 4" descr="Logotipos para el Superintendente de Escuelas del Condado de Fresno y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panose="00000600000000000000" pitchFamily="2" charset="0"/>
            </a:endParaRPr>
          </a:p>
        </p:txBody>
      </p:sp>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a:t>
            </a:r>
            <a:r>
              <a:rPr lang="es-ES_tradnl"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recursos de aprendizaje profesional es un producto del Superintendente</a:t>
            </a:r>
            <a:r>
              <a:rPr lang="es-ES_tradnl" dirty="0">
                <a:solidFill>
                  <a:schemeClr val="bg1"/>
                </a:solidFill>
                <a:latin typeface="Montserrat Medium" panose="00000600000000000000" pitchFamily="2" charset="0"/>
                <a:ea typeface="Arial" panose="020B0604020202020204" pitchFamily="34" charset="0"/>
                <a:cs typeface="Times New Roman" panose="02020603050405020304" pitchFamily="18" charset="0"/>
              </a:rPr>
              <a:t> </a:t>
            </a:r>
            <a:r>
              <a:rPr lang="es-ES_tradnl"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de Escuelas del Condado de Fresno, desarrollado en colaboración con WestEd y sus socios.  No están destinados a la distribución comercial, modificación no autorizada o uso fuera del ámbito de la educación profesional.</a:t>
            </a:r>
            <a:endParaRPr lang="es-ES_tradnl"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CAC14-3269-2FF7-5A99-DD8B97A6B211}"/>
              </a:ext>
            </a:extLst>
          </p:cNvPr>
          <p:cNvSpPr>
            <a:spLocks noGrp="1"/>
          </p:cNvSpPr>
          <p:nvPr>
            <p:ph type="title"/>
          </p:nvPr>
        </p:nvSpPr>
        <p:spPr>
          <a:xfrm>
            <a:off x="851646" y="237744"/>
            <a:ext cx="11015050" cy="923330"/>
          </a:xfrm>
        </p:spPr>
        <p:txBody>
          <a:bodyPr/>
          <a:lstStyle/>
          <a:p>
            <a:r>
              <a:rPr lang="es-ES_tradnl" dirty="0">
                <a:latin typeface="Montserrat"/>
              </a:rPr>
              <a:t>Explorar: Enfoque M</a:t>
            </a:r>
            <a:r>
              <a:rPr lang="es-ES_tradnl" baseline="30000" dirty="0">
                <a:latin typeface="Montserrat"/>
              </a:rPr>
              <a:t>5</a:t>
            </a:r>
            <a:r>
              <a:rPr lang="es-ES_tradnl" dirty="0">
                <a:latin typeface="Montserrat"/>
              </a:rPr>
              <a:t> para las matemáticas tempranas</a:t>
            </a:r>
            <a:endParaRPr lang="en-US" dirty="0">
              <a:latin typeface="Montserrat"/>
            </a:endParaRPr>
          </a:p>
        </p:txBody>
      </p:sp>
      <p:sp>
        <p:nvSpPr>
          <p:cNvPr id="5" name="Content Placeholder 4">
            <a:extLst>
              <a:ext uri="{FF2B5EF4-FFF2-40B4-BE49-F238E27FC236}">
                <a16:creationId xmlns:a16="http://schemas.microsoft.com/office/drawing/2014/main" id="{BDFBA8D5-4AC0-173C-0EEE-1B4DAC5DC5EA}"/>
              </a:ext>
            </a:extLst>
          </p:cNvPr>
          <p:cNvSpPr>
            <a:spLocks noGrp="1"/>
          </p:cNvSpPr>
          <p:nvPr>
            <p:ph idx="1"/>
          </p:nvPr>
        </p:nvSpPr>
        <p:spPr/>
        <p:txBody>
          <a:bodyPr/>
          <a:lstStyle/>
          <a:p>
            <a:pPr>
              <a:spcAft>
                <a:spcPts val="1800"/>
              </a:spcAft>
            </a:pPr>
            <a:r>
              <a:rPr lang="es-419" dirty="0"/>
              <a:t>Aprendizaje mutuo</a:t>
            </a:r>
          </a:p>
          <a:p>
            <a:pPr>
              <a:spcAft>
                <a:spcPts val="1800"/>
              </a:spcAft>
            </a:pPr>
            <a:r>
              <a:rPr lang="es-419" dirty="0"/>
              <a:t>Investigaciones significativas </a:t>
            </a:r>
          </a:p>
          <a:p>
            <a:pPr>
              <a:spcAft>
                <a:spcPts val="1800"/>
              </a:spcAft>
            </a:pPr>
            <a:r>
              <a:rPr lang="es-419" dirty="0"/>
              <a:t>Materiales y entorno de aprendizaje</a:t>
            </a:r>
          </a:p>
          <a:p>
            <a:pPr>
              <a:spcAft>
                <a:spcPts val="1800"/>
              </a:spcAft>
            </a:pPr>
            <a:r>
              <a:rPr lang="es-419" dirty="0"/>
              <a:t>Vocabulario y discurso matemáticos</a:t>
            </a:r>
          </a:p>
          <a:p>
            <a:pPr>
              <a:spcAft>
                <a:spcPts val="1800"/>
              </a:spcAft>
            </a:pPr>
            <a:r>
              <a:rPr lang="es-419" dirty="0"/>
              <a:t>Representaciones múltiples</a:t>
            </a:r>
            <a:endParaRPr lang="en-US" dirty="0"/>
          </a:p>
        </p:txBody>
      </p:sp>
    </p:spTree>
    <p:extLst>
      <p:ext uri="{BB962C8B-B14F-4D97-AF65-F5344CB8AC3E}">
        <p14:creationId xmlns:p14="http://schemas.microsoft.com/office/powerpoint/2010/main" val="85648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493108"/>
            <a:ext cx="4034118" cy="3284854"/>
          </a:xfrm>
        </p:spPr>
        <p:txBody>
          <a:bodyPr/>
          <a:lstStyle/>
          <a:p>
            <a:pPr algn="ctr"/>
            <a:r>
              <a:rPr lang="es-ES_tradnl" sz="4900" b="1" dirty="0">
                <a:solidFill>
                  <a:schemeClr val="bg1"/>
                </a:solidFill>
                <a:latin typeface="Montserrat" pitchFamily="2" charset="77"/>
              </a:rPr>
              <a:t>Observar: </a:t>
            </a:r>
            <a:br>
              <a:rPr lang="es-ES_tradnl" sz="4900" b="1" dirty="0">
                <a:solidFill>
                  <a:schemeClr val="bg1"/>
                </a:solidFill>
                <a:latin typeface="Montserrat" pitchFamily="2" charset="77"/>
              </a:rPr>
            </a:br>
            <a:r>
              <a:rPr lang="es-ES_tradnl" sz="4900" b="1" dirty="0">
                <a:solidFill>
                  <a:schemeClr val="bg1"/>
                </a:solidFill>
                <a:latin typeface="Montserrat" pitchFamily="2" charset="77"/>
              </a:rPr>
              <a:t>M</a:t>
            </a:r>
            <a:r>
              <a:rPr lang="es-ES_tradnl" sz="4900" b="1" baseline="30000" dirty="0">
                <a:solidFill>
                  <a:schemeClr val="bg1"/>
                </a:solidFill>
                <a:latin typeface="Montserrat" pitchFamily="2" charset="77"/>
              </a:rPr>
              <a:t>5</a:t>
            </a:r>
            <a:r>
              <a:rPr lang="es-ES_tradnl" sz="4900" b="1" dirty="0">
                <a:solidFill>
                  <a:schemeClr val="bg1"/>
                </a:solidFill>
                <a:latin typeface="Montserrat" pitchFamily="2" charset="77"/>
              </a:rPr>
              <a:t> en acción</a:t>
            </a:r>
            <a:endParaRPr lang="en-US" sz="4800" dirty="0">
              <a:solidFill>
                <a:schemeClr val="bg1"/>
              </a:solidFill>
              <a:latin typeface="Montserrat" pitchFamily="2" charset="77"/>
            </a:endParaRPr>
          </a:p>
        </p:txBody>
      </p:sp>
      <p:pic>
        <p:nvPicPr>
          <p:cNvPr id="3" name="Content Placeholder 7">
            <a:extLst>
              <a:ext uri="{FF2B5EF4-FFF2-40B4-BE49-F238E27FC236}">
                <a16:creationId xmlns:a16="http://schemas.microsoft.com/office/drawing/2014/main" id="{58E3CB15-BF92-58F7-7BA7-15FE48B540F9}"/>
              </a:ext>
              <a:ext uri="{C183D7F6-B498-43B3-948B-1728B52AA6E4}">
                <adec:decorative xmlns:adec="http://schemas.microsoft.com/office/drawing/2017/decorative" val="1"/>
              </a:ext>
            </a:extLst>
          </p:cNvPr>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4809" y="709780"/>
            <a:ext cx="5257800" cy="4573645"/>
          </a:xfrm>
          <a:prstGeom prst="rect">
            <a:avLst/>
          </a:prstGeom>
        </p:spPr>
      </p:pic>
      <p:sp>
        <p:nvSpPr>
          <p:cNvPr id="4" name="Content Placeholder 5">
            <a:extLst>
              <a:ext uri="{FF2B5EF4-FFF2-40B4-BE49-F238E27FC236}">
                <a16:creationId xmlns:a16="http://schemas.microsoft.com/office/drawing/2014/main" id="{F1386DF9-5714-2088-3C00-BAEE3F6CCE2B}"/>
              </a:ext>
            </a:extLst>
          </p:cNvPr>
          <p:cNvSpPr txBox="1">
            <a:spLocks/>
          </p:cNvSpPr>
          <p:nvPr/>
        </p:nvSpPr>
        <p:spPr>
          <a:xfrm>
            <a:off x="6094811" y="5394262"/>
            <a:ext cx="5488793" cy="83559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1200"/>
              </a:spcAft>
              <a:buNone/>
            </a:pPr>
            <a:r>
              <a:rPr lang="en-US" sz="1400" u="sng"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hlinkClick r:id="rId4"/>
              </a:rPr>
              <a:t>Componer y descomponer formas (3–5 años)</a:t>
            </a:r>
            <a:endParaRPr lang="en-US" sz="1400"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endParaRPr>
          </a:p>
          <a:p>
            <a:pPr marL="0" indent="0">
              <a:spcBef>
                <a:spcPts val="0"/>
              </a:spcBef>
              <a:spcAft>
                <a:spcPts val="1200"/>
              </a:spcAft>
              <a:buNone/>
            </a:pPr>
            <a:r>
              <a:rPr lang="en-US" sz="1400" u="sng"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hlinkClick r:id="rId5"/>
              </a:rPr>
              <a:t>Componer y descomponer formas (3–5 años) - Versión AD</a:t>
            </a:r>
            <a:endParaRPr lang="en-US" sz="1400" dirty="0">
              <a:solidFill>
                <a:srgbClr val="0000FF"/>
              </a:solidFill>
              <a:effectLst/>
              <a:latin typeface="Montserrat Medium" panose="000006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280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s-ES_tradnl" dirty="0"/>
              <a:t>Discutir: Apoyo al aprendizaje de formas</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fontScale="92500" lnSpcReduction="20000"/>
          </a:bodyPr>
          <a:lstStyle/>
          <a:p>
            <a:pPr>
              <a:lnSpc>
                <a:spcPct val="100000"/>
              </a:lnSpc>
              <a:spcAft>
                <a:spcPts val="1800"/>
              </a:spcAft>
            </a:pPr>
            <a:r>
              <a:rPr lang="es-419" sz="2800" dirty="0"/>
              <a:t>Aprendizaje mutuo</a:t>
            </a:r>
          </a:p>
          <a:p>
            <a:pPr>
              <a:lnSpc>
                <a:spcPct val="100000"/>
              </a:lnSpc>
              <a:spcAft>
                <a:spcPts val="1800"/>
              </a:spcAft>
            </a:pPr>
            <a:r>
              <a:rPr lang="es-419" sz="2800" dirty="0"/>
              <a:t>Investigaciones importantes </a:t>
            </a:r>
          </a:p>
          <a:p>
            <a:pPr>
              <a:lnSpc>
                <a:spcPct val="100000"/>
              </a:lnSpc>
              <a:spcAft>
                <a:spcPts val="1800"/>
              </a:spcAft>
            </a:pPr>
            <a:r>
              <a:rPr lang="es-419" sz="2800" dirty="0"/>
              <a:t>Materiales y entorno de aprendizaje</a:t>
            </a:r>
          </a:p>
          <a:p>
            <a:pPr>
              <a:lnSpc>
                <a:spcPct val="100000"/>
              </a:lnSpc>
              <a:spcAft>
                <a:spcPts val="1800"/>
              </a:spcAft>
            </a:pPr>
            <a:r>
              <a:rPr lang="es-419" sz="2800" dirty="0"/>
              <a:t>Vocabulario y discurso matemáticos</a:t>
            </a:r>
          </a:p>
          <a:p>
            <a:pPr>
              <a:lnSpc>
                <a:spcPct val="100000"/>
              </a:lnSpc>
              <a:spcAft>
                <a:spcPts val="1800"/>
              </a:spcAft>
            </a:pPr>
            <a:r>
              <a:rPr lang="es-419" sz="2800" dirty="0"/>
              <a:t>Representaciones múltiples</a:t>
            </a:r>
            <a:endParaRPr lang="en-US" sz="2800" dirty="0"/>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779929" y="1667435"/>
            <a:ext cx="4705745" cy="4058005"/>
          </a:xfrm>
        </p:spPr>
        <p:txBody>
          <a:bodyPr>
            <a:normAutofit fontScale="90000"/>
          </a:bodyPr>
          <a:lstStyle/>
          <a:p>
            <a:pPr algn="ctr"/>
            <a:r>
              <a:rPr lang="es-ES_tradnl" sz="5400" b="1" dirty="0"/>
              <a:t>Explorar: Utilizar </a:t>
            </a:r>
            <a:r>
              <a:rPr lang="es-ES_tradnl" sz="5400" dirty="0"/>
              <a:t>M</a:t>
            </a:r>
            <a:r>
              <a:rPr lang="es-ES_tradnl" sz="5400" baseline="30000" dirty="0"/>
              <a:t>5</a:t>
            </a:r>
            <a:r>
              <a:rPr lang="es-ES_tradnl" sz="5400" b="1" dirty="0"/>
              <a:t> para apoyar el aprendizaje sobre formas</a:t>
            </a:r>
            <a:endParaRPr lang="en-US" sz="48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3709F9FB-B558-8FE7-AAA9-A5E93F1DC06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17615" y="688142"/>
            <a:ext cx="4229210" cy="5473095"/>
          </a:xfrm>
          <a:prstGeom prst="rect">
            <a:avLst/>
          </a:prstGeom>
          <a:ln>
            <a:solidFill>
              <a:schemeClr val="tx2"/>
            </a:solidFill>
          </a:ln>
        </p:spPr>
      </p:pic>
    </p:spTree>
    <p:extLst>
      <p:ext uri="{BB962C8B-B14F-4D97-AF65-F5344CB8AC3E}">
        <p14:creationId xmlns:p14="http://schemas.microsoft.com/office/powerpoint/2010/main" val="411097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838200" y="1676400"/>
            <a:ext cx="4732639" cy="4126718"/>
          </a:xfrm>
        </p:spPr>
        <p:txBody>
          <a:bodyPr>
            <a:normAutofit fontScale="90000"/>
          </a:bodyPr>
          <a:lstStyle/>
          <a:p>
            <a:pPr algn="ctr"/>
            <a:r>
              <a:rPr lang="es-ES_tradnl" sz="5400" b="1" dirty="0"/>
              <a:t>Discutir: </a:t>
            </a:r>
            <a:r>
              <a:rPr lang="es-ES_tradnl" sz="5400" dirty="0"/>
              <a:t>Utilizar M</a:t>
            </a:r>
            <a:r>
              <a:rPr lang="es-ES_tradnl" sz="5400" baseline="30000" dirty="0"/>
              <a:t>5</a:t>
            </a:r>
            <a:r>
              <a:rPr lang="es-ES_tradnl" sz="5400" dirty="0"/>
              <a:t> para apoyar el aprendizaje sobre formas</a:t>
            </a:r>
            <a:endParaRPr lang="en-US" sz="4800" dirty="0">
              <a:solidFill>
                <a:schemeClr val="bg1"/>
              </a:solidFill>
              <a:latin typeface="Montserrat" pitchFamily="2" charset="77"/>
            </a:endParaRPr>
          </a:p>
        </p:txBody>
      </p:sp>
      <p:pic>
        <p:nvPicPr>
          <p:cNvPr id="4" name="Picture 3">
            <a:extLst>
              <a:ext uri="{FF2B5EF4-FFF2-40B4-BE49-F238E27FC236}">
                <a16:creationId xmlns:a16="http://schemas.microsoft.com/office/drawing/2014/main" id="{AFD70C4E-27D5-D301-545C-8ED98D59ADD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681037"/>
            <a:ext cx="5257800" cy="5558398"/>
          </a:xfrm>
          <a:prstGeom prst="rect">
            <a:avLst/>
          </a:prstGeom>
        </p:spPr>
      </p:pic>
    </p:spTree>
    <p:extLst>
      <p:ext uri="{BB962C8B-B14F-4D97-AF65-F5344CB8AC3E}">
        <p14:creationId xmlns:p14="http://schemas.microsoft.com/office/powerpoint/2010/main" val="315050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963F0-E7CA-CE1A-D3DA-4F8F24188254}"/>
              </a:ext>
            </a:extLst>
          </p:cNvPr>
          <p:cNvSpPr>
            <a:spLocks noGrp="1"/>
          </p:cNvSpPr>
          <p:nvPr>
            <p:ph type="title"/>
          </p:nvPr>
        </p:nvSpPr>
        <p:spPr/>
        <p:txBody>
          <a:bodyPr/>
          <a:lstStyle/>
          <a:p>
            <a:r>
              <a:rPr lang="es-ES_tradnl" dirty="0">
                <a:latin typeface="Montserrat" panose="00000500000000000000" pitchFamily="2" charset="0"/>
              </a:rPr>
              <a:t>Explorar: Actividad para aprender sobre formas</a:t>
            </a:r>
            <a:endParaRPr lang="en-US" dirty="0"/>
          </a:p>
        </p:txBody>
      </p:sp>
      <p:sp>
        <p:nvSpPr>
          <p:cNvPr id="6" name="Text Placeholder 5">
            <a:extLst>
              <a:ext uri="{FF2B5EF4-FFF2-40B4-BE49-F238E27FC236}">
                <a16:creationId xmlns:a16="http://schemas.microsoft.com/office/drawing/2014/main" id="{E631E4A4-97FD-75C7-EEA9-2D5F82E84786}"/>
              </a:ext>
            </a:extLst>
          </p:cNvPr>
          <p:cNvSpPr>
            <a:spLocks noGrp="1"/>
          </p:cNvSpPr>
          <p:nvPr>
            <p:ph type="body" idx="1"/>
          </p:nvPr>
        </p:nvSpPr>
        <p:spPr>
          <a:xfrm>
            <a:off x="3517105" y="1135920"/>
            <a:ext cx="5157787" cy="823912"/>
          </a:xfrm>
        </p:spPr>
        <p:txBody>
          <a:bodyPr/>
          <a:lstStyle/>
          <a:p>
            <a:pPr algn="ctr"/>
            <a:r>
              <a:rPr lang="es-ES_tradnl" dirty="0"/>
              <a:t>Visor para ver formas</a:t>
            </a:r>
          </a:p>
        </p:txBody>
      </p:sp>
      <p:pic>
        <p:nvPicPr>
          <p:cNvPr id="12" name="Content Placeholder 8">
            <a:extLst>
              <a:ext uri="{FF2B5EF4-FFF2-40B4-BE49-F238E27FC236}">
                <a16:creationId xmlns:a16="http://schemas.microsoft.com/office/drawing/2014/main" id="{191E1238-3192-40D1-496D-5EEF39989DB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27833" y="2119083"/>
            <a:ext cx="3136329" cy="3762287"/>
          </a:xfrm>
          <a:prstGeom prst="rect">
            <a:avLst/>
          </a:prstGeom>
        </p:spPr>
      </p:pic>
    </p:spTree>
    <p:extLst>
      <p:ext uri="{BB962C8B-B14F-4D97-AF65-F5344CB8AC3E}">
        <p14:creationId xmlns:p14="http://schemas.microsoft.com/office/powerpoint/2010/main" val="266910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1AB996-E129-2877-34DB-E2086AD88665}"/>
              </a:ext>
            </a:extLst>
          </p:cNvPr>
          <p:cNvSpPr>
            <a:spLocks noGrp="1"/>
          </p:cNvSpPr>
          <p:nvPr>
            <p:ph type="title"/>
          </p:nvPr>
        </p:nvSpPr>
        <p:spPr/>
        <p:txBody>
          <a:bodyPr/>
          <a:lstStyle/>
          <a:p>
            <a:r>
              <a:rPr lang="es-ES_tradnl" dirty="0"/>
              <a:t>Reflexionar: aprender, preguntar, hacer</a:t>
            </a:r>
            <a:endParaRPr lang="en-US" dirty="0"/>
          </a:p>
        </p:txBody>
      </p:sp>
      <p:sp>
        <p:nvSpPr>
          <p:cNvPr id="8" name="Content Placeholder 7">
            <a:extLst>
              <a:ext uri="{FF2B5EF4-FFF2-40B4-BE49-F238E27FC236}">
                <a16:creationId xmlns:a16="http://schemas.microsoft.com/office/drawing/2014/main" id="{D5058AE6-E40A-0CFB-68C5-FCD8869358BE}"/>
              </a:ext>
            </a:extLst>
          </p:cNvPr>
          <p:cNvSpPr>
            <a:spLocks noGrp="1"/>
          </p:cNvSpPr>
          <p:nvPr>
            <p:ph idx="1"/>
          </p:nvPr>
        </p:nvSpPr>
        <p:spPr/>
        <p:txBody>
          <a:bodyPr/>
          <a:lstStyle/>
          <a:p>
            <a:pPr marL="0" indent="0">
              <a:buNone/>
            </a:pPr>
            <a:r>
              <a:rPr lang="es-419" dirty="0"/>
              <a:t>Identificar algo que usted:</a:t>
            </a:r>
          </a:p>
          <a:p>
            <a:r>
              <a:rPr lang="es-419" dirty="0"/>
              <a:t>Aprendió</a:t>
            </a:r>
          </a:p>
          <a:p>
            <a:r>
              <a:rPr lang="es-419" dirty="0"/>
              <a:t>Se pregunta sobre</a:t>
            </a:r>
          </a:p>
          <a:p>
            <a:r>
              <a:rPr lang="es-419" dirty="0"/>
              <a:t>Quisiera intentar</a:t>
            </a:r>
          </a:p>
        </p:txBody>
      </p:sp>
    </p:spTree>
    <p:extLst>
      <p:ext uri="{BB962C8B-B14F-4D97-AF65-F5344CB8AC3E}">
        <p14:creationId xmlns:p14="http://schemas.microsoft.com/office/powerpoint/2010/main" val="13476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US" dirty="0">
                <a:latin typeface="Montserrat" panose="00000500000000000000" pitchFamily="50" charset="0"/>
              </a:rPr>
              <a:t>Objetivos de la sesión</a:t>
            </a:r>
            <a:endParaRPr lang="en-US"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lstStyle/>
          <a:p>
            <a:r>
              <a:rPr lang="es-US" dirty="0">
                <a:latin typeface="Montserrat"/>
              </a:rPr>
              <a:t>Describir como los niños (de 3 a 6 años) aprenden sobre las formas</a:t>
            </a:r>
            <a:r>
              <a:rPr lang="en-US" dirty="0">
                <a:latin typeface="Montserrat" pitchFamily="2" charset="77"/>
              </a:rPr>
              <a:t>.</a:t>
            </a:r>
          </a:p>
          <a:p>
            <a:r>
              <a:rPr lang="es-US" dirty="0">
                <a:latin typeface="Montserrat"/>
              </a:rPr>
              <a:t>Identificar maneras para apoyar a niños (de 3 a 6 años) a desarrollar conocimiento y habilidades de geometría</a:t>
            </a:r>
            <a:r>
              <a:rPr lang="en-US" dirty="0">
                <a:latin typeface="Montserrat" pitchFamily="2" charset="77"/>
              </a:rPr>
              <a:t>.</a:t>
            </a:r>
          </a:p>
        </p:txBody>
      </p:sp>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a:xfrm>
            <a:off x="851646" y="237744"/>
            <a:ext cx="10834075" cy="507831"/>
          </a:xfrm>
        </p:spPr>
        <p:txBody>
          <a:bodyPr/>
          <a:lstStyle/>
          <a:p>
            <a:r>
              <a:rPr lang="es-419" dirty="0"/>
              <a:t>Reflexionar: Explorar y aprender sobre las formas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252025"/>
            <a:ext cx="4922348" cy="4352644"/>
          </a:xfrm>
        </p:spPr>
        <p:txBody>
          <a:bodyPr/>
          <a:lstStyle/>
          <a:p>
            <a:pPr marL="0" indent="0">
              <a:buNone/>
            </a:pPr>
            <a:r>
              <a:rPr lang="es-419" dirty="0"/>
              <a:t>¿Cuáles son algunas maneras en las que los niños exploran las formas en su entorno?</a:t>
            </a:r>
            <a:endParaRPr lang="en-US" dirty="0"/>
          </a:p>
        </p:txBody>
      </p:sp>
      <p:pic>
        <p:nvPicPr>
          <p:cNvPr id="3" name="Content Placeholder 6">
            <a:extLst>
              <a:ext uri="{FF2B5EF4-FFF2-40B4-BE49-F238E27FC236}">
                <a16:creationId xmlns:a16="http://schemas.microsoft.com/office/drawing/2014/main" id="{BD1DEC9E-2D3D-D914-7D46-60347AE8495F}"/>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p:blipFill>
        <p:spPr>
          <a:xfrm>
            <a:off x="6172201" y="959924"/>
            <a:ext cx="6019799" cy="5251095"/>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19A47-873B-BC73-BB0A-ACB23529AC3A}"/>
              </a:ext>
            </a:extLst>
          </p:cNvPr>
          <p:cNvSpPr>
            <a:spLocks noGrp="1"/>
          </p:cNvSpPr>
          <p:nvPr>
            <p:ph type="title"/>
          </p:nvPr>
        </p:nvSpPr>
        <p:spPr>
          <a:xfrm>
            <a:off x="736600" y="2603734"/>
            <a:ext cx="6005945" cy="1421928"/>
          </a:xfrm>
        </p:spPr>
        <p:txBody>
          <a:bodyPr/>
          <a:lstStyle/>
          <a:p>
            <a:r>
              <a:rPr lang="es-ES_tradnl" dirty="0"/>
              <a:t>Aprender </a:t>
            </a:r>
            <a:br>
              <a:rPr lang="es-ES_tradnl" dirty="0"/>
            </a:br>
            <a:r>
              <a:rPr lang="es-ES_tradnl" dirty="0"/>
              <a:t>sobre formas</a:t>
            </a:r>
            <a:endParaRPr lang="en-US" dirty="0"/>
          </a:p>
        </p:txBody>
      </p:sp>
    </p:spTree>
    <p:extLst>
      <p:ext uri="{BB962C8B-B14F-4D97-AF65-F5344CB8AC3E}">
        <p14:creationId xmlns:p14="http://schemas.microsoft.com/office/powerpoint/2010/main" val="1655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38200" y="83842"/>
            <a:ext cx="10834075" cy="867930"/>
          </a:xfrm>
        </p:spPr>
        <p:txBody>
          <a:bodyPr/>
          <a:lstStyle/>
          <a:p>
            <a:r>
              <a:rPr lang="es-US" sz="2800" dirty="0"/>
              <a:t>Fundamentos del aprendizaje preescolar y de transición al kindergarten de California</a:t>
            </a:r>
            <a:endParaRPr lang="en-US" sz="2800" dirty="0"/>
          </a:p>
        </p:txBody>
      </p:sp>
      <p:sp>
        <p:nvSpPr>
          <p:cNvPr id="4" name="Content Placeholder 2">
            <a:extLst>
              <a:ext uri="{FF2B5EF4-FFF2-40B4-BE49-F238E27FC236}">
                <a16:creationId xmlns:a16="http://schemas.microsoft.com/office/drawing/2014/main" id="{65503DCB-3CE7-3324-93C0-56A69A9D8AFB}"/>
              </a:ext>
            </a:extLst>
          </p:cNvPr>
          <p:cNvSpPr txBox="1">
            <a:spLocks/>
          </p:cNvSpPr>
          <p:nvPr/>
        </p:nvSpPr>
        <p:spPr>
          <a:xfrm>
            <a:off x="838200" y="1073545"/>
            <a:ext cx="10675143" cy="10476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ES_tradnl" b="1" dirty="0">
                <a:solidFill>
                  <a:schemeClr val="tx1"/>
                </a:solidFill>
              </a:rPr>
              <a:t>Categoría: </a:t>
            </a:r>
            <a:r>
              <a:rPr lang="es-ES_tradnl" dirty="0">
                <a:solidFill>
                  <a:schemeClr val="tx1"/>
                </a:solidFill>
              </a:rPr>
              <a:t>Geometría y pensamiento espacial</a:t>
            </a:r>
          </a:p>
          <a:p>
            <a:pPr marL="0" indent="0">
              <a:lnSpc>
                <a:spcPct val="100000"/>
              </a:lnSpc>
              <a:spcBef>
                <a:spcPts val="0"/>
              </a:spcBef>
              <a:buFont typeface="Arial" panose="020B0604020202020204" pitchFamily="34" charset="0"/>
              <a:buNone/>
            </a:pPr>
            <a:r>
              <a:rPr lang="es-ES_tradnl" b="1" dirty="0">
                <a:solidFill>
                  <a:schemeClr val="tx1"/>
                </a:solidFill>
              </a:rPr>
              <a:t>Subcategoría: </a:t>
            </a:r>
            <a:r>
              <a:rPr lang="es-ES_tradnl" dirty="0">
                <a:solidFill>
                  <a:schemeClr val="tx1"/>
                </a:solidFill>
              </a:rPr>
              <a:t>Formas</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2340055907"/>
              </p:ext>
            </p:extLst>
          </p:nvPr>
        </p:nvGraphicFramePr>
        <p:xfrm>
          <a:off x="838200" y="2175734"/>
          <a:ext cx="10595846" cy="3261360"/>
        </p:xfrm>
        <a:graphic>
          <a:graphicData uri="http://schemas.openxmlformats.org/drawingml/2006/table">
            <a:tbl>
              <a:tblPr firstRow="1" bandRow="1">
                <a:tableStyleId>{5C22544A-7EE6-4342-B048-85BDC9FD1C3A}</a:tableStyleId>
              </a:tblPr>
              <a:tblGrid>
                <a:gridCol w="5297923">
                  <a:extLst>
                    <a:ext uri="{9D8B030D-6E8A-4147-A177-3AD203B41FA5}">
                      <a16:colId xmlns:a16="http://schemas.microsoft.com/office/drawing/2014/main" val="1853988790"/>
                    </a:ext>
                  </a:extLst>
                </a:gridCol>
                <a:gridCol w="5297923">
                  <a:extLst>
                    <a:ext uri="{9D8B030D-6E8A-4147-A177-3AD203B41FA5}">
                      <a16:colId xmlns:a16="http://schemas.microsoft.com/office/drawing/2014/main" val="3972950546"/>
                    </a:ext>
                  </a:extLst>
                </a:gridCol>
              </a:tblGrid>
              <a:tr h="370840">
                <a:tc>
                  <a:txBody>
                    <a:bodyPr/>
                    <a:lstStyle/>
                    <a:p>
                      <a:pPr algn="ctr"/>
                      <a:r>
                        <a:rPr lang="es-ES_tradnl" noProof="0" dirty="0">
                          <a:latin typeface="Montserrat" panose="00000500000000000000" pitchFamily="50" charset="0"/>
                        </a:rPr>
                        <a:t>Edades tempranas</a:t>
                      </a:r>
                    </a:p>
                    <a:p>
                      <a:pPr algn="ctr"/>
                      <a:r>
                        <a:rPr lang="es-ES_tradnl" noProof="0" dirty="0">
                          <a:latin typeface="Montserrat" panose="00000500000000000000" pitchFamily="50" charset="0"/>
                        </a:rPr>
                        <a:t>(3 a 4 ½ años)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s-ES_tradnl" noProof="0" dirty="0">
                          <a:latin typeface="Montserrat" panose="00000500000000000000" pitchFamily="50" charset="0"/>
                        </a:rPr>
                        <a:t>Edades posteriores</a:t>
                      </a:r>
                    </a:p>
                    <a:p>
                      <a:pPr algn="ctr"/>
                      <a:r>
                        <a:rPr lang="es-ES_tradnl" noProof="0" dirty="0">
                          <a:latin typeface="Montserrat" panose="00000500000000000000" pitchFamily="50" charset="0"/>
                        </a:rPr>
                        <a:t>(4 a 5 ½ años)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76171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noProof="0" dirty="0">
                          <a:solidFill>
                            <a:srgbClr val="0D1314"/>
                          </a:solidFill>
                          <a:latin typeface="Montserrat" pitchFamily="2" charset="77"/>
                        </a:rPr>
                        <a:t>4.1 </a:t>
                      </a:r>
                      <a:r>
                        <a:rPr lang="es-US" sz="1600" kern="1200" noProof="0" dirty="0">
                          <a:solidFill>
                            <a:srgbClr val="0D1314"/>
                          </a:solidFill>
                          <a:effectLst/>
                          <a:latin typeface="Montserrat" pitchFamily="2" charset="77"/>
                          <a:ea typeface="+mn-ea"/>
                          <a:cs typeface="+mn-cs"/>
                        </a:rPr>
                        <a:t>Identificar formas bidimensionales familiares como círculo, cuadrado, triángulo y rectángulo.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noProof="0" dirty="0">
                          <a:solidFill>
                            <a:srgbClr val="0D1314"/>
                          </a:solidFill>
                          <a:latin typeface="Montserrat" pitchFamily="2" charset="77"/>
                        </a:rPr>
                        <a:t>4.1 </a:t>
                      </a:r>
                      <a:r>
                        <a:rPr lang="es-US" sz="1600" kern="1200" noProof="0" dirty="0">
                          <a:solidFill>
                            <a:srgbClr val="0D1314"/>
                          </a:solidFill>
                          <a:effectLst/>
                          <a:latin typeface="Montserrat" pitchFamily="2" charset="77"/>
                          <a:ea typeface="+mn-ea"/>
                          <a:cs typeface="+mn-cs"/>
                        </a:rPr>
                        <a:t>Identificar, descubrir y construir diferentes formas, incluidas variaciones de círculo, cuadrado, triángulo, rectángulo y otras formas. Utilizar lenguaje informal para describir las propiedades que definen una forma (por ejemplo, lados, esquinas, redondo).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0383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noProof="0" dirty="0">
                          <a:solidFill>
                            <a:srgbClr val="0D1314"/>
                          </a:solidFill>
                          <a:latin typeface="Montserrat" pitchFamily="2" charset="77"/>
                        </a:rPr>
                        <a:t>4.2 </a:t>
                      </a:r>
                      <a:r>
                        <a:rPr lang="es-US" sz="1600" kern="1200" noProof="0" dirty="0">
                          <a:solidFill>
                            <a:srgbClr val="0D1314"/>
                          </a:solidFill>
                          <a:effectLst/>
                          <a:latin typeface="Montserrat" pitchFamily="2" charset="77"/>
                          <a:ea typeface="+mn-ea"/>
                          <a:cs typeface="+mn-cs"/>
                        </a:rPr>
                        <a:t>De vez en cuando, identificar algunas formas tridimensionales familiares usando nombres informales (por ejemplo, decir “pelota” cuando se refiere a una esfera).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noProof="0" dirty="0">
                          <a:solidFill>
                            <a:srgbClr val="0D1314"/>
                          </a:solidFill>
                          <a:latin typeface="Montserrat" pitchFamily="2" charset="77"/>
                        </a:rPr>
                        <a:t>4.2 </a:t>
                      </a:r>
                      <a:r>
                        <a:rPr lang="es-US" sz="1600" kern="1200" noProof="0" dirty="0">
                          <a:solidFill>
                            <a:srgbClr val="0D1314"/>
                          </a:solidFill>
                          <a:effectLst/>
                          <a:latin typeface="Montserrat" pitchFamily="2" charset="77"/>
                          <a:ea typeface="+mn-ea"/>
                          <a:cs typeface="+mn-cs"/>
                        </a:rPr>
                        <a:t>Identificar algunas formas tridimensionales familiares, como esfera, cubo y cilindro.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4183963"/>
                  </a:ext>
                </a:extLst>
              </a:tr>
            </a:tbl>
          </a:graphicData>
        </a:graphic>
      </p:graphicFrame>
      <p:sp>
        <p:nvSpPr>
          <p:cNvPr id="6" name="TextBox 5">
            <a:extLst>
              <a:ext uri="{FF2B5EF4-FFF2-40B4-BE49-F238E27FC236}">
                <a16:creationId xmlns:a16="http://schemas.microsoft.com/office/drawing/2014/main" id="{BBF31852-0ECF-5B78-A55C-5468D98458C9}"/>
              </a:ext>
            </a:extLst>
          </p:cNvPr>
          <p:cNvSpPr txBox="1"/>
          <p:nvPr/>
        </p:nvSpPr>
        <p:spPr>
          <a:xfrm>
            <a:off x="798551" y="5437094"/>
            <a:ext cx="10675143" cy="276999"/>
          </a:xfrm>
          <a:prstGeom prst="rect">
            <a:avLst/>
          </a:prstGeom>
          <a:noFill/>
        </p:spPr>
        <p:txBody>
          <a:bodyPr wrap="square" rtlCol="0">
            <a:spAutoFit/>
          </a:bodyPr>
          <a:lstStyle/>
          <a:p>
            <a:pPr algn="r"/>
            <a:r>
              <a:rPr lang="es-ES_tradnl" sz="1200" dirty="0">
                <a:solidFill>
                  <a:schemeClr val="bg2">
                    <a:lumMod val="50000"/>
                  </a:schemeClr>
                </a:solidFill>
                <a:effectLst/>
                <a:latin typeface="Montserrat" panose="00000500000000000000" pitchFamily="50" charset="0"/>
              </a:rPr>
              <a:t>Departamento de Educación de California(2024)</a:t>
            </a:r>
            <a:endParaRPr lang="es-ES_tradnl"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8426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51646" y="86468"/>
            <a:ext cx="10834075" cy="867930"/>
          </a:xfrm>
        </p:spPr>
        <p:txBody>
          <a:bodyPr/>
          <a:lstStyle/>
          <a:p>
            <a:r>
              <a:rPr lang="es-US" sz="2800" dirty="0"/>
              <a:t>Fundamentos del aprendizaje preescolar y de transición al kindergarten de California (continuado)</a:t>
            </a:r>
            <a:endParaRPr lang="en-US" sz="2800" dirty="0"/>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p:txBody>
          <a:bodyPr>
            <a:normAutofit/>
          </a:bodyPr>
          <a:lstStyle/>
          <a:p>
            <a:pPr marL="0" indent="0">
              <a:lnSpc>
                <a:spcPct val="100000"/>
              </a:lnSpc>
              <a:buFont typeface="Arial" panose="020B0604020202020204" pitchFamily="34" charset="0"/>
              <a:buNone/>
            </a:pPr>
            <a:r>
              <a:rPr lang="es-ES_tradnl" b="1" dirty="0">
                <a:solidFill>
                  <a:schemeClr val="tx1"/>
                </a:solidFill>
              </a:rPr>
              <a:t>Categoría: </a:t>
            </a:r>
            <a:r>
              <a:rPr lang="es-ES_tradnl" dirty="0">
                <a:solidFill>
                  <a:schemeClr val="tx1"/>
                </a:solidFill>
              </a:rPr>
              <a:t>Geometría y pensamiento espacial</a:t>
            </a:r>
          </a:p>
          <a:p>
            <a:pPr marL="0" indent="0">
              <a:lnSpc>
                <a:spcPct val="100000"/>
              </a:lnSpc>
              <a:spcBef>
                <a:spcPts val="0"/>
              </a:spcBef>
              <a:buFont typeface="Arial" panose="020B0604020202020204" pitchFamily="34" charset="0"/>
              <a:buNone/>
            </a:pPr>
            <a:r>
              <a:rPr lang="es-ES_tradnl" b="1" dirty="0">
                <a:solidFill>
                  <a:schemeClr val="tx1"/>
                </a:solidFill>
              </a:rPr>
              <a:t>Subcategoría: </a:t>
            </a:r>
            <a:r>
              <a:rPr lang="es-ES_tradnl" dirty="0">
                <a:solidFill>
                  <a:schemeClr val="tx1"/>
                </a:solidFill>
              </a:rPr>
              <a:t>Formas</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2245194875"/>
              </p:ext>
            </p:extLst>
          </p:nvPr>
        </p:nvGraphicFramePr>
        <p:xfrm>
          <a:off x="838199" y="2317757"/>
          <a:ext cx="10619936" cy="3505200"/>
        </p:xfrm>
        <a:graphic>
          <a:graphicData uri="http://schemas.openxmlformats.org/drawingml/2006/table">
            <a:tbl>
              <a:tblPr firstRow="1" bandRow="1">
                <a:tableStyleId>{5C22544A-7EE6-4342-B048-85BDC9FD1C3A}</a:tableStyleId>
              </a:tblPr>
              <a:tblGrid>
                <a:gridCol w="5309968">
                  <a:extLst>
                    <a:ext uri="{9D8B030D-6E8A-4147-A177-3AD203B41FA5}">
                      <a16:colId xmlns:a16="http://schemas.microsoft.com/office/drawing/2014/main" val="1853988790"/>
                    </a:ext>
                  </a:extLst>
                </a:gridCol>
                <a:gridCol w="5309968">
                  <a:extLst>
                    <a:ext uri="{9D8B030D-6E8A-4147-A177-3AD203B41FA5}">
                      <a16:colId xmlns:a16="http://schemas.microsoft.com/office/drawing/2014/main" val="3972950546"/>
                    </a:ext>
                  </a:extLst>
                </a:gridCol>
              </a:tblGrid>
              <a:tr h="370840">
                <a:tc>
                  <a:txBody>
                    <a:bodyPr/>
                    <a:lstStyle/>
                    <a:p>
                      <a:pPr algn="ctr"/>
                      <a:r>
                        <a:rPr lang="es-ES_tradnl" noProof="0" dirty="0">
                          <a:latin typeface="Montserrat" panose="00000500000000000000" pitchFamily="50" charset="0"/>
                        </a:rPr>
                        <a:t>Edades tempranas</a:t>
                      </a:r>
                    </a:p>
                    <a:p>
                      <a:pPr algn="ctr"/>
                      <a:r>
                        <a:rPr lang="es-ES_tradnl" noProof="0" dirty="0">
                          <a:latin typeface="Montserrat" panose="00000500000000000000" pitchFamily="50" charset="0"/>
                        </a:rPr>
                        <a:t>(3 a 4 ½ años)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s-ES_tradnl" noProof="0" dirty="0">
                          <a:latin typeface="Montserrat" panose="00000500000000000000" pitchFamily="50" charset="0"/>
                        </a:rPr>
                        <a:t>Edades posteriores</a:t>
                      </a:r>
                    </a:p>
                    <a:p>
                      <a:pPr algn="ctr"/>
                      <a:r>
                        <a:rPr lang="es-ES_tradnl" noProof="0" dirty="0">
                          <a:latin typeface="Montserrat" panose="00000500000000000000" pitchFamily="50" charset="0"/>
                        </a:rPr>
                        <a:t>(4 a 5 ½ años)</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76171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noProof="0" dirty="0">
                          <a:solidFill>
                            <a:srgbClr val="0D1314"/>
                          </a:solidFill>
                          <a:latin typeface="Montserrat" pitchFamily="2" charset="77"/>
                        </a:rPr>
                        <a:t>4.3 </a:t>
                      </a:r>
                      <a:r>
                        <a:rPr lang="es-US" sz="1600" kern="1200" noProof="0" dirty="0">
                          <a:solidFill>
                            <a:srgbClr val="0D1314"/>
                          </a:solidFill>
                          <a:effectLst/>
                          <a:latin typeface="Montserrat" pitchFamily="2" charset="77"/>
                          <a:ea typeface="+mn-ea"/>
                          <a:cs typeface="+mn-cs"/>
                        </a:rPr>
                        <a:t>Comparar formas bidimensionales de diferentes tamaños y orientaciones para determinar si tienen la misma forma.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noProof="0" dirty="0">
                          <a:solidFill>
                            <a:srgbClr val="0D1314"/>
                          </a:solidFill>
                          <a:latin typeface="Montserrat" pitchFamily="2" charset="77"/>
                        </a:rPr>
                        <a:t>4.3 </a:t>
                      </a:r>
                      <a:r>
                        <a:rPr lang="es-US" sz="1600" kern="1200" noProof="0" dirty="0">
                          <a:solidFill>
                            <a:srgbClr val="0D1314"/>
                          </a:solidFill>
                          <a:effectLst/>
                          <a:latin typeface="Montserrat" pitchFamily="2" charset="77"/>
                          <a:ea typeface="+mn-ea"/>
                          <a:cs typeface="+mn-cs"/>
                        </a:rPr>
                        <a:t>Comparar formas bidimensionales de diferentes tamaños y orientaciones para determinar si tienen la misma forma. Identificar similitudes y diferencias en las propiedades (número de lados o vértices) de dos formas diferentes.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383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kern="1200" noProof="0" dirty="0">
                          <a:solidFill>
                            <a:srgbClr val="0D1314"/>
                          </a:solidFill>
                          <a:effectLst/>
                          <a:latin typeface="Montserrat" pitchFamily="2" charset="77"/>
                          <a:ea typeface="+mn-ea"/>
                          <a:cs typeface="+mn-cs"/>
                        </a:rPr>
                        <a:t>4.4 Utilizar formas bidimensionales o tridimensionales para representar diferentes elementos de una imagen o diseño (por ejemplo, agregar un círculo en una esquina para representar el sol).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kern="1200" noProof="0" dirty="0">
                          <a:solidFill>
                            <a:srgbClr val="0D1314"/>
                          </a:solidFill>
                          <a:effectLst/>
                          <a:latin typeface="Montserrat" pitchFamily="2" charset="77"/>
                          <a:ea typeface="+mn-ea"/>
                          <a:cs typeface="+mn-cs"/>
                        </a:rPr>
                        <a:t>4.4 Combinar diferentes formas bidimensionales o tridimensionales para crear una imagen o diseño (por ejemplo, hacer una casa con dos bloques con forma de prisma rectangular y uno con forma de prisma triangular).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83963"/>
                  </a:ext>
                </a:extLst>
              </a:tr>
            </a:tbl>
          </a:graphicData>
        </a:graphic>
      </p:graphicFrame>
      <p:sp>
        <p:nvSpPr>
          <p:cNvPr id="7" name="TextBox 6">
            <a:extLst>
              <a:ext uri="{FF2B5EF4-FFF2-40B4-BE49-F238E27FC236}">
                <a16:creationId xmlns:a16="http://schemas.microsoft.com/office/drawing/2014/main" id="{DDEB1202-9636-51D9-8D6E-AF416D91E7CC}"/>
              </a:ext>
            </a:extLst>
          </p:cNvPr>
          <p:cNvSpPr txBox="1"/>
          <p:nvPr/>
        </p:nvSpPr>
        <p:spPr>
          <a:xfrm>
            <a:off x="771796" y="5867742"/>
            <a:ext cx="10752742" cy="276999"/>
          </a:xfrm>
          <a:prstGeom prst="rect">
            <a:avLst/>
          </a:prstGeom>
          <a:noFill/>
        </p:spPr>
        <p:txBody>
          <a:bodyPr wrap="square" rtlCol="0">
            <a:spAutoFit/>
          </a:bodyPr>
          <a:lstStyle/>
          <a:p>
            <a:pPr algn="r"/>
            <a:r>
              <a:rPr lang="es-ES_tradnl" sz="1200" dirty="0">
                <a:solidFill>
                  <a:schemeClr val="bg2">
                    <a:lumMod val="50000"/>
                  </a:schemeClr>
                </a:solidFill>
                <a:effectLst/>
                <a:latin typeface="Montserrat" panose="00000500000000000000" pitchFamily="50" charset="0"/>
              </a:rPr>
              <a:t>Departamento de Educación de California(2024)</a:t>
            </a:r>
            <a:endParaRPr lang="es-ES_tradnl"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254152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20612-E3AF-FDFD-7BD0-7D8E1EB10B49}"/>
              </a:ext>
            </a:extLst>
          </p:cNvPr>
          <p:cNvSpPr>
            <a:spLocks noGrp="1"/>
          </p:cNvSpPr>
          <p:nvPr>
            <p:ph type="title"/>
          </p:nvPr>
        </p:nvSpPr>
        <p:spPr>
          <a:xfrm>
            <a:off x="851646" y="62329"/>
            <a:ext cx="10834075" cy="507831"/>
          </a:xfrm>
        </p:spPr>
        <p:txBody>
          <a:bodyPr/>
          <a:lstStyle/>
          <a:p>
            <a:r>
              <a:rPr lang="es-US" dirty="0"/>
              <a:t>Estándares estatales comunes de California– kindergarten</a:t>
            </a:r>
            <a:endParaRPr lang="en-US" dirty="0"/>
          </a:p>
        </p:txBody>
      </p:sp>
      <p:sp>
        <p:nvSpPr>
          <p:cNvPr id="4" name="Content Placeholder 3">
            <a:extLst>
              <a:ext uri="{FF2B5EF4-FFF2-40B4-BE49-F238E27FC236}">
                <a16:creationId xmlns:a16="http://schemas.microsoft.com/office/drawing/2014/main" id="{D62EEF32-E359-5A78-36F1-A5C992E74929}"/>
              </a:ext>
            </a:extLst>
          </p:cNvPr>
          <p:cNvSpPr>
            <a:spLocks noGrp="1"/>
          </p:cNvSpPr>
          <p:nvPr>
            <p:ph idx="1"/>
          </p:nvPr>
        </p:nvSpPr>
        <p:spPr/>
        <p:txBody>
          <a:bodyPr/>
          <a:lstStyle/>
          <a:p>
            <a:pPr marL="0" indent="0">
              <a:spcAft>
                <a:spcPts val="1800"/>
              </a:spcAft>
              <a:buNone/>
            </a:pPr>
            <a:r>
              <a:rPr lang="es-ES_tradnl" dirty="0">
                <a:solidFill>
                  <a:schemeClr val="tx2"/>
                </a:solidFill>
              </a:rPr>
              <a:t>Geometría</a:t>
            </a:r>
            <a:r>
              <a:rPr lang="en-US" dirty="0">
                <a:solidFill>
                  <a:schemeClr val="tx2"/>
                </a:solidFill>
              </a:rPr>
              <a:t> (K.G)</a:t>
            </a:r>
          </a:p>
          <a:p>
            <a:pPr>
              <a:spcAft>
                <a:spcPts val="1800"/>
              </a:spcAft>
            </a:pPr>
            <a:r>
              <a:rPr lang="es-419" dirty="0"/>
              <a:t>Identificar y describir formas (cuadrados, círculos, triángulos, rectángulos, hexágonos, cubos, conos, cilindros y esferas).  </a:t>
            </a:r>
          </a:p>
          <a:p>
            <a:pPr>
              <a:spcAft>
                <a:spcPts val="1800"/>
              </a:spcAft>
            </a:pPr>
            <a:r>
              <a:rPr lang="es-419" dirty="0"/>
              <a:t>Analizar, comparar, crear y componer formas</a:t>
            </a:r>
            <a:r>
              <a:rPr lang="en-US" dirty="0"/>
              <a:t>.  </a:t>
            </a:r>
          </a:p>
        </p:txBody>
      </p:sp>
      <p:sp>
        <p:nvSpPr>
          <p:cNvPr id="5" name="TextBox 4">
            <a:extLst>
              <a:ext uri="{FF2B5EF4-FFF2-40B4-BE49-F238E27FC236}">
                <a16:creationId xmlns:a16="http://schemas.microsoft.com/office/drawing/2014/main" id="{E294DF96-FFC3-A875-6767-EAA39170E5E5}"/>
              </a:ext>
            </a:extLst>
          </p:cNvPr>
          <p:cNvSpPr txBox="1"/>
          <p:nvPr/>
        </p:nvSpPr>
        <p:spPr>
          <a:xfrm>
            <a:off x="851646" y="4136668"/>
            <a:ext cx="9879161" cy="276999"/>
          </a:xfrm>
          <a:prstGeom prst="rect">
            <a:avLst/>
          </a:prstGeom>
          <a:noFill/>
        </p:spPr>
        <p:txBody>
          <a:bodyPr wrap="square" rtlCol="0">
            <a:spAutoFit/>
          </a:bodyPr>
          <a:lstStyle/>
          <a:p>
            <a:r>
              <a:rPr lang="es-ES_tradnl" sz="1200" dirty="0">
                <a:solidFill>
                  <a:schemeClr val="bg2">
                    <a:lumMod val="50000"/>
                  </a:schemeClr>
                </a:solidFill>
                <a:effectLst/>
                <a:latin typeface="Montserrat" panose="00000500000000000000" pitchFamily="50" charset="0"/>
              </a:rPr>
              <a:t>Departamento de Educación de California</a:t>
            </a:r>
            <a:r>
              <a:rPr lang="en-US" sz="1200" dirty="0">
                <a:solidFill>
                  <a:schemeClr val="bg1">
                    <a:lumMod val="50000"/>
                  </a:schemeClr>
                </a:solidFill>
                <a:effectLst/>
                <a:latin typeface="Montserrat" panose="00000500000000000000" pitchFamily="50" charset="0"/>
              </a:rPr>
              <a:t>(2013)</a:t>
            </a:r>
            <a:endParaRPr lang="en-US" sz="1200" i="1" dirty="0">
              <a:solidFill>
                <a:schemeClr val="bg1">
                  <a:lumMod val="50000"/>
                </a:schemeClr>
              </a:solidFill>
              <a:latin typeface="Montserrat" panose="00000500000000000000" pitchFamily="50" charset="0"/>
            </a:endParaRPr>
          </a:p>
        </p:txBody>
      </p:sp>
    </p:spTree>
    <p:extLst>
      <p:ext uri="{BB962C8B-B14F-4D97-AF65-F5344CB8AC3E}">
        <p14:creationId xmlns:p14="http://schemas.microsoft.com/office/powerpoint/2010/main" val="416390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s-ES_tradnl" dirty="0"/>
              <a:t>Cinco componentes para aprender sobre formas</a:t>
            </a:r>
            <a:endParaRPr lang="en-US" b="1" dirty="0">
              <a:latin typeface="Montserrat" pitchFamily="2" charset="77"/>
            </a:endParaRP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endParaRPr lang="en-US" dirty="0"/>
          </a:p>
        </p:txBody>
      </p:sp>
      <p:graphicFrame>
        <p:nvGraphicFramePr>
          <p:cNvPr id="20" name="Content Placeholder 7" descr="Percibir similitudes y diferencias.&#10;Clasificar formas.&#10;Nombrar formas.&#10;Aprender acerca de los atributos de las formas.&#10;Componer y descomponer formas.&#10;">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1423190635"/>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C7F3B80-9828-C8CB-7D2C-483CB1F05475}"/>
              </a:ext>
              <a:ext uri="{C183D7F6-B498-43B3-948B-1728B52AA6E4}">
                <adec:decorative xmlns:adec="http://schemas.microsoft.com/office/drawing/2017/decorative" val="1"/>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a:ext>
            </a:extLst>
          </a:blip>
          <a:srcRect/>
          <a:stretch/>
        </p:blipFill>
        <p:spPr>
          <a:xfrm>
            <a:off x="0" y="1"/>
            <a:ext cx="4071815" cy="6261098"/>
          </a:xfrm>
          <a:prstGeom prst="rect">
            <a:avLst/>
          </a:prstGeom>
        </p:spPr>
      </p:pic>
    </p:spTree>
    <p:extLst>
      <p:ext uri="{BB962C8B-B14F-4D97-AF65-F5344CB8AC3E}">
        <p14:creationId xmlns:p14="http://schemas.microsoft.com/office/powerpoint/2010/main" val="1741787201"/>
      </p:ext>
    </p:extLst>
  </p:cSld>
  <p:clrMapOvr>
    <a:masterClrMapping/>
  </p:clrMapOvr>
</p:sld>
</file>

<file path=ppt/theme/theme1.xml><?xml version="1.0" encoding="utf-8"?>
<a:theme xmlns:a="http://schemas.openxmlformats.org/drawingml/2006/main" name="Office Theme">
  <a:themeElements>
    <a:clrScheme name="Custom 32">
      <a:dk1>
        <a:srgbClr val="140A14"/>
      </a:dk1>
      <a:lt1>
        <a:srgbClr val="FFFFFF"/>
      </a:lt1>
      <a:dk2>
        <a:srgbClr val="2078AE"/>
      </a:dk2>
      <a:lt2>
        <a:srgbClr val="E7E6E6"/>
      </a:lt2>
      <a:accent1>
        <a:srgbClr val="34817E"/>
      </a:accent1>
      <a:accent2>
        <a:srgbClr val="CC4400"/>
      </a:accent2>
      <a:accent3>
        <a:srgbClr val="8948A3"/>
      </a:accent3>
      <a:accent4>
        <a:srgbClr val="D3318A"/>
      </a:accent4>
      <a:accent5>
        <a:srgbClr val="140A14"/>
      </a:accent5>
      <a:accent6>
        <a:srgbClr val="D3318A"/>
      </a:accent6>
      <a:hlink>
        <a:srgbClr val="002EE9"/>
      </a:hlink>
      <a:folHlink>
        <a:srgbClr val="CC4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15252</TotalTime>
  <Words>6947</Words>
  <Application>Microsoft Macintosh PowerPoint</Application>
  <PresentationFormat>Widescreen</PresentationFormat>
  <Paragraphs>389</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Courier New</vt:lpstr>
      <vt:lpstr>Symbol</vt:lpstr>
      <vt:lpstr>Arial</vt:lpstr>
      <vt:lpstr>Montserrat SemiBold</vt:lpstr>
      <vt:lpstr>Calibri</vt:lpstr>
      <vt:lpstr>Montserrat</vt:lpstr>
      <vt:lpstr>Poppins</vt:lpstr>
      <vt:lpstr>Montserrat Medium</vt:lpstr>
      <vt:lpstr>Office Theme</vt:lpstr>
      <vt:lpstr>Geometría: Preescolar, kindergarten de transición y kindergarten </vt:lpstr>
      <vt:lpstr>Agradecimientos</vt:lpstr>
      <vt:lpstr>Objetivos de la sesión</vt:lpstr>
      <vt:lpstr>Reflexionar: Explorar y aprender sobre las formas</vt:lpstr>
      <vt:lpstr>Aprender  sobre formas</vt:lpstr>
      <vt:lpstr>Fundamentos del aprendizaje preescolar y de transición al kindergarten de California</vt:lpstr>
      <vt:lpstr>Fundamentos del aprendizaje preescolar y de transición al kindergarten de California (continuado)</vt:lpstr>
      <vt:lpstr>Estándares estatales comunes de California– kindergarten</vt:lpstr>
      <vt:lpstr>Cinco componentes para aprender sobre formas</vt:lpstr>
      <vt:lpstr>Clasificar formas</vt:lpstr>
      <vt:lpstr>Clasificar formas: ¿Es un triángulo? </vt:lpstr>
      <vt:lpstr>Clasificar formas: Formas típicas y atípicas</vt:lpstr>
      <vt:lpstr>Aprender acerca de los atributos de las formas</vt:lpstr>
      <vt:lpstr>Nombrar formas bidimensionales</vt:lpstr>
      <vt:lpstr>Nombrar formas tridimensionales</vt:lpstr>
      <vt:lpstr>Componer y descomponer formas</vt:lpstr>
      <vt:lpstr>Observar: Aprender sobre formas</vt:lpstr>
      <vt:lpstr>Discutir: Aprender sobre formas</vt:lpstr>
      <vt:lpstr>Apoyo al aprendizaje de formas</vt:lpstr>
      <vt:lpstr>Explorar: Enfoque M5 para las matemáticas tempranas</vt:lpstr>
      <vt:lpstr>Observar:  M5 en acción</vt:lpstr>
      <vt:lpstr>Discutir: Apoyo al aprendizaje de formas</vt:lpstr>
      <vt:lpstr>Explorar: Utilizar M5 para apoyar el aprendizaje sobre formas</vt:lpstr>
      <vt:lpstr>Discutir: Utilizar M5 para apoyar el aprendizaje sobre formas</vt:lpstr>
      <vt:lpstr>Explorar: Actividad para aprender sobre formas</vt:lpstr>
      <vt:lpstr>Reflexionar: aprender, preguntar, hacer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Sophie Savelkouls</cp:lastModifiedBy>
  <cp:revision>1032</cp:revision>
  <cp:lastPrinted>2023-08-03T16:24:27Z</cp:lastPrinted>
  <dcterms:created xsi:type="dcterms:W3CDTF">2023-04-18T19:26:52Z</dcterms:created>
  <dcterms:modified xsi:type="dcterms:W3CDTF">2025-05-16T20:52:52Z</dcterms:modified>
</cp:coreProperties>
</file>