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28"/>
  </p:notesMasterIdLst>
  <p:handoutMasterIdLst>
    <p:handoutMasterId r:id="rId29"/>
  </p:handoutMasterIdLst>
  <p:sldIdLst>
    <p:sldId id="271" r:id="rId2"/>
    <p:sldId id="417" r:id="rId3"/>
    <p:sldId id="391" r:id="rId4"/>
    <p:sldId id="394" r:id="rId5"/>
    <p:sldId id="396" r:id="rId6"/>
    <p:sldId id="398" r:id="rId7"/>
    <p:sldId id="399" r:id="rId8"/>
    <p:sldId id="400" r:id="rId9"/>
    <p:sldId id="328" r:id="rId10"/>
    <p:sldId id="401" r:id="rId11"/>
    <p:sldId id="402" r:id="rId12"/>
    <p:sldId id="403" r:id="rId13"/>
    <p:sldId id="395" r:id="rId14"/>
    <p:sldId id="404" r:id="rId15"/>
    <p:sldId id="405" r:id="rId16"/>
    <p:sldId id="406" r:id="rId17"/>
    <p:sldId id="393" r:id="rId18"/>
    <p:sldId id="407" r:id="rId19"/>
    <p:sldId id="408" r:id="rId20"/>
    <p:sldId id="409" r:id="rId21"/>
    <p:sldId id="410" r:id="rId22"/>
    <p:sldId id="412" r:id="rId23"/>
    <p:sldId id="413" r:id="rId24"/>
    <p:sldId id="414" r:id="rId25"/>
    <p:sldId id="415" r:id="rId26"/>
    <p:sldId id="416" r:id="rId27"/>
  </p:sldIdLst>
  <p:sldSz cx="12192000" cy="6858000"/>
  <p:notesSz cx="6858000" cy="9144000"/>
  <p:embeddedFontLst>
    <p:embeddedFont>
      <p:font typeface="Montserrat" pitchFamily="2" charset="77"/>
      <p:regular r:id="rId30"/>
      <p:bold r:id="rId31"/>
      <p:italic r:id="rId32"/>
      <p:boldItalic r:id="rId33"/>
    </p:embeddedFont>
    <p:embeddedFont>
      <p:font typeface="Montserrat Medium" panose="020F0502020204030204" pitchFamily="34" charset="0"/>
      <p:regular r:id="rId34"/>
      <p:italic r:id="rId35"/>
    </p:embeddedFont>
    <p:embeddedFont>
      <p:font typeface="Montserrat SemiBold" panose="020F0502020204030204" pitchFamily="34" charset="0"/>
      <p:regular r:id="rId36"/>
      <p:bold r:id="rId37"/>
      <p:italic r:id="rId38"/>
      <p:boldItalic r:id="rId39"/>
    </p:embeddedFont>
    <p:embeddedFont>
      <p:font typeface="Poppins" pitchFamily="2" charset="77"/>
      <p:regular r:id="rId40"/>
      <p:bold r:id="rId41"/>
      <p:italic r:id="rId42"/>
      <p:boldItalic r:id="rId4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E9CA113-AFD8-E97A-6087-C112A41FDF0B}" name="Faith Polk" initials="FP" userId="S::fpolk@wested.org::befa10be-b4ea-495c-9eea-611b0a1c5299" providerId="AD"/>
  <p188:author id="{40911A1F-C56F-4248-15C9-66E8B6EFD315}" name="Sophie Savelkouls" initials="SS" userId="S::ssavelk@wested.org::a9c89b22-c766-400c-bbb4-dfb85c67446b" providerId="AD"/>
  <p188:author id="{2E7F6C22-96CD-BF6B-EE26-D32479E1E081}" name="Naomi Reeley" initials="" userId="S::nreeley@fcoe.org::4984995a-aa98-4a1a-89ef-a5f55b9ede08" providerId="AD"/>
  <p188:author id="{0448D035-44C4-75C2-EBF5-5D12986F7A52}" name="Grace Srinivasiah" initials="GS" userId="f3jIlVEJi5JGNhK/P3AVhnhRUzEb4tjq12Dl15h0GAE=" providerId="None"/>
  <p188:author id="{B8EAE73C-AAD0-091B-5543-C813901EA72E}" name="Joanna Azar" initials="JA" userId="S::jazar@wested.org::c4416e25-9d96-496b-a48c-5917e8dac7e1" providerId="AD"/>
  <p188:author id="{990F5A61-37B3-57C3-4E8D-1D794B946607}" name="Amy Reff" initials="AR" userId="Amy Reff" providerId="None"/>
  <p188:author id="{EAA301A4-B75A-A1BE-5F28-A94824ECC9EA}" name="Jennifer Marcella-Burdett" initials="JMB" userId="S::jmarcel@wested.org::7bb72cd4-8a93-4d3d-bbaf-2fb849e050f8" providerId="AD"/>
  <p188:author id="{B6FF2CA4-29E1-C7D6-15CF-1D85CC6271BB}" name="Faith Polk" initials="FP" userId="KV9WgvvVfEWDbw7ayEsi/+xHGimnxB9n6dFySPqgyhc=" providerId="None"/>
  <p188:author id="{389332B7-C2DD-2978-57D9-239A0E4DEDD1}" name="Alexander, Alexandra Danielle" initials="AAD" userId="S::a.moore9@umiami.edu::ac95dc42-4e6c-400e-9629-229f3db47f90" providerId="AD"/>
  <p188:author id="{15D619C2-DFBB-A677-3FF9-D19B52E1FD15}" name="Osnat Zur" initials="OZ" userId="S::ozur@wested.org::7862ed05-c173-4c07-b416-82df587f5bd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F173D"/>
    <a:srgbClr val="8AADCB"/>
    <a:srgbClr val="9DBAD4"/>
    <a:srgbClr val="2078B0"/>
    <a:srgbClr val="D8E4EE"/>
    <a:srgbClr val="2078AE"/>
    <a:srgbClr val="E9EBFD"/>
    <a:srgbClr val="767676"/>
    <a:srgbClr val="327F7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F212FE-EDDF-4A58-B004-E24E51D24D11}" v="4" dt="2025-04-21T05:51:00.41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48" autoAdjust="0"/>
    <p:restoredTop sz="59320" autoAdjust="0"/>
  </p:normalViewPr>
  <p:slideViewPr>
    <p:cSldViewPr snapToGrid="0">
      <p:cViewPr varScale="1">
        <p:scale>
          <a:sx n="73" d="100"/>
          <a:sy n="73" d="100"/>
        </p:scale>
        <p:origin x="1608" y="184"/>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p:scale>
          <a:sx n="98" d="100"/>
          <a:sy n="98" d="100"/>
        </p:scale>
        <p:origin x="5436" y="6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tableStyles" Target="tableStyles.xml"/><Relationship Id="rId50" Type="http://schemas.microsoft.com/office/2018/10/relationships/authors" Targe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handoutMaster" Target="handoutMasters/handoutMaster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7.fntdata"/><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48"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ace Srinivasiah" userId="cMuhFhg7b1RDMEKSa8rqjeqIVOrE1KnoxrT28eed3PM=" providerId="None" clId="Web-{24F212FE-EDDF-4A58-B004-E24E51D24D11}"/>
    <pc:docChg chg="modSld">
      <pc:chgData name="Grace Srinivasiah" userId="cMuhFhg7b1RDMEKSa8rqjeqIVOrE1KnoxrT28eed3PM=" providerId="None" clId="Web-{24F212FE-EDDF-4A58-B004-E24E51D24D11}" dt="2025-04-21T05:51:00.412" v="3"/>
      <pc:docMkLst>
        <pc:docMk/>
      </pc:docMkLst>
      <pc:sldChg chg="modSp">
        <pc:chgData name="Grace Srinivasiah" userId="cMuhFhg7b1RDMEKSa8rqjeqIVOrE1KnoxrT28eed3PM=" providerId="None" clId="Web-{24F212FE-EDDF-4A58-B004-E24E51D24D11}" dt="2025-04-21T05:51:00.412" v="3"/>
        <pc:sldMkLst>
          <pc:docMk/>
          <pc:sldMk cId="842668787" sldId="398"/>
        </pc:sldMkLst>
        <pc:graphicFrameChg chg="modGraphic">
          <ac:chgData name="Grace Srinivasiah" userId="cMuhFhg7b1RDMEKSa8rqjeqIVOrE1KnoxrT28eed3PM=" providerId="None" clId="Web-{24F212FE-EDDF-4A58-B004-E24E51D24D11}" dt="2025-04-21T05:51:00.412" v="3"/>
          <ac:graphicFrameMkLst>
            <pc:docMk/>
            <pc:sldMk cId="842668787" sldId="398"/>
            <ac:graphicFrameMk id="5" creationId="{F5F2B66C-CB0C-D749-2020-52F9C38EE5E3}"/>
          </ac:graphicFrameMkLst>
        </pc:graphicFrameChg>
      </pc:sldChg>
    </pc:docChg>
  </pc:docChgLst>
  <pc:docChgLst>
    <pc:chgData name="Grace Srinivasiah" userId="cMuhFhg7b1RDMEKSa8rqjeqIVOrE1KnoxrT28eed3PM=" providerId="None" clId="Web-{FDC0FDA9-C2F2-48B3-9A43-6EEBBBC22CC2}"/>
    <pc:docChg chg="modSld">
      <pc:chgData name="Grace Srinivasiah" userId="cMuhFhg7b1RDMEKSa8rqjeqIVOrE1KnoxrT28eed3PM=" providerId="None" clId="Web-{FDC0FDA9-C2F2-48B3-9A43-6EEBBBC22CC2}" dt="2025-01-30T18:11:00.184" v="2"/>
      <pc:docMkLst>
        <pc:docMk/>
      </pc:docMkLst>
      <pc:sldChg chg="modNotes">
        <pc:chgData name="Grace Srinivasiah" userId="cMuhFhg7b1RDMEKSa8rqjeqIVOrE1KnoxrT28eed3PM=" providerId="None" clId="Web-{FDC0FDA9-C2F2-48B3-9A43-6EEBBBC22CC2}" dt="2025-01-30T18:11:00.184" v="2"/>
        <pc:sldMkLst>
          <pc:docMk/>
          <pc:sldMk cId="2907974597" sldId="417"/>
        </pc:sldMkLst>
      </pc:sldChg>
    </pc:docChg>
  </pc:docChgLst>
  <pc:docChgLst>
    <pc:chgData name="Grace Srinivasiah" userId="cMuhFhg7b1RDMEKSa8rqjeqIVOrE1KnoxrT28eed3PM=" providerId="None" clId="Web-{7C4D5180-C09D-4367-9BCD-4105299AD014}"/>
    <pc:docChg chg="modSld">
      <pc:chgData name="Grace Srinivasiah" userId="cMuhFhg7b1RDMEKSa8rqjeqIVOrE1KnoxrT28eed3PM=" providerId="None" clId="Web-{7C4D5180-C09D-4367-9BCD-4105299AD014}" dt="2025-02-20T23:33:45.733" v="15"/>
      <pc:docMkLst>
        <pc:docMk/>
      </pc:docMkLst>
      <pc:sldChg chg="modSp modNotes">
        <pc:chgData name="Grace Srinivasiah" userId="cMuhFhg7b1RDMEKSa8rqjeqIVOrE1KnoxrT28eed3PM=" providerId="None" clId="Web-{7C4D5180-C09D-4367-9BCD-4105299AD014}" dt="2025-02-20T23:32:14.982" v="6"/>
        <pc:sldMkLst>
          <pc:docMk/>
          <pc:sldMk cId="2258638901" sldId="393"/>
        </pc:sldMkLst>
        <pc:spChg chg="mod">
          <ac:chgData name="Grace Srinivasiah" userId="cMuhFhg7b1RDMEKSa8rqjeqIVOrE1KnoxrT28eed3PM=" providerId="None" clId="Web-{7C4D5180-C09D-4367-9BCD-4105299AD014}" dt="2025-02-20T23:31:21.435" v="1" actId="20577"/>
          <ac:spMkLst>
            <pc:docMk/>
            <pc:sldMk cId="2258638901" sldId="393"/>
            <ac:spMk id="7" creationId="{CF8A3D25-9829-34FD-E4DE-4A3ED87A4EB4}"/>
          </ac:spMkLst>
        </pc:spChg>
      </pc:sldChg>
      <pc:sldChg chg="modNotes">
        <pc:chgData name="Grace Srinivasiah" userId="cMuhFhg7b1RDMEKSa8rqjeqIVOrE1KnoxrT28eed3PM=" providerId="None" clId="Web-{7C4D5180-C09D-4367-9BCD-4105299AD014}" dt="2025-02-20T23:32:40.014" v="8"/>
        <pc:sldMkLst>
          <pc:docMk/>
          <pc:sldMk cId="1226995102" sldId="407"/>
        </pc:sldMkLst>
      </pc:sldChg>
      <pc:sldChg chg="modSp modNotes">
        <pc:chgData name="Grace Srinivasiah" userId="cMuhFhg7b1RDMEKSa8rqjeqIVOrE1KnoxrT28eed3PM=" providerId="None" clId="Web-{7C4D5180-C09D-4367-9BCD-4105299AD014}" dt="2025-02-20T23:33:45.733" v="15"/>
        <pc:sldMkLst>
          <pc:docMk/>
          <pc:sldMk cId="322801303" sldId="410"/>
        </pc:sldMkLst>
        <pc:spChg chg="mod">
          <ac:chgData name="Grace Srinivasiah" userId="cMuhFhg7b1RDMEKSa8rqjeqIVOrE1KnoxrT28eed3PM=" providerId="None" clId="Web-{7C4D5180-C09D-4367-9BCD-4105299AD014}" dt="2025-02-20T23:32:55.624" v="10" actId="20577"/>
          <ac:spMkLst>
            <pc:docMk/>
            <pc:sldMk cId="322801303" sldId="410"/>
            <ac:spMk id="4" creationId="{F1386DF9-5714-2088-3C00-BAEE3F6CCE2B}"/>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CD6AB6-348E-384E-9C15-23F721B7C2CD}" type="doc">
      <dgm:prSet loTypeId="urn:microsoft.com/office/officeart/2005/8/layout/vList2" loCatId="" qsTypeId="urn:microsoft.com/office/officeart/2005/8/quickstyle/simple1" qsCatId="simple" csTypeId="urn:microsoft.com/office/officeart/2005/8/colors/accent1_1" csCatId="accent1" phldr="1"/>
      <dgm:spPr/>
      <dgm:t>
        <a:bodyPr/>
        <a:lstStyle/>
        <a:p>
          <a:endParaRPr lang="en-US"/>
        </a:p>
      </dgm:t>
    </dgm:pt>
    <dgm:pt modelId="{8769C50C-E863-1942-AA2A-4BB4313504E2}">
      <dgm:prSet phldrT="[Text]" custT="1"/>
      <dgm:spPr>
        <a:ln>
          <a:solidFill>
            <a:schemeClr val="tx2"/>
          </a:solidFill>
        </a:ln>
      </dgm:spPr>
      <dgm:t>
        <a:bodyPr/>
        <a:lstStyle/>
        <a:p>
          <a:r>
            <a:rPr lang="en-US" sz="2800" b="0" dirty="0">
              <a:latin typeface="Montserrat" pitchFamily="2" charset="77"/>
            </a:rPr>
            <a:t>Perceiving similarities and differences</a:t>
          </a:r>
        </a:p>
      </dgm:t>
    </dgm:pt>
    <dgm:pt modelId="{0F9FC8CF-8F9E-2942-9545-289DDF1037C6}" type="parTrans" cxnId="{AC58F36A-368B-EC47-9132-CB20D56AE6CB}">
      <dgm:prSet/>
      <dgm:spPr/>
      <dgm:t>
        <a:bodyPr/>
        <a:lstStyle/>
        <a:p>
          <a:endParaRPr lang="en-US"/>
        </a:p>
      </dgm:t>
    </dgm:pt>
    <dgm:pt modelId="{A2352D8A-C4EC-A84A-821D-3A59FB15D321}" type="sibTrans" cxnId="{AC58F36A-368B-EC47-9132-CB20D56AE6CB}">
      <dgm:prSet/>
      <dgm:spPr/>
      <dgm:t>
        <a:bodyPr/>
        <a:lstStyle/>
        <a:p>
          <a:endParaRPr lang="en-US"/>
        </a:p>
      </dgm:t>
    </dgm:pt>
    <dgm:pt modelId="{6C8F184A-D5EC-AC4A-AAF4-96E70140B6FE}">
      <dgm:prSet phldrT="[Text]" custT="1"/>
      <dgm:spPr>
        <a:ln>
          <a:solidFill>
            <a:schemeClr val="tx2"/>
          </a:solidFill>
        </a:ln>
      </dgm:spPr>
      <dgm:t>
        <a:bodyPr/>
        <a:lstStyle/>
        <a:p>
          <a:r>
            <a:rPr lang="en-US" sz="2800" b="0" dirty="0">
              <a:latin typeface="Montserrat" pitchFamily="2" charset="77"/>
            </a:rPr>
            <a:t>Classifying shapes</a:t>
          </a:r>
        </a:p>
      </dgm:t>
      <dgm:extLst>
        <a:ext uri="{E40237B7-FDA0-4F09-8148-C483321AD2D9}">
          <dgm14:cNvPr xmlns:dgm14="http://schemas.microsoft.com/office/drawing/2010/diagram" id="0" name="" descr="Perceiving similarities and differences.&#10;Classifying shapes.&#10;Naming shapes.&#10;Learning about the attributes of shapes.&#10;Composing and decomposing shapes.&#10;"/>
        </a:ext>
      </dgm:extLst>
    </dgm:pt>
    <dgm:pt modelId="{77A100E7-5D02-8947-B692-EA5F5DCC565A}" type="parTrans" cxnId="{7576766F-9AE3-6444-B158-91BA1C13BB55}">
      <dgm:prSet/>
      <dgm:spPr/>
      <dgm:t>
        <a:bodyPr/>
        <a:lstStyle/>
        <a:p>
          <a:endParaRPr lang="en-US"/>
        </a:p>
      </dgm:t>
    </dgm:pt>
    <dgm:pt modelId="{CE0D9407-8DF3-B84D-97EA-12C6CC72A9A0}" type="sibTrans" cxnId="{7576766F-9AE3-6444-B158-91BA1C13BB55}">
      <dgm:prSet/>
      <dgm:spPr/>
      <dgm:t>
        <a:bodyPr/>
        <a:lstStyle/>
        <a:p>
          <a:endParaRPr lang="en-US"/>
        </a:p>
      </dgm:t>
    </dgm:pt>
    <dgm:pt modelId="{2F65CC07-E9FE-DF4E-B448-764C72F71BBA}">
      <dgm:prSet custT="1"/>
      <dgm:spPr>
        <a:ln>
          <a:solidFill>
            <a:schemeClr val="tx2"/>
          </a:solidFill>
        </a:ln>
      </dgm:spPr>
      <dgm:t>
        <a:bodyPr/>
        <a:lstStyle/>
        <a:p>
          <a:r>
            <a:rPr lang="en-US" sz="2800" b="0" dirty="0">
              <a:latin typeface="Montserrat" pitchFamily="2" charset="77"/>
            </a:rPr>
            <a:t>Naming shapes</a:t>
          </a:r>
        </a:p>
      </dgm:t>
      <dgm:extLst>
        <a:ext uri="{E40237B7-FDA0-4F09-8148-C483321AD2D9}">
          <dgm14:cNvPr xmlns:dgm14="http://schemas.microsoft.com/office/drawing/2010/diagram" id="0" name="" descr="Perceiving similarities and differences.&#10;Classifying shapes.&#10;Naming shapes.&#10;Learning about the attributes of shapes.&#10;Composing and decomposing shapes.&#10;"/>
        </a:ext>
      </dgm:extLst>
    </dgm:pt>
    <dgm:pt modelId="{30573BEF-FEA7-7244-BD6A-4F3713953B41}" type="parTrans" cxnId="{46A12B8B-FFA9-3649-AE99-D6F6FFB91991}">
      <dgm:prSet/>
      <dgm:spPr/>
      <dgm:t>
        <a:bodyPr/>
        <a:lstStyle/>
        <a:p>
          <a:endParaRPr lang="en-US"/>
        </a:p>
      </dgm:t>
    </dgm:pt>
    <dgm:pt modelId="{E529E6B7-0B80-1841-8842-913D9F389D9D}" type="sibTrans" cxnId="{46A12B8B-FFA9-3649-AE99-D6F6FFB91991}">
      <dgm:prSet/>
      <dgm:spPr/>
      <dgm:t>
        <a:bodyPr/>
        <a:lstStyle/>
        <a:p>
          <a:endParaRPr lang="en-US"/>
        </a:p>
      </dgm:t>
    </dgm:pt>
    <dgm:pt modelId="{BC592CBB-A52A-2D47-8711-CF0F548F875C}">
      <dgm:prSet custT="1"/>
      <dgm:spPr>
        <a:ln>
          <a:solidFill>
            <a:schemeClr val="tx2"/>
          </a:solidFill>
        </a:ln>
      </dgm:spPr>
      <dgm:t>
        <a:bodyPr/>
        <a:lstStyle/>
        <a:p>
          <a:r>
            <a:rPr lang="en-US" sz="2800" b="0" dirty="0">
              <a:latin typeface="Montserrat" pitchFamily="2" charset="77"/>
            </a:rPr>
            <a:t>Learning about the attributes of shapes</a:t>
          </a:r>
        </a:p>
      </dgm:t>
      <dgm:extLst>
        <a:ext uri="{E40237B7-FDA0-4F09-8148-C483321AD2D9}">
          <dgm14:cNvPr xmlns:dgm14="http://schemas.microsoft.com/office/drawing/2010/diagram" id="0" name="" descr="Perceiving similarities and differences.&#10;Classifying shapes.&#10;Naming shapes.&#10;Learning about the attributes of shapes.&#10;Composing and decomposing shapes.&#10;"/>
        </a:ext>
      </dgm:extLst>
    </dgm:pt>
    <dgm:pt modelId="{07421B3C-8C3F-3841-A327-5EAF800F2859}" type="parTrans" cxnId="{1D8D49A2-A34D-B249-812F-04B23A345792}">
      <dgm:prSet/>
      <dgm:spPr/>
      <dgm:t>
        <a:bodyPr/>
        <a:lstStyle/>
        <a:p>
          <a:endParaRPr lang="en-US"/>
        </a:p>
      </dgm:t>
    </dgm:pt>
    <dgm:pt modelId="{9E90DB9A-1B0E-9942-8424-EDE0F87CEA76}" type="sibTrans" cxnId="{1D8D49A2-A34D-B249-812F-04B23A345792}">
      <dgm:prSet/>
      <dgm:spPr/>
      <dgm:t>
        <a:bodyPr/>
        <a:lstStyle/>
        <a:p>
          <a:endParaRPr lang="en-US"/>
        </a:p>
      </dgm:t>
    </dgm:pt>
    <dgm:pt modelId="{EDD79C09-BC6B-304B-8C6C-A04F30748BEF}">
      <dgm:prSet custT="1"/>
      <dgm:spPr>
        <a:ln>
          <a:solidFill>
            <a:schemeClr val="tx2"/>
          </a:solidFill>
        </a:ln>
      </dgm:spPr>
      <dgm:t>
        <a:bodyPr/>
        <a:lstStyle/>
        <a:p>
          <a:r>
            <a:rPr lang="en-US" sz="2800" b="0" dirty="0">
              <a:latin typeface="Montserrat" pitchFamily="2" charset="77"/>
            </a:rPr>
            <a:t>Composing and decomposing shapes</a:t>
          </a:r>
        </a:p>
      </dgm:t>
      <dgm:extLst>
        <a:ext uri="{E40237B7-FDA0-4F09-8148-C483321AD2D9}">
          <dgm14:cNvPr xmlns:dgm14="http://schemas.microsoft.com/office/drawing/2010/diagram" id="0" name="" descr="Perceiving similarities and differences.&#10;Classifying shapes.&#10;Naming shapes.&#10;Learning about the attributes of shapes.&#10;Composing and decomposing shapes.&#10;"/>
        </a:ext>
      </dgm:extLst>
    </dgm:pt>
    <dgm:pt modelId="{61846C65-53C8-9B44-A48B-0FE691C1A152}" type="parTrans" cxnId="{B4A2FE8F-FCF8-BD4B-8EA0-A9F2342CEFBD}">
      <dgm:prSet/>
      <dgm:spPr/>
      <dgm:t>
        <a:bodyPr/>
        <a:lstStyle/>
        <a:p>
          <a:endParaRPr lang="en-US"/>
        </a:p>
      </dgm:t>
    </dgm:pt>
    <dgm:pt modelId="{42A5C37D-E4A1-D04E-9A90-C2BC45005B29}" type="sibTrans" cxnId="{B4A2FE8F-FCF8-BD4B-8EA0-A9F2342CEFBD}">
      <dgm:prSet/>
      <dgm:spPr/>
      <dgm:t>
        <a:bodyPr/>
        <a:lstStyle/>
        <a:p>
          <a:endParaRPr lang="en-US"/>
        </a:p>
      </dgm:t>
    </dgm:pt>
    <dgm:pt modelId="{32882DCB-8B10-4A44-A788-A6B6F3E57944}" type="pres">
      <dgm:prSet presAssocID="{92CD6AB6-348E-384E-9C15-23F721B7C2CD}" presName="linear" presStyleCnt="0">
        <dgm:presLayoutVars>
          <dgm:animLvl val="lvl"/>
          <dgm:resizeHandles val="exact"/>
        </dgm:presLayoutVars>
      </dgm:prSet>
      <dgm:spPr/>
    </dgm:pt>
    <dgm:pt modelId="{26B4C7C6-095A-9F42-ADB5-7BE01EB74A90}" type="pres">
      <dgm:prSet presAssocID="{8769C50C-E863-1942-AA2A-4BB4313504E2}" presName="parentText" presStyleLbl="node1" presStyleIdx="0" presStyleCnt="5" custLinFactNeighborX="0" custLinFactNeighborY="-20718">
        <dgm:presLayoutVars>
          <dgm:chMax val="0"/>
          <dgm:bulletEnabled val="1"/>
        </dgm:presLayoutVars>
      </dgm:prSet>
      <dgm:spPr/>
    </dgm:pt>
    <dgm:pt modelId="{BC3DBE44-AEC4-3744-8FB6-06F8D8EAC4C2}" type="pres">
      <dgm:prSet presAssocID="{A2352D8A-C4EC-A84A-821D-3A59FB15D321}" presName="spacer" presStyleCnt="0"/>
      <dgm:spPr/>
    </dgm:pt>
    <dgm:pt modelId="{D1F3FE81-C8BC-2449-853F-7A5C63C07C14}" type="pres">
      <dgm:prSet presAssocID="{6C8F184A-D5EC-AC4A-AAF4-96E70140B6FE}" presName="parentText" presStyleLbl="node1" presStyleIdx="1" presStyleCnt="5" custLinFactNeighborX="0" custLinFactNeighborY="17594">
        <dgm:presLayoutVars>
          <dgm:chMax val="0"/>
          <dgm:bulletEnabled val="1"/>
        </dgm:presLayoutVars>
      </dgm:prSet>
      <dgm:spPr/>
    </dgm:pt>
    <dgm:pt modelId="{497EBEE9-E201-7847-9E79-4C96C962F4F2}" type="pres">
      <dgm:prSet presAssocID="{CE0D9407-8DF3-B84D-97EA-12C6CC72A9A0}" presName="spacer" presStyleCnt="0"/>
      <dgm:spPr/>
    </dgm:pt>
    <dgm:pt modelId="{F85CF650-F98B-9E4A-B938-B6BBAA8B1232}" type="pres">
      <dgm:prSet presAssocID="{2F65CC07-E9FE-DF4E-B448-764C72F71BBA}" presName="parentText" presStyleLbl="node1" presStyleIdx="2" presStyleCnt="5">
        <dgm:presLayoutVars>
          <dgm:chMax val="0"/>
          <dgm:bulletEnabled val="1"/>
        </dgm:presLayoutVars>
      </dgm:prSet>
      <dgm:spPr/>
    </dgm:pt>
    <dgm:pt modelId="{EBCBB6DE-F71D-E545-AE98-802A75EACD84}" type="pres">
      <dgm:prSet presAssocID="{E529E6B7-0B80-1841-8842-913D9F389D9D}" presName="spacer" presStyleCnt="0"/>
      <dgm:spPr/>
    </dgm:pt>
    <dgm:pt modelId="{2AC87579-6763-8346-9CE0-9639BF48D6DF}" type="pres">
      <dgm:prSet presAssocID="{BC592CBB-A52A-2D47-8711-CF0F548F875C}" presName="parentText" presStyleLbl="node1" presStyleIdx="3" presStyleCnt="5">
        <dgm:presLayoutVars>
          <dgm:chMax val="0"/>
          <dgm:bulletEnabled val="1"/>
        </dgm:presLayoutVars>
      </dgm:prSet>
      <dgm:spPr/>
    </dgm:pt>
    <dgm:pt modelId="{FC59404F-087B-B549-9133-2974316C98CF}" type="pres">
      <dgm:prSet presAssocID="{9E90DB9A-1B0E-9942-8424-EDE0F87CEA76}" presName="spacer" presStyleCnt="0"/>
      <dgm:spPr/>
    </dgm:pt>
    <dgm:pt modelId="{00E75589-B441-884F-B51A-9ABB03F07FC9}" type="pres">
      <dgm:prSet presAssocID="{EDD79C09-BC6B-304B-8C6C-A04F30748BEF}" presName="parentText" presStyleLbl="node1" presStyleIdx="4" presStyleCnt="5">
        <dgm:presLayoutVars>
          <dgm:chMax val="0"/>
          <dgm:bulletEnabled val="1"/>
        </dgm:presLayoutVars>
      </dgm:prSet>
      <dgm:spPr/>
    </dgm:pt>
  </dgm:ptLst>
  <dgm:cxnLst>
    <dgm:cxn modelId="{ED5A7568-6338-F54F-BEA0-9203104FE08C}" type="presOf" srcId="{EDD79C09-BC6B-304B-8C6C-A04F30748BEF}" destId="{00E75589-B441-884F-B51A-9ABB03F07FC9}" srcOrd="0" destOrd="0" presId="urn:microsoft.com/office/officeart/2005/8/layout/vList2"/>
    <dgm:cxn modelId="{AC58F36A-368B-EC47-9132-CB20D56AE6CB}" srcId="{92CD6AB6-348E-384E-9C15-23F721B7C2CD}" destId="{8769C50C-E863-1942-AA2A-4BB4313504E2}" srcOrd="0" destOrd="0" parTransId="{0F9FC8CF-8F9E-2942-9545-289DDF1037C6}" sibTransId="{A2352D8A-C4EC-A84A-821D-3A59FB15D321}"/>
    <dgm:cxn modelId="{7576766F-9AE3-6444-B158-91BA1C13BB55}" srcId="{92CD6AB6-348E-384E-9C15-23F721B7C2CD}" destId="{6C8F184A-D5EC-AC4A-AAF4-96E70140B6FE}" srcOrd="1" destOrd="0" parTransId="{77A100E7-5D02-8947-B692-EA5F5DCC565A}" sibTransId="{CE0D9407-8DF3-B84D-97EA-12C6CC72A9A0}"/>
    <dgm:cxn modelId="{46A12B8B-FFA9-3649-AE99-D6F6FFB91991}" srcId="{92CD6AB6-348E-384E-9C15-23F721B7C2CD}" destId="{2F65CC07-E9FE-DF4E-B448-764C72F71BBA}" srcOrd="2" destOrd="0" parTransId="{30573BEF-FEA7-7244-BD6A-4F3713953B41}" sibTransId="{E529E6B7-0B80-1841-8842-913D9F389D9D}"/>
    <dgm:cxn modelId="{B4A2FE8F-FCF8-BD4B-8EA0-A9F2342CEFBD}" srcId="{92CD6AB6-348E-384E-9C15-23F721B7C2CD}" destId="{EDD79C09-BC6B-304B-8C6C-A04F30748BEF}" srcOrd="4" destOrd="0" parTransId="{61846C65-53C8-9B44-A48B-0FE691C1A152}" sibTransId="{42A5C37D-E4A1-D04E-9A90-C2BC45005B29}"/>
    <dgm:cxn modelId="{1D8D49A2-A34D-B249-812F-04B23A345792}" srcId="{92CD6AB6-348E-384E-9C15-23F721B7C2CD}" destId="{BC592CBB-A52A-2D47-8711-CF0F548F875C}" srcOrd="3" destOrd="0" parTransId="{07421B3C-8C3F-3841-A327-5EAF800F2859}" sibTransId="{9E90DB9A-1B0E-9942-8424-EDE0F87CEA76}"/>
    <dgm:cxn modelId="{80DCBDA3-04F5-4744-9589-CCDCD5C4A422}" type="presOf" srcId="{2F65CC07-E9FE-DF4E-B448-764C72F71BBA}" destId="{F85CF650-F98B-9E4A-B938-B6BBAA8B1232}" srcOrd="0" destOrd="0" presId="urn:microsoft.com/office/officeart/2005/8/layout/vList2"/>
    <dgm:cxn modelId="{510447B3-315B-1B4F-90E1-04AB82240C66}" type="presOf" srcId="{BC592CBB-A52A-2D47-8711-CF0F548F875C}" destId="{2AC87579-6763-8346-9CE0-9639BF48D6DF}" srcOrd="0" destOrd="0" presId="urn:microsoft.com/office/officeart/2005/8/layout/vList2"/>
    <dgm:cxn modelId="{CEABDCC2-E769-C44E-99D4-ECA34163A6EC}" type="presOf" srcId="{8769C50C-E863-1942-AA2A-4BB4313504E2}" destId="{26B4C7C6-095A-9F42-ADB5-7BE01EB74A90}" srcOrd="0" destOrd="0" presId="urn:microsoft.com/office/officeart/2005/8/layout/vList2"/>
    <dgm:cxn modelId="{870969D5-6198-9F4B-B672-ECD333E78D4A}" type="presOf" srcId="{92CD6AB6-348E-384E-9C15-23F721B7C2CD}" destId="{32882DCB-8B10-4A44-A788-A6B6F3E57944}" srcOrd="0" destOrd="0" presId="urn:microsoft.com/office/officeart/2005/8/layout/vList2"/>
    <dgm:cxn modelId="{23CAB5E8-FF07-F24E-9570-7491B5936E8F}" type="presOf" srcId="{6C8F184A-D5EC-AC4A-AAF4-96E70140B6FE}" destId="{D1F3FE81-C8BC-2449-853F-7A5C63C07C14}" srcOrd="0" destOrd="0" presId="urn:microsoft.com/office/officeart/2005/8/layout/vList2"/>
    <dgm:cxn modelId="{8053F5C4-8BA7-F146-929A-83E4DFEEFAFC}" type="presParOf" srcId="{32882DCB-8B10-4A44-A788-A6B6F3E57944}" destId="{26B4C7C6-095A-9F42-ADB5-7BE01EB74A90}" srcOrd="0" destOrd="0" presId="urn:microsoft.com/office/officeart/2005/8/layout/vList2"/>
    <dgm:cxn modelId="{D44F8AA4-F423-5144-B970-D96781E84218}" type="presParOf" srcId="{32882DCB-8B10-4A44-A788-A6B6F3E57944}" destId="{BC3DBE44-AEC4-3744-8FB6-06F8D8EAC4C2}" srcOrd="1" destOrd="0" presId="urn:microsoft.com/office/officeart/2005/8/layout/vList2"/>
    <dgm:cxn modelId="{A7A06A0D-216B-1C4F-AB62-B08BC7BBCC12}" type="presParOf" srcId="{32882DCB-8B10-4A44-A788-A6B6F3E57944}" destId="{D1F3FE81-C8BC-2449-853F-7A5C63C07C14}" srcOrd="2" destOrd="0" presId="urn:microsoft.com/office/officeart/2005/8/layout/vList2"/>
    <dgm:cxn modelId="{80BC2855-0396-7D48-BB52-26BEDE88BC5E}" type="presParOf" srcId="{32882DCB-8B10-4A44-A788-A6B6F3E57944}" destId="{497EBEE9-E201-7847-9E79-4C96C962F4F2}" srcOrd="3" destOrd="0" presId="urn:microsoft.com/office/officeart/2005/8/layout/vList2"/>
    <dgm:cxn modelId="{F0D084CB-8B76-D747-BBFB-2EA53BCFAF0E}" type="presParOf" srcId="{32882DCB-8B10-4A44-A788-A6B6F3E57944}" destId="{F85CF650-F98B-9E4A-B938-B6BBAA8B1232}" srcOrd="4" destOrd="0" presId="urn:microsoft.com/office/officeart/2005/8/layout/vList2"/>
    <dgm:cxn modelId="{8B7540F5-CF6D-8940-930E-FCC2361F86E1}" type="presParOf" srcId="{32882DCB-8B10-4A44-A788-A6B6F3E57944}" destId="{EBCBB6DE-F71D-E545-AE98-802A75EACD84}" srcOrd="5" destOrd="0" presId="urn:microsoft.com/office/officeart/2005/8/layout/vList2"/>
    <dgm:cxn modelId="{A80406BF-F2CF-5240-AE6E-F7CDC54DCBC8}" type="presParOf" srcId="{32882DCB-8B10-4A44-A788-A6B6F3E57944}" destId="{2AC87579-6763-8346-9CE0-9639BF48D6DF}" srcOrd="6" destOrd="0" presId="urn:microsoft.com/office/officeart/2005/8/layout/vList2"/>
    <dgm:cxn modelId="{2DCD8D27-5CD2-9748-919F-2D50B60B7628}" type="presParOf" srcId="{32882DCB-8B10-4A44-A788-A6B6F3E57944}" destId="{FC59404F-087B-B549-9133-2974316C98CF}" srcOrd="7" destOrd="0" presId="urn:microsoft.com/office/officeart/2005/8/layout/vList2"/>
    <dgm:cxn modelId="{EFD23B23-41D8-E04F-997A-9709CFD63D32}" type="presParOf" srcId="{32882DCB-8B10-4A44-A788-A6B6F3E57944}" destId="{00E75589-B441-884F-B51A-9ABB03F07FC9}"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B4C7C6-095A-9F42-ADB5-7BE01EB74A90}">
      <dsp:nvSpPr>
        <dsp:cNvPr id="0" name=""/>
        <dsp:cNvSpPr/>
      </dsp:nvSpPr>
      <dsp:spPr>
        <a:xfrm>
          <a:off x="0" y="24001"/>
          <a:ext cx="7488237" cy="748800"/>
        </a:xfrm>
        <a:prstGeom prst="roundRect">
          <a:avLst/>
        </a:prstGeom>
        <a:solidFill>
          <a:schemeClr val="lt1">
            <a:hueOff val="0"/>
            <a:satOff val="0"/>
            <a:lumOff val="0"/>
            <a:alphaOff val="0"/>
          </a:schemeClr>
        </a:solidFill>
        <a:ln w="12700" cap="flat" cmpd="sng" algn="ctr">
          <a:solidFill>
            <a:schemeClr val="tx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0" kern="1200" dirty="0">
              <a:latin typeface="Montserrat" pitchFamily="2" charset="77"/>
            </a:rPr>
            <a:t>Perceiving similarities and differences</a:t>
          </a:r>
        </a:p>
      </dsp:txBody>
      <dsp:txXfrm>
        <a:off x="36553" y="60554"/>
        <a:ext cx="7415131" cy="675694"/>
      </dsp:txXfrm>
    </dsp:sp>
    <dsp:sp modelId="{D1F3FE81-C8BC-2449-853F-7A5C63C07C14}">
      <dsp:nvSpPr>
        <dsp:cNvPr id="0" name=""/>
        <dsp:cNvSpPr/>
      </dsp:nvSpPr>
      <dsp:spPr>
        <a:xfrm>
          <a:off x="0" y="932137"/>
          <a:ext cx="7488237" cy="748800"/>
        </a:xfrm>
        <a:prstGeom prst="roundRect">
          <a:avLst/>
        </a:prstGeom>
        <a:solidFill>
          <a:schemeClr val="lt1">
            <a:hueOff val="0"/>
            <a:satOff val="0"/>
            <a:lumOff val="0"/>
            <a:alphaOff val="0"/>
          </a:schemeClr>
        </a:solidFill>
        <a:ln w="12700" cap="flat" cmpd="sng" algn="ctr">
          <a:solidFill>
            <a:schemeClr val="tx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0" kern="1200" dirty="0">
              <a:latin typeface="Montserrat" pitchFamily="2" charset="77"/>
            </a:rPr>
            <a:t>Classifying shapes</a:t>
          </a:r>
        </a:p>
      </dsp:txBody>
      <dsp:txXfrm>
        <a:off x="36553" y="968690"/>
        <a:ext cx="7415131" cy="675694"/>
      </dsp:txXfrm>
    </dsp:sp>
    <dsp:sp modelId="{F85CF650-F98B-9E4A-B938-B6BBAA8B1232}">
      <dsp:nvSpPr>
        <dsp:cNvPr id="0" name=""/>
        <dsp:cNvSpPr/>
      </dsp:nvSpPr>
      <dsp:spPr>
        <a:xfrm>
          <a:off x="0" y="1775869"/>
          <a:ext cx="7488237" cy="748800"/>
        </a:xfrm>
        <a:prstGeom prst="roundRect">
          <a:avLst/>
        </a:prstGeom>
        <a:solidFill>
          <a:schemeClr val="lt1">
            <a:hueOff val="0"/>
            <a:satOff val="0"/>
            <a:lumOff val="0"/>
            <a:alphaOff val="0"/>
          </a:schemeClr>
        </a:solidFill>
        <a:ln w="12700" cap="flat" cmpd="sng" algn="ctr">
          <a:solidFill>
            <a:schemeClr val="tx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0" kern="1200" dirty="0">
              <a:latin typeface="Montserrat" pitchFamily="2" charset="77"/>
            </a:rPr>
            <a:t>Naming shapes</a:t>
          </a:r>
        </a:p>
      </dsp:txBody>
      <dsp:txXfrm>
        <a:off x="36553" y="1812422"/>
        <a:ext cx="7415131" cy="675694"/>
      </dsp:txXfrm>
    </dsp:sp>
    <dsp:sp modelId="{2AC87579-6763-8346-9CE0-9639BF48D6DF}">
      <dsp:nvSpPr>
        <dsp:cNvPr id="0" name=""/>
        <dsp:cNvSpPr/>
      </dsp:nvSpPr>
      <dsp:spPr>
        <a:xfrm>
          <a:off x="0" y="2639869"/>
          <a:ext cx="7488237" cy="748800"/>
        </a:xfrm>
        <a:prstGeom prst="roundRect">
          <a:avLst/>
        </a:prstGeom>
        <a:solidFill>
          <a:schemeClr val="lt1">
            <a:hueOff val="0"/>
            <a:satOff val="0"/>
            <a:lumOff val="0"/>
            <a:alphaOff val="0"/>
          </a:schemeClr>
        </a:solidFill>
        <a:ln w="12700" cap="flat" cmpd="sng" algn="ctr">
          <a:solidFill>
            <a:schemeClr val="tx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0" kern="1200" dirty="0">
              <a:latin typeface="Montserrat" pitchFamily="2" charset="77"/>
            </a:rPr>
            <a:t>Learning about the attributes of shapes</a:t>
          </a:r>
        </a:p>
      </dsp:txBody>
      <dsp:txXfrm>
        <a:off x="36553" y="2676422"/>
        <a:ext cx="7415131" cy="675694"/>
      </dsp:txXfrm>
    </dsp:sp>
    <dsp:sp modelId="{00E75589-B441-884F-B51A-9ABB03F07FC9}">
      <dsp:nvSpPr>
        <dsp:cNvPr id="0" name=""/>
        <dsp:cNvSpPr/>
      </dsp:nvSpPr>
      <dsp:spPr>
        <a:xfrm>
          <a:off x="0" y="3503869"/>
          <a:ext cx="7488237" cy="748800"/>
        </a:xfrm>
        <a:prstGeom prst="roundRect">
          <a:avLst/>
        </a:prstGeom>
        <a:solidFill>
          <a:schemeClr val="lt1">
            <a:hueOff val="0"/>
            <a:satOff val="0"/>
            <a:lumOff val="0"/>
            <a:alphaOff val="0"/>
          </a:schemeClr>
        </a:solidFill>
        <a:ln w="12700" cap="flat" cmpd="sng" algn="ctr">
          <a:solidFill>
            <a:schemeClr val="tx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0" kern="1200" dirty="0">
              <a:latin typeface="Montserrat" pitchFamily="2" charset="77"/>
            </a:rPr>
            <a:t>Composing and decomposing shapes</a:t>
          </a:r>
        </a:p>
      </dsp:txBody>
      <dsp:txXfrm>
        <a:off x="36553" y="3540422"/>
        <a:ext cx="7415131" cy="67569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C8F818C-2620-DEBA-5242-1427293BA5D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9659F12-C4B2-5A1B-950A-6BE448C4787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D4187E5-8BC8-4467-BE52-6F2D1A581A2A}" type="datetimeFigureOut">
              <a:rPr lang="en-US" smtClean="0"/>
              <a:t>5/16/25</a:t>
            </a:fld>
            <a:endParaRPr lang="en-US"/>
          </a:p>
        </p:txBody>
      </p:sp>
      <p:sp>
        <p:nvSpPr>
          <p:cNvPr id="4" name="Footer Placeholder 3">
            <a:extLst>
              <a:ext uri="{FF2B5EF4-FFF2-40B4-BE49-F238E27FC236}">
                <a16:creationId xmlns:a16="http://schemas.microsoft.com/office/drawing/2014/main" id="{4EEDBCAE-0C1A-B1A2-F185-494604EBD5A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Tree>
    <p:extLst>
      <p:ext uri="{BB962C8B-B14F-4D97-AF65-F5344CB8AC3E}">
        <p14:creationId xmlns:p14="http://schemas.microsoft.com/office/powerpoint/2010/main" val="19925539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A0AA82-7DFD-42A2-AAE9-E0AB8943696A}" type="datetimeFigureOut">
              <a:rPr lang="en-US" smtClean="0"/>
              <a:t>5/16/25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6399F6-6299-4610-B81F-5B1794C45A33}" type="slidenum">
              <a:rPr lang="en-US" smtClean="0"/>
              <a:t>‹#›</a:t>
            </a:fld>
            <a:endParaRPr lang="en-US"/>
          </a:p>
        </p:txBody>
      </p:sp>
    </p:spTree>
    <p:extLst>
      <p:ext uri="{BB962C8B-B14F-4D97-AF65-F5344CB8AC3E}">
        <p14:creationId xmlns:p14="http://schemas.microsoft.com/office/powerpoint/2010/main" val="2660607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youtube.com/watch?v=ms6hYyh8bFI" TargetMode="External"/><Relationship Id="rId2" Type="http://schemas.openxmlformats.org/officeDocument/2006/relationships/slide" Target="../slides/slide17.xml"/><Relationship Id="rId1" Type="http://schemas.openxmlformats.org/officeDocument/2006/relationships/notesMaster" Target="../notesMasters/notesMaster1.xml"/><Relationship Id="rId6" Type="http://schemas.openxmlformats.org/officeDocument/2006/relationships/hyperlink" Target="https://www.youtube.com/watch?v=NJ_SzgvdQCk" TargetMode="External"/><Relationship Id="rId5" Type="http://schemas.openxmlformats.org/officeDocument/2006/relationships/hyperlink" Target="https://www.youtube.com/watch?v=N_zmAyAvDFw" TargetMode="External"/><Relationship Id="rId4" Type="http://schemas.openxmlformats.org/officeDocument/2006/relationships/hyperlink" Target="https://www.youtube.com/watch?v=6D8YA6iCM-o"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youtu.be/N_zmAyAvDFw"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youtu.be/ms6hYyh8bFI"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youtube.com/watch?v=ms6hYyh8bFI" TargetMode="External"/><Relationship Id="rId2" Type="http://schemas.openxmlformats.org/officeDocument/2006/relationships/slide" Target="../slides/slide21.xml"/><Relationship Id="rId1" Type="http://schemas.openxmlformats.org/officeDocument/2006/relationships/notesMaster" Target="../notesMasters/notesMaster1.xml"/><Relationship Id="rId6" Type="http://schemas.openxmlformats.org/officeDocument/2006/relationships/hyperlink" Target="https://www.youtube.com/watch?v=NJ_SzgvdQCk" TargetMode="External"/><Relationship Id="rId5" Type="http://schemas.openxmlformats.org/officeDocument/2006/relationships/hyperlink" Target="https://www.youtube.com/watch?v=N_zmAyAvDFw" TargetMode="External"/><Relationship Id="rId4" Type="http://schemas.openxmlformats.org/officeDocument/2006/relationships/hyperlink" Target="https://www.youtube.com/watch?v=6D8YA6iCM-o" TargetMode="Externa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youtube.com/watch?v=ms6hYyh8bFI"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504911"/>
          </a:xfrm>
        </p:spPr>
        <p:txBody>
          <a:bodyPr/>
          <a:lstStyle/>
          <a:p>
            <a:pPr marL="0" marR="0">
              <a:lnSpc>
                <a:spcPts val="2400"/>
              </a:lnSpc>
              <a:spcBef>
                <a:spcPts val="600"/>
              </a:spcBef>
            </a:pPr>
            <a:r>
              <a:rPr lang="en-US" sz="1200" b="1" kern="1200" dirty="0">
                <a:solidFill>
                  <a:srgbClr val="0F173D"/>
                </a:solidFill>
                <a:effectLst/>
                <a:latin typeface="Poppins" pitchFamily="2" charset="77"/>
                <a:ea typeface="+mn-ea"/>
                <a:cs typeface="Calibri" panose="020F0502020204030204" pitchFamily="34" charset="0"/>
              </a:rPr>
              <a:t>Talking Points</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In this session, we will explore how children in preschool, transitional kindergarten, and kindergarten learn about shapes. We will also focus on ways we can support children in preschool, transitional kindergarten, and kindergarten to learn about shapes.</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We will use “TK” to refer to transitional kindergarten and “K” for kindergarten.</a:t>
            </a:r>
          </a:p>
          <a:p>
            <a:pPr marL="0" marR="0">
              <a:lnSpc>
                <a:spcPts val="2400"/>
              </a:lnSpc>
              <a:spcBef>
                <a:spcPts val="600"/>
              </a:spcBef>
            </a:pPr>
            <a:r>
              <a:rPr lang="en-US" sz="1200" b="1" kern="1200" dirty="0">
                <a:solidFill>
                  <a:srgbClr val="0F173D"/>
                </a:solidFill>
                <a:effectLst/>
                <a:latin typeface="Poppins" pitchFamily="2" charset="77"/>
                <a:ea typeface="+mn-ea"/>
                <a:cs typeface="Calibri" panose="020F0502020204030204" pitchFamily="34" charset="0"/>
              </a:rPr>
              <a:t>Facilitator Notes</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Adjust talking points to reflect your session length and participant needs. If necessary, add introductory and “housekeeping” information.</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As you plan your professional learning session, consider the content in each of the PPTs in this suite of resources:</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PPT 1 “Introduction to Geometry: Birth–8 years” describes foundational information about children’s geometry learning from birth to eight years old. This introductory session also includes opportunities for participants to use geometry skills. </a:t>
            </a:r>
            <a:br>
              <a:rPr lang="en-US" sz="1100" kern="0" dirty="0">
                <a:solidFill>
                  <a:srgbClr val="0F173D"/>
                </a:solidFill>
                <a:effectLst/>
                <a:latin typeface="Poppins" pitchFamily="2" charset="77"/>
                <a:ea typeface="Times New Roman" panose="02020603050405020304" pitchFamily="18" charset="0"/>
                <a:cs typeface="Calibri" panose="020F0502020204030204" pitchFamily="34" charset="0"/>
              </a:rPr>
            </a:b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PPT 2a “Geometry: Infants and Toddlers” describes infants’ and toddlers’ early geometry learning and ideas on how to support it.</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PPT 2b “Geometry: Preschool, Transitional Kindergarten, and Kindergarten” describes the development of geometry learning for children in preschool, TK, and K and ideas on how to support it.</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PPT 2c “Geometry: Early Elementary” describes the development of geometry learning for children in first, second, and third grade and ideas on how to support it.</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We encourage you to offer the content in PPT 1 before, or in combination with, content in PPT 2b. If your participants work with children in more than one age range, you might combine parts of PPT 1, PPT 2a, PPT 2b, and PPT 2c in one session or a series of sessions. Together, PPT 1 and one of the age-specific slide decks make up a three-hour professional learning session.</a:t>
            </a:r>
          </a:p>
        </p:txBody>
      </p:sp>
      <p:sp>
        <p:nvSpPr>
          <p:cNvPr id="4" name="Slide Number Placeholder 3"/>
          <p:cNvSpPr>
            <a:spLocks noGrp="1"/>
          </p:cNvSpPr>
          <p:nvPr>
            <p:ph type="sldNum" sz="quarter" idx="5"/>
          </p:nvPr>
        </p:nvSpPr>
        <p:spPr/>
        <p:txBody>
          <a:bodyPr/>
          <a:lstStyle/>
          <a:p>
            <a:fld id="{896399F6-6299-4610-B81F-5B1794C45A33}" type="slidenum">
              <a:rPr lang="en-US" smtClean="0"/>
              <a:t>1</a:t>
            </a:fld>
            <a:endParaRPr lang="en-US"/>
          </a:p>
        </p:txBody>
      </p:sp>
    </p:spTree>
    <p:extLst>
      <p:ext uri="{BB962C8B-B14F-4D97-AF65-F5344CB8AC3E}">
        <p14:creationId xmlns:p14="http://schemas.microsoft.com/office/powerpoint/2010/main" val="5264198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ts val="2400"/>
              </a:lnSpc>
              <a:spcBef>
                <a:spcPts val="600"/>
              </a:spcBef>
            </a:pPr>
            <a:r>
              <a:rPr lang="en-US" sz="1800" b="1" kern="1200" dirty="0">
                <a:solidFill>
                  <a:srgbClr val="0F173D"/>
                </a:solidFill>
                <a:effectLst/>
                <a:latin typeface="Poppins" pitchFamily="2" charset="77"/>
                <a:ea typeface="+mn-ea"/>
                <a:cs typeface="Calibri" panose="020F0502020204030204" pitchFamily="34" charset="0"/>
              </a:rPr>
              <a:t>Talking Points</a:t>
            </a:r>
          </a:p>
          <a:p>
            <a:pPr marL="342900" marR="0" lvl="0" indent="-342900">
              <a:buFont typeface="Symbol" pitchFamily="2" charset="2"/>
              <a:buChar char=""/>
            </a:pPr>
            <a:r>
              <a:rPr lang="en-US" sz="1800" dirty="0">
                <a:solidFill>
                  <a:srgbClr val="0F173D"/>
                </a:solidFill>
                <a:effectLst/>
                <a:latin typeface="Poppins" pitchFamily="2" charset="77"/>
                <a:ea typeface="Times New Roman" panose="02020603050405020304" pitchFamily="18" charset="0"/>
                <a:cs typeface="Calibri" panose="020F0502020204030204" pitchFamily="34" charset="0"/>
              </a:rPr>
              <a:t>During infancy and toddlerhood, children develop the ability to perceive similarities and differences between objects. They also begin to match and classify a variety of shapes. </a:t>
            </a:r>
          </a:p>
          <a:p>
            <a:pPr marL="342900" marR="0" lvl="0" indent="-342900">
              <a:buFont typeface="Symbol" pitchFamily="2" charset="2"/>
              <a:buChar char=""/>
            </a:pPr>
            <a:r>
              <a:rPr lang="en-US" sz="1800" dirty="0">
                <a:solidFill>
                  <a:srgbClr val="0F173D"/>
                </a:solidFill>
                <a:effectLst/>
                <a:latin typeface="Poppins" pitchFamily="2" charset="77"/>
                <a:ea typeface="Times New Roman" panose="02020603050405020304" pitchFamily="18" charset="0"/>
                <a:cs typeface="Calibri" panose="020F0502020204030204" pitchFamily="34" charset="0"/>
              </a:rPr>
              <a:t>When infants and toddlers classify shapes, they tend to focus on a shape’s general features. For example, they may notice if a shape is “round” or “pointy.”</a:t>
            </a:r>
          </a:p>
          <a:p>
            <a:pPr marL="342900" marR="0" lvl="0" indent="-342900">
              <a:buFont typeface="Symbol" pitchFamily="2" charset="2"/>
              <a:buChar char=""/>
            </a:pPr>
            <a:r>
              <a:rPr lang="en-US" sz="1800" dirty="0">
                <a:solidFill>
                  <a:srgbClr val="0F173D"/>
                </a:solidFill>
                <a:effectLst/>
                <a:latin typeface="Poppins" pitchFamily="2" charset="77"/>
                <a:ea typeface="Times New Roman" panose="02020603050405020304" pitchFamily="18" charset="0"/>
                <a:cs typeface="Calibri" panose="020F0502020204030204" pitchFamily="34" charset="0"/>
              </a:rPr>
              <a:t>Children’s strategies for classifying shapes change over time. Starting at around age three and continuing into kindergarten, children begin to pay attention to a shape’s attributes. For example, they may notice how many sides a shape has.  </a:t>
            </a:r>
          </a:p>
          <a:p>
            <a:pPr marL="342900" marR="0" lvl="0" indent="-342900">
              <a:buFont typeface="Symbol" pitchFamily="2" charset="2"/>
              <a:buChar char=""/>
            </a:pPr>
            <a:r>
              <a:rPr lang="en-US" sz="1800" dirty="0">
                <a:solidFill>
                  <a:srgbClr val="0F173D"/>
                </a:solidFill>
                <a:effectLst/>
                <a:latin typeface="Poppins" pitchFamily="2" charset="77"/>
                <a:ea typeface="Times New Roman" panose="02020603050405020304" pitchFamily="18" charset="0"/>
                <a:cs typeface="Calibri" panose="020F0502020204030204" pitchFamily="34" charset="0"/>
              </a:rPr>
              <a:t>However, they do not use their understanding of a shape’s attributes consistently to classify shapes. Most preschoolers continue to rely on a shape’s general features when classifying shapes. For this reason, children’s familiarity with a shape and how much experience they have with it can impact their ability to classify shapes.</a:t>
            </a:r>
          </a:p>
          <a:p>
            <a:pPr marL="342900" marR="0" lvl="0" indent="-342900">
              <a:buFont typeface="Symbol" pitchFamily="2" charset="2"/>
              <a:buChar char=""/>
            </a:pPr>
            <a:r>
              <a:rPr lang="en-US" sz="1800" dirty="0">
                <a:solidFill>
                  <a:srgbClr val="0F173D"/>
                </a:solidFill>
                <a:effectLst/>
                <a:latin typeface="Poppins" pitchFamily="2" charset="77"/>
                <a:ea typeface="Times New Roman" panose="02020603050405020304" pitchFamily="18" charset="0"/>
                <a:cs typeface="Calibri" panose="020F0502020204030204" pitchFamily="34" charset="0"/>
              </a:rPr>
              <a:t>Let’s explore this idea more in the next few slides.</a:t>
            </a:r>
          </a:p>
        </p:txBody>
      </p:sp>
      <p:sp>
        <p:nvSpPr>
          <p:cNvPr id="4" name="Slide Number Placeholder 3"/>
          <p:cNvSpPr>
            <a:spLocks noGrp="1"/>
          </p:cNvSpPr>
          <p:nvPr>
            <p:ph type="sldNum" sz="quarter" idx="5"/>
          </p:nvPr>
        </p:nvSpPr>
        <p:spPr/>
        <p:txBody>
          <a:bodyPr/>
          <a:lstStyle/>
          <a:p>
            <a:fld id="{896399F6-6299-4610-B81F-5B1794C45A33}" type="slidenum">
              <a:rPr lang="en-US" smtClean="0"/>
              <a:t>10</a:t>
            </a:fld>
            <a:endParaRPr lang="en-US"/>
          </a:p>
        </p:txBody>
      </p:sp>
    </p:spTree>
    <p:extLst>
      <p:ext uri="{BB962C8B-B14F-4D97-AF65-F5344CB8AC3E}">
        <p14:creationId xmlns:p14="http://schemas.microsoft.com/office/powerpoint/2010/main" val="30924030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ts val="2400"/>
              </a:lnSpc>
            </a:pPr>
            <a:r>
              <a:rPr lang="en-US" sz="1200" b="1" kern="100" dirty="0">
                <a:effectLst/>
                <a:latin typeface="Poppins" pitchFamily="2" charset="77"/>
                <a:ea typeface="Calibri" panose="020F0502020204030204" pitchFamily="34" charset="0"/>
                <a:cs typeface="Times New Roman" panose="02020603050405020304" pitchFamily="18" charset="0"/>
              </a:rPr>
              <a:t>Time: </a:t>
            </a:r>
            <a:r>
              <a:rPr lang="en-US" sz="1200" kern="100" dirty="0">
                <a:effectLst/>
                <a:latin typeface="Poppins" pitchFamily="2" charset="77"/>
                <a:ea typeface="Calibri" panose="020F0502020204030204" pitchFamily="34" charset="0"/>
                <a:cs typeface="Times New Roman" panose="02020603050405020304" pitchFamily="18" charset="0"/>
              </a:rPr>
              <a:t>7–10 minutes</a:t>
            </a:r>
          </a:p>
          <a:p>
            <a:pPr marL="0" marR="0">
              <a:lnSpc>
                <a:spcPts val="2400"/>
              </a:lnSpc>
              <a:spcBef>
                <a:spcPts val="600"/>
              </a:spcBef>
            </a:pPr>
            <a:r>
              <a:rPr lang="en-US" sz="1200" b="1" kern="1200" dirty="0">
                <a:solidFill>
                  <a:srgbClr val="0F173D"/>
                </a:solidFill>
                <a:effectLst/>
                <a:latin typeface="Poppins" pitchFamily="2" charset="77"/>
                <a:ea typeface="+mn-ea"/>
                <a:cs typeface="Calibri" panose="020F0502020204030204" pitchFamily="34" charset="0"/>
              </a:rPr>
              <a:t>Talking Points</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Observe these five shapes. With the person next to you, identify whether each shape is a triangle. Then, explain why it is or isn’t a triangle.</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[Offer five to seven minutes for participants to discuss the shapes and why the shapes are or are not triangles.]</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[Select participants to share their answers. After participants describe each of the shapes, use the following talking points to debrief.]</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During this activity, you might have noticed that triangles can have a lot of variation. The sides of the triangles can be different lengths. Triangles can have different angles, and triangles can be oriented in different ways. For example:</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A point might be on the bottom or at the top. </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You also might have noticed that one shape looked similar to a triangle but was not a triangle.</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When you explained why something was or was not a triangle, you described the number of sides or corners the shape had. [Make connections to specific answers from participants.]</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Let’s think about how children in preschool, TK, and K might classify these shapes.</a:t>
            </a:r>
          </a:p>
          <a:p>
            <a:pPr marL="0" marR="0">
              <a:lnSpc>
                <a:spcPts val="2400"/>
              </a:lnSpc>
              <a:spcBef>
                <a:spcPts val="600"/>
              </a:spcBef>
            </a:pPr>
            <a:r>
              <a:rPr lang="en-US" sz="1200" b="1" kern="1200" dirty="0">
                <a:solidFill>
                  <a:srgbClr val="0F173D"/>
                </a:solidFill>
                <a:effectLst/>
                <a:latin typeface="Poppins" pitchFamily="2" charset="77"/>
                <a:ea typeface="+mn-ea"/>
                <a:cs typeface="Calibri" panose="020F0502020204030204" pitchFamily="34" charset="0"/>
              </a:rPr>
              <a:t>Facilitator Notes</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Adjust the way you facilitate this activity based on group size, session length and format, and participants’ needs. </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For smaller groups, you might invite participants to share their answers and thinking with the whole group. </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For larger groups, consider offering time for participants to share their observations in pairs or at their tables. Then, invite each pair or table to share their answer for one of the triangles with the whole group. </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Answer key: </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Shapes A, B, D, and E are all triangles because they have three sides and three corners. </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Shape C is not a triangle because it has four sides and four corners.</a:t>
            </a:r>
          </a:p>
        </p:txBody>
      </p:sp>
      <p:sp>
        <p:nvSpPr>
          <p:cNvPr id="4" name="Slide Number Placeholder 3"/>
          <p:cNvSpPr>
            <a:spLocks noGrp="1"/>
          </p:cNvSpPr>
          <p:nvPr>
            <p:ph type="sldNum" sz="quarter" idx="5"/>
          </p:nvPr>
        </p:nvSpPr>
        <p:spPr/>
        <p:txBody>
          <a:bodyPr/>
          <a:lstStyle/>
          <a:p>
            <a:fld id="{896399F6-6299-4610-B81F-5B1794C45A33}" type="slidenum">
              <a:rPr lang="en-US" smtClean="0"/>
              <a:t>11</a:t>
            </a:fld>
            <a:endParaRPr lang="en-US"/>
          </a:p>
        </p:txBody>
      </p:sp>
    </p:spTree>
    <p:extLst>
      <p:ext uri="{BB962C8B-B14F-4D97-AF65-F5344CB8AC3E}">
        <p14:creationId xmlns:p14="http://schemas.microsoft.com/office/powerpoint/2010/main" val="4484123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ts val="2400"/>
              </a:lnSpc>
              <a:spcBef>
                <a:spcPts val="600"/>
              </a:spcBef>
            </a:pPr>
            <a:r>
              <a:rPr lang="en-US" sz="1200" b="1" kern="1200" dirty="0">
                <a:solidFill>
                  <a:srgbClr val="0F173D"/>
                </a:solidFill>
                <a:effectLst/>
                <a:latin typeface="Poppins" pitchFamily="2" charset="77"/>
                <a:ea typeface="+mn-ea"/>
                <a:cs typeface="Calibri" panose="020F0502020204030204" pitchFamily="34" charset="0"/>
              </a:rPr>
              <a:t>Talking Points</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Between the ages of three and five, children are likely to continue to use a shape’s general features to classify it. </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Preschoolers find it easier to classify </a:t>
            </a:r>
            <a:r>
              <a:rPr lang="en-US" sz="1100" b="1" dirty="0">
                <a:solidFill>
                  <a:srgbClr val="0F173D"/>
                </a:solidFill>
                <a:effectLst/>
                <a:latin typeface="Poppins" pitchFamily="2" charset="77"/>
                <a:ea typeface="Times New Roman" panose="02020603050405020304" pitchFamily="18" charset="0"/>
                <a:cs typeface="Calibri" panose="020F0502020204030204" pitchFamily="34" charset="0"/>
              </a:rPr>
              <a:t>typical</a:t>
            </a: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 shapes (Clements et al., 1999; Clements and Sarama, 2021). </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Children observe </a:t>
            </a:r>
            <a:r>
              <a:rPr lang="en-US" sz="1100" b="1" dirty="0">
                <a:solidFill>
                  <a:srgbClr val="0F173D"/>
                </a:solidFill>
                <a:effectLst/>
                <a:latin typeface="Poppins" pitchFamily="2" charset="77"/>
                <a:ea typeface="Times New Roman" panose="02020603050405020304" pitchFamily="18" charset="0"/>
                <a:cs typeface="Calibri" panose="020F0502020204030204" pitchFamily="34" charset="0"/>
              </a:rPr>
              <a:t>typical shapes</a:t>
            </a: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 in their everyday environments. [Point to the typical triangle on the slide.] An example of a typical shape is an equilateral triangle, which has three sides of the same length. Most children’s books or toys show </a:t>
            </a:r>
            <a:r>
              <a:rPr lang="en-US" sz="1100" b="1" dirty="0">
                <a:solidFill>
                  <a:srgbClr val="0F173D"/>
                </a:solidFill>
                <a:effectLst/>
                <a:latin typeface="Poppins" pitchFamily="2" charset="77"/>
                <a:ea typeface="Times New Roman" panose="02020603050405020304" pitchFamily="18" charset="0"/>
                <a:cs typeface="Calibri" panose="020F0502020204030204" pitchFamily="34" charset="0"/>
              </a:rPr>
              <a:t>typical</a:t>
            </a: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 versions of shapes. </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Children are much less likely to experience </a:t>
            </a:r>
            <a:r>
              <a:rPr lang="en-US" sz="1100" b="1" dirty="0">
                <a:solidFill>
                  <a:srgbClr val="0F173D"/>
                </a:solidFill>
                <a:effectLst/>
                <a:latin typeface="Poppins" pitchFamily="2" charset="77"/>
                <a:ea typeface="Times New Roman" panose="02020603050405020304" pitchFamily="18" charset="0"/>
                <a:cs typeface="Calibri" panose="020F0502020204030204" pitchFamily="34" charset="0"/>
              </a:rPr>
              <a:t>atypical shapes</a:t>
            </a: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 [Point to the atypical triangle on the slide.] An example of an atypical triangle is a scalene triangle or a triangle with a point facing downward. We call these </a:t>
            </a:r>
            <a:r>
              <a:rPr lang="en-US" sz="1100" b="1" dirty="0">
                <a:solidFill>
                  <a:srgbClr val="0F173D"/>
                </a:solidFill>
                <a:effectLst/>
                <a:latin typeface="Poppins" pitchFamily="2" charset="77"/>
                <a:ea typeface="Times New Roman" panose="02020603050405020304" pitchFamily="18" charset="0"/>
                <a:cs typeface="Calibri" panose="020F0502020204030204" pitchFamily="34" charset="0"/>
              </a:rPr>
              <a:t>atypical shapes</a:t>
            </a: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 because children do not observe these versions frequently. </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As mentioned earlier, preschoolers tend to focus on general features of shapes. This focus means that preschoolers may incorrectly classify nonvalid shapes like this one. [Point to the nonvalid triangle on the slide.] An example of a nonvalid triangle is a shape that looks like a triangle—for example, by having a point at the top—but has more than three sides. </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When children encounter a nonvalid triangle, they might notice that the shape has a point at the top and conclude that it is a triangle. However, they may not notice that the shape has four sides.</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By the time children enter kindergarten, they become more familiar with a shape’s attributes and will use this information more consistently when classifying shapes.</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Next, we will discuss what children in preschool, TK, and K learn about shape attributes. We will also explore how this knowledge helps with their classification.</a:t>
            </a:r>
          </a:p>
        </p:txBody>
      </p:sp>
      <p:sp>
        <p:nvSpPr>
          <p:cNvPr id="4" name="Slide Number Placeholder 3"/>
          <p:cNvSpPr>
            <a:spLocks noGrp="1"/>
          </p:cNvSpPr>
          <p:nvPr>
            <p:ph type="sldNum" sz="quarter" idx="5"/>
          </p:nvPr>
        </p:nvSpPr>
        <p:spPr/>
        <p:txBody>
          <a:bodyPr/>
          <a:lstStyle/>
          <a:p>
            <a:fld id="{896399F6-6299-4610-B81F-5B1794C45A33}" type="slidenum">
              <a:rPr lang="en-US" smtClean="0"/>
              <a:t>12</a:t>
            </a:fld>
            <a:endParaRPr lang="en-US"/>
          </a:p>
        </p:txBody>
      </p:sp>
    </p:spTree>
    <p:extLst>
      <p:ext uri="{BB962C8B-B14F-4D97-AF65-F5344CB8AC3E}">
        <p14:creationId xmlns:p14="http://schemas.microsoft.com/office/powerpoint/2010/main" val="35318258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ts val="2400"/>
              </a:lnSpc>
              <a:spcBef>
                <a:spcPts val="600"/>
              </a:spcBef>
            </a:pPr>
            <a:r>
              <a:rPr lang="en-US" sz="1200" b="1" kern="1200" dirty="0">
                <a:solidFill>
                  <a:srgbClr val="0F173D"/>
                </a:solidFill>
                <a:effectLst/>
                <a:latin typeface="Poppins" pitchFamily="2" charset="77"/>
                <a:ea typeface="+mn-ea"/>
                <a:cs typeface="Calibri" panose="020F0502020204030204" pitchFamily="34" charset="0"/>
              </a:rPr>
              <a:t>Talking Points</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Between ages three and five, children begin to use vocabulary such as “corners” or “sides” to describe shape attributes. When prompted, they might count a shape’s corners and sides.</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Over time, children learn that noticing attributes is the most accurate way to identify and classify shapes. By kindergarten, they use attributes more consistently to classify shapes.</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Kindergartners also use their understanding of attributes to communicate about a shape’s similarities and differences. For example: </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They might explain that triangles are different from squares because triangles have three corners and squares have four corners. </a:t>
            </a:r>
          </a:p>
        </p:txBody>
      </p:sp>
      <p:sp>
        <p:nvSpPr>
          <p:cNvPr id="4" name="Slide Number Placeholder 3"/>
          <p:cNvSpPr>
            <a:spLocks noGrp="1"/>
          </p:cNvSpPr>
          <p:nvPr>
            <p:ph type="sldNum" sz="quarter" idx="5"/>
          </p:nvPr>
        </p:nvSpPr>
        <p:spPr/>
        <p:txBody>
          <a:bodyPr/>
          <a:lstStyle/>
          <a:p>
            <a:fld id="{896399F6-6299-4610-B81F-5B1794C45A33}" type="slidenum">
              <a:rPr lang="en-US" smtClean="0"/>
              <a:t>13</a:t>
            </a:fld>
            <a:endParaRPr lang="en-US"/>
          </a:p>
        </p:txBody>
      </p:sp>
    </p:spTree>
    <p:extLst>
      <p:ext uri="{BB962C8B-B14F-4D97-AF65-F5344CB8AC3E}">
        <p14:creationId xmlns:p14="http://schemas.microsoft.com/office/powerpoint/2010/main" val="10550003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ts val="2400"/>
              </a:lnSpc>
              <a:spcBef>
                <a:spcPts val="600"/>
              </a:spcBef>
            </a:pPr>
            <a:r>
              <a:rPr lang="en-US" sz="1800" b="1" kern="1200" dirty="0">
                <a:solidFill>
                  <a:srgbClr val="0F173D"/>
                </a:solidFill>
                <a:effectLst/>
                <a:latin typeface="Poppins" pitchFamily="2" charset="77"/>
                <a:ea typeface="+mn-ea"/>
                <a:cs typeface="Calibri" panose="020F0502020204030204" pitchFamily="34" charset="0"/>
              </a:rPr>
              <a:t>Talking Points</a:t>
            </a:r>
          </a:p>
          <a:p>
            <a:pPr marL="342900" marR="0" lvl="0" indent="-342900">
              <a:buFont typeface="Symbol" pitchFamily="2" charset="2"/>
              <a:buChar char=""/>
            </a:pPr>
            <a:r>
              <a:rPr lang="en-US" sz="1800" dirty="0">
                <a:solidFill>
                  <a:srgbClr val="0F173D"/>
                </a:solidFill>
                <a:effectLst/>
                <a:latin typeface="Poppins" pitchFamily="2" charset="77"/>
                <a:ea typeface="Times New Roman" panose="02020603050405020304" pitchFamily="18" charset="0"/>
                <a:cs typeface="Calibri" panose="020F0502020204030204" pitchFamily="34" charset="0"/>
              </a:rPr>
              <a:t>Between ages three and five, children expand their shape vocabulary. They know shape names such as circle, square, triangle, and rectangle. They may even learn the names of more complex two-dimensional shapes such as rhombus or trapezoid.</a:t>
            </a:r>
          </a:p>
          <a:p>
            <a:pPr marL="342900" marR="0" lvl="0" indent="-342900">
              <a:buFont typeface="Symbol" pitchFamily="2" charset="2"/>
              <a:buChar char=""/>
            </a:pPr>
            <a:r>
              <a:rPr lang="en-US" sz="1800" dirty="0">
                <a:solidFill>
                  <a:srgbClr val="0F173D"/>
                </a:solidFill>
                <a:effectLst/>
                <a:latin typeface="Poppins" pitchFamily="2" charset="77"/>
                <a:ea typeface="Times New Roman" panose="02020603050405020304" pitchFamily="18" charset="0"/>
                <a:cs typeface="Calibri" panose="020F0502020204030204" pitchFamily="34" charset="0"/>
              </a:rPr>
              <a:t>In kindergarten, children may learn the names of shapes such as rhombus, pentagon, hexagon, and octagon.</a:t>
            </a:r>
          </a:p>
          <a:p>
            <a:pPr marL="0" marR="0">
              <a:lnSpc>
                <a:spcPts val="2400"/>
              </a:lnSpc>
              <a:spcBef>
                <a:spcPts val="600"/>
              </a:spcBef>
            </a:pPr>
            <a:r>
              <a:rPr lang="en-US" sz="1800" b="1" kern="1200" dirty="0">
                <a:solidFill>
                  <a:srgbClr val="0F173D"/>
                </a:solidFill>
                <a:effectLst/>
                <a:latin typeface="Poppins" pitchFamily="2" charset="77"/>
                <a:ea typeface="+mn-ea"/>
                <a:cs typeface="Calibri" panose="020F0502020204030204" pitchFamily="34" charset="0"/>
              </a:rPr>
              <a:t>Facilitator Notes</a:t>
            </a:r>
          </a:p>
          <a:p>
            <a:pPr marL="342900" marR="0" lvl="0" indent="-342900">
              <a:buFont typeface="Symbol" pitchFamily="2" charset="2"/>
              <a:buChar char=""/>
            </a:pPr>
            <a:r>
              <a:rPr lang="en-US" sz="1800" dirty="0">
                <a:solidFill>
                  <a:srgbClr val="0F173D"/>
                </a:solidFill>
                <a:effectLst/>
                <a:latin typeface="Poppins" pitchFamily="2" charset="77"/>
                <a:ea typeface="Times New Roman" panose="02020603050405020304" pitchFamily="18" charset="0"/>
                <a:cs typeface="Calibri" panose="020F0502020204030204" pitchFamily="34" charset="0"/>
              </a:rPr>
              <a:t>For more information about common two- and three-dimensional shapes and their names, review slide 16 and 18 of PPT 1 “Introduction to Geometry: Birth–8 years.”</a:t>
            </a:r>
          </a:p>
        </p:txBody>
      </p:sp>
      <p:sp>
        <p:nvSpPr>
          <p:cNvPr id="4" name="Slide Number Placeholder 3"/>
          <p:cNvSpPr>
            <a:spLocks noGrp="1"/>
          </p:cNvSpPr>
          <p:nvPr>
            <p:ph type="sldNum" sz="quarter" idx="5"/>
          </p:nvPr>
        </p:nvSpPr>
        <p:spPr/>
        <p:txBody>
          <a:bodyPr/>
          <a:lstStyle/>
          <a:p>
            <a:fld id="{896399F6-6299-4610-B81F-5B1794C45A33}" type="slidenum">
              <a:rPr lang="en-US" smtClean="0"/>
              <a:t>14</a:t>
            </a:fld>
            <a:endParaRPr lang="en-US"/>
          </a:p>
        </p:txBody>
      </p:sp>
    </p:spTree>
    <p:extLst>
      <p:ext uri="{BB962C8B-B14F-4D97-AF65-F5344CB8AC3E}">
        <p14:creationId xmlns:p14="http://schemas.microsoft.com/office/powerpoint/2010/main" val="31642744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ts val="2400"/>
              </a:lnSpc>
              <a:spcBef>
                <a:spcPts val="600"/>
              </a:spcBef>
            </a:pPr>
            <a:r>
              <a:rPr lang="en-US" sz="1200" b="1" kern="1200" dirty="0">
                <a:solidFill>
                  <a:srgbClr val="0F173D"/>
                </a:solidFill>
                <a:effectLst/>
                <a:latin typeface="Poppins" pitchFamily="2" charset="77"/>
                <a:ea typeface="+mn-ea"/>
                <a:cs typeface="Calibri" panose="020F0502020204030204" pitchFamily="34" charset="0"/>
              </a:rPr>
              <a:t>Talking Points</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Children in preschool and TK also begin to identify three-dimensional shapes such as spheres, cubes, and cones. Many children continue to use informal names like “ball” for a sphere or “box” for a cube. Children use these informal names because adults often use them to describe three-dimensional objects, and these names make the most sense in many contexts. For example:</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When playing basketball, children are more likely to communicate “throw the ball” than “throw the sphere.” </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Kindergartners may begin to use or understand formal names for a wider variety of three-dimensional shapes such as cylinders or pyramids. </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It is important for children to develop an understanding of and use formal shape vocabulary in early elementary school. However, in preschool, TK, and K, it is appropriate for children to continue to use informal names for three-dimensional shapes. </a:t>
            </a:r>
          </a:p>
        </p:txBody>
      </p:sp>
      <p:sp>
        <p:nvSpPr>
          <p:cNvPr id="4" name="Slide Number Placeholder 3"/>
          <p:cNvSpPr>
            <a:spLocks noGrp="1"/>
          </p:cNvSpPr>
          <p:nvPr>
            <p:ph type="sldNum" sz="quarter" idx="5"/>
          </p:nvPr>
        </p:nvSpPr>
        <p:spPr/>
        <p:txBody>
          <a:bodyPr/>
          <a:lstStyle/>
          <a:p>
            <a:fld id="{896399F6-6299-4610-B81F-5B1794C45A33}" type="slidenum">
              <a:rPr lang="en-US" smtClean="0"/>
              <a:t>15</a:t>
            </a:fld>
            <a:endParaRPr lang="en-US"/>
          </a:p>
        </p:txBody>
      </p:sp>
    </p:spTree>
    <p:extLst>
      <p:ext uri="{BB962C8B-B14F-4D97-AF65-F5344CB8AC3E}">
        <p14:creationId xmlns:p14="http://schemas.microsoft.com/office/powerpoint/2010/main" val="36056905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spcAft>
                <a:spcPts val="600"/>
              </a:spcAft>
            </a:pPr>
            <a:r>
              <a:rPr lang="en-US" sz="1100" b="1" kern="100" dirty="0">
                <a:solidFill>
                  <a:srgbClr val="0F173D"/>
                </a:solidFill>
                <a:effectLst/>
                <a:latin typeface="Poppins" pitchFamily="2" charset="77"/>
                <a:ea typeface="Calibri" panose="020F0502020204030204" pitchFamily="34" charset="0"/>
                <a:cs typeface="Times New Roman" panose="02020603050405020304" pitchFamily="18" charset="0"/>
              </a:rPr>
              <a:t>Time:</a:t>
            </a:r>
            <a:r>
              <a:rPr lang="en-US" sz="1100" kern="100" dirty="0">
                <a:solidFill>
                  <a:srgbClr val="0F173D"/>
                </a:solidFill>
                <a:effectLst/>
                <a:latin typeface="Poppins" pitchFamily="2" charset="77"/>
                <a:ea typeface="Calibri" panose="020F0502020204030204" pitchFamily="34" charset="0"/>
                <a:cs typeface="Times New Roman" panose="02020603050405020304" pitchFamily="18" charset="0"/>
              </a:rPr>
              <a:t> 7–10 minutes</a:t>
            </a:r>
            <a:r>
              <a:rPr lang="en-US" sz="1100" b="1" kern="100" dirty="0">
                <a:solidFill>
                  <a:srgbClr val="0F173D"/>
                </a:solidFill>
                <a:effectLst/>
                <a:latin typeface="Poppins" pitchFamily="2" charset="77"/>
                <a:ea typeface="Calibri" panose="020F0502020204030204" pitchFamily="34" charset="0"/>
                <a:cs typeface="Times New Roman" panose="02020603050405020304" pitchFamily="18" charset="0"/>
              </a:rPr>
              <a:t> </a:t>
            </a:r>
            <a:endParaRPr lang="en-US" sz="1100" kern="100" dirty="0">
              <a:solidFill>
                <a:srgbClr val="0F173D"/>
              </a:solidFill>
              <a:effectLst/>
              <a:latin typeface="Poppins" pitchFamily="2" charset="77"/>
              <a:ea typeface="Calibri" panose="020F0502020204030204" pitchFamily="34" charset="0"/>
              <a:cs typeface="Times New Roman" panose="02020603050405020304" pitchFamily="18" charset="0"/>
            </a:endParaRPr>
          </a:p>
          <a:p>
            <a:pPr marL="0" marR="0">
              <a:lnSpc>
                <a:spcPts val="2400"/>
              </a:lnSpc>
              <a:spcBef>
                <a:spcPts val="600"/>
              </a:spcBef>
            </a:pPr>
            <a:r>
              <a:rPr lang="en-US" sz="1200" b="1" kern="1200" dirty="0">
                <a:solidFill>
                  <a:srgbClr val="0F173D"/>
                </a:solidFill>
                <a:effectLst/>
                <a:latin typeface="Poppins" pitchFamily="2" charset="77"/>
                <a:ea typeface="+mn-ea"/>
                <a:cs typeface="Calibri" panose="020F0502020204030204" pitchFamily="34" charset="0"/>
              </a:rPr>
              <a:t>Talking Points</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Composing and decomposing shapes is the ability to combine or take apart shapes to create new shapes, pictures, or designs. </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Between ages three and five, children begin to explore composing and decomposing shapes when building or making art. For example:</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When building, children might combine two triangles to make a square. Or they might cut paper shapes like a circle into two semi-circles.</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By kindergarten, children combine shapes to create simple pictures. For example:</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They might put a triangle on top of a square to make a house.</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Children’s composition and decomposition skills in preschool, TK, and K build the foundation for understanding shape partitioning—or how shapes can be divided—in early elementary school.</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In table groups, take a moment to reflect on the ways children in your setting already explore composing and decomposing shapes. What types of materials do children use when composing and decomposing shapes?</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[Provide participants with five to seven minutes to discuss ideas in their table groups.] </a:t>
            </a:r>
          </a:p>
          <a:p>
            <a:pPr marL="0" marR="0">
              <a:lnSpc>
                <a:spcPts val="2400"/>
              </a:lnSpc>
              <a:spcBef>
                <a:spcPts val="600"/>
              </a:spcBef>
            </a:pPr>
            <a:r>
              <a:rPr lang="en-US" sz="1200" b="1" kern="1200" dirty="0">
                <a:solidFill>
                  <a:srgbClr val="0F173D"/>
                </a:solidFill>
                <a:effectLst/>
                <a:latin typeface="Poppins" pitchFamily="2" charset="77"/>
                <a:ea typeface="+mn-ea"/>
                <a:cs typeface="Calibri" panose="020F0502020204030204" pitchFamily="34" charset="0"/>
              </a:rPr>
              <a:t>Facilitator Notes</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For longer sessions, consider offering some time for hands-on exploration of composing and decomposing shapes. Provide participants with blocks, tangrams, or shape cutouts. Invite participants to compose new shapes, pictures, or designs. For example, you might challenge them to make an animal using tangrams or a bridge with blocks.</a:t>
            </a:r>
          </a:p>
        </p:txBody>
      </p:sp>
      <p:sp>
        <p:nvSpPr>
          <p:cNvPr id="4" name="Slide Number Placeholder 3"/>
          <p:cNvSpPr>
            <a:spLocks noGrp="1"/>
          </p:cNvSpPr>
          <p:nvPr>
            <p:ph type="sldNum" sz="quarter" idx="5"/>
          </p:nvPr>
        </p:nvSpPr>
        <p:spPr/>
        <p:txBody>
          <a:bodyPr/>
          <a:lstStyle/>
          <a:p>
            <a:fld id="{896399F6-6299-4610-B81F-5B1794C45A33}" type="slidenum">
              <a:rPr lang="en-US" smtClean="0"/>
              <a:t>16</a:t>
            </a:fld>
            <a:endParaRPr lang="en-US"/>
          </a:p>
        </p:txBody>
      </p:sp>
    </p:spTree>
    <p:extLst>
      <p:ext uri="{BB962C8B-B14F-4D97-AF65-F5344CB8AC3E}">
        <p14:creationId xmlns:p14="http://schemas.microsoft.com/office/powerpoint/2010/main" val="41980037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spcAft>
                <a:spcPts val="600"/>
              </a:spcAft>
            </a:pPr>
            <a:r>
              <a:rPr lang="en-US" sz="1100" b="1" kern="100" dirty="0">
                <a:solidFill>
                  <a:srgbClr val="0F173D"/>
                </a:solidFill>
                <a:effectLst/>
                <a:latin typeface="Poppins" pitchFamily="2" charset="77"/>
                <a:ea typeface="Calibri" panose="020F0502020204030204" pitchFamily="34" charset="0"/>
                <a:cs typeface="Times New Roman" panose="02020603050405020304" pitchFamily="18" charset="0"/>
              </a:rPr>
              <a:t>Time: </a:t>
            </a:r>
            <a:r>
              <a:rPr lang="en-US" sz="1100" kern="100" dirty="0">
                <a:solidFill>
                  <a:srgbClr val="0F173D"/>
                </a:solidFill>
                <a:effectLst/>
                <a:latin typeface="Poppins" pitchFamily="2" charset="77"/>
                <a:ea typeface="Calibri" panose="020F0502020204030204" pitchFamily="34" charset="0"/>
                <a:cs typeface="Times New Roman" panose="02020603050405020304" pitchFamily="18" charset="0"/>
              </a:rPr>
              <a:t>10–20 minutes (including debrief)</a:t>
            </a:r>
          </a:p>
          <a:p>
            <a:pPr marL="0" marR="0">
              <a:spcBef>
                <a:spcPts val="600"/>
              </a:spcBef>
              <a:spcAft>
                <a:spcPts val="600"/>
              </a:spcAft>
            </a:pPr>
            <a:r>
              <a:rPr lang="en-US" sz="1100" b="1" kern="100" dirty="0">
                <a:solidFill>
                  <a:srgbClr val="0F173D"/>
                </a:solidFill>
                <a:effectLst/>
                <a:latin typeface="Poppins" pitchFamily="2" charset="77"/>
                <a:ea typeface="Calibri" panose="020F0502020204030204" pitchFamily="34" charset="0"/>
                <a:cs typeface="Times New Roman" panose="02020603050405020304" pitchFamily="18" charset="0"/>
              </a:rPr>
              <a:t>Materials: </a:t>
            </a:r>
            <a:r>
              <a:rPr lang="en-US" sz="1100" kern="100" dirty="0">
                <a:solidFill>
                  <a:srgbClr val="0F173D"/>
                </a:solidFill>
                <a:effectLst/>
                <a:latin typeface="Poppins" pitchFamily="2" charset="77"/>
                <a:ea typeface="Calibri" panose="020F0502020204030204" pitchFamily="34" charset="0"/>
                <a:cs typeface="Times New Roman" panose="02020603050405020304" pitchFamily="18" charset="0"/>
              </a:rPr>
              <a:t>Preschool, TK, or K shape video [before your session, select a video to show]</a:t>
            </a:r>
          </a:p>
          <a:p>
            <a:pPr marL="0" marR="0">
              <a:lnSpc>
                <a:spcPts val="2400"/>
              </a:lnSpc>
              <a:spcBef>
                <a:spcPts val="600"/>
              </a:spcBef>
            </a:pPr>
            <a:r>
              <a:rPr lang="en-US" sz="1200" b="1" kern="1200" dirty="0">
                <a:solidFill>
                  <a:srgbClr val="0F173D"/>
                </a:solidFill>
                <a:effectLst/>
                <a:latin typeface="Poppins" pitchFamily="2" charset="77"/>
                <a:ea typeface="+mn-ea"/>
                <a:cs typeface="Calibri" panose="020F0502020204030204" pitchFamily="34" charset="0"/>
              </a:rPr>
              <a:t>Talking Points</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Now we will observe a video. As you observe the video, think about ways children are showing that they are:</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Calibri" panose="020F0502020204030204" pitchFamily="34" charset="0"/>
                <a:cs typeface="Calibri" panose="020F0502020204030204" pitchFamily="34" charset="0"/>
              </a:rPr>
              <a:t>Classifying shapes</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Calibri" panose="020F0502020204030204" pitchFamily="34" charset="0"/>
                <a:cs typeface="Calibri" panose="020F0502020204030204" pitchFamily="34" charset="0"/>
              </a:rPr>
              <a:t>Learning about the attributes of shapes</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Calibri" panose="020F0502020204030204" pitchFamily="34" charset="0"/>
                <a:cs typeface="Calibri" panose="020F0502020204030204" pitchFamily="34" charset="0"/>
              </a:rPr>
              <a:t>Naming shapes </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Calibri" panose="020F0502020204030204" pitchFamily="34" charset="0"/>
                <a:cs typeface="Calibri" panose="020F0502020204030204" pitchFamily="34" charset="0"/>
              </a:rPr>
              <a:t>Composing and decomposing shapes</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Consider how the interests, cultures and lived experiences, languages, abilities, and emerging skills of the children in this video might have affected how they learned about and explored shapes. </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You might record your observations. After the video, we will discuss what you noticed.</a:t>
            </a:r>
          </a:p>
          <a:p>
            <a:pPr marL="0" marR="0">
              <a:lnSpc>
                <a:spcPts val="2400"/>
              </a:lnSpc>
            </a:pPr>
            <a:r>
              <a:rPr lang="en-US" sz="1200" b="1" kern="100" dirty="0">
                <a:effectLst/>
                <a:latin typeface="Poppins" pitchFamily="2" charset="77"/>
                <a:ea typeface="Calibri" panose="020F0502020204030204" pitchFamily="34" charset="0"/>
                <a:cs typeface="Times New Roman" panose="02020603050405020304" pitchFamily="18" charset="0"/>
              </a:rPr>
              <a:t>Facilitator Notes</a:t>
            </a:r>
            <a:endParaRPr lang="en-US" sz="1200" kern="100" dirty="0">
              <a:effectLst/>
              <a:latin typeface="Poppins" pitchFamily="2" charset="77"/>
              <a:ea typeface="Calibri" panose="020F0502020204030204" pitchFamily="34" charset="0"/>
              <a:cs typeface="Times New Roman" panose="02020603050405020304" pitchFamily="18" charset="0"/>
            </a:endParaRP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Choose a video that shows children learning about shapes. </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We provide the following videos (you may use other videos):</a:t>
            </a:r>
          </a:p>
          <a:p>
            <a:pPr marL="742950" marR="0" lvl="1" indent="-285750">
              <a:spcBef>
                <a:spcPts val="0"/>
              </a:spcBef>
              <a:spcAft>
                <a:spcPts val="0"/>
              </a:spcAft>
              <a:buFont typeface="Courier New" panose="02070309020205020404" pitchFamily="49" charset="0"/>
              <a:buChar char="o"/>
            </a:pPr>
            <a:r>
              <a:rPr lang="en-US" sz="1100" u="sng" dirty="0">
                <a:solidFill>
                  <a:srgbClr val="0F173D"/>
                </a:solidFill>
                <a:effectLst/>
                <a:latin typeface="Poppins"/>
                <a:ea typeface="Times New Roman" panose="02020603050405020304" pitchFamily="18" charset="0"/>
                <a:cs typeface="Poppins"/>
                <a:hlinkClick r:id="rId3"/>
              </a:rPr>
              <a:t>Composing and Decomposing Shapes (3–5 years)</a:t>
            </a:r>
            <a:r>
              <a:rPr lang="en-US" sz="1100" u="none" dirty="0">
                <a:solidFill>
                  <a:srgbClr val="0F173D"/>
                </a:solidFill>
                <a:effectLst/>
                <a:latin typeface="Poppins"/>
                <a:ea typeface="Times New Roman" panose="02020603050405020304" pitchFamily="18" charset="0"/>
                <a:cs typeface="Poppins"/>
              </a:rPr>
              <a:t> [</a:t>
            </a:r>
            <a:r>
              <a:rPr lang="en-US" u="none" dirty="0">
                <a:solidFill>
                  <a:srgbClr val="0F173D"/>
                </a:solidFill>
                <a:effectLst/>
              </a:rPr>
              <a:t>https://</a:t>
            </a:r>
            <a:r>
              <a:rPr lang="en-US" dirty="0">
                <a:solidFill>
                  <a:srgbClr val="0F173D"/>
                </a:solidFill>
              </a:rPr>
              <a:t>www.youtube</a:t>
            </a:r>
            <a:r>
              <a:rPr lang="en-US" u="none" dirty="0">
                <a:solidFill>
                  <a:srgbClr val="0F173D"/>
                </a:solidFill>
                <a:effectLst/>
              </a:rPr>
              <a:t>.</a:t>
            </a:r>
            <a:r>
              <a:rPr lang="en-US" dirty="0">
                <a:solidFill>
                  <a:srgbClr val="0F173D"/>
                </a:solidFill>
              </a:rPr>
              <a:t>com</a:t>
            </a:r>
            <a:r>
              <a:rPr lang="en-US" u="none" dirty="0">
                <a:solidFill>
                  <a:srgbClr val="0F173D"/>
                </a:solidFill>
                <a:effectLst/>
              </a:rPr>
              <a:t>/</a:t>
            </a:r>
            <a:r>
              <a:rPr lang="en-US" dirty="0">
                <a:solidFill>
                  <a:srgbClr val="0F173D"/>
                </a:solidFill>
              </a:rPr>
              <a:t>watch?v=upQ2uAgO_ms</a:t>
            </a:r>
            <a:r>
              <a:rPr lang="en-US" sz="1100" u="none" dirty="0">
                <a:solidFill>
                  <a:srgbClr val="0F173D"/>
                </a:solidFill>
                <a:effectLst/>
                <a:latin typeface="Poppins"/>
                <a:ea typeface="Times New Roman" panose="02020603050405020304" pitchFamily="18" charset="0"/>
                <a:cs typeface="Poppins"/>
              </a:rPr>
              <a:t>]</a:t>
            </a:r>
          </a:p>
          <a:p>
            <a:pPr marL="742950" marR="0" lvl="1" indent="-285750">
              <a:spcBef>
                <a:spcPts val="0"/>
              </a:spcBef>
              <a:spcAft>
                <a:spcPts val="0"/>
              </a:spcAft>
              <a:buFont typeface="Courier New" panose="02070309020205020404" pitchFamily="49" charset="0"/>
              <a:buChar char="o"/>
            </a:pPr>
            <a:r>
              <a:rPr lang="en-US" sz="1100" u="sng" dirty="0">
                <a:solidFill>
                  <a:srgbClr val="0F173D"/>
                </a:solidFill>
                <a:effectLst/>
                <a:latin typeface="Poppins"/>
                <a:ea typeface="Times New Roman" panose="02020603050405020304" pitchFamily="18" charset="0"/>
                <a:cs typeface="Poppins"/>
                <a:hlinkClick r:id="rId4"/>
              </a:rPr>
              <a:t>Composing and Decomposing Shapes (3–5 years) – Audio Descriptive Version</a:t>
            </a:r>
            <a:r>
              <a:rPr lang="en-US" sz="1100" i="1" u="none" dirty="0">
                <a:solidFill>
                  <a:srgbClr val="0F173D"/>
                </a:solidFill>
                <a:effectLst/>
                <a:latin typeface="Poppins"/>
                <a:ea typeface="Times New Roman" panose="02020603050405020304" pitchFamily="18" charset="0"/>
                <a:cs typeface="Poppins"/>
              </a:rPr>
              <a:t> </a:t>
            </a:r>
            <a:r>
              <a:rPr lang="en-US" sz="1100" u="none" dirty="0">
                <a:solidFill>
                  <a:srgbClr val="0F173D"/>
                </a:solidFill>
                <a:effectLst/>
                <a:latin typeface="Poppins"/>
                <a:ea typeface="Times New Roman" panose="02020603050405020304" pitchFamily="18" charset="0"/>
                <a:cs typeface="Poppins"/>
              </a:rPr>
              <a:t>[</a:t>
            </a:r>
            <a:r>
              <a:rPr lang="en-US" u="none" dirty="0">
                <a:solidFill>
                  <a:srgbClr val="0F173D"/>
                </a:solidFill>
                <a:effectLst/>
              </a:rPr>
              <a:t>https://</a:t>
            </a:r>
            <a:r>
              <a:rPr lang="en-US" dirty="0" err="1">
                <a:solidFill>
                  <a:srgbClr val="0F173D"/>
                </a:solidFill>
              </a:rPr>
              <a:t>www.youtube</a:t>
            </a:r>
            <a:r>
              <a:rPr lang="en-US" u="none" dirty="0" err="1">
                <a:solidFill>
                  <a:srgbClr val="0F173D"/>
                </a:solidFill>
                <a:effectLst/>
              </a:rPr>
              <a:t>.</a:t>
            </a:r>
            <a:r>
              <a:rPr lang="en-US" dirty="0" err="1">
                <a:solidFill>
                  <a:srgbClr val="0F173D"/>
                </a:solidFill>
              </a:rPr>
              <a:t>com</a:t>
            </a:r>
            <a:r>
              <a:rPr lang="en-US" u="none" dirty="0">
                <a:solidFill>
                  <a:srgbClr val="0F173D"/>
                </a:solidFill>
                <a:effectLst/>
              </a:rPr>
              <a:t>/</a:t>
            </a:r>
            <a:r>
              <a:rPr lang="en-US" dirty="0" err="1">
                <a:solidFill>
                  <a:srgbClr val="0F173D"/>
                </a:solidFill>
              </a:rPr>
              <a:t>watch?v</a:t>
            </a:r>
            <a:r>
              <a:rPr lang="en-US" dirty="0">
                <a:solidFill>
                  <a:srgbClr val="0F173D"/>
                </a:solidFill>
              </a:rPr>
              <a:t>=WullB1gNHdw</a:t>
            </a:r>
            <a:r>
              <a:rPr lang="en-US" sz="1100" u="none" dirty="0">
                <a:solidFill>
                  <a:srgbClr val="0F173D"/>
                </a:solidFill>
                <a:effectLst/>
                <a:latin typeface="Poppins"/>
                <a:ea typeface="Times New Roman" panose="02020603050405020304" pitchFamily="18" charset="0"/>
                <a:cs typeface="Poppins"/>
              </a:rPr>
              <a:t>]</a:t>
            </a:r>
          </a:p>
          <a:p>
            <a:pPr marL="742950" marR="0" lvl="1" indent="-285750">
              <a:spcBef>
                <a:spcPts val="0"/>
              </a:spcBef>
              <a:spcAft>
                <a:spcPts val="0"/>
              </a:spcAft>
              <a:buFont typeface="Courier New" panose="02070309020205020404" pitchFamily="49" charset="0"/>
              <a:buChar char="o"/>
            </a:pPr>
            <a:r>
              <a:rPr lang="en-US" sz="1100" u="sng" dirty="0">
                <a:solidFill>
                  <a:srgbClr val="0F173D"/>
                </a:solidFill>
                <a:effectLst/>
                <a:latin typeface="Poppins"/>
                <a:ea typeface="Times New Roman" panose="02020603050405020304" pitchFamily="18" charset="0"/>
                <a:cs typeface="Poppins"/>
                <a:hlinkClick r:id="rId5"/>
              </a:rPr>
              <a:t>Naming Three-Dimensional Shapes (3–5 years)</a:t>
            </a:r>
            <a:r>
              <a:rPr lang="en-US" sz="1100" u="none" dirty="0">
                <a:solidFill>
                  <a:srgbClr val="0F173D"/>
                </a:solidFill>
                <a:effectLst/>
                <a:latin typeface="Poppins"/>
                <a:ea typeface="Times New Roman" panose="02020603050405020304" pitchFamily="18" charset="0"/>
                <a:cs typeface="Poppins"/>
              </a:rPr>
              <a:t> [</a:t>
            </a:r>
            <a:r>
              <a:rPr lang="en-US" u="none" dirty="0">
                <a:solidFill>
                  <a:srgbClr val="0F173D"/>
                </a:solidFill>
                <a:effectLst/>
              </a:rPr>
              <a:t>https://</a:t>
            </a:r>
            <a:r>
              <a:rPr lang="en-US" dirty="0">
                <a:solidFill>
                  <a:srgbClr val="0F173D"/>
                </a:solidFill>
              </a:rPr>
              <a:t>www.youtube</a:t>
            </a:r>
            <a:r>
              <a:rPr lang="en-US" u="none" dirty="0">
                <a:solidFill>
                  <a:srgbClr val="0F173D"/>
                </a:solidFill>
                <a:effectLst/>
              </a:rPr>
              <a:t>.</a:t>
            </a:r>
            <a:r>
              <a:rPr lang="en-US" dirty="0">
                <a:solidFill>
                  <a:srgbClr val="0F173D"/>
                </a:solidFill>
              </a:rPr>
              <a:t>com</a:t>
            </a:r>
            <a:r>
              <a:rPr lang="en-US" u="none" dirty="0">
                <a:solidFill>
                  <a:srgbClr val="0F173D"/>
                </a:solidFill>
                <a:effectLst/>
              </a:rPr>
              <a:t>/</a:t>
            </a:r>
            <a:r>
              <a:rPr lang="en-US" dirty="0">
                <a:solidFill>
                  <a:srgbClr val="0F173D"/>
                </a:solidFill>
              </a:rPr>
              <a:t>watch?v=VXb947GTG3w</a:t>
            </a:r>
            <a:r>
              <a:rPr lang="en-US" sz="1100" u="none" dirty="0">
                <a:solidFill>
                  <a:srgbClr val="0F173D"/>
                </a:solidFill>
                <a:effectLst/>
                <a:latin typeface="Poppins"/>
                <a:ea typeface="Times New Roman" panose="02020603050405020304" pitchFamily="18" charset="0"/>
                <a:cs typeface="Poppins"/>
              </a:rPr>
              <a:t>]</a:t>
            </a:r>
          </a:p>
          <a:p>
            <a:pPr marL="742950" marR="0" lvl="1" indent="-285750">
              <a:spcBef>
                <a:spcPts val="0"/>
              </a:spcBef>
              <a:spcAft>
                <a:spcPts val="0"/>
              </a:spcAft>
              <a:buFont typeface="Courier New" panose="02070309020205020404" pitchFamily="49" charset="0"/>
              <a:buChar char="o"/>
            </a:pPr>
            <a:r>
              <a:rPr lang="en-US" sz="1100" u="sng" dirty="0">
                <a:solidFill>
                  <a:srgbClr val="0F173D"/>
                </a:solidFill>
                <a:effectLst/>
                <a:latin typeface="Poppins"/>
                <a:ea typeface="Times New Roman" panose="02020603050405020304" pitchFamily="18" charset="0"/>
                <a:cs typeface="Poppins"/>
                <a:hlinkClick r:id="rId6"/>
              </a:rPr>
              <a:t>Naming Three-Dimensional Shapes (3–5 years) – Audio Descriptive Version</a:t>
            </a:r>
            <a:r>
              <a:rPr lang="en-US" sz="1100" u="none" dirty="0">
                <a:solidFill>
                  <a:srgbClr val="0F173D"/>
                </a:solidFill>
                <a:effectLst/>
                <a:latin typeface="Poppins"/>
                <a:ea typeface="Times New Roman" panose="02020603050405020304" pitchFamily="18" charset="0"/>
                <a:cs typeface="Poppins"/>
              </a:rPr>
              <a:t> [</a:t>
            </a:r>
            <a:r>
              <a:rPr lang="en-US" u="none" dirty="0">
                <a:solidFill>
                  <a:srgbClr val="0F173D"/>
                </a:solidFill>
                <a:effectLst/>
              </a:rPr>
              <a:t>https://</a:t>
            </a:r>
            <a:r>
              <a:rPr lang="en-US" dirty="0">
                <a:solidFill>
                  <a:srgbClr val="0F173D"/>
                </a:solidFill>
              </a:rPr>
              <a:t>www.youtube</a:t>
            </a:r>
            <a:r>
              <a:rPr lang="en-US" u="none" dirty="0">
                <a:solidFill>
                  <a:srgbClr val="0F173D"/>
                </a:solidFill>
                <a:effectLst/>
              </a:rPr>
              <a:t>.</a:t>
            </a:r>
            <a:r>
              <a:rPr lang="en-US" dirty="0">
                <a:solidFill>
                  <a:srgbClr val="0F173D"/>
                </a:solidFill>
              </a:rPr>
              <a:t>com</a:t>
            </a:r>
            <a:r>
              <a:rPr lang="en-US" u="none" dirty="0">
                <a:solidFill>
                  <a:srgbClr val="0F173D"/>
                </a:solidFill>
                <a:effectLst/>
              </a:rPr>
              <a:t>/</a:t>
            </a:r>
            <a:r>
              <a:rPr lang="en-US" dirty="0">
                <a:solidFill>
                  <a:srgbClr val="0F173D"/>
                </a:solidFill>
              </a:rPr>
              <a:t>watch?v=BhIY-eBNu9g</a:t>
            </a:r>
            <a:r>
              <a:rPr lang="en-US" sz="1100" u="none" dirty="0">
                <a:solidFill>
                  <a:srgbClr val="0F173D"/>
                </a:solidFill>
                <a:effectLst/>
                <a:latin typeface="Poppins"/>
                <a:ea typeface="Times New Roman" panose="02020603050405020304" pitchFamily="18" charset="0"/>
                <a:cs typeface="Poppins"/>
              </a:rPr>
              <a:t>]</a:t>
            </a:r>
          </a:p>
          <a:p>
            <a:pPr marL="342900" marR="0" lvl="0" indent="-342900">
              <a:buFont typeface="Symbol" pitchFamily="2" charset="2"/>
              <a:buChar char=""/>
            </a:pPr>
            <a:r>
              <a:rPr lang="en-US" sz="1100" b="1" dirty="0">
                <a:solidFill>
                  <a:srgbClr val="0F173D"/>
                </a:solidFill>
                <a:effectLst/>
                <a:latin typeface="Poppins" pitchFamily="2" charset="77"/>
                <a:ea typeface="Times New Roman" panose="02020603050405020304" pitchFamily="18" charset="0"/>
                <a:cs typeface="Calibri" panose="020F0502020204030204" pitchFamily="34" charset="0"/>
              </a:rPr>
              <a:t>Note</a:t>
            </a: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 Discussion points are provided for the videos in the Facilitator Notes on the next slide.</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If a component is not observed in the video, you might invite participants to: </a:t>
            </a:r>
          </a:p>
          <a:p>
            <a:pPr marL="742950" marR="0" lvl="1" indent="-285750">
              <a:buFont typeface="Courier New" panose="02070309020205020404" pitchFamily="49" charset="0"/>
              <a:buChar char="o"/>
            </a:pPr>
            <a:r>
              <a:rPr lang="en-US" sz="1100" u="sng" dirty="0">
                <a:solidFill>
                  <a:srgbClr val="0F173D"/>
                </a:solidFill>
                <a:effectLst/>
                <a:latin typeface="Poppins" pitchFamily="2" charset="77"/>
                <a:ea typeface="Times New Roman" panose="02020603050405020304" pitchFamily="18" charset="0"/>
                <a:cs typeface="Calibri" panose="020F0502020204030204" pitchFamily="34" charset="0"/>
              </a:rPr>
              <a:t>Think about ways that children might develop knowledge and skills related to that component</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Explain how educators might support children to develop the knowledge and skills related to that component</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Consider playing the video more than once. The first time, invite the participants to just become familiar with the video. Then, invite the participants to observe specific ways children show their understanding of the components of shape learning.</a:t>
            </a:r>
          </a:p>
        </p:txBody>
      </p:sp>
      <p:sp>
        <p:nvSpPr>
          <p:cNvPr id="4" name="Slide Number Placeholder 3"/>
          <p:cNvSpPr>
            <a:spLocks noGrp="1"/>
          </p:cNvSpPr>
          <p:nvPr>
            <p:ph type="sldNum" sz="quarter" idx="5"/>
          </p:nvPr>
        </p:nvSpPr>
        <p:spPr/>
        <p:txBody>
          <a:bodyPr/>
          <a:lstStyle/>
          <a:p>
            <a:fld id="{896399F6-6299-4610-B81F-5B1794C45A33}" type="slidenum">
              <a:rPr lang="en-US" smtClean="0"/>
              <a:t>17</a:t>
            </a:fld>
            <a:endParaRPr lang="en-US"/>
          </a:p>
        </p:txBody>
      </p:sp>
    </p:spTree>
    <p:extLst>
      <p:ext uri="{BB962C8B-B14F-4D97-AF65-F5344CB8AC3E}">
        <p14:creationId xmlns:p14="http://schemas.microsoft.com/office/powerpoint/2010/main" val="37138050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spcAft>
                <a:spcPts val="600"/>
              </a:spcAft>
            </a:pPr>
            <a:r>
              <a:rPr lang="en-US" sz="1100" b="1" kern="100" dirty="0">
                <a:solidFill>
                  <a:srgbClr val="0F173D"/>
                </a:solidFill>
                <a:effectLst/>
                <a:latin typeface="Poppins" pitchFamily="2" charset="77"/>
                <a:ea typeface="Calibri" panose="020F0502020204030204" pitchFamily="34" charset="0"/>
                <a:cs typeface="Times New Roman" panose="02020603050405020304" pitchFamily="18" charset="0"/>
              </a:rPr>
              <a:t>Time: </a:t>
            </a:r>
            <a:r>
              <a:rPr lang="en-US" sz="1100" kern="100" dirty="0">
                <a:solidFill>
                  <a:srgbClr val="0F173D"/>
                </a:solidFill>
                <a:effectLst/>
                <a:latin typeface="Poppins" pitchFamily="2" charset="77"/>
                <a:ea typeface="Calibri" panose="020F0502020204030204" pitchFamily="34" charset="0"/>
                <a:cs typeface="Times New Roman" panose="02020603050405020304" pitchFamily="18" charset="0"/>
              </a:rPr>
              <a:t>10–20 minutes (including the video observation on the previous slide)</a:t>
            </a:r>
          </a:p>
          <a:p>
            <a:pPr marL="0" marR="0">
              <a:lnSpc>
                <a:spcPts val="2400"/>
              </a:lnSpc>
              <a:spcBef>
                <a:spcPts val="600"/>
              </a:spcBef>
            </a:pPr>
            <a:r>
              <a:rPr lang="en-US" sz="1200" b="1" kern="1200" dirty="0">
                <a:solidFill>
                  <a:srgbClr val="0F173D"/>
                </a:solidFill>
                <a:effectLst/>
                <a:latin typeface="Poppins" pitchFamily="2" charset="77"/>
                <a:ea typeface="+mn-ea"/>
                <a:cs typeface="Calibri" panose="020F0502020204030204" pitchFamily="34" charset="0"/>
              </a:rPr>
              <a:t>Talking Points</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Let’s discuss what you noticed. </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In what ways did children in the video demonstrate that they were:</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Calibri" panose="020F0502020204030204" pitchFamily="34" charset="0"/>
                <a:cs typeface="Calibri" panose="020F0502020204030204" pitchFamily="34" charset="0"/>
              </a:rPr>
              <a:t>Classifying shapes</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Calibri" panose="020F0502020204030204" pitchFamily="34" charset="0"/>
                <a:cs typeface="Calibri" panose="020F0502020204030204" pitchFamily="34" charset="0"/>
              </a:rPr>
              <a:t>Learning about the attributes of shapes</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Calibri" panose="020F0502020204030204" pitchFamily="34" charset="0"/>
                <a:cs typeface="Calibri" panose="020F0502020204030204" pitchFamily="34" charset="0"/>
              </a:rPr>
              <a:t>Naming shapes </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Calibri" panose="020F0502020204030204" pitchFamily="34" charset="0"/>
                <a:cs typeface="Calibri" panose="020F0502020204030204" pitchFamily="34" charset="0"/>
              </a:rPr>
              <a:t>Composing and decomposing shapes</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0" marR="0">
              <a:lnSpc>
                <a:spcPts val="2400"/>
              </a:lnSpc>
              <a:spcBef>
                <a:spcPts val="600"/>
              </a:spcBef>
            </a:pPr>
            <a:r>
              <a:rPr lang="en-US" sz="1200" b="1" kern="1200" dirty="0">
                <a:solidFill>
                  <a:srgbClr val="0F173D"/>
                </a:solidFill>
                <a:effectLst/>
                <a:latin typeface="Poppins" pitchFamily="2" charset="77"/>
                <a:ea typeface="+mn-ea"/>
                <a:cs typeface="Calibri" panose="020F0502020204030204" pitchFamily="34" charset="0"/>
              </a:rPr>
              <a:t>Facilitator Notes</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Adjust the debrief based on your group size, session length and format, and participant needs. Consider charting participants’ observations to visually provide ways children develop an understanding of shapes. </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Consider using the following adaptations based on session length:</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For shorter sessions, invite participants to share, with the large group, what they noticed about ways children in preschool, TK, and K showed their understanding of shapes. </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For longer sessions, offer time for participants to share their observations in pairs or at their tables. Then, invite each table to share their observations.</a:t>
            </a:r>
          </a:p>
          <a:p>
            <a:pPr marL="342900" marR="0" lvl="0" indent="-342900">
              <a:buFont typeface="Symbol" pitchFamily="2" charset="2"/>
              <a:buChar char=""/>
            </a:pPr>
            <a:r>
              <a:rPr lang="en-US" sz="1100" dirty="0">
                <a:solidFill>
                  <a:srgbClr val="0F173D"/>
                </a:solidFill>
                <a:effectLst/>
                <a:latin typeface="Poppins"/>
                <a:ea typeface="Times New Roman" panose="02020603050405020304" pitchFamily="18" charset="0"/>
                <a:cs typeface="Poppins"/>
              </a:rPr>
              <a:t>Here are some examples of how children in the video “</a:t>
            </a:r>
            <a:r>
              <a:rPr lang="en-US" sz="1100" u="sng" dirty="0">
                <a:solidFill>
                  <a:srgbClr val="0F173D"/>
                </a:solidFill>
                <a:effectLst/>
                <a:latin typeface="Poppins"/>
                <a:ea typeface="Times New Roman" panose="02020603050405020304" pitchFamily="18" charset="0"/>
                <a:cs typeface="Poppins"/>
                <a:hlinkClick r:id="rId3"/>
              </a:rPr>
              <a:t>Naming Three-Dimensional Shapes</a:t>
            </a:r>
            <a:r>
              <a:rPr lang="en-US" sz="1100" dirty="0">
                <a:solidFill>
                  <a:srgbClr val="0F173D"/>
                </a:solidFill>
                <a:effectLst/>
                <a:latin typeface="Poppins"/>
                <a:ea typeface="Times New Roman" panose="02020603050405020304" pitchFamily="18" charset="0"/>
                <a:cs typeface="Poppins"/>
              </a:rPr>
              <a:t>” </a:t>
            </a:r>
            <a:r>
              <a:rPr lang="en-US" sz="1100" u="none" dirty="0">
                <a:solidFill>
                  <a:srgbClr val="0F173D"/>
                </a:solidFill>
                <a:effectLst/>
                <a:latin typeface="Poppins"/>
                <a:ea typeface="Times New Roman" panose="02020603050405020304" pitchFamily="18" charset="0"/>
                <a:cs typeface="Poppins"/>
              </a:rPr>
              <a:t>[</a:t>
            </a:r>
            <a:r>
              <a:rPr lang="en-US" sz="1100" u="none" dirty="0">
                <a:solidFill>
                  <a:srgbClr val="0F173D"/>
                </a:solidFill>
                <a:effectLst/>
              </a:rPr>
              <a:t>https://</a:t>
            </a:r>
            <a:r>
              <a:rPr lang="en-US" sz="1100" dirty="0" err="1">
                <a:solidFill>
                  <a:srgbClr val="0F173D"/>
                </a:solidFill>
              </a:rPr>
              <a:t>www.youtube</a:t>
            </a:r>
            <a:r>
              <a:rPr lang="en-US" sz="1100" u="none" dirty="0" err="1">
                <a:solidFill>
                  <a:srgbClr val="0F173D"/>
                </a:solidFill>
                <a:effectLst/>
              </a:rPr>
              <a:t>.</a:t>
            </a:r>
            <a:r>
              <a:rPr lang="en-US" sz="1100" dirty="0" err="1">
                <a:solidFill>
                  <a:srgbClr val="0F173D"/>
                </a:solidFill>
              </a:rPr>
              <a:t>com</a:t>
            </a:r>
            <a:r>
              <a:rPr lang="en-US" sz="1100" u="none" dirty="0">
                <a:solidFill>
                  <a:srgbClr val="0F173D"/>
                </a:solidFill>
                <a:effectLst/>
              </a:rPr>
              <a:t>/</a:t>
            </a:r>
            <a:r>
              <a:rPr lang="en-US" sz="1100" dirty="0" err="1">
                <a:solidFill>
                  <a:srgbClr val="0F173D"/>
                </a:solidFill>
              </a:rPr>
              <a:t>watch?v</a:t>
            </a:r>
            <a:r>
              <a:rPr lang="en-US" sz="1100" dirty="0">
                <a:solidFill>
                  <a:srgbClr val="0F173D"/>
                </a:solidFill>
              </a:rPr>
              <a:t>=VXb947GTG3w</a:t>
            </a:r>
            <a:r>
              <a:rPr lang="en-US" sz="1100" u="none" dirty="0">
                <a:solidFill>
                  <a:srgbClr val="0F173D"/>
                </a:solidFill>
                <a:effectLst/>
                <a:latin typeface="Poppins"/>
                <a:ea typeface="Times New Roman" panose="02020603050405020304" pitchFamily="18" charset="0"/>
                <a:cs typeface="Poppins"/>
              </a:rPr>
              <a:t>] </a:t>
            </a:r>
            <a:r>
              <a:rPr lang="en-US" sz="1100" dirty="0">
                <a:solidFill>
                  <a:srgbClr val="0F173D"/>
                </a:solidFill>
                <a:effectLst/>
                <a:latin typeface="Poppins"/>
                <a:ea typeface="Times New Roman" panose="02020603050405020304" pitchFamily="18" charset="0"/>
                <a:cs typeface="Poppins"/>
              </a:rPr>
              <a:t>classified shapes and named shapes:</a:t>
            </a:r>
          </a:p>
          <a:p>
            <a:pPr marL="742950" marR="0" lvl="1" indent="-285750">
              <a:buFont typeface="Courier New" panose="02070309020205020404" pitchFamily="49" charset="0"/>
              <a:buChar char="o"/>
            </a:pPr>
            <a:r>
              <a:rPr lang="en-US" sz="1100" b="1" dirty="0">
                <a:solidFill>
                  <a:srgbClr val="0F173D"/>
                </a:solidFill>
                <a:effectLst/>
                <a:latin typeface="Poppins" pitchFamily="2" charset="77"/>
                <a:ea typeface="Times New Roman" panose="02020603050405020304" pitchFamily="18" charset="0"/>
                <a:cs typeface="Calibri" panose="020F0502020204030204" pitchFamily="34" charset="0"/>
              </a:rPr>
              <a:t>Classifying shapes: </a:t>
            </a: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As they were learning the names of the three-dimensional shapes, some children used the names or made comparisons to similar two-dimensional shapes. For example, one child said “square” instead of “cube.” One child also noticed how the sphere looked like a scoop of ice cream. These observations allowed children to classify these shapes and learn what makes three-dimensional shapes different from two-dimensional shapes.</a:t>
            </a:r>
          </a:p>
          <a:p>
            <a:pPr marL="742950" marR="0" lvl="1" indent="-285750">
              <a:buFont typeface="Courier New" panose="02070309020205020404" pitchFamily="49" charset="0"/>
              <a:buChar char="o"/>
            </a:pPr>
            <a:r>
              <a:rPr lang="en-US" sz="1100" b="1" dirty="0">
                <a:solidFill>
                  <a:srgbClr val="0F173D"/>
                </a:solidFill>
                <a:effectLst/>
                <a:latin typeface="Poppins" pitchFamily="2" charset="77"/>
                <a:ea typeface="Times New Roman" panose="02020603050405020304" pitchFamily="18" charset="0"/>
                <a:cs typeface="Calibri" panose="020F0502020204030204" pitchFamily="34" charset="0"/>
              </a:rPr>
              <a:t>Naming shapes:</a:t>
            </a: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 Children repeated the names of three-dimensional shapes after the educator introduced them, such as sphere, cube, pyramid, and cone. Children then named the correct shape that was missing when they played their game.</a:t>
            </a:r>
          </a:p>
          <a:p>
            <a:pPr marL="342900" marR="0" lvl="0" indent="-342900">
              <a:buFont typeface="Symbol" pitchFamily="2" charset="2"/>
              <a:buChar char=""/>
            </a:pPr>
            <a:r>
              <a:rPr lang="en-US" sz="1100" dirty="0">
                <a:solidFill>
                  <a:srgbClr val="0F173D"/>
                </a:solidFill>
                <a:effectLst/>
                <a:latin typeface="Poppins"/>
                <a:ea typeface="Times New Roman" panose="02020603050405020304" pitchFamily="18" charset="0"/>
                <a:cs typeface="Poppins"/>
              </a:rPr>
              <a:t>Here are some examples of how children in the video “</a:t>
            </a:r>
            <a:r>
              <a:rPr lang="en-US" sz="1100" u="sng" dirty="0">
                <a:solidFill>
                  <a:srgbClr val="0F173D"/>
                </a:solidFill>
                <a:effectLst/>
                <a:latin typeface="Poppins"/>
                <a:ea typeface="Times New Roman" panose="02020603050405020304" pitchFamily="18" charset="0"/>
                <a:cs typeface="Poppins"/>
                <a:hlinkClick r:id="rId4"/>
              </a:rPr>
              <a:t>Composing and Decomposing Shapes</a:t>
            </a:r>
            <a:r>
              <a:rPr lang="en-US" sz="1100" dirty="0">
                <a:solidFill>
                  <a:srgbClr val="0F173D"/>
                </a:solidFill>
                <a:effectLst/>
                <a:latin typeface="Poppins"/>
                <a:ea typeface="Times New Roman" panose="02020603050405020304" pitchFamily="18" charset="0"/>
                <a:cs typeface="Poppins"/>
              </a:rPr>
              <a:t>” </a:t>
            </a:r>
            <a:r>
              <a:rPr lang="en-US" sz="1100" u="none" dirty="0">
                <a:solidFill>
                  <a:srgbClr val="0F173D"/>
                </a:solidFill>
                <a:effectLst/>
                <a:latin typeface="Poppins"/>
                <a:ea typeface="Times New Roman" panose="02020603050405020304" pitchFamily="18" charset="0"/>
                <a:cs typeface="Poppins"/>
              </a:rPr>
              <a:t>[</a:t>
            </a:r>
            <a:r>
              <a:rPr lang="en-US" u="none" dirty="0">
                <a:solidFill>
                  <a:srgbClr val="0F173D"/>
                </a:solidFill>
                <a:effectLst/>
              </a:rPr>
              <a:t>https://</a:t>
            </a:r>
            <a:r>
              <a:rPr lang="en-US" dirty="0">
                <a:solidFill>
                  <a:srgbClr val="0F173D"/>
                </a:solidFill>
              </a:rPr>
              <a:t>www.youtube</a:t>
            </a:r>
            <a:r>
              <a:rPr lang="en-US" u="none" dirty="0">
                <a:solidFill>
                  <a:srgbClr val="0F173D"/>
                </a:solidFill>
                <a:effectLst/>
              </a:rPr>
              <a:t>.</a:t>
            </a:r>
            <a:r>
              <a:rPr lang="en-US" dirty="0">
                <a:solidFill>
                  <a:srgbClr val="0F173D"/>
                </a:solidFill>
              </a:rPr>
              <a:t>com</a:t>
            </a:r>
            <a:r>
              <a:rPr lang="en-US" u="none" dirty="0">
                <a:solidFill>
                  <a:srgbClr val="0F173D"/>
                </a:solidFill>
                <a:effectLst/>
              </a:rPr>
              <a:t>/</a:t>
            </a:r>
            <a:r>
              <a:rPr lang="en-US" dirty="0">
                <a:solidFill>
                  <a:srgbClr val="0F173D"/>
                </a:solidFill>
              </a:rPr>
              <a:t>watch?v=upQ2uAgO_ms</a:t>
            </a:r>
            <a:r>
              <a:rPr lang="en-US" sz="1100" u="none" dirty="0">
                <a:solidFill>
                  <a:srgbClr val="0F173D"/>
                </a:solidFill>
                <a:effectLst/>
                <a:latin typeface="Poppins"/>
                <a:ea typeface="Times New Roman" panose="02020603050405020304" pitchFamily="18" charset="0"/>
                <a:cs typeface="Poppins"/>
              </a:rPr>
              <a:t>]</a:t>
            </a:r>
            <a:r>
              <a:rPr lang="en-US" sz="1100" dirty="0">
                <a:solidFill>
                  <a:srgbClr val="0F173D"/>
                </a:solidFill>
                <a:effectLst/>
                <a:latin typeface="Poppins"/>
                <a:ea typeface="Times New Roman" panose="02020603050405020304" pitchFamily="18" charset="0"/>
                <a:cs typeface="Poppins"/>
              </a:rPr>
              <a:t> named shapes, and composed and decomposed shapes:</a:t>
            </a:r>
          </a:p>
          <a:p>
            <a:pPr marL="742950" marR="0" lvl="1" indent="-285750">
              <a:buFont typeface="Courier New" panose="02070309020205020404" pitchFamily="49" charset="0"/>
              <a:buChar char="o"/>
            </a:pPr>
            <a:r>
              <a:rPr lang="en-US" sz="1100" b="1" dirty="0">
                <a:solidFill>
                  <a:srgbClr val="0F173D"/>
                </a:solidFill>
                <a:effectLst/>
                <a:latin typeface="Poppins" pitchFamily="2" charset="77"/>
                <a:ea typeface="Times New Roman" panose="02020603050405020304" pitchFamily="18" charset="0"/>
                <a:cs typeface="Calibri" panose="020F0502020204030204" pitchFamily="34" charset="0"/>
              </a:rPr>
              <a:t>Naming shapes:</a:t>
            </a: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 Children were naming some of the shapes as they were looking for them. One child said, “I need three orange squares.” </a:t>
            </a:r>
          </a:p>
          <a:p>
            <a:pPr marL="742950" marR="0" lvl="1" indent="-285750">
              <a:buFont typeface="Courier New" panose="02070309020205020404" pitchFamily="49" charset="0"/>
              <a:buChar char="o"/>
            </a:pPr>
            <a:r>
              <a:rPr lang="en-US" sz="1100" b="1" dirty="0">
                <a:solidFill>
                  <a:srgbClr val="0F173D"/>
                </a:solidFill>
                <a:effectLst/>
                <a:latin typeface="Poppins" pitchFamily="2" charset="77"/>
                <a:ea typeface="Times New Roman" panose="02020603050405020304" pitchFamily="18" charset="0"/>
                <a:cs typeface="Calibri" panose="020F0502020204030204" pitchFamily="34" charset="0"/>
              </a:rPr>
              <a:t>Composing and decomposing shapes:</a:t>
            </a: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 Through the activity, children were composing pictures out of shapes.</a:t>
            </a:r>
          </a:p>
          <a:p>
            <a:endParaRPr lang="en-US" dirty="0"/>
          </a:p>
        </p:txBody>
      </p:sp>
      <p:sp>
        <p:nvSpPr>
          <p:cNvPr id="4" name="Slide Number Placeholder 3"/>
          <p:cNvSpPr>
            <a:spLocks noGrp="1"/>
          </p:cNvSpPr>
          <p:nvPr>
            <p:ph type="sldNum" sz="quarter" idx="5"/>
          </p:nvPr>
        </p:nvSpPr>
        <p:spPr/>
        <p:txBody>
          <a:bodyPr/>
          <a:lstStyle/>
          <a:p>
            <a:fld id="{896399F6-6299-4610-B81F-5B1794C45A33}" type="slidenum">
              <a:rPr lang="en-US" smtClean="0"/>
              <a:t>18</a:t>
            </a:fld>
            <a:endParaRPr lang="en-US"/>
          </a:p>
        </p:txBody>
      </p:sp>
    </p:spTree>
    <p:extLst>
      <p:ext uri="{BB962C8B-B14F-4D97-AF65-F5344CB8AC3E}">
        <p14:creationId xmlns:p14="http://schemas.microsoft.com/office/powerpoint/2010/main" val="41764321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ts val="2400"/>
              </a:lnSpc>
              <a:spcBef>
                <a:spcPts val="600"/>
              </a:spcBef>
            </a:pPr>
            <a:r>
              <a:rPr lang="en-US" sz="1800" b="1" kern="1200" dirty="0">
                <a:solidFill>
                  <a:srgbClr val="0F173D"/>
                </a:solidFill>
                <a:effectLst/>
                <a:latin typeface="Poppins" pitchFamily="2" charset="77"/>
                <a:ea typeface="+mn-ea"/>
                <a:cs typeface="Calibri" panose="020F0502020204030204" pitchFamily="34" charset="0"/>
              </a:rPr>
              <a:t>Talking Points</a:t>
            </a:r>
          </a:p>
          <a:p>
            <a:pPr marL="342900" marR="0" lvl="0" indent="-342900">
              <a:buFont typeface="Symbol" pitchFamily="2" charset="2"/>
              <a:buChar char=""/>
            </a:pPr>
            <a:r>
              <a:rPr lang="en-US" sz="1800" dirty="0">
                <a:solidFill>
                  <a:srgbClr val="0F173D"/>
                </a:solidFill>
                <a:effectLst/>
                <a:latin typeface="Poppins" pitchFamily="2" charset="77"/>
                <a:ea typeface="Times New Roman" panose="02020603050405020304" pitchFamily="18" charset="0"/>
                <a:cs typeface="Calibri" panose="020F0502020204030204" pitchFamily="34" charset="0"/>
              </a:rPr>
              <a:t>We explored five components of shape learning. We also observed some ways children in preschool, TK, and K classify shapes, learn about shape attributes, name shapes, and compose and decompose shapes. Now, let’s discuss ways we can support children to learn about shapes—in our learning settings and at home.</a:t>
            </a:r>
          </a:p>
          <a:p>
            <a:pPr marL="342900" marR="0" lvl="0" indent="-342900">
              <a:buFont typeface="Symbol" pitchFamily="2" charset="2"/>
              <a:buChar char=""/>
            </a:pPr>
            <a:r>
              <a:rPr lang="en-US" sz="1800" dirty="0">
                <a:solidFill>
                  <a:srgbClr val="0F173D"/>
                </a:solidFill>
                <a:effectLst/>
                <a:latin typeface="Poppins" pitchFamily="2" charset="77"/>
                <a:ea typeface="Times New Roman" panose="02020603050405020304" pitchFamily="18" charset="0"/>
                <a:cs typeface="Calibri" panose="020F0502020204030204" pitchFamily="34" charset="0"/>
              </a:rPr>
              <a:t>Historically, inequities in our educational system have impacted Children of Color, multilingual learners, and children with disabilities. For example, Children of Color, multilingual learners, and children with disabilities have had unequal access to rigorous learning opportunities. We must work to ensure that every child—of any background, race, culture, ethnicity, language, gender, ability, or socioeconomic status</a:t>
            </a:r>
            <a:r>
              <a:rPr lang="en-US" sz="1800" dirty="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a:t>
            </a:r>
            <a:r>
              <a:rPr lang="en-US" sz="1800" dirty="0">
                <a:solidFill>
                  <a:srgbClr val="0F173D"/>
                </a:solidFill>
                <a:effectLst/>
                <a:latin typeface="Poppins" pitchFamily="2" charset="77"/>
                <a:ea typeface="Times New Roman" panose="02020603050405020304" pitchFamily="18" charset="0"/>
                <a:cs typeface="Calibri" panose="020F0502020204030204" pitchFamily="34" charset="0"/>
              </a:rPr>
              <a:t>has equitable opportunities to engage in high-quality geometry learning environments and experiences. </a:t>
            </a:r>
          </a:p>
        </p:txBody>
      </p:sp>
      <p:sp>
        <p:nvSpPr>
          <p:cNvPr id="4" name="Slide Number Placeholder 3"/>
          <p:cNvSpPr>
            <a:spLocks noGrp="1"/>
          </p:cNvSpPr>
          <p:nvPr>
            <p:ph type="sldNum" sz="quarter" idx="5"/>
          </p:nvPr>
        </p:nvSpPr>
        <p:spPr/>
        <p:txBody>
          <a:bodyPr/>
          <a:lstStyle/>
          <a:p>
            <a:fld id="{896399F6-6299-4610-B81F-5B1794C45A33}" type="slidenum">
              <a:rPr lang="en-US" smtClean="0"/>
              <a:t>19</a:t>
            </a:fld>
            <a:endParaRPr lang="en-US"/>
          </a:p>
        </p:txBody>
      </p:sp>
    </p:spTree>
    <p:extLst>
      <p:ext uri="{BB962C8B-B14F-4D97-AF65-F5344CB8AC3E}">
        <p14:creationId xmlns:p14="http://schemas.microsoft.com/office/powerpoint/2010/main" val="39678797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Talking Points</a:t>
            </a:r>
            <a:endParaRPr lang="en-US" b="1" dirty="0">
              <a:ea typeface="Calibri"/>
              <a:cs typeface="Calibri"/>
            </a:endParaRPr>
          </a:p>
          <a:p>
            <a:r>
              <a:rPr lang="en-US"/>
              <a:t>The Count Play Explore Professional Learning Resources were made possible by Count Play Explore, an early math and science initiative led by the Fresno County Superintendent of Schools, Early Care and Education Department. This initiative is generously funded by the California Department of Education and the California State Board of Education. These resources, developed in collaboration by WestEd and partners, are intended to be used as a guide for implementing evidence-based strategies, promoting active learning, and encouraging developmentally appropriate practices in early education settings. They are not intended for commercial redistribution, unauthorized modification, or use outside the scope of professional education.</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896399F6-6299-4610-B81F-5B1794C45A33}" type="slidenum">
              <a:rPr lang="en-US" smtClean="0"/>
              <a:t>2</a:t>
            </a:fld>
            <a:endParaRPr lang="en-US"/>
          </a:p>
        </p:txBody>
      </p:sp>
    </p:spTree>
    <p:extLst>
      <p:ext uri="{BB962C8B-B14F-4D97-AF65-F5344CB8AC3E}">
        <p14:creationId xmlns:p14="http://schemas.microsoft.com/office/powerpoint/2010/main" val="40517796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spcAft>
                <a:spcPts val="600"/>
              </a:spcAft>
            </a:pPr>
            <a:r>
              <a:rPr lang="en-US" sz="1100" b="1" kern="100" dirty="0">
                <a:solidFill>
                  <a:srgbClr val="0F173D"/>
                </a:solidFill>
                <a:effectLst/>
                <a:latin typeface="Poppins" pitchFamily="2" charset="77"/>
                <a:ea typeface="Calibri" panose="020F0502020204030204" pitchFamily="34" charset="0"/>
                <a:cs typeface="Times New Roman" panose="02020603050405020304" pitchFamily="18" charset="0"/>
              </a:rPr>
              <a:t>Time:</a:t>
            </a:r>
            <a:r>
              <a:rPr lang="en-US" sz="1100" kern="100" dirty="0">
                <a:solidFill>
                  <a:srgbClr val="0F173D"/>
                </a:solidFill>
                <a:effectLst/>
                <a:latin typeface="Poppins" pitchFamily="2" charset="77"/>
                <a:ea typeface="Calibri" panose="020F0502020204030204" pitchFamily="34" charset="0"/>
                <a:cs typeface="Times New Roman" panose="02020603050405020304" pitchFamily="18" charset="0"/>
              </a:rPr>
              <a:t> 15 minutes</a:t>
            </a:r>
          </a:p>
          <a:p>
            <a:pPr marL="0" marR="0">
              <a:spcBef>
                <a:spcPts val="600"/>
              </a:spcBef>
              <a:spcAft>
                <a:spcPts val="600"/>
              </a:spcAft>
            </a:pPr>
            <a:r>
              <a:rPr lang="en-US" sz="1100" b="1" kern="100" dirty="0">
                <a:solidFill>
                  <a:srgbClr val="0F173D"/>
                </a:solidFill>
                <a:effectLst/>
                <a:latin typeface="Poppins" pitchFamily="2" charset="77"/>
                <a:ea typeface="Calibri" panose="020F0502020204030204" pitchFamily="34" charset="0"/>
                <a:cs typeface="Times New Roman" panose="02020603050405020304" pitchFamily="18" charset="0"/>
              </a:rPr>
              <a:t>Materials:</a:t>
            </a:r>
            <a:r>
              <a:rPr lang="en-US" sz="1100" kern="100" dirty="0">
                <a:solidFill>
                  <a:srgbClr val="0F173D"/>
                </a:solidFill>
                <a:effectLst/>
                <a:latin typeface="Poppins" pitchFamily="2" charset="77"/>
                <a:ea typeface="Calibri" panose="020F0502020204030204" pitchFamily="34" charset="0"/>
                <a:cs typeface="Times New Roman" panose="02020603050405020304" pitchFamily="18" charset="0"/>
              </a:rPr>
              <a:t> </a:t>
            </a:r>
            <a:r>
              <a:rPr lang="en-US" sz="1100" b="1" kern="100" dirty="0">
                <a:solidFill>
                  <a:srgbClr val="0F173D"/>
                </a:solidFill>
                <a:effectLst/>
                <a:latin typeface="Poppins" pitchFamily="2" charset="77"/>
                <a:ea typeface="Calibri" panose="020F0502020204030204" pitchFamily="34" charset="0"/>
                <a:cs typeface="Times New Roman" panose="02020603050405020304" pitchFamily="18" charset="0"/>
              </a:rPr>
              <a:t>M</a:t>
            </a:r>
            <a:r>
              <a:rPr lang="en-US" sz="1100" b="1" kern="100" baseline="30000" dirty="0">
                <a:solidFill>
                  <a:srgbClr val="0F173D"/>
                </a:solidFill>
                <a:effectLst/>
                <a:latin typeface="Poppins" pitchFamily="2" charset="77"/>
                <a:ea typeface="Calibri" panose="020F0502020204030204" pitchFamily="34" charset="0"/>
                <a:cs typeface="Times New Roman" panose="02020603050405020304" pitchFamily="18" charset="0"/>
              </a:rPr>
              <a:t>5</a:t>
            </a:r>
            <a:r>
              <a:rPr lang="en-US" sz="1100" b="1" kern="100" dirty="0">
                <a:solidFill>
                  <a:srgbClr val="0F173D"/>
                </a:solidFill>
                <a:effectLst/>
                <a:latin typeface="Poppins" pitchFamily="2" charset="77"/>
                <a:ea typeface="Calibri" panose="020F0502020204030204" pitchFamily="34" charset="0"/>
                <a:cs typeface="Times New Roman" panose="02020603050405020304" pitchFamily="18" charset="0"/>
              </a:rPr>
              <a:t> Overview</a:t>
            </a:r>
            <a:r>
              <a:rPr lang="en-US" sz="1100" kern="100" dirty="0">
                <a:solidFill>
                  <a:srgbClr val="0F173D"/>
                </a:solidFill>
                <a:effectLst/>
                <a:latin typeface="Poppins" pitchFamily="2" charset="77"/>
                <a:ea typeface="Calibri" panose="020F0502020204030204" pitchFamily="34" charset="0"/>
                <a:cs typeface="Times New Roman" panose="02020603050405020304" pitchFamily="18" charset="0"/>
              </a:rPr>
              <a:t> handout </a:t>
            </a:r>
          </a:p>
          <a:p>
            <a:pPr marL="0" marR="0">
              <a:lnSpc>
                <a:spcPts val="2400"/>
              </a:lnSpc>
              <a:spcBef>
                <a:spcPts val="600"/>
              </a:spcBef>
            </a:pPr>
            <a:r>
              <a:rPr lang="en-US" sz="1200" b="1" kern="1200" dirty="0">
                <a:solidFill>
                  <a:srgbClr val="0F173D"/>
                </a:solidFill>
                <a:effectLst/>
                <a:latin typeface="Poppins" pitchFamily="2" charset="77"/>
                <a:ea typeface="+mn-ea"/>
                <a:cs typeface="Calibri" panose="020F0502020204030204" pitchFamily="34" charset="0"/>
              </a:rPr>
              <a:t>Talking Points</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Count Play Explore often uses the M</a:t>
            </a:r>
            <a:r>
              <a:rPr lang="en-US" sz="1100" baseline="30000" dirty="0">
                <a:solidFill>
                  <a:srgbClr val="0F173D"/>
                </a:solidFill>
                <a:effectLst/>
                <a:latin typeface="Poppins" pitchFamily="2" charset="77"/>
                <a:ea typeface="Times New Roman" panose="02020603050405020304" pitchFamily="18" charset="0"/>
                <a:cs typeface="Calibri" panose="020F0502020204030204" pitchFamily="34" charset="0"/>
              </a:rPr>
              <a:t>5</a:t>
            </a: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 (pronounced: M to the fifth) Early Math Approach to refer to five core early math teaching practices:</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DengXian" panose="02010600030101010101" pitchFamily="2" charset="-122"/>
                <a:cs typeface="Calibri" panose="020F0502020204030204" pitchFamily="34" charset="0"/>
              </a:rPr>
              <a:t>Mutual Learning</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DengXian" panose="02010600030101010101" pitchFamily="2" charset="-122"/>
                <a:cs typeface="Calibri" panose="020F0502020204030204" pitchFamily="34" charset="0"/>
              </a:rPr>
              <a:t>Meaningful Investigations </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DengXian" panose="02010600030101010101" pitchFamily="2" charset="-122"/>
                <a:cs typeface="Calibri" panose="020F0502020204030204" pitchFamily="34" charset="0"/>
              </a:rPr>
              <a:t>Materials and Learning Environment</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DengXian" panose="02010600030101010101" pitchFamily="2" charset="-122"/>
                <a:cs typeface="Calibri" panose="020F0502020204030204" pitchFamily="34" charset="0"/>
              </a:rPr>
              <a:t>Math Vocabulary and Discourse</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DengXian" panose="02010600030101010101" pitchFamily="2" charset="-122"/>
                <a:cs typeface="Calibri" panose="020F0502020204030204" pitchFamily="34" charset="0"/>
              </a:rPr>
              <a:t>Multiple Representations </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Let’s explore the M</a:t>
            </a:r>
            <a:r>
              <a:rPr lang="en-US" sz="1100" baseline="30000" dirty="0">
                <a:solidFill>
                  <a:srgbClr val="0F173D"/>
                </a:solidFill>
                <a:effectLst/>
                <a:latin typeface="Poppins" pitchFamily="2" charset="77"/>
                <a:ea typeface="Times New Roman" panose="02020603050405020304" pitchFamily="18" charset="0"/>
                <a:cs typeface="Calibri" panose="020F0502020204030204" pitchFamily="34" charset="0"/>
              </a:rPr>
              <a:t>5</a:t>
            </a: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 practices. Then, we will observe M</a:t>
            </a:r>
            <a:r>
              <a:rPr lang="en-US" sz="1100" baseline="30000" dirty="0">
                <a:solidFill>
                  <a:srgbClr val="0F173D"/>
                </a:solidFill>
                <a:effectLst/>
                <a:latin typeface="Poppins" pitchFamily="2" charset="77"/>
                <a:ea typeface="Times New Roman" panose="02020603050405020304" pitchFamily="18" charset="0"/>
                <a:cs typeface="Calibri" panose="020F0502020204030204" pitchFamily="34" charset="0"/>
              </a:rPr>
              <a:t>5</a:t>
            </a: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 in action.</a:t>
            </a:r>
          </a:p>
          <a:p>
            <a:pPr marL="0" marR="0">
              <a:lnSpc>
                <a:spcPts val="2400"/>
              </a:lnSpc>
              <a:spcBef>
                <a:spcPts val="600"/>
              </a:spcBef>
            </a:pPr>
            <a:r>
              <a:rPr lang="en-US" sz="1200" b="1" kern="1200" dirty="0">
                <a:solidFill>
                  <a:srgbClr val="0F173D"/>
                </a:solidFill>
                <a:effectLst/>
                <a:latin typeface="Poppins" pitchFamily="2" charset="77"/>
                <a:ea typeface="+mn-ea"/>
                <a:cs typeface="Calibri" panose="020F0502020204030204" pitchFamily="34" charset="0"/>
              </a:rPr>
              <a:t>Facilitator Notes</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Consider your participants and their prior experiences with M</a:t>
            </a:r>
            <a:r>
              <a:rPr lang="en-US" sz="1100" baseline="30000" dirty="0">
                <a:solidFill>
                  <a:srgbClr val="0F173D"/>
                </a:solidFill>
                <a:effectLst/>
                <a:latin typeface="Poppins" pitchFamily="2" charset="77"/>
                <a:ea typeface="Times New Roman" panose="02020603050405020304" pitchFamily="18" charset="0"/>
                <a:cs typeface="Calibri" panose="020F0502020204030204" pitchFamily="34" charset="0"/>
              </a:rPr>
              <a:t>5</a:t>
            </a: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 </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DengXian" panose="02010600030101010101" pitchFamily="2" charset="-122"/>
                <a:cs typeface="Calibri" panose="020F0502020204030204" pitchFamily="34" charset="0"/>
              </a:rPr>
              <a:t>For groups that have significant experience with M</a:t>
            </a:r>
            <a:r>
              <a:rPr lang="en-US" sz="1100" baseline="30000" dirty="0">
                <a:solidFill>
                  <a:srgbClr val="0F173D"/>
                </a:solidFill>
                <a:effectLst/>
                <a:latin typeface="Poppins" pitchFamily="2" charset="77"/>
                <a:ea typeface="DengXian" panose="02010600030101010101" pitchFamily="2" charset="-122"/>
                <a:cs typeface="Calibri" panose="020F0502020204030204" pitchFamily="34" charset="0"/>
              </a:rPr>
              <a:t>5</a:t>
            </a:r>
            <a:r>
              <a:rPr lang="en-US" sz="1100" dirty="0">
                <a:solidFill>
                  <a:srgbClr val="0F173D"/>
                </a:solidFill>
                <a:effectLst/>
                <a:latin typeface="Poppins" pitchFamily="2" charset="77"/>
                <a:ea typeface="DengXian" panose="02010600030101010101" pitchFamily="2" charset="-122"/>
                <a:cs typeface="Calibri" panose="020F0502020204030204" pitchFamily="34" charset="0"/>
              </a:rPr>
              <a:t>, you might offer a few minutes for participants to </a:t>
            </a: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share with a partner their areas of strength and what practices they are working on. Or you might use this slide to briefly revisit the </a:t>
            </a:r>
            <a:r>
              <a:rPr lang="en-US" sz="1100" dirty="0">
                <a:solidFill>
                  <a:srgbClr val="0F173D"/>
                </a:solidFill>
                <a:effectLst/>
                <a:latin typeface="Poppins" pitchFamily="2" charset="77"/>
                <a:ea typeface="DengXian" panose="02010600030101010101" pitchFamily="2" charset="-122"/>
                <a:cs typeface="Calibri" panose="020F0502020204030204" pitchFamily="34" charset="0"/>
              </a:rPr>
              <a:t>M</a:t>
            </a:r>
            <a:r>
              <a:rPr lang="en-US" sz="1100" baseline="30000" dirty="0">
                <a:solidFill>
                  <a:srgbClr val="0F173D"/>
                </a:solidFill>
                <a:effectLst/>
                <a:latin typeface="Poppins" pitchFamily="2" charset="77"/>
                <a:ea typeface="DengXian" panose="02010600030101010101" pitchFamily="2" charset="-122"/>
                <a:cs typeface="Calibri" panose="020F0502020204030204" pitchFamily="34" charset="0"/>
              </a:rPr>
              <a:t>5</a:t>
            </a: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 practices and move to the next slide.</a:t>
            </a:r>
            <a:r>
              <a:rPr lang="en-US" sz="1100" dirty="0">
                <a:solidFill>
                  <a:srgbClr val="0F173D"/>
                </a:solidFill>
                <a:effectLst/>
                <a:latin typeface="Poppins" pitchFamily="2" charset="77"/>
                <a:ea typeface="DengXian" panose="02010600030101010101" pitchFamily="2" charset="-122"/>
                <a:cs typeface="Calibri" panose="020F0502020204030204" pitchFamily="34" charset="0"/>
              </a:rPr>
              <a:t> </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DengXian" panose="02010600030101010101" pitchFamily="2" charset="-122"/>
                <a:cs typeface="Calibri" panose="020F0502020204030204" pitchFamily="34" charset="0"/>
              </a:rPr>
              <a:t>For groups that have less experience with M</a:t>
            </a:r>
            <a:r>
              <a:rPr lang="en-US" sz="1100" baseline="30000" dirty="0">
                <a:solidFill>
                  <a:srgbClr val="0F173D"/>
                </a:solidFill>
                <a:effectLst/>
                <a:latin typeface="Poppins" pitchFamily="2" charset="77"/>
                <a:ea typeface="DengXian" panose="02010600030101010101" pitchFamily="2" charset="-122"/>
                <a:cs typeface="Calibri" panose="020F0502020204030204" pitchFamily="34" charset="0"/>
              </a:rPr>
              <a:t>5</a:t>
            </a:r>
            <a:r>
              <a:rPr lang="en-US" sz="1100" dirty="0">
                <a:solidFill>
                  <a:srgbClr val="0F173D"/>
                </a:solidFill>
                <a:effectLst/>
                <a:latin typeface="Poppins" pitchFamily="2" charset="77"/>
                <a:ea typeface="DengXian" panose="02010600030101010101" pitchFamily="2" charset="-122"/>
                <a:cs typeface="Calibri" panose="020F0502020204030204" pitchFamily="34" charset="0"/>
              </a:rPr>
              <a:t>, you might offer more time for participants to explore each practice. For example, you might allow time for them to review the practices in the handout on their own. Invite them to make or imagine a square over practices that they have “squared away” (practices they understand and use), a circle over “what’s still going around in their heads” (practices they still have questions about), and a triangle over three ideas that they will use in their settings. For more ideas on how to provide a more comprehensive review, visit the </a:t>
            </a:r>
            <a:r>
              <a:rPr lang="en-US" sz="1100" b="1" dirty="0">
                <a:solidFill>
                  <a:srgbClr val="0F173D"/>
                </a:solidFill>
                <a:effectLst/>
                <a:latin typeface="Poppins" pitchFamily="2" charset="77"/>
                <a:ea typeface="DengXian" panose="02010600030101010101" pitchFamily="2" charset="-122"/>
                <a:cs typeface="Calibri" panose="020F0502020204030204" pitchFamily="34" charset="0"/>
              </a:rPr>
              <a:t>M</a:t>
            </a:r>
            <a:r>
              <a:rPr lang="en-US" sz="1100" b="1" baseline="30000" dirty="0">
                <a:solidFill>
                  <a:srgbClr val="0F173D"/>
                </a:solidFill>
                <a:effectLst/>
                <a:latin typeface="Poppins" pitchFamily="2" charset="77"/>
                <a:ea typeface="DengXian" panose="02010600030101010101" pitchFamily="2" charset="-122"/>
                <a:cs typeface="Calibri" panose="020F0502020204030204" pitchFamily="34" charset="0"/>
              </a:rPr>
              <a:t>5</a:t>
            </a:r>
            <a:r>
              <a:rPr lang="en-US" sz="1100" b="1" dirty="0">
                <a:solidFill>
                  <a:srgbClr val="0F173D"/>
                </a:solidFill>
                <a:effectLst/>
                <a:latin typeface="Poppins" pitchFamily="2" charset="77"/>
                <a:ea typeface="DengXian" panose="02010600030101010101" pitchFamily="2" charset="-122"/>
                <a:cs typeface="Calibri" panose="020F0502020204030204" pitchFamily="34" charset="0"/>
              </a:rPr>
              <a:t> Early Math Approach</a:t>
            </a:r>
            <a:r>
              <a:rPr lang="en-US" sz="1100" dirty="0">
                <a:solidFill>
                  <a:srgbClr val="0F173D"/>
                </a:solidFill>
                <a:effectLst/>
                <a:latin typeface="Poppins" pitchFamily="2" charset="77"/>
                <a:ea typeface="DengXian" panose="02010600030101010101" pitchFamily="2" charset="-122"/>
                <a:cs typeface="Calibri" panose="020F0502020204030204" pitchFamily="34" charset="0"/>
              </a:rPr>
              <a:t> suite of resources.</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896399F6-6299-4610-B81F-5B1794C45A33}" type="slidenum">
              <a:rPr lang="en-US" smtClean="0"/>
              <a:t>20</a:t>
            </a:fld>
            <a:endParaRPr lang="en-US"/>
          </a:p>
        </p:txBody>
      </p:sp>
    </p:spTree>
    <p:extLst>
      <p:ext uri="{BB962C8B-B14F-4D97-AF65-F5344CB8AC3E}">
        <p14:creationId xmlns:p14="http://schemas.microsoft.com/office/powerpoint/2010/main" val="26566284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spcAft>
                <a:spcPts val="600"/>
              </a:spcAft>
            </a:pPr>
            <a:r>
              <a:rPr lang="en-US" sz="1100" b="1" kern="100" dirty="0">
                <a:solidFill>
                  <a:srgbClr val="0F173D"/>
                </a:solidFill>
                <a:effectLst/>
                <a:latin typeface="Poppins" pitchFamily="2" charset="77"/>
                <a:ea typeface="Calibri" panose="020F0502020204030204" pitchFamily="34" charset="0"/>
                <a:cs typeface="Times New Roman" panose="02020603050405020304" pitchFamily="18" charset="0"/>
              </a:rPr>
              <a:t>Time:</a:t>
            </a:r>
            <a:r>
              <a:rPr lang="en-US" sz="1100" kern="100" dirty="0">
                <a:solidFill>
                  <a:srgbClr val="0F173D"/>
                </a:solidFill>
                <a:effectLst/>
                <a:latin typeface="Poppins" pitchFamily="2" charset="77"/>
                <a:ea typeface="Calibri" panose="020F0502020204030204" pitchFamily="34" charset="0"/>
                <a:cs typeface="Times New Roman" panose="02020603050405020304" pitchFamily="18" charset="0"/>
              </a:rPr>
              <a:t> 5–7 minutes (not including debrief)</a:t>
            </a:r>
          </a:p>
          <a:p>
            <a:pPr marL="0" marR="0">
              <a:spcBef>
                <a:spcPts val="600"/>
              </a:spcBef>
              <a:spcAft>
                <a:spcPts val="600"/>
              </a:spcAft>
            </a:pPr>
            <a:r>
              <a:rPr lang="en-US" sz="1100" b="1" kern="100" dirty="0">
                <a:solidFill>
                  <a:srgbClr val="222222"/>
                </a:solidFill>
                <a:effectLst/>
                <a:latin typeface="Poppins" pitchFamily="2" charset="77"/>
                <a:ea typeface="DengXian" panose="02010600030101010101" pitchFamily="2" charset="-122"/>
                <a:cs typeface="Times New Roman" panose="02020603050405020304" pitchFamily="18" charset="0"/>
              </a:rPr>
              <a:t>Materials:</a:t>
            </a:r>
            <a:r>
              <a:rPr lang="en-US" sz="1100" kern="100" dirty="0">
                <a:solidFill>
                  <a:srgbClr val="222222"/>
                </a:solidFill>
                <a:effectLst/>
                <a:latin typeface="Poppins" pitchFamily="2" charset="77"/>
                <a:ea typeface="DengXian" panose="02010600030101010101" pitchFamily="2" charset="-122"/>
                <a:cs typeface="Times New Roman" panose="02020603050405020304" pitchFamily="18" charset="0"/>
              </a:rPr>
              <a:t> </a:t>
            </a:r>
            <a:r>
              <a:rPr lang="en-US" sz="1100" b="1" kern="100" dirty="0">
                <a:solidFill>
                  <a:srgbClr val="0F173D"/>
                </a:solidFill>
                <a:effectLst/>
                <a:latin typeface="Poppins" pitchFamily="2" charset="77"/>
                <a:ea typeface="Calibri" panose="020F0502020204030204" pitchFamily="34" charset="0"/>
                <a:cs typeface="Times New Roman" panose="02020603050405020304" pitchFamily="18" charset="0"/>
              </a:rPr>
              <a:t>Observing M</a:t>
            </a:r>
            <a:r>
              <a:rPr lang="en-US" sz="1100" b="1" kern="100" baseline="30000" dirty="0">
                <a:solidFill>
                  <a:srgbClr val="0F173D"/>
                </a:solidFill>
                <a:effectLst/>
                <a:latin typeface="Poppins" pitchFamily="2" charset="77"/>
                <a:ea typeface="Calibri" panose="020F0502020204030204" pitchFamily="34" charset="0"/>
                <a:cs typeface="Times New Roman" panose="02020603050405020304" pitchFamily="18" charset="0"/>
              </a:rPr>
              <a:t>5</a:t>
            </a:r>
            <a:r>
              <a:rPr lang="en-US" sz="1100" b="1" kern="100" dirty="0">
                <a:solidFill>
                  <a:srgbClr val="0F173D"/>
                </a:solidFill>
                <a:effectLst/>
                <a:latin typeface="Poppins" pitchFamily="2" charset="77"/>
                <a:ea typeface="Calibri" panose="020F0502020204030204" pitchFamily="34" charset="0"/>
                <a:cs typeface="Times New Roman" panose="02020603050405020304" pitchFamily="18" charset="0"/>
              </a:rPr>
              <a:t> in Action: Shapes</a:t>
            </a:r>
            <a:r>
              <a:rPr lang="en-US" sz="1100" kern="100" dirty="0">
                <a:solidFill>
                  <a:srgbClr val="0F173D"/>
                </a:solidFill>
                <a:effectLst/>
                <a:latin typeface="Poppins" pitchFamily="2" charset="77"/>
                <a:ea typeface="Calibri" panose="020F0502020204030204" pitchFamily="34" charset="0"/>
                <a:cs typeface="Times New Roman" panose="02020603050405020304" pitchFamily="18" charset="0"/>
              </a:rPr>
              <a:t> handout</a:t>
            </a:r>
            <a:r>
              <a:rPr lang="en-US" sz="1100" kern="100" dirty="0">
                <a:solidFill>
                  <a:srgbClr val="222222"/>
                </a:solidFill>
                <a:effectLst/>
                <a:latin typeface="Poppins" pitchFamily="2" charset="77"/>
                <a:ea typeface="DengXian" panose="02010600030101010101" pitchFamily="2" charset="-122"/>
                <a:cs typeface="Times New Roman" panose="02020603050405020304" pitchFamily="18" charset="0"/>
              </a:rPr>
              <a:t>; </a:t>
            </a:r>
            <a:r>
              <a:rPr lang="en-US" sz="1100" kern="100" dirty="0">
                <a:solidFill>
                  <a:srgbClr val="0F173D"/>
                </a:solidFill>
                <a:effectLst/>
                <a:latin typeface="Poppins" pitchFamily="2" charset="77"/>
                <a:ea typeface="Calibri" panose="020F0502020204030204" pitchFamily="34" charset="0"/>
                <a:cs typeface="Times New Roman" panose="02020603050405020304" pitchFamily="18" charset="0"/>
              </a:rPr>
              <a:t>preschool, TK, or K shapes video</a:t>
            </a:r>
            <a:r>
              <a:rPr lang="en-US" sz="1100" kern="100" dirty="0">
                <a:solidFill>
                  <a:srgbClr val="222222"/>
                </a:solidFill>
                <a:effectLst/>
                <a:latin typeface="Poppins" pitchFamily="2" charset="77"/>
                <a:ea typeface="DengXian" panose="02010600030101010101" pitchFamily="2" charset="-122"/>
                <a:cs typeface="Times New Roman" panose="02020603050405020304" pitchFamily="18" charset="0"/>
              </a:rPr>
              <a:t>; chart paper; markers</a:t>
            </a:r>
            <a:endParaRPr lang="en-US" sz="1100" kern="100" dirty="0">
              <a:solidFill>
                <a:srgbClr val="0F173D"/>
              </a:solidFill>
              <a:effectLst/>
              <a:latin typeface="Poppins" pitchFamily="2" charset="77"/>
              <a:ea typeface="Calibri" panose="020F0502020204030204" pitchFamily="34" charset="0"/>
              <a:cs typeface="Times New Roman" panose="02020603050405020304" pitchFamily="18" charset="0"/>
            </a:endParaRPr>
          </a:p>
          <a:p>
            <a:pPr marL="0" marR="0">
              <a:lnSpc>
                <a:spcPts val="2400"/>
              </a:lnSpc>
              <a:spcBef>
                <a:spcPts val="600"/>
              </a:spcBef>
            </a:pPr>
            <a:r>
              <a:rPr lang="en-US" sz="1200" b="1" kern="1200" dirty="0">
                <a:solidFill>
                  <a:srgbClr val="0F173D"/>
                </a:solidFill>
                <a:effectLst/>
                <a:latin typeface="Poppins" pitchFamily="2" charset="77"/>
                <a:ea typeface="+mn-ea"/>
                <a:cs typeface="Calibri" panose="020F0502020204030204" pitchFamily="34" charset="0"/>
              </a:rPr>
              <a:t>Talking Points </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We observed how young children learn about shapes. Then, we explored the M</a:t>
            </a:r>
            <a:r>
              <a:rPr lang="en-US" sz="1100" baseline="30000" dirty="0">
                <a:solidFill>
                  <a:srgbClr val="0F173D"/>
                </a:solidFill>
                <a:effectLst/>
                <a:latin typeface="Poppins" pitchFamily="2" charset="77"/>
                <a:ea typeface="Times New Roman" panose="02020603050405020304" pitchFamily="18" charset="0"/>
                <a:cs typeface="Calibri" panose="020F0502020204030204" pitchFamily="34" charset="0"/>
              </a:rPr>
              <a:t>5</a:t>
            </a: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 Early Math Approach. Now, we are going to observe a video showing M</a:t>
            </a:r>
            <a:r>
              <a:rPr lang="en-US" sz="1100" baseline="30000" dirty="0">
                <a:solidFill>
                  <a:srgbClr val="0F173D"/>
                </a:solidFill>
                <a:effectLst/>
                <a:latin typeface="Poppins" pitchFamily="2" charset="77"/>
                <a:ea typeface="Times New Roman" panose="02020603050405020304" pitchFamily="18" charset="0"/>
                <a:cs typeface="Calibri" panose="020F0502020204030204" pitchFamily="34" charset="0"/>
              </a:rPr>
              <a:t>5 </a:t>
            </a: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practices that support children’s shape learning. [Choose a strategy for facilitating this observation and debrief. Adapt the talking points to reflect this strategy.]</a:t>
            </a:r>
          </a:p>
          <a:p>
            <a:pPr marL="0" marR="0">
              <a:lnSpc>
                <a:spcPts val="2400"/>
              </a:lnSpc>
              <a:spcBef>
                <a:spcPts val="600"/>
              </a:spcBef>
            </a:pPr>
            <a:r>
              <a:rPr lang="en-US" sz="1200" b="1" kern="1200" dirty="0">
                <a:solidFill>
                  <a:srgbClr val="0F173D"/>
                </a:solidFill>
                <a:effectLst/>
                <a:latin typeface="Poppins" pitchFamily="2" charset="77"/>
                <a:ea typeface="+mn-ea"/>
                <a:cs typeface="Calibri" panose="020F0502020204030204" pitchFamily="34" charset="0"/>
              </a:rPr>
              <a:t>Facilitator Notes</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Choose a preschool, TK, or K video that shows children exploring shapes. This video may be the same one you used for observing children learning about shapes. </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We provide the following videos (you may use other videos):</a:t>
            </a:r>
          </a:p>
          <a:p>
            <a:pPr marL="742950" marR="0" lvl="1" indent="-285750">
              <a:spcBef>
                <a:spcPts val="0"/>
              </a:spcBef>
              <a:spcAft>
                <a:spcPts val="0"/>
              </a:spcAft>
              <a:buFont typeface="Courier New" panose="02070309020205020404" pitchFamily="49" charset="0"/>
              <a:buChar char="o"/>
            </a:pPr>
            <a:r>
              <a:rPr lang="en-US" sz="1100" u="sng" dirty="0">
                <a:solidFill>
                  <a:srgbClr val="0F173D"/>
                </a:solidFill>
                <a:effectLst/>
                <a:latin typeface="Poppins"/>
                <a:ea typeface="Times New Roman" panose="02020603050405020304" pitchFamily="18" charset="0"/>
                <a:cs typeface="Poppins"/>
                <a:hlinkClick r:id="rId3"/>
              </a:rPr>
              <a:t>Composing and Decomposing Shapes (3–5 years)</a:t>
            </a:r>
            <a:r>
              <a:rPr lang="en-US" sz="1100" u="none" dirty="0">
                <a:solidFill>
                  <a:srgbClr val="0F173D"/>
                </a:solidFill>
                <a:effectLst/>
                <a:latin typeface="Poppins"/>
                <a:ea typeface="Times New Roman" panose="02020603050405020304" pitchFamily="18" charset="0"/>
                <a:cs typeface="Poppins"/>
              </a:rPr>
              <a:t> [</a:t>
            </a:r>
            <a:r>
              <a:rPr lang="en-US" u="none" dirty="0">
                <a:solidFill>
                  <a:srgbClr val="0F173D"/>
                </a:solidFill>
                <a:effectLst/>
              </a:rPr>
              <a:t>https://</a:t>
            </a:r>
            <a:r>
              <a:rPr lang="en-US" dirty="0">
                <a:solidFill>
                  <a:srgbClr val="0F173D"/>
                </a:solidFill>
              </a:rPr>
              <a:t>www.youtube</a:t>
            </a:r>
            <a:r>
              <a:rPr lang="en-US" u="none" dirty="0">
                <a:solidFill>
                  <a:srgbClr val="0F173D"/>
                </a:solidFill>
                <a:effectLst/>
              </a:rPr>
              <a:t>.</a:t>
            </a:r>
            <a:r>
              <a:rPr lang="en-US" dirty="0">
                <a:solidFill>
                  <a:srgbClr val="0F173D"/>
                </a:solidFill>
              </a:rPr>
              <a:t>com</a:t>
            </a:r>
            <a:r>
              <a:rPr lang="en-US" u="none" dirty="0">
                <a:solidFill>
                  <a:srgbClr val="0F173D"/>
                </a:solidFill>
                <a:effectLst/>
              </a:rPr>
              <a:t>/</a:t>
            </a:r>
            <a:r>
              <a:rPr lang="en-US" dirty="0">
                <a:solidFill>
                  <a:srgbClr val="0F173D"/>
                </a:solidFill>
              </a:rPr>
              <a:t>watch?v=upQ2uAgO_ms</a:t>
            </a:r>
            <a:r>
              <a:rPr lang="en-US" sz="1100" u="none" dirty="0">
                <a:solidFill>
                  <a:srgbClr val="0F173D"/>
                </a:solidFill>
                <a:effectLst/>
                <a:latin typeface="Poppins"/>
                <a:ea typeface="Times New Roman" panose="02020603050405020304" pitchFamily="18" charset="0"/>
                <a:cs typeface="Poppins"/>
              </a:rPr>
              <a:t>]</a:t>
            </a:r>
          </a:p>
          <a:p>
            <a:pPr marL="742950" marR="0" lvl="1" indent="-285750">
              <a:spcBef>
                <a:spcPts val="0"/>
              </a:spcBef>
              <a:spcAft>
                <a:spcPts val="0"/>
              </a:spcAft>
              <a:buFont typeface="Courier New" panose="02070309020205020404" pitchFamily="49" charset="0"/>
              <a:buChar char="o"/>
            </a:pPr>
            <a:r>
              <a:rPr lang="en-US" sz="1100" u="sng" dirty="0">
                <a:solidFill>
                  <a:srgbClr val="0F173D"/>
                </a:solidFill>
                <a:effectLst/>
                <a:latin typeface="Poppins"/>
                <a:ea typeface="Times New Roman" panose="02020603050405020304" pitchFamily="18" charset="0"/>
                <a:cs typeface="Poppins"/>
                <a:hlinkClick r:id="rId4"/>
              </a:rPr>
              <a:t>Composing and Decomposing Shapes (3–5 years) – Audio Descriptive Version</a:t>
            </a:r>
            <a:r>
              <a:rPr lang="en-US" sz="1100" i="1" u="none" dirty="0">
                <a:solidFill>
                  <a:srgbClr val="0F173D"/>
                </a:solidFill>
                <a:effectLst/>
                <a:latin typeface="Poppins"/>
                <a:ea typeface="Times New Roman" panose="02020603050405020304" pitchFamily="18" charset="0"/>
                <a:cs typeface="Poppins"/>
              </a:rPr>
              <a:t> </a:t>
            </a:r>
            <a:r>
              <a:rPr lang="en-US" sz="1100" u="none" dirty="0">
                <a:solidFill>
                  <a:srgbClr val="0F173D"/>
                </a:solidFill>
                <a:effectLst/>
                <a:latin typeface="Poppins"/>
                <a:ea typeface="Times New Roman" panose="02020603050405020304" pitchFamily="18" charset="0"/>
                <a:cs typeface="Poppins"/>
              </a:rPr>
              <a:t>[</a:t>
            </a:r>
            <a:r>
              <a:rPr lang="en-US" u="none" dirty="0">
                <a:solidFill>
                  <a:srgbClr val="0F173D"/>
                </a:solidFill>
                <a:effectLst/>
              </a:rPr>
              <a:t>https://</a:t>
            </a:r>
            <a:r>
              <a:rPr lang="en-US" dirty="0">
                <a:solidFill>
                  <a:srgbClr val="0F173D"/>
                </a:solidFill>
              </a:rPr>
              <a:t>www.youtube</a:t>
            </a:r>
            <a:r>
              <a:rPr lang="en-US" u="none" dirty="0">
                <a:solidFill>
                  <a:srgbClr val="0F173D"/>
                </a:solidFill>
                <a:effectLst/>
              </a:rPr>
              <a:t>.</a:t>
            </a:r>
            <a:r>
              <a:rPr lang="en-US" dirty="0">
                <a:solidFill>
                  <a:srgbClr val="0F173D"/>
                </a:solidFill>
              </a:rPr>
              <a:t>com</a:t>
            </a:r>
            <a:r>
              <a:rPr lang="en-US" u="none" dirty="0">
                <a:solidFill>
                  <a:srgbClr val="0F173D"/>
                </a:solidFill>
                <a:effectLst/>
              </a:rPr>
              <a:t>/</a:t>
            </a:r>
            <a:r>
              <a:rPr lang="en-US" dirty="0">
                <a:solidFill>
                  <a:srgbClr val="0F173D"/>
                </a:solidFill>
              </a:rPr>
              <a:t>watch?v=WullB1gNHdw</a:t>
            </a:r>
            <a:r>
              <a:rPr lang="en-US" sz="1100" u="none" dirty="0">
                <a:solidFill>
                  <a:srgbClr val="0F173D"/>
                </a:solidFill>
                <a:effectLst/>
                <a:latin typeface="Poppins"/>
                <a:ea typeface="Times New Roman" panose="02020603050405020304" pitchFamily="18" charset="0"/>
                <a:cs typeface="Poppins"/>
              </a:rPr>
              <a:t>]</a:t>
            </a:r>
            <a:endParaRPr lang="en-US" sz="1100" dirty="0">
              <a:solidFill>
                <a:srgbClr val="0F173D"/>
              </a:solidFill>
              <a:effectLst/>
              <a:latin typeface="Poppins"/>
              <a:ea typeface="Times New Roman" panose="02020603050405020304" pitchFamily="18" charset="0"/>
              <a:cs typeface="Poppins"/>
            </a:endParaRPr>
          </a:p>
          <a:p>
            <a:pPr marL="742950" marR="0" lvl="1" indent="-285750">
              <a:spcBef>
                <a:spcPts val="0"/>
              </a:spcBef>
              <a:spcAft>
                <a:spcPts val="0"/>
              </a:spcAft>
              <a:buFont typeface="Courier New" panose="02070309020205020404" pitchFamily="49" charset="0"/>
              <a:buChar char="o"/>
            </a:pPr>
            <a:r>
              <a:rPr lang="en-US" sz="1100" u="sng" dirty="0">
                <a:solidFill>
                  <a:srgbClr val="0F173D"/>
                </a:solidFill>
                <a:effectLst/>
                <a:latin typeface="Poppins"/>
                <a:ea typeface="Times New Roman" panose="02020603050405020304" pitchFamily="18" charset="0"/>
                <a:cs typeface="Poppins"/>
                <a:hlinkClick r:id="rId5"/>
              </a:rPr>
              <a:t>Naming Three-Dimensional Shapes (3–5 years)</a:t>
            </a:r>
            <a:r>
              <a:rPr lang="en-US" sz="1100" u="none" dirty="0">
                <a:solidFill>
                  <a:srgbClr val="0F173D"/>
                </a:solidFill>
                <a:effectLst/>
                <a:latin typeface="Poppins"/>
                <a:ea typeface="Times New Roman" panose="02020603050405020304" pitchFamily="18" charset="0"/>
                <a:cs typeface="Poppins"/>
              </a:rPr>
              <a:t> [</a:t>
            </a:r>
            <a:r>
              <a:rPr lang="en-US" u="none" dirty="0">
                <a:solidFill>
                  <a:srgbClr val="0F173D"/>
                </a:solidFill>
                <a:effectLst/>
              </a:rPr>
              <a:t>https://</a:t>
            </a:r>
            <a:r>
              <a:rPr lang="en-US" dirty="0" err="1">
                <a:solidFill>
                  <a:srgbClr val="0F173D"/>
                </a:solidFill>
              </a:rPr>
              <a:t>www.youtube</a:t>
            </a:r>
            <a:r>
              <a:rPr lang="en-US" u="none" dirty="0" err="1">
                <a:solidFill>
                  <a:srgbClr val="0F173D"/>
                </a:solidFill>
                <a:effectLst/>
              </a:rPr>
              <a:t>.</a:t>
            </a:r>
            <a:r>
              <a:rPr lang="en-US" dirty="0" err="1">
                <a:solidFill>
                  <a:srgbClr val="0F173D"/>
                </a:solidFill>
              </a:rPr>
              <a:t>com</a:t>
            </a:r>
            <a:r>
              <a:rPr lang="en-US" u="none" dirty="0">
                <a:solidFill>
                  <a:srgbClr val="0F173D"/>
                </a:solidFill>
                <a:effectLst/>
              </a:rPr>
              <a:t>/</a:t>
            </a:r>
            <a:r>
              <a:rPr lang="en-US" dirty="0" err="1">
                <a:solidFill>
                  <a:srgbClr val="0F173D"/>
                </a:solidFill>
              </a:rPr>
              <a:t>watch?v</a:t>
            </a:r>
            <a:r>
              <a:rPr lang="en-US" dirty="0">
                <a:solidFill>
                  <a:srgbClr val="0F173D"/>
                </a:solidFill>
              </a:rPr>
              <a:t>=VXb947GTG3w</a:t>
            </a:r>
            <a:r>
              <a:rPr lang="en-US" sz="1100" u="none" dirty="0">
                <a:solidFill>
                  <a:srgbClr val="0F173D"/>
                </a:solidFill>
                <a:effectLst/>
                <a:latin typeface="Poppins"/>
                <a:ea typeface="Times New Roman" panose="02020603050405020304" pitchFamily="18" charset="0"/>
                <a:cs typeface="Poppins"/>
              </a:rPr>
              <a:t>]</a:t>
            </a:r>
          </a:p>
          <a:p>
            <a:pPr marL="742950" marR="0" lvl="1" indent="-285750">
              <a:spcBef>
                <a:spcPts val="0"/>
              </a:spcBef>
              <a:spcAft>
                <a:spcPts val="0"/>
              </a:spcAft>
              <a:buFont typeface="Courier New" panose="02070309020205020404" pitchFamily="49" charset="0"/>
              <a:buChar char="o"/>
            </a:pPr>
            <a:r>
              <a:rPr lang="en-US" sz="1100" u="sng" dirty="0">
                <a:solidFill>
                  <a:srgbClr val="0F173D"/>
                </a:solidFill>
                <a:effectLst/>
                <a:latin typeface="Poppins"/>
                <a:ea typeface="Times New Roman" panose="02020603050405020304" pitchFamily="18" charset="0"/>
                <a:cs typeface="Poppins"/>
                <a:hlinkClick r:id="rId6"/>
              </a:rPr>
              <a:t>Naming Three-Dimensional Shapes (3–5 years) – Audio Descriptive Version</a:t>
            </a:r>
            <a:r>
              <a:rPr lang="en-US" sz="1100" u="none" dirty="0">
                <a:solidFill>
                  <a:srgbClr val="0F173D"/>
                </a:solidFill>
                <a:effectLst/>
                <a:latin typeface="Poppins"/>
                <a:ea typeface="Times New Roman" panose="02020603050405020304" pitchFamily="18" charset="0"/>
                <a:cs typeface="Poppins"/>
              </a:rPr>
              <a:t> [</a:t>
            </a:r>
            <a:r>
              <a:rPr lang="en-US" u="none" dirty="0">
                <a:solidFill>
                  <a:srgbClr val="0F173D"/>
                </a:solidFill>
                <a:effectLst/>
              </a:rPr>
              <a:t>https://</a:t>
            </a:r>
            <a:r>
              <a:rPr lang="en-US" dirty="0">
                <a:solidFill>
                  <a:srgbClr val="0F173D"/>
                </a:solidFill>
              </a:rPr>
              <a:t>www.youtube</a:t>
            </a:r>
            <a:r>
              <a:rPr lang="en-US" u="none" dirty="0">
                <a:solidFill>
                  <a:srgbClr val="0F173D"/>
                </a:solidFill>
                <a:effectLst/>
              </a:rPr>
              <a:t>.</a:t>
            </a:r>
            <a:r>
              <a:rPr lang="en-US" dirty="0">
                <a:solidFill>
                  <a:srgbClr val="0F173D"/>
                </a:solidFill>
              </a:rPr>
              <a:t>com</a:t>
            </a:r>
            <a:r>
              <a:rPr lang="en-US" u="none" dirty="0">
                <a:solidFill>
                  <a:srgbClr val="0F173D"/>
                </a:solidFill>
                <a:effectLst/>
              </a:rPr>
              <a:t>/</a:t>
            </a:r>
            <a:r>
              <a:rPr lang="en-US" dirty="0">
                <a:solidFill>
                  <a:srgbClr val="0F173D"/>
                </a:solidFill>
              </a:rPr>
              <a:t>watch?v=BhIY-eBNu9g</a:t>
            </a:r>
            <a:r>
              <a:rPr lang="en-US" sz="1100" u="none" dirty="0">
                <a:solidFill>
                  <a:srgbClr val="0F173D"/>
                </a:solidFill>
                <a:effectLst/>
                <a:latin typeface="Poppins"/>
                <a:ea typeface="Times New Roman" panose="02020603050405020304" pitchFamily="18" charset="0"/>
                <a:cs typeface="Poppins"/>
              </a:rPr>
              <a:t>]</a:t>
            </a:r>
            <a:endParaRPr lang="en-US" sz="1100" dirty="0">
              <a:solidFill>
                <a:srgbClr val="0F173D"/>
              </a:solidFill>
              <a:effectLst/>
              <a:latin typeface="Poppins"/>
              <a:ea typeface="Times New Roman" panose="02020603050405020304" pitchFamily="18" charset="0"/>
              <a:cs typeface="Poppins"/>
            </a:endParaRPr>
          </a:p>
          <a:p>
            <a:pPr marL="342900" marR="0" lvl="0" indent="-342900">
              <a:buFont typeface="Symbol" pitchFamily="2" charset="2"/>
              <a:buChar char=""/>
            </a:pPr>
            <a:r>
              <a:rPr lang="en-US" sz="1100" b="1" dirty="0">
                <a:solidFill>
                  <a:srgbClr val="0F173D"/>
                </a:solidFill>
                <a:effectLst/>
                <a:latin typeface="Poppins" pitchFamily="2" charset="77"/>
                <a:ea typeface="Times New Roman" panose="02020603050405020304" pitchFamily="18" charset="0"/>
                <a:cs typeface="Calibri" panose="020F0502020204030204" pitchFamily="34" charset="0"/>
              </a:rPr>
              <a:t>Note</a:t>
            </a: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 An answer key is provided for the video “Composing and Decomposing Shapes (3–5 years)” in the Facilitator Notes on the next slide.</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Invite participants to take out the </a:t>
            </a:r>
            <a:r>
              <a:rPr lang="en-US" sz="1100" b="1" dirty="0">
                <a:solidFill>
                  <a:srgbClr val="0F173D"/>
                </a:solidFill>
                <a:effectLst/>
                <a:latin typeface="Poppins" pitchFamily="2" charset="77"/>
                <a:ea typeface="Times New Roman" panose="02020603050405020304" pitchFamily="18" charset="0"/>
                <a:cs typeface="Calibri" panose="020F0502020204030204" pitchFamily="34" charset="0"/>
              </a:rPr>
              <a:t>Observing M</a:t>
            </a:r>
            <a:r>
              <a:rPr lang="en-US" sz="1100" b="1" baseline="30000" dirty="0">
                <a:solidFill>
                  <a:srgbClr val="0F173D"/>
                </a:solidFill>
                <a:effectLst/>
                <a:latin typeface="Poppins" pitchFamily="2" charset="77"/>
                <a:ea typeface="Times New Roman" panose="02020603050405020304" pitchFamily="18" charset="0"/>
                <a:cs typeface="Calibri" panose="020F0502020204030204" pitchFamily="34" charset="0"/>
              </a:rPr>
              <a:t>5</a:t>
            </a:r>
            <a:r>
              <a:rPr lang="en-US" sz="1100" b="1" dirty="0">
                <a:solidFill>
                  <a:srgbClr val="0F173D"/>
                </a:solidFill>
                <a:effectLst/>
                <a:latin typeface="Poppins" pitchFamily="2" charset="77"/>
                <a:ea typeface="Times New Roman" panose="02020603050405020304" pitchFamily="18" charset="0"/>
                <a:cs typeface="Calibri" panose="020F0502020204030204" pitchFamily="34" charset="0"/>
              </a:rPr>
              <a:t> in Action: Shapes </a:t>
            </a: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handout. </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For larger groups and longer sessions, use a jigsaw approach. Before playing the video, assign each table one practice to focus on during the video. [If there are more than five tables, assign more than one table to focus on each practice.] </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For smaller groups and shorter sessions, consider showing the video two to three times, inviting participants to focus on specific practices each time. Encourage them to record observations on the handout. </a:t>
            </a:r>
          </a:p>
        </p:txBody>
      </p:sp>
      <p:sp>
        <p:nvSpPr>
          <p:cNvPr id="4" name="Slide Number Placeholder 3"/>
          <p:cNvSpPr>
            <a:spLocks noGrp="1"/>
          </p:cNvSpPr>
          <p:nvPr>
            <p:ph type="sldNum" sz="quarter" idx="5"/>
          </p:nvPr>
        </p:nvSpPr>
        <p:spPr/>
        <p:txBody>
          <a:bodyPr/>
          <a:lstStyle/>
          <a:p>
            <a:fld id="{896399F6-6299-4610-B81F-5B1794C45A33}" type="slidenum">
              <a:rPr lang="en-US" smtClean="0"/>
              <a:t>21</a:t>
            </a:fld>
            <a:endParaRPr lang="en-US"/>
          </a:p>
        </p:txBody>
      </p:sp>
    </p:spTree>
    <p:extLst>
      <p:ext uri="{BB962C8B-B14F-4D97-AF65-F5344CB8AC3E}">
        <p14:creationId xmlns:p14="http://schemas.microsoft.com/office/powerpoint/2010/main" val="41982795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spcAft>
                <a:spcPts val="600"/>
              </a:spcAft>
            </a:pPr>
            <a:r>
              <a:rPr lang="en-US" sz="1800" b="1" kern="100" dirty="0">
                <a:solidFill>
                  <a:srgbClr val="0F173D"/>
                </a:solidFill>
                <a:effectLst/>
                <a:latin typeface="Poppins" pitchFamily="2" charset="77"/>
                <a:ea typeface="Calibri" panose="020F0502020204030204" pitchFamily="34" charset="0"/>
                <a:cs typeface="Times New Roman" panose="02020603050405020304" pitchFamily="18" charset="0"/>
              </a:rPr>
              <a:t>Time: </a:t>
            </a:r>
            <a:r>
              <a:rPr lang="en-US" sz="1800" kern="100" dirty="0">
                <a:solidFill>
                  <a:srgbClr val="0F173D"/>
                </a:solidFill>
                <a:effectLst/>
                <a:latin typeface="Poppins" pitchFamily="2" charset="77"/>
                <a:ea typeface="Calibri" panose="020F0502020204030204" pitchFamily="34" charset="0"/>
                <a:cs typeface="Times New Roman" panose="02020603050405020304" pitchFamily="18" charset="0"/>
              </a:rPr>
              <a:t>20–30 minutes (varies based on session goals)</a:t>
            </a:r>
          </a:p>
          <a:p>
            <a:pPr marL="0" marR="0">
              <a:spcBef>
                <a:spcPts val="600"/>
              </a:spcBef>
              <a:spcAft>
                <a:spcPts val="600"/>
              </a:spcAft>
            </a:pPr>
            <a:r>
              <a:rPr lang="en-US" sz="1800" b="1" kern="100" dirty="0">
                <a:solidFill>
                  <a:srgbClr val="0F173D"/>
                </a:solidFill>
                <a:effectLst/>
                <a:latin typeface="Poppins" pitchFamily="2" charset="77"/>
                <a:ea typeface="Calibri" panose="020F0502020204030204" pitchFamily="34" charset="0"/>
                <a:cs typeface="Times New Roman" panose="02020603050405020304" pitchFamily="18" charset="0"/>
              </a:rPr>
              <a:t>Materials:</a:t>
            </a:r>
            <a:r>
              <a:rPr lang="en-US" sz="1800" kern="100" dirty="0">
                <a:solidFill>
                  <a:srgbClr val="0F173D"/>
                </a:solidFill>
                <a:effectLst/>
                <a:latin typeface="Poppins" pitchFamily="2" charset="77"/>
                <a:ea typeface="Calibri" panose="020F0502020204030204" pitchFamily="34" charset="0"/>
                <a:cs typeface="Times New Roman" panose="02020603050405020304" pitchFamily="18" charset="0"/>
              </a:rPr>
              <a:t> </a:t>
            </a:r>
            <a:r>
              <a:rPr lang="en-US" sz="1800" b="1" kern="100" dirty="0">
                <a:solidFill>
                  <a:srgbClr val="0F173D"/>
                </a:solidFill>
                <a:effectLst/>
                <a:latin typeface="Poppins" pitchFamily="2" charset="77"/>
                <a:ea typeface="Calibri" panose="020F0502020204030204" pitchFamily="34" charset="0"/>
                <a:cs typeface="Times New Roman" panose="02020603050405020304" pitchFamily="18" charset="0"/>
              </a:rPr>
              <a:t>Observing M</a:t>
            </a:r>
            <a:r>
              <a:rPr lang="en-US" sz="1800" b="1" kern="100" baseline="30000" dirty="0">
                <a:solidFill>
                  <a:srgbClr val="0F173D"/>
                </a:solidFill>
                <a:effectLst/>
                <a:latin typeface="Poppins" pitchFamily="2" charset="77"/>
                <a:ea typeface="Calibri" panose="020F0502020204030204" pitchFamily="34" charset="0"/>
                <a:cs typeface="Times New Roman" panose="02020603050405020304" pitchFamily="18" charset="0"/>
              </a:rPr>
              <a:t>5</a:t>
            </a:r>
            <a:r>
              <a:rPr lang="en-US" sz="1800" b="1" kern="100" dirty="0">
                <a:solidFill>
                  <a:srgbClr val="0F173D"/>
                </a:solidFill>
                <a:effectLst/>
                <a:latin typeface="Poppins" pitchFamily="2" charset="77"/>
                <a:ea typeface="Calibri" panose="020F0502020204030204" pitchFamily="34" charset="0"/>
                <a:cs typeface="Times New Roman" panose="02020603050405020304" pitchFamily="18" charset="0"/>
              </a:rPr>
              <a:t> in Action: Shapes</a:t>
            </a:r>
            <a:r>
              <a:rPr lang="en-US" sz="1800" kern="100" dirty="0">
                <a:solidFill>
                  <a:srgbClr val="0F173D"/>
                </a:solidFill>
                <a:effectLst/>
                <a:latin typeface="Poppins" pitchFamily="2" charset="77"/>
                <a:ea typeface="Calibri" panose="020F0502020204030204" pitchFamily="34" charset="0"/>
                <a:cs typeface="Times New Roman" panose="02020603050405020304" pitchFamily="18" charset="0"/>
              </a:rPr>
              <a:t> handout; preschool, TK, or K shapes video; chart paper; markers</a:t>
            </a:r>
          </a:p>
          <a:p>
            <a:pPr marL="0" marR="0">
              <a:lnSpc>
                <a:spcPts val="2400"/>
              </a:lnSpc>
              <a:spcBef>
                <a:spcPts val="600"/>
              </a:spcBef>
            </a:pPr>
            <a:r>
              <a:rPr lang="en-US" sz="1800" b="1" kern="1200" dirty="0">
                <a:solidFill>
                  <a:srgbClr val="0F173D"/>
                </a:solidFill>
                <a:effectLst/>
                <a:latin typeface="Poppins" pitchFamily="2" charset="77"/>
                <a:ea typeface="+mn-ea"/>
                <a:cs typeface="Calibri" panose="020F0502020204030204" pitchFamily="34" charset="0"/>
              </a:rPr>
              <a:t>Talking Points</a:t>
            </a:r>
          </a:p>
          <a:p>
            <a:pPr marL="342900" marR="0" lvl="0" indent="-342900">
              <a:buFont typeface="Symbol" pitchFamily="2" charset="2"/>
              <a:buChar char=""/>
            </a:pPr>
            <a:r>
              <a:rPr lang="en-US" sz="1800" dirty="0">
                <a:solidFill>
                  <a:srgbClr val="0F173D"/>
                </a:solidFill>
                <a:effectLst/>
                <a:latin typeface="Poppins" pitchFamily="2" charset="77"/>
                <a:ea typeface="Times New Roman" panose="02020603050405020304" pitchFamily="18" charset="0"/>
                <a:cs typeface="Calibri" panose="020F0502020204030204" pitchFamily="34" charset="0"/>
              </a:rPr>
              <a:t>Let’s unpack your observations of each M</a:t>
            </a:r>
            <a:r>
              <a:rPr lang="en-US" sz="1800" baseline="30000" dirty="0">
                <a:solidFill>
                  <a:srgbClr val="0F173D"/>
                </a:solidFill>
                <a:effectLst/>
                <a:latin typeface="Poppins" pitchFamily="2" charset="77"/>
                <a:ea typeface="Times New Roman" panose="02020603050405020304" pitchFamily="18" charset="0"/>
                <a:cs typeface="Calibri" panose="020F0502020204030204" pitchFamily="34" charset="0"/>
              </a:rPr>
              <a:t>5</a:t>
            </a:r>
            <a:r>
              <a:rPr lang="en-US" sz="1800" dirty="0">
                <a:solidFill>
                  <a:srgbClr val="0F173D"/>
                </a:solidFill>
                <a:effectLst/>
                <a:latin typeface="Poppins" pitchFamily="2" charset="77"/>
                <a:ea typeface="Times New Roman" panose="02020603050405020304" pitchFamily="18" charset="0"/>
                <a:cs typeface="Calibri" panose="020F0502020204030204" pitchFamily="34" charset="0"/>
              </a:rPr>
              <a:t> practice. How did the educator use M</a:t>
            </a:r>
            <a:r>
              <a:rPr lang="en-US" sz="1800" baseline="30000" dirty="0">
                <a:solidFill>
                  <a:srgbClr val="0F173D"/>
                </a:solidFill>
                <a:effectLst/>
                <a:latin typeface="Poppins" pitchFamily="2" charset="77"/>
                <a:ea typeface="Times New Roman" panose="02020603050405020304" pitchFamily="18" charset="0"/>
                <a:cs typeface="Calibri" panose="020F0502020204030204" pitchFamily="34" charset="0"/>
              </a:rPr>
              <a:t>5</a:t>
            </a:r>
            <a:r>
              <a:rPr lang="en-US" sz="1800" dirty="0">
                <a:solidFill>
                  <a:srgbClr val="0F173D"/>
                </a:solidFill>
                <a:effectLst/>
                <a:latin typeface="Poppins" pitchFamily="2" charset="77"/>
                <a:ea typeface="Times New Roman" panose="02020603050405020304" pitchFamily="18" charset="0"/>
                <a:cs typeface="Calibri" panose="020F0502020204030204" pitchFamily="34" charset="0"/>
              </a:rPr>
              <a:t> to support children’s learning about shapes?</a:t>
            </a:r>
          </a:p>
          <a:p>
            <a:pPr marL="0" marR="0">
              <a:lnSpc>
                <a:spcPts val="2400"/>
              </a:lnSpc>
              <a:spcBef>
                <a:spcPts val="600"/>
              </a:spcBef>
            </a:pPr>
            <a:r>
              <a:rPr lang="en-US" sz="1800" b="1" kern="1200" dirty="0">
                <a:solidFill>
                  <a:srgbClr val="0F173D"/>
                </a:solidFill>
                <a:effectLst/>
                <a:latin typeface="Poppins" pitchFamily="2" charset="77"/>
                <a:ea typeface="+mn-ea"/>
                <a:cs typeface="Calibri" panose="020F0502020204030204" pitchFamily="34" charset="0"/>
              </a:rPr>
              <a:t>Facilitator Notes</a:t>
            </a:r>
          </a:p>
          <a:p>
            <a:pPr marL="342900" marR="0" lvl="0" indent="-342900" algn="l" defTabSz="914400" rtl="0" eaLnBrk="1" fontAlgn="auto" latinLnBrk="0" hangingPunct="1">
              <a:lnSpc>
                <a:spcPct val="100000"/>
              </a:lnSpc>
              <a:spcBef>
                <a:spcPts val="0"/>
              </a:spcBef>
              <a:spcAft>
                <a:spcPts val="0"/>
              </a:spcAft>
              <a:buClrTx/>
              <a:buSzTx/>
              <a:buFont typeface="Symbol" pitchFamily="2" charset="2"/>
              <a:buChar char=""/>
              <a:tabLst/>
              <a:defRPr/>
            </a:pPr>
            <a:r>
              <a:rPr lang="en-US" sz="1800" dirty="0">
                <a:solidFill>
                  <a:srgbClr val="0F173D"/>
                </a:solidFill>
                <a:effectLst/>
                <a:latin typeface="Poppins" pitchFamily="2" charset="77"/>
                <a:ea typeface="Times New Roman" panose="02020603050405020304" pitchFamily="18" charset="0"/>
                <a:cs typeface="Calibri" panose="020F0502020204030204" pitchFamily="34" charset="0"/>
              </a:rPr>
              <a:t>Use the </a:t>
            </a:r>
            <a:r>
              <a:rPr lang="en-US" sz="1800" b="1" dirty="0">
                <a:solidFill>
                  <a:srgbClr val="0F173D"/>
                </a:solidFill>
                <a:effectLst/>
                <a:latin typeface="Poppins" pitchFamily="2" charset="77"/>
                <a:ea typeface="Times New Roman" panose="02020603050405020304" pitchFamily="18" charset="0"/>
                <a:cs typeface="Calibri" panose="020F0502020204030204" pitchFamily="34" charset="0"/>
              </a:rPr>
              <a:t>Answer Key for Observing M</a:t>
            </a:r>
            <a:r>
              <a:rPr lang="en-US" sz="1800" b="1" baseline="30000" dirty="0">
                <a:solidFill>
                  <a:srgbClr val="0F173D"/>
                </a:solidFill>
                <a:effectLst/>
                <a:latin typeface="Poppins" pitchFamily="2" charset="77"/>
                <a:ea typeface="Times New Roman" panose="02020603050405020304" pitchFamily="18" charset="0"/>
                <a:cs typeface="Calibri" panose="020F0502020204030204" pitchFamily="34" charset="0"/>
              </a:rPr>
              <a:t>5</a:t>
            </a:r>
            <a:r>
              <a:rPr lang="en-US" sz="1800" b="1" dirty="0">
                <a:solidFill>
                  <a:srgbClr val="0F173D"/>
                </a:solidFill>
                <a:effectLst/>
                <a:latin typeface="Poppins" pitchFamily="2" charset="77"/>
                <a:ea typeface="Times New Roman" panose="02020603050405020304" pitchFamily="18" charset="0"/>
                <a:cs typeface="Calibri" panose="020F0502020204030204" pitchFamily="34" charset="0"/>
              </a:rPr>
              <a:t> in Action: Shapes</a:t>
            </a:r>
            <a:r>
              <a:rPr lang="en-US" sz="1800" dirty="0">
                <a:solidFill>
                  <a:srgbClr val="0F173D"/>
                </a:solidFill>
                <a:effectLst/>
                <a:latin typeface="Poppins" pitchFamily="2" charset="77"/>
                <a:ea typeface="Times New Roman" panose="02020603050405020304" pitchFamily="18" charset="0"/>
                <a:cs typeface="Calibri" panose="020F0502020204030204" pitchFamily="34" charset="0"/>
              </a:rPr>
              <a:t> handout for examples of ways M</a:t>
            </a:r>
            <a:r>
              <a:rPr lang="en-US" sz="1800" baseline="30000" dirty="0">
                <a:solidFill>
                  <a:srgbClr val="0F173D"/>
                </a:solidFill>
                <a:effectLst/>
                <a:latin typeface="Poppins" pitchFamily="2" charset="77"/>
                <a:ea typeface="Times New Roman" panose="02020603050405020304" pitchFamily="18" charset="0"/>
                <a:cs typeface="Calibri" panose="020F0502020204030204" pitchFamily="34" charset="0"/>
              </a:rPr>
              <a:t>5</a:t>
            </a:r>
            <a:r>
              <a:rPr lang="en-US" sz="1800" dirty="0">
                <a:solidFill>
                  <a:srgbClr val="0F173D"/>
                </a:solidFill>
                <a:effectLst/>
                <a:latin typeface="Poppins" pitchFamily="2" charset="77"/>
                <a:ea typeface="Times New Roman" panose="02020603050405020304" pitchFamily="18" charset="0"/>
                <a:cs typeface="Calibri" panose="020F0502020204030204" pitchFamily="34" charset="0"/>
              </a:rPr>
              <a:t> was used in the video “</a:t>
            </a:r>
            <a:r>
              <a:rPr lang="en-US" sz="1800" u="sng" dirty="0">
                <a:solidFill>
                  <a:srgbClr val="0F173D"/>
                </a:solidFill>
                <a:effectLst/>
                <a:latin typeface="Poppins" pitchFamily="2" charset="77"/>
                <a:ea typeface="Times New Roman" panose="02020603050405020304" pitchFamily="18" charset="0"/>
                <a:cs typeface="Calibri" panose="020F0502020204030204" pitchFamily="34" charset="0"/>
                <a:hlinkClick r:id="rId3"/>
              </a:rPr>
              <a:t>Composing and Decomposing Shapes (3–5 years)</a:t>
            </a:r>
            <a:r>
              <a:rPr lang="en-US" sz="1800" dirty="0">
                <a:solidFill>
                  <a:srgbClr val="0F173D"/>
                </a:solidFill>
                <a:effectLst/>
                <a:latin typeface="Poppins" pitchFamily="2" charset="77"/>
                <a:ea typeface="Times New Roman" panose="02020603050405020304" pitchFamily="18" charset="0"/>
                <a:cs typeface="Calibri" panose="020F0502020204030204" pitchFamily="34" charset="0"/>
              </a:rPr>
              <a:t>.”</a:t>
            </a:r>
            <a:r>
              <a:rPr lang="en-US" sz="1800" u="none" dirty="0">
                <a:solidFill>
                  <a:srgbClr val="0F173D"/>
                </a:solidFill>
                <a:effectLst/>
                <a:latin typeface="Poppins" panose="00000500000000000000" pitchFamily="2" charset="0"/>
                <a:ea typeface="Times New Roman" panose="02020603050405020304" pitchFamily="18" charset="0"/>
                <a:cs typeface="Calibri" panose="020F0502020204030204" pitchFamily="34" charset="0"/>
              </a:rPr>
              <a:t> [</a:t>
            </a:r>
            <a:r>
              <a:rPr lang="en-US" sz="1800" u="none" dirty="0">
                <a:solidFill>
                  <a:srgbClr val="0F173D"/>
                </a:solidFill>
                <a:effectLst/>
              </a:rPr>
              <a:t>https://</a:t>
            </a:r>
            <a:r>
              <a:rPr lang="en-US" sz="1800" dirty="0" err="1">
                <a:solidFill>
                  <a:srgbClr val="0F173D"/>
                </a:solidFill>
              </a:rPr>
              <a:t>www.youtube</a:t>
            </a:r>
            <a:r>
              <a:rPr lang="en-US" sz="1800" u="none" dirty="0" err="1">
                <a:solidFill>
                  <a:srgbClr val="0F173D"/>
                </a:solidFill>
                <a:effectLst/>
              </a:rPr>
              <a:t>.</a:t>
            </a:r>
            <a:r>
              <a:rPr lang="en-US" sz="1800" dirty="0" err="1">
                <a:solidFill>
                  <a:srgbClr val="0F173D"/>
                </a:solidFill>
              </a:rPr>
              <a:t>com</a:t>
            </a:r>
            <a:r>
              <a:rPr lang="en-US" sz="1800" u="none" dirty="0">
                <a:solidFill>
                  <a:srgbClr val="0F173D"/>
                </a:solidFill>
                <a:effectLst/>
              </a:rPr>
              <a:t>/</a:t>
            </a:r>
            <a:r>
              <a:rPr lang="en-US" sz="1800" dirty="0" err="1">
                <a:solidFill>
                  <a:srgbClr val="0F173D"/>
                </a:solidFill>
              </a:rPr>
              <a:t>watch?v</a:t>
            </a:r>
            <a:r>
              <a:rPr lang="en-US" sz="1800" dirty="0">
                <a:solidFill>
                  <a:srgbClr val="0F173D"/>
                </a:solidFill>
              </a:rPr>
              <a:t>=upQ2uAgO_ms</a:t>
            </a:r>
            <a:r>
              <a:rPr lang="en-US" sz="1800" u="none" dirty="0">
                <a:solidFill>
                  <a:srgbClr val="0F173D"/>
                </a:solidFill>
                <a:effectLst/>
                <a:latin typeface="Poppins" panose="00000500000000000000" pitchFamily="2" charset="0"/>
                <a:ea typeface="Times New Roman" panose="02020603050405020304" pitchFamily="18" charset="0"/>
                <a:cs typeface="Calibri" panose="020F0502020204030204" pitchFamily="34" charset="0"/>
              </a:rPr>
              <a:t>]</a:t>
            </a:r>
            <a:endParaRPr lang="en-US" sz="18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n-US" sz="1800" dirty="0">
                <a:solidFill>
                  <a:srgbClr val="0F173D"/>
                </a:solidFill>
                <a:effectLst/>
                <a:latin typeface="Poppins" pitchFamily="2" charset="77"/>
                <a:ea typeface="Times New Roman" panose="02020603050405020304" pitchFamily="18" charset="0"/>
                <a:cs typeface="Calibri" panose="020F0502020204030204" pitchFamily="34" charset="0"/>
              </a:rPr>
              <a:t>For larger groups or longer sessions: After observing the video, ask each table to discuss what they noticed about their assigned practice. Then, invite each table to share their observations with the larger group. As each table shares, paraphrase, affirm, and add to their responses as needed. Consider charting each table’s observations to make practices visible.</a:t>
            </a:r>
          </a:p>
          <a:p>
            <a:pPr marL="342900" marR="0" lvl="0" indent="-342900">
              <a:buFont typeface="Symbol" pitchFamily="2" charset="2"/>
              <a:buChar char=""/>
            </a:pPr>
            <a:r>
              <a:rPr lang="en-US" sz="1800" dirty="0">
                <a:solidFill>
                  <a:srgbClr val="0F173D"/>
                </a:solidFill>
                <a:effectLst/>
                <a:latin typeface="Poppins" pitchFamily="2" charset="77"/>
                <a:ea typeface="Times New Roman" panose="02020603050405020304" pitchFamily="18" charset="0"/>
                <a:cs typeface="Calibri" panose="020F0502020204030204" pitchFamily="34" charset="0"/>
              </a:rPr>
              <a:t>For smaller groups or shorter sessions: Invite participants to share their observations with the whole group. Chart their observations to make the practices visible. As participants share, paraphrase, affirm, and add to their responses as needed. Consider inviting participants to share something they learned with someone from another table. For example, you might ask them to find someone with similar shoes, move to meet them, and share something they learned with that person.</a:t>
            </a:r>
          </a:p>
          <a:p>
            <a:pPr marL="0" marR="0">
              <a:spcBef>
                <a:spcPts val="600"/>
              </a:spcBef>
              <a:spcAft>
                <a:spcPts val="600"/>
              </a:spcAft>
            </a:pPr>
            <a:endParaRPr lang="en-US" sz="1800" b="1" kern="100" dirty="0">
              <a:solidFill>
                <a:srgbClr val="0F173D"/>
              </a:solidFill>
              <a:effectLst/>
              <a:latin typeface="Poppins" panose="00000500000000000000" pitchFamily="2" charset="0"/>
              <a:ea typeface="Calibri" panose="020F0502020204030204" pitchFamily="34" charset="0"/>
              <a:cs typeface="Times New Roman" panose="02020603050405020304" pitchFamily="18" charset="0"/>
            </a:endParaRPr>
          </a:p>
          <a:p>
            <a:pPr marL="0" marR="0">
              <a:spcBef>
                <a:spcPts val="600"/>
              </a:spcBef>
              <a:spcAft>
                <a:spcPts val="600"/>
              </a:spcAft>
            </a:pPr>
            <a:endParaRPr lang="en-US" sz="1800" dirty="0">
              <a:solidFill>
                <a:srgbClr val="0F173D"/>
              </a:solidFill>
              <a:effectLst/>
              <a:latin typeface="Poppins" panose="00000500000000000000" pitchFamily="2" charset="0"/>
              <a:ea typeface="Times New Roman" panose="02020603050405020304" pitchFamily="18"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896399F6-6299-4610-B81F-5B1794C45A33}" type="slidenum">
              <a:rPr lang="en-US" smtClean="0"/>
              <a:t>22</a:t>
            </a:fld>
            <a:endParaRPr lang="en-US"/>
          </a:p>
        </p:txBody>
      </p:sp>
    </p:spTree>
    <p:extLst>
      <p:ext uri="{BB962C8B-B14F-4D97-AF65-F5344CB8AC3E}">
        <p14:creationId xmlns:p14="http://schemas.microsoft.com/office/powerpoint/2010/main" val="26183607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spcAft>
                <a:spcPts val="600"/>
              </a:spcAft>
            </a:pPr>
            <a:r>
              <a:rPr lang="en-US" sz="1800" b="1" kern="100" dirty="0">
                <a:solidFill>
                  <a:srgbClr val="0F173D"/>
                </a:solidFill>
                <a:effectLst/>
                <a:latin typeface="Poppins" pitchFamily="2" charset="77"/>
                <a:ea typeface="Calibri" panose="020F0502020204030204" pitchFamily="34" charset="0"/>
                <a:cs typeface="Times New Roman" panose="02020603050405020304" pitchFamily="18" charset="0"/>
              </a:rPr>
              <a:t>Time:</a:t>
            </a:r>
            <a:r>
              <a:rPr lang="en-US" sz="1800" kern="100" dirty="0">
                <a:solidFill>
                  <a:srgbClr val="0F173D"/>
                </a:solidFill>
                <a:effectLst/>
                <a:latin typeface="Poppins" pitchFamily="2" charset="77"/>
                <a:ea typeface="Calibri" panose="020F0502020204030204" pitchFamily="34" charset="0"/>
                <a:cs typeface="Times New Roman" panose="02020603050405020304" pitchFamily="18" charset="0"/>
              </a:rPr>
              <a:t> 15–30 minutes (including debrief on the next slide)</a:t>
            </a:r>
          </a:p>
          <a:p>
            <a:pPr marL="0" marR="0">
              <a:spcBef>
                <a:spcPts val="600"/>
              </a:spcBef>
              <a:spcAft>
                <a:spcPts val="600"/>
              </a:spcAft>
            </a:pPr>
            <a:r>
              <a:rPr lang="en-US" sz="1800" b="1" kern="100" dirty="0">
                <a:solidFill>
                  <a:srgbClr val="0F173D"/>
                </a:solidFill>
                <a:effectLst/>
                <a:latin typeface="Poppins" pitchFamily="2" charset="77"/>
                <a:ea typeface="Calibri" panose="020F0502020204030204" pitchFamily="34" charset="0"/>
                <a:cs typeface="Times New Roman" panose="02020603050405020304" pitchFamily="18" charset="0"/>
              </a:rPr>
              <a:t>Materials: Using M</a:t>
            </a:r>
            <a:r>
              <a:rPr lang="en-US" sz="1800" b="1" kern="100" baseline="30000" dirty="0">
                <a:solidFill>
                  <a:srgbClr val="0F173D"/>
                </a:solidFill>
                <a:effectLst/>
                <a:latin typeface="Poppins" pitchFamily="2" charset="77"/>
                <a:ea typeface="Calibri" panose="020F0502020204030204" pitchFamily="34" charset="0"/>
                <a:cs typeface="Times New Roman" panose="02020603050405020304" pitchFamily="18" charset="0"/>
              </a:rPr>
              <a:t>5</a:t>
            </a:r>
            <a:r>
              <a:rPr lang="en-US" sz="1800" b="1" kern="100" dirty="0">
                <a:solidFill>
                  <a:srgbClr val="0F173D"/>
                </a:solidFill>
                <a:effectLst/>
                <a:latin typeface="Poppins" pitchFamily="2" charset="77"/>
                <a:ea typeface="Calibri" panose="020F0502020204030204" pitchFamily="34" charset="0"/>
                <a:cs typeface="Times New Roman" panose="02020603050405020304" pitchFamily="18" charset="0"/>
              </a:rPr>
              <a:t> to Support Learning About Shapes </a:t>
            </a:r>
            <a:r>
              <a:rPr lang="en-US" sz="1800" kern="100" dirty="0">
                <a:solidFill>
                  <a:srgbClr val="0F173D"/>
                </a:solidFill>
                <a:effectLst/>
                <a:latin typeface="Poppins" pitchFamily="2" charset="77"/>
                <a:ea typeface="Calibri" panose="020F0502020204030204" pitchFamily="34" charset="0"/>
                <a:cs typeface="Times New Roman" panose="02020603050405020304" pitchFamily="18" charset="0"/>
              </a:rPr>
              <a:t>handout, chart paper, markers</a:t>
            </a:r>
          </a:p>
          <a:p>
            <a:pPr marL="0" marR="0">
              <a:lnSpc>
                <a:spcPts val="2400"/>
              </a:lnSpc>
              <a:spcBef>
                <a:spcPts val="600"/>
              </a:spcBef>
            </a:pPr>
            <a:r>
              <a:rPr lang="en-US" sz="1800" b="1" kern="1200" dirty="0">
                <a:solidFill>
                  <a:srgbClr val="0F173D"/>
                </a:solidFill>
                <a:effectLst/>
                <a:latin typeface="Poppins" pitchFamily="2" charset="77"/>
                <a:ea typeface="+mn-ea"/>
                <a:cs typeface="Calibri" panose="020F0502020204030204" pitchFamily="34" charset="0"/>
              </a:rPr>
              <a:t>Talking Points </a:t>
            </a:r>
          </a:p>
          <a:p>
            <a:pPr marL="342900" marR="0" lvl="0" indent="-342900">
              <a:buFont typeface="Symbol" pitchFamily="2" charset="2"/>
              <a:buChar char=""/>
            </a:pPr>
            <a:r>
              <a:rPr lang="en-US" sz="1800" dirty="0">
                <a:solidFill>
                  <a:srgbClr val="0F173D"/>
                </a:solidFill>
                <a:effectLst/>
                <a:latin typeface="Poppins" pitchFamily="2" charset="77"/>
                <a:ea typeface="Times New Roman" panose="02020603050405020304" pitchFamily="18" charset="0"/>
                <a:cs typeface="Calibri" panose="020F0502020204030204" pitchFamily="34" charset="0"/>
              </a:rPr>
              <a:t>We have discussed the M</a:t>
            </a:r>
            <a:r>
              <a:rPr lang="en-US" sz="1800" baseline="30000" dirty="0">
                <a:solidFill>
                  <a:srgbClr val="0F173D"/>
                </a:solidFill>
                <a:effectLst/>
                <a:latin typeface="Poppins" pitchFamily="2" charset="77"/>
                <a:ea typeface="Times New Roman" panose="02020603050405020304" pitchFamily="18" charset="0"/>
                <a:cs typeface="Calibri" panose="020F0502020204030204" pitchFamily="34" charset="0"/>
              </a:rPr>
              <a:t>5 </a:t>
            </a:r>
            <a:r>
              <a:rPr lang="en-US" sz="1800" dirty="0">
                <a:solidFill>
                  <a:srgbClr val="0F173D"/>
                </a:solidFill>
                <a:effectLst/>
                <a:latin typeface="Poppins" pitchFamily="2" charset="77"/>
                <a:ea typeface="Times New Roman" panose="02020603050405020304" pitchFamily="18" charset="0"/>
                <a:cs typeface="Calibri" panose="020F0502020204030204" pitchFamily="34" charset="0"/>
              </a:rPr>
              <a:t>Early Math Approach and observed some ways the practices might be used to support children’s geometry learning. Let’s consider other ways for using M</a:t>
            </a:r>
            <a:r>
              <a:rPr lang="en-US" sz="1800" baseline="30000" dirty="0">
                <a:solidFill>
                  <a:srgbClr val="0F173D"/>
                </a:solidFill>
                <a:effectLst/>
                <a:latin typeface="Poppins" pitchFamily="2" charset="77"/>
                <a:ea typeface="Times New Roman" panose="02020603050405020304" pitchFamily="18" charset="0"/>
                <a:cs typeface="Calibri" panose="020F0502020204030204" pitchFamily="34" charset="0"/>
              </a:rPr>
              <a:t>5</a:t>
            </a:r>
            <a:r>
              <a:rPr lang="en-US" sz="1800" dirty="0">
                <a:solidFill>
                  <a:srgbClr val="0F173D"/>
                </a:solidFill>
                <a:effectLst/>
                <a:latin typeface="Poppins" pitchFamily="2" charset="77"/>
                <a:ea typeface="Times New Roman" panose="02020603050405020304" pitchFamily="18" charset="0"/>
                <a:cs typeface="Calibri" panose="020F0502020204030204" pitchFamily="34" charset="0"/>
              </a:rPr>
              <a:t> to support children’s learning about shapes.</a:t>
            </a:r>
          </a:p>
          <a:p>
            <a:pPr marL="342900" marR="0" lvl="0" indent="-342900">
              <a:buFont typeface="Symbol" pitchFamily="2" charset="2"/>
              <a:buChar char=""/>
            </a:pPr>
            <a:r>
              <a:rPr lang="en-US" sz="1800" dirty="0">
                <a:solidFill>
                  <a:srgbClr val="0F173D"/>
                </a:solidFill>
                <a:effectLst/>
                <a:latin typeface="Poppins" pitchFamily="2" charset="77"/>
                <a:ea typeface="Times New Roman" panose="02020603050405020304" pitchFamily="18" charset="0"/>
                <a:cs typeface="Calibri" panose="020F0502020204030204" pitchFamily="34" charset="0"/>
              </a:rPr>
              <a:t>Take out </a:t>
            </a:r>
            <a:r>
              <a:rPr lang="en-US" sz="1800" b="1" dirty="0">
                <a:solidFill>
                  <a:srgbClr val="0F173D"/>
                </a:solidFill>
                <a:effectLst/>
                <a:latin typeface="Poppins" pitchFamily="2" charset="77"/>
                <a:ea typeface="Times New Roman" panose="02020603050405020304" pitchFamily="18" charset="0"/>
                <a:cs typeface="Calibri" panose="020F0502020204030204" pitchFamily="34" charset="0"/>
              </a:rPr>
              <a:t>Using M</a:t>
            </a:r>
            <a:r>
              <a:rPr lang="en-US" sz="1800" b="1" baseline="30000" dirty="0">
                <a:solidFill>
                  <a:srgbClr val="0F173D"/>
                </a:solidFill>
                <a:effectLst/>
                <a:latin typeface="Poppins" pitchFamily="2" charset="77"/>
                <a:ea typeface="Times New Roman" panose="02020603050405020304" pitchFamily="18" charset="0"/>
                <a:cs typeface="Calibri" panose="020F0502020204030204" pitchFamily="34" charset="0"/>
              </a:rPr>
              <a:t>5</a:t>
            </a:r>
            <a:r>
              <a:rPr lang="en-US" sz="1800" b="1" dirty="0">
                <a:solidFill>
                  <a:srgbClr val="0F173D"/>
                </a:solidFill>
                <a:effectLst/>
                <a:latin typeface="Poppins" pitchFamily="2" charset="77"/>
                <a:ea typeface="Times New Roman" panose="02020603050405020304" pitchFamily="18" charset="0"/>
                <a:cs typeface="Calibri" panose="020F0502020204030204" pitchFamily="34" charset="0"/>
              </a:rPr>
              <a:t> to Support Learning About Shapes</a:t>
            </a:r>
            <a:r>
              <a:rPr lang="en-US" sz="1800" dirty="0">
                <a:solidFill>
                  <a:srgbClr val="0F173D"/>
                </a:solidFill>
                <a:effectLst/>
                <a:latin typeface="Poppins" pitchFamily="2" charset="77"/>
                <a:ea typeface="Times New Roman" panose="02020603050405020304" pitchFamily="18" charset="0"/>
                <a:cs typeface="Calibri" panose="020F0502020204030204" pitchFamily="34" charset="0"/>
              </a:rPr>
              <a:t>. Review the ideas on how to use M</a:t>
            </a:r>
            <a:r>
              <a:rPr lang="en-US" sz="1800" baseline="30000" dirty="0">
                <a:solidFill>
                  <a:srgbClr val="0F173D"/>
                </a:solidFill>
                <a:effectLst/>
                <a:latin typeface="Poppins" pitchFamily="2" charset="77"/>
                <a:ea typeface="Times New Roman" panose="02020603050405020304" pitchFamily="18" charset="0"/>
                <a:cs typeface="Calibri" panose="020F0502020204030204" pitchFamily="34" charset="0"/>
              </a:rPr>
              <a:t>5</a:t>
            </a:r>
            <a:r>
              <a:rPr lang="en-US" sz="1800" dirty="0">
                <a:solidFill>
                  <a:srgbClr val="0F173D"/>
                </a:solidFill>
                <a:effectLst/>
                <a:latin typeface="Poppins" pitchFamily="2" charset="77"/>
                <a:ea typeface="Times New Roman" panose="02020603050405020304" pitchFamily="18" charset="0"/>
                <a:cs typeface="Calibri" panose="020F0502020204030204" pitchFamily="34" charset="0"/>
              </a:rPr>
              <a:t> to support children’s geometry learning. </a:t>
            </a:r>
          </a:p>
          <a:p>
            <a:pPr marL="0" marR="0">
              <a:lnSpc>
                <a:spcPts val="2400"/>
              </a:lnSpc>
              <a:spcBef>
                <a:spcPts val="600"/>
              </a:spcBef>
            </a:pPr>
            <a:r>
              <a:rPr lang="en-US" sz="1800" b="1" kern="1200" dirty="0">
                <a:solidFill>
                  <a:srgbClr val="0F173D"/>
                </a:solidFill>
                <a:effectLst/>
                <a:latin typeface="Poppins" pitchFamily="2" charset="77"/>
                <a:ea typeface="+mn-ea"/>
                <a:cs typeface="Calibri" panose="020F0502020204030204" pitchFamily="34" charset="0"/>
              </a:rPr>
              <a:t>Facilitator Notes</a:t>
            </a:r>
          </a:p>
          <a:p>
            <a:pPr marL="342900" marR="0" lvl="0" indent="-342900">
              <a:buFont typeface="Symbol" pitchFamily="2" charset="2"/>
              <a:buChar char=""/>
            </a:pPr>
            <a:r>
              <a:rPr lang="en-US" sz="1800" dirty="0">
                <a:solidFill>
                  <a:srgbClr val="0F173D"/>
                </a:solidFill>
                <a:effectLst/>
                <a:latin typeface="Poppins" pitchFamily="2" charset="77"/>
                <a:ea typeface="Times New Roman" panose="02020603050405020304" pitchFamily="18" charset="0"/>
                <a:cs typeface="Calibri" panose="020F0502020204030204" pitchFamily="34" charset="0"/>
              </a:rPr>
              <a:t>Provide five to seven minutes for participants to review the handout.</a:t>
            </a:r>
          </a:p>
          <a:p>
            <a:pPr marL="342900" marR="0" lvl="0" indent="-342900">
              <a:buFont typeface="Symbol" pitchFamily="2" charset="2"/>
              <a:buChar char=""/>
            </a:pPr>
            <a:r>
              <a:rPr lang="en-US" sz="1800" dirty="0">
                <a:solidFill>
                  <a:srgbClr val="0F173D"/>
                </a:solidFill>
                <a:effectLst/>
                <a:latin typeface="Poppins" pitchFamily="2" charset="77"/>
                <a:ea typeface="Times New Roman" panose="02020603050405020304" pitchFamily="18" charset="0"/>
                <a:cs typeface="Calibri" panose="020F0502020204030204" pitchFamily="34" charset="0"/>
              </a:rPr>
              <a:t>While participants review the handout, post one chart for each of the five M</a:t>
            </a:r>
            <a:r>
              <a:rPr lang="en-US" sz="1800" baseline="30000" dirty="0">
                <a:solidFill>
                  <a:srgbClr val="0F173D"/>
                </a:solidFill>
                <a:effectLst/>
                <a:latin typeface="Poppins" pitchFamily="2" charset="77"/>
                <a:ea typeface="Times New Roman" panose="02020603050405020304" pitchFamily="18" charset="0"/>
                <a:cs typeface="Calibri" panose="020F0502020204030204" pitchFamily="34" charset="0"/>
              </a:rPr>
              <a:t>5</a:t>
            </a:r>
            <a:r>
              <a:rPr lang="en-US" sz="1800" dirty="0">
                <a:solidFill>
                  <a:srgbClr val="0F173D"/>
                </a:solidFill>
                <a:effectLst/>
                <a:latin typeface="Poppins" pitchFamily="2" charset="77"/>
                <a:ea typeface="Times New Roman" panose="02020603050405020304" pitchFamily="18" charset="0"/>
                <a:cs typeface="Calibri" panose="020F0502020204030204" pitchFamily="34" charset="0"/>
              </a:rPr>
              <a:t> Early Math practices around the room. Label them with the following headers: Mutual Learning, Meaningful Investigations, Materials and Learning Environment, Math Vocabulary and Discourse, Multiple Representations. Divide each chart into two columns. Label one column “Preschool/TK” and the other “K.” For larger groups, create and post more than one chart per M</a:t>
            </a:r>
            <a:r>
              <a:rPr lang="en-US" sz="1800" baseline="30000" dirty="0">
                <a:solidFill>
                  <a:srgbClr val="0F173D"/>
                </a:solidFill>
                <a:effectLst/>
                <a:latin typeface="Poppins" pitchFamily="2" charset="77"/>
                <a:ea typeface="Times New Roman" panose="02020603050405020304" pitchFamily="18" charset="0"/>
                <a:cs typeface="Calibri" panose="020F0502020204030204" pitchFamily="34" charset="0"/>
              </a:rPr>
              <a:t>5</a:t>
            </a:r>
            <a:r>
              <a:rPr lang="en-US" sz="1800" dirty="0">
                <a:solidFill>
                  <a:srgbClr val="0F173D"/>
                </a:solidFill>
                <a:effectLst/>
                <a:latin typeface="Poppins" pitchFamily="2" charset="77"/>
                <a:ea typeface="Times New Roman" panose="02020603050405020304" pitchFamily="18" charset="0"/>
                <a:cs typeface="Calibri" panose="020F0502020204030204" pitchFamily="34" charset="0"/>
              </a:rPr>
              <a:t> practice. Leave markers near each chart. Use talking points and facilitator notes on the next slide to guide the debrief.</a:t>
            </a:r>
          </a:p>
        </p:txBody>
      </p:sp>
      <p:sp>
        <p:nvSpPr>
          <p:cNvPr id="4" name="Slide Number Placeholder 3"/>
          <p:cNvSpPr>
            <a:spLocks noGrp="1"/>
          </p:cNvSpPr>
          <p:nvPr>
            <p:ph type="sldNum" sz="quarter" idx="5"/>
          </p:nvPr>
        </p:nvSpPr>
        <p:spPr/>
        <p:txBody>
          <a:bodyPr/>
          <a:lstStyle/>
          <a:p>
            <a:fld id="{896399F6-6299-4610-B81F-5B1794C45A33}" type="slidenum">
              <a:rPr lang="en-US" smtClean="0"/>
              <a:t>23</a:t>
            </a:fld>
            <a:endParaRPr lang="en-US"/>
          </a:p>
        </p:txBody>
      </p:sp>
    </p:spTree>
    <p:extLst>
      <p:ext uri="{BB962C8B-B14F-4D97-AF65-F5344CB8AC3E}">
        <p14:creationId xmlns:p14="http://schemas.microsoft.com/office/powerpoint/2010/main" val="3144263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spcAft>
                <a:spcPts val="600"/>
              </a:spcAft>
            </a:pPr>
            <a:r>
              <a:rPr lang="en-US" sz="1100" b="1" kern="100" dirty="0">
                <a:solidFill>
                  <a:srgbClr val="0F173D"/>
                </a:solidFill>
                <a:effectLst/>
                <a:latin typeface="Poppins" pitchFamily="2" charset="77"/>
                <a:ea typeface="Calibri" panose="020F0502020204030204" pitchFamily="34" charset="0"/>
                <a:cs typeface="Times New Roman" panose="02020603050405020304" pitchFamily="18" charset="0"/>
              </a:rPr>
              <a:t>Time:</a:t>
            </a:r>
            <a:r>
              <a:rPr lang="en-US" sz="1100" kern="100" dirty="0">
                <a:solidFill>
                  <a:srgbClr val="0F173D"/>
                </a:solidFill>
                <a:effectLst/>
                <a:latin typeface="Poppins" pitchFamily="2" charset="77"/>
                <a:ea typeface="Calibri" panose="020F0502020204030204" pitchFamily="34" charset="0"/>
                <a:cs typeface="Times New Roman" panose="02020603050405020304" pitchFamily="18" charset="0"/>
              </a:rPr>
              <a:t> 15–30 minutes (including review of the handout on the previous slide)</a:t>
            </a:r>
          </a:p>
          <a:p>
            <a:pPr marL="0" marR="0">
              <a:spcBef>
                <a:spcPts val="600"/>
              </a:spcBef>
              <a:spcAft>
                <a:spcPts val="600"/>
              </a:spcAft>
            </a:pPr>
            <a:r>
              <a:rPr lang="en-US" sz="1100" b="1" kern="100" dirty="0">
                <a:solidFill>
                  <a:srgbClr val="0F173D"/>
                </a:solidFill>
                <a:effectLst/>
                <a:latin typeface="Poppins" pitchFamily="2" charset="77"/>
                <a:ea typeface="Calibri" panose="020F0502020204030204" pitchFamily="34" charset="0"/>
                <a:cs typeface="Times New Roman" panose="02020603050405020304" pitchFamily="18" charset="0"/>
              </a:rPr>
              <a:t>Materials: Using M</a:t>
            </a:r>
            <a:r>
              <a:rPr lang="en-US" sz="1100" b="1" kern="100" baseline="30000" dirty="0">
                <a:solidFill>
                  <a:srgbClr val="0F173D"/>
                </a:solidFill>
                <a:effectLst/>
                <a:latin typeface="Poppins" pitchFamily="2" charset="77"/>
                <a:ea typeface="Calibri" panose="020F0502020204030204" pitchFamily="34" charset="0"/>
                <a:cs typeface="Times New Roman" panose="02020603050405020304" pitchFamily="18" charset="0"/>
              </a:rPr>
              <a:t>5</a:t>
            </a:r>
            <a:r>
              <a:rPr lang="en-US" sz="1100" b="1" kern="100" dirty="0">
                <a:solidFill>
                  <a:srgbClr val="0F173D"/>
                </a:solidFill>
                <a:effectLst/>
                <a:latin typeface="Poppins" pitchFamily="2" charset="77"/>
                <a:ea typeface="Calibri" panose="020F0502020204030204" pitchFamily="34" charset="0"/>
                <a:cs typeface="Times New Roman" panose="02020603050405020304" pitchFamily="18" charset="0"/>
              </a:rPr>
              <a:t> to Support Learning About Shapes </a:t>
            </a:r>
            <a:r>
              <a:rPr lang="en-US" sz="1100" kern="100" dirty="0">
                <a:solidFill>
                  <a:srgbClr val="0F173D"/>
                </a:solidFill>
                <a:effectLst/>
                <a:latin typeface="Poppins" pitchFamily="2" charset="77"/>
                <a:ea typeface="Calibri" panose="020F0502020204030204" pitchFamily="34" charset="0"/>
                <a:cs typeface="Times New Roman" panose="02020603050405020304" pitchFamily="18" charset="0"/>
              </a:rPr>
              <a:t>handout; chart paper; markers</a:t>
            </a:r>
          </a:p>
          <a:p>
            <a:pPr marL="0" marR="0">
              <a:lnSpc>
                <a:spcPts val="2400"/>
              </a:lnSpc>
              <a:spcBef>
                <a:spcPts val="600"/>
              </a:spcBef>
            </a:pPr>
            <a:r>
              <a:rPr lang="en-US" sz="1200" b="1" kern="1200" dirty="0">
                <a:solidFill>
                  <a:srgbClr val="0F173D"/>
                </a:solidFill>
                <a:effectLst/>
                <a:latin typeface="Poppins" pitchFamily="2" charset="77"/>
                <a:ea typeface="+mn-ea"/>
                <a:cs typeface="Calibri" panose="020F0502020204030204" pitchFamily="34" charset="0"/>
              </a:rPr>
              <a:t>Talking Points</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You reviewed some ideas on ways to support children’s shape learning using the M</a:t>
            </a:r>
            <a:r>
              <a:rPr lang="en-US" sz="1100" baseline="30000" dirty="0">
                <a:solidFill>
                  <a:srgbClr val="0F173D"/>
                </a:solidFill>
                <a:effectLst/>
                <a:latin typeface="Poppins" pitchFamily="2" charset="77"/>
                <a:ea typeface="Times New Roman" panose="02020603050405020304" pitchFamily="18" charset="0"/>
                <a:cs typeface="Calibri" panose="020F0502020204030204" pitchFamily="34" charset="0"/>
              </a:rPr>
              <a:t>5</a:t>
            </a: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 Early Math Approach. Next, let’s reflect on ways we can continue to support children’s shape learning. We might think about strategies we already use as well as strategies that we want to try.</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DengXian" panose="02010600030101010101" pitchFamily="2" charset="-122"/>
                <a:cs typeface="Calibri" panose="020F0502020204030204" pitchFamily="34" charset="0"/>
              </a:rPr>
              <a:t>We will form small groups that will travel from chart to chart together. [Provide directions on how to form groups. The facilitator notes offer some suggestions.]</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DengXian" panose="02010600030101010101" pitchFamily="2" charset="-122"/>
                <a:cs typeface="Calibri" panose="020F0502020204030204" pitchFamily="34" charset="0"/>
              </a:rPr>
              <a:t>When you arrive at the chart, identify and chart something you would like to try. For example, on the Materials and Learning Environment chart, you might want to try using recycled materials like boxes and tubes so children can construct something with three-dimensional shapes.</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DengXian" panose="02010600030101010101" pitchFamily="2" charset="-122"/>
                <a:cs typeface="Calibri" panose="020F0502020204030204" pitchFamily="34" charset="0"/>
              </a:rPr>
              <a:t>I will signal groups when it’s time to move to the next chart. Leave the marker at the chart for the next group to use. Move clockwise to the next chart. When you arrive, review the ideas suggested by the previous groups. Identify and chart additional ideas.</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DengXian" panose="02010600030101010101" pitchFamily="2" charset="-122"/>
                <a:cs typeface="Calibri" panose="020F0502020204030204" pitchFamily="34" charset="0"/>
              </a:rPr>
              <a:t>The last group at each chart will share with the whole group two to three ideas that they found most interesting or valuable.</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DengXian" panose="02010600030101010101" pitchFamily="2" charset="-122"/>
                <a:cs typeface="Calibri" panose="020F0502020204030204" pitchFamily="34" charset="0"/>
              </a:rPr>
              <a:t>Reflect on the diversity of early learners in your setting. Consider children’s interests, languages, cultures and lived experiences, abilities, and emerging skills during the discussion.</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[After the carousel concludes:] You might share the ideas you want to try with your coach and revisit this handout as you plan learning experiences throughout the year.</a:t>
            </a:r>
          </a:p>
          <a:p>
            <a:pPr marL="0" marR="0">
              <a:lnSpc>
                <a:spcPts val="2400"/>
              </a:lnSpc>
              <a:spcBef>
                <a:spcPts val="600"/>
              </a:spcBef>
            </a:pPr>
            <a:r>
              <a:rPr lang="en-US" sz="1200" b="1" kern="1200" dirty="0">
                <a:solidFill>
                  <a:srgbClr val="0F173D"/>
                </a:solidFill>
                <a:effectLst/>
                <a:latin typeface="Poppins" pitchFamily="2" charset="77"/>
                <a:ea typeface="+mn-ea"/>
                <a:cs typeface="Calibri" panose="020F0502020204030204" pitchFamily="34" charset="0"/>
              </a:rPr>
              <a:t>Facilitator Notes</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Select a strategy for forming small groups. Some ideas include numbering off at tables, numbering off in the whole group, or moving in table groups.</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Consider modeling what to do at charts.</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When considering the time allotted for this activity, leave at least five minutes at the end for the whole group to share. The remaining time should be divided into the number of charts. For example, if you have 25 minutes total, allow 20 minutes for the main carousel and 5 minutes for the debrief. If there is one chart for each M</a:t>
            </a:r>
            <a:r>
              <a:rPr lang="en-US" sz="1100" baseline="30000" dirty="0">
                <a:solidFill>
                  <a:srgbClr val="0F173D"/>
                </a:solidFill>
                <a:effectLst/>
                <a:latin typeface="Poppins" pitchFamily="2" charset="77"/>
                <a:ea typeface="Times New Roman" panose="02020603050405020304" pitchFamily="18" charset="0"/>
                <a:cs typeface="Calibri" panose="020F0502020204030204" pitchFamily="34" charset="0"/>
              </a:rPr>
              <a:t>5</a:t>
            </a: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 practice, the time allotted at each chart is four minutes (20/5 = 4).</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After the carousel concludes, invite participants to return to their seats.</a:t>
            </a:r>
          </a:p>
        </p:txBody>
      </p:sp>
      <p:sp>
        <p:nvSpPr>
          <p:cNvPr id="4" name="Slide Number Placeholder 3"/>
          <p:cNvSpPr>
            <a:spLocks noGrp="1"/>
          </p:cNvSpPr>
          <p:nvPr>
            <p:ph type="sldNum" sz="quarter" idx="5"/>
          </p:nvPr>
        </p:nvSpPr>
        <p:spPr/>
        <p:txBody>
          <a:bodyPr/>
          <a:lstStyle/>
          <a:p>
            <a:fld id="{896399F6-6299-4610-B81F-5B1794C45A33}" type="slidenum">
              <a:rPr lang="en-US" smtClean="0"/>
              <a:t>24</a:t>
            </a:fld>
            <a:endParaRPr lang="en-US"/>
          </a:p>
        </p:txBody>
      </p:sp>
    </p:spTree>
    <p:extLst>
      <p:ext uri="{BB962C8B-B14F-4D97-AF65-F5344CB8AC3E}">
        <p14:creationId xmlns:p14="http://schemas.microsoft.com/office/powerpoint/2010/main" val="21450574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spcAft>
                <a:spcPts val="600"/>
              </a:spcAft>
            </a:pPr>
            <a:r>
              <a:rPr lang="en-US" sz="1100" b="1" kern="100" dirty="0">
                <a:solidFill>
                  <a:srgbClr val="0F173D"/>
                </a:solidFill>
                <a:effectLst/>
                <a:latin typeface="Poppins" pitchFamily="2" charset="77"/>
                <a:ea typeface="Calibri" panose="020F0502020204030204" pitchFamily="34" charset="0"/>
                <a:cs typeface="Times New Roman" panose="02020603050405020304" pitchFamily="18" charset="0"/>
              </a:rPr>
              <a:t>Time: </a:t>
            </a:r>
            <a:r>
              <a:rPr lang="en-US" sz="1100" kern="100" dirty="0">
                <a:solidFill>
                  <a:srgbClr val="0F173D"/>
                </a:solidFill>
                <a:effectLst/>
                <a:latin typeface="Poppins" pitchFamily="2" charset="77"/>
                <a:ea typeface="Calibri" panose="020F0502020204030204" pitchFamily="34" charset="0"/>
                <a:cs typeface="Times New Roman" panose="02020603050405020304" pitchFamily="18" charset="0"/>
              </a:rPr>
              <a:t>10–15 minutes</a:t>
            </a:r>
          </a:p>
          <a:p>
            <a:pPr marL="0" marR="0">
              <a:spcBef>
                <a:spcPts val="600"/>
              </a:spcBef>
              <a:spcAft>
                <a:spcPts val="600"/>
              </a:spcAft>
            </a:pPr>
            <a:r>
              <a:rPr lang="en-US" sz="1100" b="1" kern="100" dirty="0">
                <a:solidFill>
                  <a:srgbClr val="222222"/>
                </a:solidFill>
                <a:effectLst/>
                <a:latin typeface="Poppins" pitchFamily="2" charset="77"/>
                <a:ea typeface="DengXian" panose="02010600030101010101" pitchFamily="2" charset="-122"/>
                <a:cs typeface="Times New Roman" panose="02020603050405020304" pitchFamily="18" charset="0"/>
              </a:rPr>
              <a:t>Materials: </a:t>
            </a:r>
            <a:r>
              <a:rPr lang="en-US" sz="1100" b="1" kern="100" dirty="0">
                <a:solidFill>
                  <a:srgbClr val="0F173D"/>
                </a:solidFill>
                <a:effectLst/>
                <a:latin typeface="Poppins" pitchFamily="2" charset="77"/>
                <a:ea typeface="Calibri" panose="020F0502020204030204" pitchFamily="34" charset="0"/>
                <a:cs typeface="Times New Roman" panose="02020603050405020304" pitchFamily="18" charset="0"/>
              </a:rPr>
              <a:t>Shape Viewfinder</a:t>
            </a:r>
            <a:r>
              <a:rPr lang="en-US" sz="1100" kern="100" dirty="0">
                <a:solidFill>
                  <a:srgbClr val="0F173D"/>
                </a:solidFill>
                <a:effectLst/>
                <a:latin typeface="Poppins" pitchFamily="2" charset="77"/>
                <a:ea typeface="Calibri" panose="020F0502020204030204" pitchFamily="34" charset="0"/>
                <a:cs typeface="Times New Roman" panose="02020603050405020304" pitchFamily="18" charset="0"/>
              </a:rPr>
              <a:t> handout</a:t>
            </a:r>
          </a:p>
          <a:p>
            <a:pPr marL="0" marR="0">
              <a:lnSpc>
                <a:spcPts val="2400"/>
              </a:lnSpc>
              <a:spcBef>
                <a:spcPts val="600"/>
              </a:spcBef>
            </a:pPr>
            <a:r>
              <a:rPr lang="en-US" sz="1200" b="1" kern="1200" dirty="0">
                <a:solidFill>
                  <a:srgbClr val="0F173D"/>
                </a:solidFill>
                <a:effectLst/>
                <a:latin typeface="Poppins" pitchFamily="2" charset="77"/>
                <a:ea typeface="+mn-ea"/>
                <a:cs typeface="Calibri" panose="020F0502020204030204" pitchFamily="34" charset="0"/>
              </a:rPr>
              <a:t>Talking Points</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We reviewed a variety of ways that you can support children’s shape learning using M</a:t>
            </a:r>
            <a:r>
              <a:rPr lang="en-US" sz="1100" baseline="30000" dirty="0">
                <a:solidFill>
                  <a:srgbClr val="0F173D"/>
                </a:solidFill>
                <a:effectLst/>
                <a:latin typeface="Poppins" pitchFamily="2" charset="77"/>
                <a:ea typeface="Times New Roman" panose="02020603050405020304" pitchFamily="18" charset="0"/>
                <a:cs typeface="Calibri" panose="020F0502020204030204" pitchFamily="34" charset="0"/>
              </a:rPr>
              <a:t>5</a:t>
            </a: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 Next, we will read and discuss one activity that allows children to explore and learn about shapes in playful, hands-on ways.</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Take out the </a:t>
            </a:r>
            <a:r>
              <a:rPr lang="en-US" sz="1100" b="1" dirty="0">
                <a:solidFill>
                  <a:srgbClr val="0F173D"/>
                </a:solidFill>
                <a:effectLst/>
                <a:latin typeface="Poppins" pitchFamily="2" charset="77"/>
                <a:ea typeface="Times New Roman" panose="02020603050405020304" pitchFamily="18" charset="0"/>
                <a:cs typeface="Calibri" panose="020F0502020204030204" pitchFamily="34" charset="0"/>
              </a:rPr>
              <a:t>Shape Viewfinder</a:t>
            </a: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 activity handout.</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The activity handout include instructions for setting up the activity. It also includes ideas on how to support children’s learning using the M</a:t>
            </a:r>
            <a:r>
              <a:rPr lang="en-US" sz="1100" baseline="30000" dirty="0">
                <a:solidFill>
                  <a:srgbClr val="0F173D"/>
                </a:solidFill>
                <a:effectLst/>
                <a:latin typeface="Poppins" pitchFamily="2" charset="77"/>
                <a:ea typeface="Times New Roman" panose="02020603050405020304" pitchFamily="18" charset="0"/>
                <a:cs typeface="Calibri" panose="020F0502020204030204" pitchFamily="34" charset="0"/>
              </a:rPr>
              <a:t>5</a:t>
            </a: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 Early Math Approach.</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Read the handout with a partner. Then, discuss how you might use this activity in your settings. Consider the following questions:</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DengXian" panose="02010600030101010101" pitchFamily="2" charset="-122"/>
                <a:cs typeface="Calibri" panose="020F0502020204030204" pitchFamily="34" charset="0"/>
              </a:rPr>
              <a:t>Think about the children in your setting. In what ways might you modify this activity to respond to their languages, cultures, strengths, and needs? </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DengXian" panose="02010600030101010101" pitchFamily="2" charset="-122"/>
                <a:cs typeface="Calibri" panose="020F0502020204030204" pitchFamily="34" charset="0"/>
              </a:rPr>
              <a:t>What vocabulary might you introduce through this activity? </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0" marR="0">
              <a:lnSpc>
                <a:spcPts val="2400"/>
              </a:lnSpc>
              <a:spcBef>
                <a:spcPts val="600"/>
              </a:spcBef>
            </a:pPr>
            <a:r>
              <a:rPr lang="en-US" sz="1200" b="1" kern="1200" dirty="0">
                <a:solidFill>
                  <a:srgbClr val="0F173D"/>
                </a:solidFill>
                <a:effectLst/>
                <a:latin typeface="Poppins" pitchFamily="2" charset="77"/>
                <a:ea typeface="+mn-ea"/>
                <a:cs typeface="Calibri" panose="020F0502020204030204" pitchFamily="34" charset="0"/>
              </a:rPr>
              <a:t>Facilitator Notes</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Provide 5–10 minutes for participants to read and </a:t>
            </a:r>
            <a:r>
              <a:rPr lang="en-US" sz="1100">
                <a:solidFill>
                  <a:srgbClr val="0F173D"/>
                </a:solidFill>
                <a:effectLst/>
                <a:latin typeface="Poppins" pitchFamily="2" charset="77"/>
                <a:ea typeface="Times New Roman" panose="02020603050405020304" pitchFamily="18" charset="0"/>
                <a:cs typeface="Calibri" panose="020F0502020204030204" pitchFamily="34" charset="0"/>
              </a:rPr>
              <a:t>discuss the </a:t>
            </a: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handout with a partner.</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For longer sessions, offer time for participants to share, with their tables, how they might use the activity they reviewed.</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For longer sessions, consider offering time for participants to do the activity. Be sure to prepare and bring the necessary materials. Encourage participants to discuss what they notice as they engage in the activity.</a:t>
            </a:r>
          </a:p>
        </p:txBody>
      </p:sp>
      <p:sp>
        <p:nvSpPr>
          <p:cNvPr id="4" name="Slide Number Placeholder 3"/>
          <p:cNvSpPr>
            <a:spLocks noGrp="1"/>
          </p:cNvSpPr>
          <p:nvPr>
            <p:ph type="sldNum" sz="quarter" idx="5"/>
          </p:nvPr>
        </p:nvSpPr>
        <p:spPr/>
        <p:txBody>
          <a:bodyPr/>
          <a:lstStyle/>
          <a:p>
            <a:fld id="{896399F6-6299-4610-B81F-5B1794C45A33}" type="slidenum">
              <a:rPr lang="en-US" smtClean="0"/>
              <a:t>25</a:t>
            </a:fld>
            <a:endParaRPr lang="en-US"/>
          </a:p>
        </p:txBody>
      </p:sp>
    </p:spTree>
    <p:extLst>
      <p:ext uri="{BB962C8B-B14F-4D97-AF65-F5344CB8AC3E}">
        <p14:creationId xmlns:p14="http://schemas.microsoft.com/office/powerpoint/2010/main" val="27901084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spcAft>
                <a:spcPts val="600"/>
              </a:spcAft>
            </a:pPr>
            <a:r>
              <a:rPr lang="en-US" sz="1100" b="1" kern="100" dirty="0">
                <a:solidFill>
                  <a:srgbClr val="0F173D"/>
                </a:solidFill>
                <a:effectLst/>
                <a:latin typeface="Poppins" pitchFamily="2" charset="77"/>
                <a:ea typeface="Calibri" panose="020F0502020204030204" pitchFamily="34" charset="0"/>
                <a:cs typeface="Times New Roman" panose="02020603050405020304" pitchFamily="18" charset="0"/>
              </a:rPr>
              <a:t>Time:</a:t>
            </a:r>
            <a:r>
              <a:rPr lang="en-US" sz="1100" kern="100" dirty="0">
                <a:solidFill>
                  <a:srgbClr val="0F173D"/>
                </a:solidFill>
                <a:effectLst/>
                <a:latin typeface="Poppins" pitchFamily="2" charset="77"/>
                <a:ea typeface="Calibri" panose="020F0502020204030204" pitchFamily="34" charset="0"/>
                <a:cs typeface="Times New Roman" panose="02020603050405020304" pitchFamily="18" charset="0"/>
              </a:rPr>
              <a:t> 5 minutes</a:t>
            </a:r>
          </a:p>
          <a:p>
            <a:pPr marL="0" marR="0">
              <a:lnSpc>
                <a:spcPts val="2400"/>
              </a:lnSpc>
              <a:spcBef>
                <a:spcPts val="600"/>
              </a:spcBef>
            </a:pPr>
            <a:r>
              <a:rPr lang="en-US" sz="1200" b="1" kern="1200" dirty="0">
                <a:solidFill>
                  <a:srgbClr val="0F173D"/>
                </a:solidFill>
                <a:effectLst/>
                <a:latin typeface="Poppins" pitchFamily="2" charset="77"/>
                <a:ea typeface="+mn-ea"/>
                <a:cs typeface="Calibri" panose="020F0502020204030204" pitchFamily="34" charset="0"/>
              </a:rPr>
              <a:t>Talking Points</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Take a few minutes to think about our session. </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Consider the following questions: </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Arial" panose="020B0604020202020204" pitchFamily="34" charset="0"/>
                <a:cs typeface="Calibri" panose="020F0502020204030204" pitchFamily="34" charset="0"/>
              </a:rPr>
              <a:t>What is something you learned?</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Arial" panose="020B0604020202020204" pitchFamily="34" charset="0"/>
                <a:cs typeface="Calibri" panose="020F0502020204030204" pitchFamily="34" charset="0"/>
              </a:rPr>
              <a:t>What is a wonder you still have?</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Arial" panose="020B0604020202020204" pitchFamily="34" charset="0"/>
                <a:cs typeface="Calibri" panose="020F0502020204030204" pitchFamily="34" charset="0"/>
              </a:rPr>
              <a:t>What is something you want to try in your learning setting?</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[Allow two to three minutes for participants to think. You might invite participants to share their reflections with a partner.]</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Thank you for your time, attention, and engagement. It’s been wonderful working with you.</a:t>
            </a:r>
          </a:p>
          <a:p>
            <a:pPr marL="0" marR="0">
              <a:lnSpc>
                <a:spcPts val="2400"/>
              </a:lnSpc>
              <a:spcBef>
                <a:spcPts val="600"/>
              </a:spcBef>
            </a:pPr>
            <a:r>
              <a:rPr lang="en-US" sz="1200" b="1" kern="1200" dirty="0">
                <a:solidFill>
                  <a:srgbClr val="0F173D"/>
                </a:solidFill>
                <a:effectLst/>
                <a:latin typeface="Poppins" pitchFamily="2" charset="77"/>
                <a:ea typeface="+mn-ea"/>
                <a:cs typeface="Calibri" panose="020F0502020204030204" pitchFamily="34" charset="0"/>
              </a:rPr>
              <a:t>Facilitator Notes</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For longer sessions, consider asking participants to share their reflections with the larger group.</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As participants discuss their reflections, note the questions that they still have and the things they would like to try. </a:t>
            </a:r>
            <a:r>
              <a:rPr lang="en-US" sz="1100">
                <a:solidFill>
                  <a:srgbClr val="0F173D"/>
                </a:solidFill>
                <a:effectLst/>
                <a:latin typeface="Poppins" pitchFamily="2" charset="77"/>
                <a:ea typeface="Times New Roman" panose="02020603050405020304" pitchFamily="18" charset="0"/>
                <a:cs typeface="Calibri" panose="020F0502020204030204" pitchFamily="34" charset="0"/>
              </a:rPr>
              <a:t>These reflections may inform the topics of future trainings, coaching, or communities of practice.</a:t>
            </a:r>
          </a:p>
        </p:txBody>
      </p:sp>
      <p:sp>
        <p:nvSpPr>
          <p:cNvPr id="4" name="Slide Number Placeholder 3"/>
          <p:cNvSpPr>
            <a:spLocks noGrp="1"/>
          </p:cNvSpPr>
          <p:nvPr>
            <p:ph type="sldNum" sz="quarter" idx="5"/>
          </p:nvPr>
        </p:nvSpPr>
        <p:spPr/>
        <p:txBody>
          <a:bodyPr/>
          <a:lstStyle/>
          <a:p>
            <a:fld id="{896399F6-6299-4610-B81F-5B1794C45A33}" type="slidenum">
              <a:rPr lang="en-US" smtClean="0"/>
              <a:t>26</a:t>
            </a:fld>
            <a:endParaRPr lang="en-US"/>
          </a:p>
        </p:txBody>
      </p:sp>
    </p:spTree>
    <p:extLst>
      <p:ext uri="{BB962C8B-B14F-4D97-AF65-F5344CB8AC3E}">
        <p14:creationId xmlns:p14="http://schemas.microsoft.com/office/powerpoint/2010/main" val="32616578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ts val="2400"/>
              </a:lnSpc>
              <a:spcBef>
                <a:spcPts val="600"/>
              </a:spcBef>
            </a:pPr>
            <a:r>
              <a:rPr lang="en-US" sz="1800" b="1" kern="1200" dirty="0">
                <a:solidFill>
                  <a:srgbClr val="0F173D"/>
                </a:solidFill>
                <a:effectLst/>
                <a:latin typeface="Poppins" pitchFamily="2" charset="77"/>
                <a:ea typeface="+mn-ea"/>
                <a:cs typeface="Calibri" panose="020F0502020204030204" pitchFamily="34" charset="0"/>
              </a:rPr>
              <a:t>Talking Points</a:t>
            </a:r>
          </a:p>
          <a:p>
            <a:pPr marL="342900" marR="0" lvl="0" indent="-342900">
              <a:buFont typeface="Symbol" pitchFamily="2" charset="2"/>
              <a:buChar char=""/>
            </a:pPr>
            <a:r>
              <a:rPr lang="en-US" sz="1800" dirty="0">
                <a:solidFill>
                  <a:srgbClr val="0F173D"/>
                </a:solidFill>
                <a:effectLst/>
                <a:latin typeface="Poppins" pitchFamily="2" charset="77"/>
                <a:ea typeface="Times New Roman" panose="02020603050405020304" pitchFamily="18" charset="0"/>
                <a:cs typeface="Calibri" panose="020F0502020204030204" pitchFamily="34" charset="0"/>
              </a:rPr>
              <a:t>First, we will review how children in preschool, TK, and K learn about shapes. </a:t>
            </a:r>
          </a:p>
          <a:p>
            <a:pPr marL="342900" marR="0" lvl="0" indent="-342900">
              <a:buFont typeface="Symbol" pitchFamily="2" charset="2"/>
              <a:buChar char=""/>
            </a:pPr>
            <a:r>
              <a:rPr lang="en-US" sz="1800" dirty="0">
                <a:solidFill>
                  <a:srgbClr val="0F173D"/>
                </a:solidFill>
                <a:effectLst/>
                <a:latin typeface="Poppins" pitchFamily="2" charset="77"/>
                <a:ea typeface="Times New Roman" panose="02020603050405020304" pitchFamily="18" charset="0"/>
                <a:cs typeface="Calibri" panose="020F0502020204030204" pitchFamily="34" charset="0"/>
              </a:rPr>
              <a:t>Next, we will explore some ways that educators and families can support preschool-aged, TK-aged, and K-aged children to develop geometry knowledge and skills.</a:t>
            </a:r>
          </a:p>
          <a:p>
            <a:pPr marL="342900" marR="0" lvl="0" indent="-342900">
              <a:buFont typeface="Symbol" pitchFamily="2" charset="2"/>
              <a:buChar char=""/>
            </a:pPr>
            <a:r>
              <a:rPr lang="en-US" sz="1800" dirty="0">
                <a:solidFill>
                  <a:srgbClr val="0F173D"/>
                </a:solidFill>
                <a:effectLst/>
                <a:latin typeface="Poppins" pitchFamily="2" charset="77"/>
                <a:ea typeface="Times New Roman" panose="02020603050405020304" pitchFamily="18" charset="0"/>
                <a:cs typeface="Calibri" panose="020F0502020204030204" pitchFamily="34" charset="0"/>
              </a:rPr>
              <a:t>Throughout our session, we will take time to reflect on our current practices. We will also think about how we might use information from this session in our work.</a:t>
            </a:r>
          </a:p>
          <a:p>
            <a:pPr marL="0" marR="0">
              <a:lnSpc>
                <a:spcPts val="2400"/>
              </a:lnSpc>
              <a:spcBef>
                <a:spcPts val="600"/>
              </a:spcBef>
            </a:pPr>
            <a:r>
              <a:rPr lang="en-US" sz="1800" b="1" kern="1200" dirty="0">
                <a:solidFill>
                  <a:srgbClr val="0F173D"/>
                </a:solidFill>
                <a:effectLst/>
                <a:latin typeface="Poppins" pitchFamily="2" charset="77"/>
                <a:ea typeface="+mn-ea"/>
                <a:cs typeface="Calibri" panose="020F0502020204030204" pitchFamily="34" charset="0"/>
              </a:rPr>
              <a:t>Facilitator Notes</a:t>
            </a:r>
          </a:p>
          <a:p>
            <a:pPr marL="342900" marR="0" lvl="0" indent="-342900">
              <a:buFont typeface="Symbol" pitchFamily="2" charset="2"/>
              <a:buChar char=""/>
            </a:pPr>
            <a:r>
              <a:rPr lang="en-US" sz="1800" dirty="0">
                <a:solidFill>
                  <a:srgbClr val="0F173D"/>
                </a:solidFill>
                <a:effectLst/>
                <a:latin typeface="Poppins" pitchFamily="2" charset="77"/>
                <a:ea typeface="Times New Roman" panose="02020603050405020304" pitchFamily="18" charset="0"/>
                <a:cs typeface="Calibri" panose="020F0502020204030204" pitchFamily="34" charset="0"/>
              </a:rPr>
              <a:t>Adjust talking points to reflect your session length and participant needs.</a:t>
            </a:r>
          </a:p>
        </p:txBody>
      </p:sp>
      <p:sp>
        <p:nvSpPr>
          <p:cNvPr id="4" name="Slide Number Placeholder 3"/>
          <p:cNvSpPr>
            <a:spLocks noGrp="1"/>
          </p:cNvSpPr>
          <p:nvPr>
            <p:ph type="sldNum" sz="quarter" idx="5"/>
          </p:nvPr>
        </p:nvSpPr>
        <p:spPr/>
        <p:txBody>
          <a:bodyPr/>
          <a:lstStyle/>
          <a:p>
            <a:fld id="{896399F6-6299-4610-B81F-5B1794C45A33}" type="slidenum">
              <a:rPr lang="en-US" smtClean="0"/>
              <a:t>3</a:t>
            </a:fld>
            <a:endParaRPr lang="en-US"/>
          </a:p>
        </p:txBody>
      </p:sp>
    </p:spTree>
    <p:extLst>
      <p:ext uri="{BB962C8B-B14F-4D97-AF65-F5344CB8AC3E}">
        <p14:creationId xmlns:p14="http://schemas.microsoft.com/office/powerpoint/2010/main" val="18008872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spcAft>
                <a:spcPts val="600"/>
              </a:spcAft>
            </a:pPr>
            <a:r>
              <a:rPr lang="en-US" sz="1100" b="1" kern="100" dirty="0">
                <a:solidFill>
                  <a:srgbClr val="0F173D"/>
                </a:solidFill>
                <a:effectLst/>
                <a:latin typeface="Poppins" pitchFamily="2" charset="77"/>
                <a:ea typeface="Calibri" panose="020F0502020204030204" pitchFamily="34" charset="0"/>
                <a:cs typeface="Times New Roman" panose="02020603050405020304" pitchFamily="18" charset="0"/>
              </a:rPr>
              <a:t>Time:</a:t>
            </a:r>
            <a:r>
              <a:rPr lang="en-US" sz="1100" kern="100" dirty="0">
                <a:solidFill>
                  <a:srgbClr val="0F173D"/>
                </a:solidFill>
                <a:effectLst/>
                <a:latin typeface="Poppins" pitchFamily="2" charset="77"/>
                <a:ea typeface="Calibri" panose="020F0502020204030204" pitchFamily="34" charset="0"/>
                <a:cs typeface="Times New Roman" panose="02020603050405020304" pitchFamily="18" charset="0"/>
              </a:rPr>
              <a:t> 7–15 minutes (including debrief)</a:t>
            </a:r>
          </a:p>
          <a:p>
            <a:pPr marL="0" marR="0">
              <a:spcBef>
                <a:spcPts val="600"/>
              </a:spcBef>
              <a:spcAft>
                <a:spcPts val="600"/>
              </a:spcAft>
            </a:pPr>
            <a:r>
              <a:rPr lang="en-US" sz="1100" b="1" kern="100" dirty="0">
                <a:solidFill>
                  <a:srgbClr val="0F173D"/>
                </a:solidFill>
                <a:effectLst/>
                <a:latin typeface="Poppins" pitchFamily="2" charset="77"/>
                <a:ea typeface="Calibri" panose="020F0502020204030204" pitchFamily="34" charset="0"/>
                <a:cs typeface="Times New Roman" panose="02020603050405020304" pitchFamily="18" charset="0"/>
              </a:rPr>
              <a:t>Materials: </a:t>
            </a:r>
            <a:r>
              <a:rPr lang="en-US" sz="1100" kern="100" dirty="0">
                <a:solidFill>
                  <a:srgbClr val="0F173D"/>
                </a:solidFill>
                <a:effectLst/>
                <a:latin typeface="Poppins" pitchFamily="2" charset="77"/>
                <a:ea typeface="Calibri" panose="020F0502020204030204" pitchFamily="34" charset="0"/>
                <a:cs typeface="Times New Roman" panose="02020603050405020304" pitchFamily="18" charset="0"/>
              </a:rPr>
              <a:t>Markers, one or more</a:t>
            </a:r>
            <a:r>
              <a:rPr lang="en-US" sz="1100" b="1" kern="100" dirty="0">
                <a:solidFill>
                  <a:srgbClr val="0F173D"/>
                </a:solidFill>
                <a:effectLst/>
                <a:latin typeface="Poppins" pitchFamily="2" charset="77"/>
                <a:ea typeface="Calibri" panose="020F0502020204030204" pitchFamily="34" charset="0"/>
                <a:cs typeface="Times New Roman" panose="02020603050405020304" pitchFamily="18" charset="0"/>
              </a:rPr>
              <a:t> </a:t>
            </a:r>
            <a:r>
              <a:rPr lang="en-US" sz="1100" kern="100" dirty="0">
                <a:solidFill>
                  <a:srgbClr val="0F173D"/>
                </a:solidFill>
                <a:effectLst/>
                <a:latin typeface="Poppins" pitchFamily="2" charset="77"/>
                <a:ea typeface="Calibri" panose="020F0502020204030204" pitchFamily="34" charset="0"/>
                <a:cs typeface="Times New Roman" panose="02020603050405020304" pitchFamily="18" charset="0"/>
              </a:rPr>
              <a:t>T-Charts with one column labeled “preschool/TK” and one “K”</a:t>
            </a:r>
          </a:p>
          <a:p>
            <a:pPr marL="0" marR="0">
              <a:lnSpc>
                <a:spcPts val="2400"/>
              </a:lnSpc>
              <a:spcBef>
                <a:spcPts val="600"/>
              </a:spcBef>
            </a:pPr>
            <a:r>
              <a:rPr lang="en-US" sz="1200" b="1" kern="1200" dirty="0">
                <a:solidFill>
                  <a:srgbClr val="0F173D"/>
                </a:solidFill>
                <a:effectLst/>
                <a:latin typeface="Poppins" pitchFamily="2" charset="77"/>
                <a:ea typeface="+mn-ea"/>
                <a:cs typeface="Calibri" panose="020F0502020204030204" pitchFamily="34" charset="0"/>
              </a:rPr>
              <a:t>Talking Points</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Children in preschool, TK, and K explore and learn about shapes every day! </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Take a couple minutes to think about your learning setting and some ways that children explore shapes. </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How might children’s home environments and cultural backgrounds impact the ways children explore shapes in your setting?</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Consider different areas of the learning setting or times of the day, for example, inside, outside, during choice time, or during free play.</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[Allow participants a few minutes to reflect before inviting them to share their reflections.]</a:t>
            </a:r>
          </a:p>
          <a:p>
            <a:pPr marL="0" marR="0">
              <a:lnSpc>
                <a:spcPts val="2400"/>
              </a:lnSpc>
              <a:spcBef>
                <a:spcPts val="600"/>
              </a:spcBef>
            </a:pPr>
            <a:r>
              <a:rPr lang="en-US" sz="1200" b="1" kern="1200" dirty="0">
                <a:solidFill>
                  <a:srgbClr val="0F173D"/>
                </a:solidFill>
                <a:effectLst/>
                <a:latin typeface="Poppins" pitchFamily="2" charset="77"/>
                <a:ea typeface="+mn-ea"/>
                <a:cs typeface="Calibri" panose="020F0502020204030204" pitchFamily="34" charset="0"/>
              </a:rPr>
              <a:t>Facilitator Notes</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Adjust the way you debrief participant reflections based on group size, session length and format, and participants’ needs. Charting reflections using a T-Chart will help participants connect their current practices to session content. You can use the following options for charting participant reflections:</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Invite participants to share their reflections with the whole group. As they share, chart their reflections in the appropriate column.</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Provide markers and a T-Chart to each table. Ask each table to choose a recorder and reporter. Allow time for participants to share their examples with their table group and for the recorder to chart their reflections in the appropriate column. Then, encourage the reporter from each table to share one or two reflections from their table’s chart. </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If you have not presented content from PPT 1 “Introduction to Geometry: Birth–8 years” before engaging in this session, consider presenting the “Pull-Up </a:t>
            </a:r>
            <a:r>
              <a:rPr lang="en-US" sz="1100" dirty="0" err="1">
                <a:solidFill>
                  <a:srgbClr val="0F173D"/>
                </a:solidFill>
                <a:effectLst/>
                <a:latin typeface="Poppins" pitchFamily="2" charset="77"/>
                <a:ea typeface="Times New Roman" panose="02020603050405020304" pitchFamily="18" charset="0"/>
                <a:cs typeface="Calibri" panose="020F0502020204030204" pitchFamily="34" charset="0"/>
              </a:rPr>
              <a:t>Polyhedra</a:t>
            </a: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 activity in slide 6 of PPT 1 at this point in your session. This will allow participants to engage in a playful, hands-on activity about two- and three-dimensional shapes.</a:t>
            </a:r>
          </a:p>
        </p:txBody>
      </p:sp>
      <p:sp>
        <p:nvSpPr>
          <p:cNvPr id="4" name="Slide Number Placeholder 3"/>
          <p:cNvSpPr>
            <a:spLocks noGrp="1"/>
          </p:cNvSpPr>
          <p:nvPr>
            <p:ph type="sldNum" sz="quarter" idx="5"/>
          </p:nvPr>
        </p:nvSpPr>
        <p:spPr/>
        <p:txBody>
          <a:bodyPr/>
          <a:lstStyle/>
          <a:p>
            <a:fld id="{896399F6-6299-4610-B81F-5B1794C45A33}" type="slidenum">
              <a:rPr lang="en-US" smtClean="0"/>
              <a:t>4</a:t>
            </a:fld>
            <a:endParaRPr lang="en-US"/>
          </a:p>
        </p:txBody>
      </p:sp>
    </p:spTree>
    <p:extLst>
      <p:ext uri="{BB962C8B-B14F-4D97-AF65-F5344CB8AC3E}">
        <p14:creationId xmlns:p14="http://schemas.microsoft.com/office/powerpoint/2010/main" val="22513795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ts val="2400"/>
              </a:lnSpc>
              <a:spcBef>
                <a:spcPts val="600"/>
              </a:spcBef>
            </a:pPr>
            <a:r>
              <a:rPr lang="en-US" sz="1800" b="1" kern="1200" dirty="0">
                <a:solidFill>
                  <a:srgbClr val="0F173D"/>
                </a:solidFill>
                <a:effectLst/>
                <a:latin typeface="Poppins" pitchFamily="2" charset="77"/>
                <a:ea typeface="+mn-ea"/>
                <a:cs typeface="Calibri" panose="020F0502020204030204" pitchFamily="34" charset="0"/>
              </a:rPr>
              <a:t>Talking Points</a:t>
            </a:r>
          </a:p>
          <a:p>
            <a:pPr marL="342900" marR="0" lvl="0" indent="-342900">
              <a:buFont typeface="Symbol" pitchFamily="2" charset="2"/>
              <a:buChar char=""/>
            </a:pPr>
            <a:r>
              <a:rPr lang="en-US" sz="1800" dirty="0">
                <a:solidFill>
                  <a:srgbClr val="0F173D"/>
                </a:solidFill>
                <a:effectLst/>
                <a:latin typeface="Poppins" pitchFamily="2" charset="77"/>
                <a:ea typeface="Times New Roman" panose="02020603050405020304" pitchFamily="18" charset="0"/>
                <a:cs typeface="Calibri" panose="020F0502020204030204" pitchFamily="34" charset="0"/>
              </a:rPr>
              <a:t>Wow! The children in your settings are exploring and learning about shapes in a lot of different ways! Let’s examine what children in preschool, TK, and K learn about shapes.</a:t>
            </a:r>
          </a:p>
        </p:txBody>
      </p:sp>
      <p:sp>
        <p:nvSpPr>
          <p:cNvPr id="4" name="Slide Number Placeholder 3"/>
          <p:cNvSpPr>
            <a:spLocks noGrp="1"/>
          </p:cNvSpPr>
          <p:nvPr>
            <p:ph type="sldNum" sz="quarter" idx="5"/>
          </p:nvPr>
        </p:nvSpPr>
        <p:spPr/>
        <p:txBody>
          <a:bodyPr/>
          <a:lstStyle/>
          <a:p>
            <a:fld id="{896399F6-6299-4610-B81F-5B1794C45A33}" type="slidenum">
              <a:rPr lang="en-US" smtClean="0"/>
              <a:t>5</a:t>
            </a:fld>
            <a:endParaRPr lang="en-US"/>
          </a:p>
        </p:txBody>
      </p:sp>
    </p:spTree>
    <p:extLst>
      <p:ext uri="{BB962C8B-B14F-4D97-AF65-F5344CB8AC3E}">
        <p14:creationId xmlns:p14="http://schemas.microsoft.com/office/powerpoint/2010/main" val="22463163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ts val="2400"/>
              </a:lnSpc>
              <a:spcBef>
                <a:spcPts val="600"/>
              </a:spcBef>
            </a:pPr>
            <a:r>
              <a:rPr lang="en-US" sz="1200" b="1" kern="1200" dirty="0">
                <a:solidFill>
                  <a:srgbClr val="0F173D"/>
                </a:solidFill>
                <a:effectLst/>
                <a:latin typeface="Poppins" pitchFamily="2" charset="77"/>
                <a:ea typeface="+mn-ea"/>
                <a:cs typeface="Calibri" panose="020F0502020204030204" pitchFamily="34" charset="0"/>
              </a:rPr>
              <a:t>Talking Points</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Let’s review how geometry is represented in the Preschool/Transitional Kindergarten Learning Foundations (PTKLF; California Department of Education, 2024). The recently revised PTKLF were designed to align with expectations stated in the California Common Core Kindergarten Math standards.</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Four standards in the “Geometry and Spatial Thinking” strand describe what children learn about geometry in preschool/TK. These standards are part of the “Shapes” sub-strand. </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The first two foundations describe children’s ability to: </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Identify and describe a variety of two-dimensional shapes</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Identify a few three-dimensional shapes</a:t>
            </a:r>
          </a:p>
          <a:p>
            <a:pPr marL="0" marR="0">
              <a:lnSpc>
                <a:spcPts val="2400"/>
              </a:lnSpc>
              <a:spcBef>
                <a:spcPts val="600"/>
              </a:spcBef>
            </a:pPr>
            <a:r>
              <a:rPr lang="en-US" sz="1200" b="1" kern="1200" dirty="0">
                <a:solidFill>
                  <a:srgbClr val="0F173D"/>
                </a:solidFill>
                <a:effectLst/>
                <a:latin typeface="Poppins" pitchFamily="2" charset="77"/>
                <a:ea typeface="+mn-ea"/>
                <a:cs typeface="Calibri" panose="020F0502020204030204" pitchFamily="34" charset="0"/>
              </a:rPr>
              <a:t>Facilitator Notes</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Slides 6, 7, and 8 make connections to foundations and standards for geometry. </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The PTKLF addresses children aged 3–5, this includes both children in preschool and TK.</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The foundations and standards listed in some of the slides are condensed. You might consider providing participants with copies of the relevant California Preschool/TK Foundations Toddler Learning Foundations or the California Common Core State Standards. Consider whether electronic or printed copies will be more useful for your participants.</a:t>
            </a:r>
          </a:p>
        </p:txBody>
      </p:sp>
      <p:sp>
        <p:nvSpPr>
          <p:cNvPr id="4" name="Slide Number Placeholder 3"/>
          <p:cNvSpPr>
            <a:spLocks noGrp="1"/>
          </p:cNvSpPr>
          <p:nvPr>
            <p:ph type="sldNum" sz="quarter" idx="5"/>
          </p:nvPr>
        </p:nvSpPr>
        <p:spPr/>
        <p:txBody>
          <a:bodyPr/>
          <a:lstStyle/>
          <a:p>
            <a:fld id="{896399F6-6299-4610-B81F-5B1794C45A33}" type="slidenum">
              <a:rPr lang="en-US" smtClean="0"/>
              <a:t>6</a:t>
            </a:fld>
            <a:endParaRPr lang="en-US"/>
          </a:p>
        </p:txBody>
      </p:sp>
    </p:spTree>
    <p:extLst>
      <p:ext uri="{BB962C8B-B14F-4D97-AF65-F5344CB8AC3E}">
        <p14:creationId xmlns:p14="http://schemas.microsoft.com/office/powerpoint/2010/main" val="41776630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ts val="2400"/>
              </a:lnSpc>
              <a:spcBef>
                <a:spcPts val="600"/>
              </a:spcBef>
            </a:pPr>
            <a:r>
              <a:rPr lang="en-US" sz="1200" b="1" kern="1200" dirty="0">
                <a:solidFill>
                  <a:srgbClr val="0F173D"/>
                </a:solidFill>
                <a:effectLst/>
                <a:latin typeface="Poppins" pitchFamily="2" charset="77"/>
                <a:ea typeface="+mn-ea"/>
                <a:cs typeface="Calibri" panose="020F0502020204030204" pitchFamily="34" charset="0"/>
              </a:rPr>
              <a:t>Talking Points</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The next two foundations describe children’s ability to: </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Compare two-dimensional shapes to determine if they are the same</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Combine two- or three-dimensional shapes to create pictures or designs.</a:t>
            </a:r>
          </a:p>
        </p:txBody>
      </p:sp>
      <p:sp>
        <p:nvSpPr>
          <p:cNvPr id="4" name="Slide Number Placeholder 3"/>
          <p:cNvSpPr>
            <a:spLocks noGrp="1"/>
          </p:cNvSpPr>
          <p:nvPr>
            <p:ph type="sldNum" sz="quarter" idx="5"/>
          </p:nvPr>
        </p:nvSpPr>
        <p:spPr/>
        <p:txBody>
          <a:bodyPr/>
          <a:lstStyle/>
          <a:p>
            <a:fld id="{896399F6-6299-4610-B81F-5B1794C45A33}" type="slidenum">
              <a:rPr lang="en-US" smtClean="0"/>
              <a:t>7</a:t>
            </a:fld>
            <a:endParaRPr lang="en-US"/>
          </a:p>
        </p:txBody>
      </p:sp>
    </p:spTree>
    <p:extLst>
      <p:ext uri="{BB962C8B-B14F-4D97-AF65-F5344CB8AC3E}">
        <p14:creationId xmlns:p14="http://schemas.microsoft.com/office/powerpoint/2010/main" val="4659956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ts val="2400"/>
              </a:lnSpc>
              <a:spcBef>
                <a:spcPts val="600"/>
              </a:spcBef>
            </a:pPr>
            <a:r>
              <a:rPr lang="en-US" sz="1200" b="1" kern="1200" dirty="0">
                <a:solidFill>
                  <a:srgbClr val="0F173D"/>
                </a:solidFill>
                <a:effectLst/>
                <a:latin typeface="Poppins" pitchFamily="2" charset="77"/>
                <a:ea typeface="+mn-ea"/>
                <a:cs typeface="Calibri" panose="020F0502020204030204" pitchFamily="34" charset="0"/>
              </a:rPr>
              <a:t>Talking Points</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Let’s review how geometry learning is represented in the California Common Core State Standards.</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Two kindergarten standards describe how children learn about shapes: </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One standard describes children’s ability to identify and describe a variety of two- and three-dimensional shapes.</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The other standard describes children’s understanding of shape attributes and their ability to compose and decompose shapes.</a:t>
            </a:r>
          </a:p>
        </p:txBody>
      </p:sp>
      <p:sp>
        <p:nvSpPr>
          <p:cNvPr id="4" name="Slide Number Placeholder 3"/>
          <p:cNvSpPr>
            <a:spLocks noGrp="1"/>
          </p:cNvSpPr>
          <p:nvPr>
            <p:ph type="sldNum" sz="quarter" idx="5"/>
          </p:nvPr>
        </p:nvSpPr>
        <p:spPr/>
        <p:txBody>
          <a:bodyPr/>
          <a:lstStyle/>
          <a:p>
            <a:fld id="{896399F6-6299-4610-B81F-5B1794C45A33}" type="slidenum">
              <a:rPr lang="en-US" smtClean="0"/>
              <a:t>8</a:t>
            </a:fld>
            <a:endParaRPr lang="en-US"/>
          </a:p>
        </p:txBody>
      </p:sp>
    </p:spTree>
    <p:extLst>
      <p:ext uri="{BB962C8B-B14F-4D97-AF65-F5344CB8AC3E}">
        <p14:creationId xmlns:p14="http://schemas.microsoft.com/office/powerpoint/2010/main" val="19051156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ts val="2400"/>
              </a:lnSpc>
              <a:spcBef>
                <a:spcPts val="600"/>
              </a:spcBef>
            </a:pPr>
            <a:r>
              <a:rPr lang="en-US" sz="1200" b="1" kern="1200" dirty="0">
                <a:solidFill>
                  <a:srgbClr val="0F173D"/>
                </a:solidFill>
                <a:effectLst/>
                <a:latin typeface="Poppins" pitchFamily="2" charset="77"/>
                <a:ea typeface="+mn-ea"/>
                <a:cs typeface="Calibri" panose="020F0502020204030204" pitchFamily="34" charset="0"/>
              </a:rPr>
              <a:t>Talking Points</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There are five components of learning about shapes in early childhood:</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Perceiving similarities and differences</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Classifying shapes</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Naming shapes</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Learning about the attributes of shapes</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Composing and decomposing shapes</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In this session, we will focus on the concepts most relevant for children in preschool, TK, and K. These concepts include classifying shapes, learning about shape attributes, naming shapes, and composing and decomposing shapes.</a:t>
            </a:r>
          </a:p>
        </p:txBody>
      </p:sp>
      <p:sp>
        <p:nvSpPr>
          <p:cNvPr id="4" name="Slide Number Placeholder 3"/>
          <p:cNvSpPr>
            <a:spLocks noGrp="1"/>
          </p:cNvSpPr>
          <p:nvPr>
            <p:ph type="sldNum" sz="quarter" idx="5"/>
          </p:nvPr>
        </p:nvSpPr>
        <p:spPr/>
        <p:txBody>
          <a:bodyPr/>
          <a:lstStyle/>
          <a:p>
            <a:fld id="{896399F6-6299-4610-B81F-5B1794C45A33}" type="slidenum">
              <a:rPr lang="en-US" smtClean="0"/>
              <a:t>9</a:t>
            </a:fld>
            <a:endParaRPr lang="en-US"/>
          </a:p>
        </p:txBody>
      </p:sp>
    </p:spTree>
    <p:extLst>
      <p:ext uri="{BB962C8B-B14F-4D97-AF65-F5344CB8AC3E}">
        <p14:creationId xmlns:p14="http://schemas.microsoft.com/office/powerpoint/2010/main" val="8331045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sp>
        <p:nvSpPr>
          <p:cNvPr id="3" name="Parallelogram 25">
            <a:extLst>
              <a:ext uri="{FF2B5EF4-FFF2-40B4-BE49-F238E27FC236}">
                <a16:creationId xmlns:a16="http://schemas.microsoft.com/office/drawing/2014/main" id="{F11391D5-3926-FA73-0BA5-A83E9854CEE1}"/>
              </a:ext>
            </a:extLst>
          </p:cNvPr>
          <p:cNvSpPr/>
          <p:nvPr userDrawn="1"/>
        </p:nvSpPr>
        <p:spPr>
          <a:xfrm>
            <a:off x="-25826" y="0"/>
            <a:ext cx="6653191" cy="603504"/>
          </a:xfrm>
          <a:custGeom>
            <a:avLst/>
            <a:gdLst>
              <a:gd name="connsiteX0" fmla="*/ 0 w 6798333"/>
              <a:gd name="connsiteY0" fmla="*/ 603504 h 603504"/>
              <a:gd name="connsiteX1" fmla="*/ 150876 w 6798333"/>
              <a:gd name="connsiteY1" fmla="*/ 0 h 603504"/>
              <a:gd name="connsiteX2" fmla="*/ 6798333 w 6798333"/>
              <a:gd name="connsiteY2" fmla="*/ 0 h 603504"/>
              <a:gd name="connsiteX3" fmla="*/ 6647457 w 6798333"/>
              <a:gd name="connsiteY3" fmla="*/ 603504 h 603504"/>
              <a:gd name="connsiteX4" fmla="*/ 0 w 6798333"/>
              <a:gd name="connsiteY4" fmla="*/ 603504 h 603504"/>
              <a:gd name="connsiteX0" fmla="*/ 0 w 6653191"/>
              <a:gd name="connsiteY0" fmla="*/ 603504 h 603504"/>
              <a:gd name="connsiteX1" fmla="*/ 150876 w 6653191"/>
              <a:gd name="connsiteY1" fmla="*/ 0 h 603504"/>
              <a:gd name="connsiteX2" fmla="*/ 6653191 w 6653191"/>
              <a:gd name="connsiteY2" fmla="*/ 0 h 603504"/>
              <a:gd name="connsiteX3" fmla="*/ 6647457 w 6653191"/>
              <a:gd name="connsiteY3" fmla="*/ 603504 h 603504"/>
              <a:gd name="connsiteX4" fmla="*/ 0 w 6653191"/>
              <a:gd name="connsiteY4" fmla="*/ 603504 h 603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53191" h="603504">
                <a:moveTo>
                  <a:pt x="0" y="603504"/>
                </a:moveTo>
                <a:lnTo>
                  <a:pt x="150876" y="0"/>
                </a:lnTo>
                <a:lnTo>
                  <a:pt x="6653191" y="0"/>
                </a:lnTo>
                <a:cubicBezTo>
                  <a:pt x="6651280" y="201168"/>
                  <a:pt x="6649368" y="402336"/>
                  <a:pt x="6647457" y="603504"/>
                </a:cubicBezTo>
                <a:lnTo>
                  <a:pt x="0" y="603504"/>
                </a:lnTo>
                <a:close/>
              </a:path>
            </a:pathLst>
          </a:custGeom>
          <a:solidFill>
            <a:srgbClr val="2078A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arallelogram 3">
            <a:extLst>
              <a:ext uri="{FF2B5EF4-FFF2-40B4-BE49-F238E27FC236}">
                <a16:creationId xmlns:a16="http://schemas.microsoft.com/office/drawing/2014/main" id="{5731CF8D-2B69-D947-CEF5-8E62DAC96046}"/>
              </a:ext>
            </a:extLst>
          </p:cNvPr>
          <p:cNvSpPr>
            <a:spLocks noChangeAspect="1"/>
          </p:cNvSpPr>
          <p:nvPr userDrawn="1"/>
        </p:nvSpPr>
        <p:spPr>
          <a:xfrm>
            <a:off x="-6520" y="-14991"/>
            <a:ext cx="2510362" cy="618494"/>
          </a:xfrm>
          <a:custGeom>
            <a:avLst/>
            <a:gdLst>
              <a:gd name="connsiteX0" fmla="*/ 0 w 2668733"/>
              <a:gd name="connsiteY0" fmla="*/ 603504 h 603504"/>
              <a:gd name="connsiteX1" fmla="*/ 150876 w 2668733"/>
              <a:gd name="connsiteY1" fmla="*/ 0 h 603504"/>
              <a:gd name="connsiteX2" fmla="*/ 2668733 w 2668733"/>
              <a:gd name="connsiteY2" fmla="*/ 0 h 603504"/>
              <a:gd name="connsiteX3" fmla="*/ 2517857 w 2668733"/>
              <a:gd name="connsiteY3" fmla="*/ 603504 h 603504"/>
              <a:gd name="connsiteX4" fmla="*/ 0 w 2668733"/>
              <a:gd name="connsiteY4" fmla="*/ 603504 h 603504"/>
              <a:gd name="connsiteX0" fmla="*/ 0 w 2541316"/>
              <a:gd name="connsiteY0" fmla="*/ 618494 h 618494"/>
              <a:gd name="connsiteX1" fmla="*/ 23459 w 2541316"/>
              <a:gd name="connsiteY1" fmla="*/ 0 h 618494"/>
              <a:gd name="connsiteX2" fmla="*/ 2541316 w 2541316"/>
              <a:gd name="connsiteY2" fmla="*/ 0 h 618494"/>
              <a:gd name="connsiteX3" fmla="*/ 2390440 w 2541316"/>
              <a:gd name="connsiteY3" fmla="*/ 603504 h 618494"/>
              <a:gd name="connsiteX4" fmla="*/ 0 w 2541316"/>
              <a:gd name="connsiteY4" fmla="*/ 618494 h 618494"/>
              <a:gd name="connsiteX0" fmla="*/ 0 w 2541316"/>
              <a:gd name="connsiteY0" fmla="*/ 625989 h 625989"/>
              <a:gd name="connsiteX1" fmla="*/ 68429 w 2541316"/>
              <a:gd name="connsiteY1" fmla="*/ 0 h 625989"/>
              <a:gd name="connsiteX2" fmla="*/ 2541316 w 2541316"/>
              <a:gd name="connsiteY2" fmla="*/ 7495 h 625989"/>
              <a:gd name="connsiteX3" fmla="*/ 2390440 w 2541316"/>
              <a:gd name="connsiteY3" fmla="*/ 610999 h 625989"/>
              <a:gd name="connsiteX4" fmla="*/ 0 w 2541316"/>
              <a:gd name="connsiteY4" fmla="*/ 625989 h 625989"/>
              <a:gd name="connsiteX0" fmla="*/ 0 w 2503841"/>
              <a:gd name="connsiteY0" fmla="*/ 610999 h 610999"/>
              <a:gd name="connsiteX1" fmla="*/ 30954 w 2503841"/>
              <a:gd name="connsiteY1" fmla="*/ 0 h 610999"/>
              <a:gd name="connsiteX2" fmla="*/ 2503841 w 2503841"/>
              <a:gd name="connsiteY2" fmla="*/ 7495 h 610999"/>
              <a:gd name="connsiteX3" fmla="*/ 2352965 w 2503841"/>
              <a:gd name="connsiteY3" fmla="*/ 610999 h 610999"/>
              <a:gd name="connsiteX4" fmla="*/ 0 w 2503841"/>
              <a:gd name="connsiteY4" fmla="*/ 610999 h 610999"/>
              <a:gd name="connsiteX0" fmla="*/ 6521 w 2510362"/>
              <a:gd name="connsiteY0" fmla="*/ 618494 h 618494"/>
              <a:gd name="connsiteX1" fmla="*/ 0 w 2510362"/>
              <a:gd name="connsiteY1" fmla="*/ 0 h 618494"/>
              <a:gd name="connsiteX2" fmla="*/ 2510362 w 2510362"/>
              <a:gd name="connsiteY2" fmla="*/ 14990 h 618494"/>
              <a:gd name="connsiteX3" fmla="*/ 2359486 w 2510362"/>
              <a:gd name="connsiteY3" fmla="*/ 618494 h 618494"/>
              <a:gd name="connsiteX4" fmla="*/ 6521 w 2510362"/>
              <a:gd name="connsiteY4" fmla="*/ 618494 h 618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0362" h="618494">
                <a:moveTo>
                  <a:pt x="6521" y="618494"/>
                </a:moveTo>
                <a:cubicBezTo>
                  <a:pt x="4347" y="412329"/>
                  <a:pt x="2174" y="206165"/>
                  <a:pt x="0" y="0"/>
                </a:cubicBezTo>
                <a:lnTo>
                  <a:pt x="2510362" y="14990"/>
                </a:lnTo>
                <a:lnTo>
                  <a:pt x="2359486" y="618494"/>
                </a:lnTo>
                <a:lnTo>
                  <a:pt x="6521" y="618494"/>
                </a:lnTo>
                <a:close/>
              </a:path>
            </a:pathLst>
          </a:custGeom>
          <a:solidFill>
            <a:srgbClr val="327F7C"/>
          </a:solidFill>
          <a:ln>
            <a:noFill/>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anose="00000500000000000000" pitchFamily="50" charset="0"/>
            </a:endParaRPr>
          </a:p>
        </p:txBody>
      </p:sp>
      <p:sp>
        <p:nvSpPr>
          <p:cNvPr id="4" name="Rectangle 3">
            <a:extLst>
              <a:ext uri="{FF2B5EF4-FFF2-40B4-BE49-F238E27FC236}">
                <a16:creationId xmlns:a16="http://schemas.microsoft.com/office/drawing/2014/main" id="{4618A3CA-D333-16BA-4586-3A5F4DD2AEF2}"/>
              </a:ext>
            </a:extLst>
          </p:cNvPr>
          <p:cNvSpPr/>
          <p:nvPr userDrawn="1"/>
        </p:nvSpPr>
        <p:spPr>
          <a:xfrm>
            <a:off x="13359" y="605286"/>
            <a:ext cx="6623701" cy="6252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DBF7215-C5B8-6E15-9850-186CD4A7A7C6}"/>
              </a:ext>
            </a:extLst>
          </p:cNvPr>
          <p:cNvSpPr>
            <a:spLocks noGrp="1"/>
          </p:cNvSpPr>
          <p:nvPr>
            <p:ph type="ctrTitle"/>
          </p:nvPr>
        </p:nvSpPr>
        <p:spPr>
          <a:xfrm>
            <a:off x="609243" y="1637552"/>
            <a:ext cx="4781907" cy="2626360"/>
          </a:xfrm>
        </p:spPr>
        <p:txBody>
          <a:bodyPr anchor="t" anchorCtr="0">
            <a:normAutofit/>
          </a:bodyPr>
          <a:lstStyle>
            <a:lvl1pPr algn="l">
              <a:defRPr sz="5600" b="1">
                <a:solidFill>
                  <a:srgbClr val="2078B0"/>
                </a:solidFill>
                <a:latin typeface="Montserrat" pitchFamily="2" charset="77"/>
              </a:defRPr>
            </a:lvl1pPr>
          </a:lstStyle>
          <a:p>
            <a:r>
              <a:rPr lang="en-US" dirty="0"/>
              <a:t>Click to edit Master title style</a:t>
            </a:r>
          </a:p>
        </p:txBody>
      </p:sp>
      <p:sp>
        <p:nvSpPr>
          <p:cNvPr id="8" name="Date Placeholder 3">
            <a:extLst>
              <a:ext uri="{FF2B5EF4-FFF2-40B4-BE49-F238E27FC236}">
                <a16:creationId xmlns:a16="http://schemas.microsoft.com/office/drawing/2014/main" id="{490DB93D-3AC8-725C-EE6C-57B8574A7807}"/>
              </a:ext>
            </a:extLst>
          </p:cNvPr>
          <p:cNvSpPr txBox="1">
            <a:spLocks/>
          </p:cNvSpPr>
          <p:nvPr userDrawn="1"/>
        </p:nvSpPr>
        <p:spPr>
          <a:xfrm>
            <a:off x="436495" y="157758"/>
            <a:ext cx="4153347" cy="300082"/>
          </a:xfrm>
          <a:prstGeom prst="rect">
            <a:avLst/>
          </a:prstGeom>
        </p:spPr>
        <p:txBody>
          <a:bodyPr vert="horz" wrap="square" lIns="91440" tIns="45720" rIns="91440" bIns="45720" rtlCol="0">
            <a:spAutoFit/>
          </a:bodyPr>
          <a:lstStyle>
            <a:defPPr>
              <a:defRPr lang="en-US"/>
            </a:defPPr>
            <a:lvl1pPr marL="0" algn="l" defTabSz="914400" rtl="0" eaLnBrk="1" latinLnBrk="0" hangingPunct="1">
              <a:defRPr sz="1400" b="0" kern="1200">
                <a:solidFill>
                  <a:schemeClr val="accent1"/>
                </a:solidFill>
                <a:latin typeface="Montserrat"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600"/>
              </a:spcAft>
            </a:pPr>
            <a:r>
              <a:rPr lang="en-US" sz="1500" dirty="0">
                <a:solidFill>
                  <a:schemeClr val="bg1"/>
                </a:solidFill>
              </a:rPr>
              <a:t>Early Math Topics</a:t>
            </a:r>
          </a:p>
        </p:txBody>
      </p:sp>
      <p:sp>
        <p:nvSpPr>
          <p:cNvPr id="11" name="Date Placeholder 3">
            <a:extLst>
              <a:ext uri="{FF2B5EF4-FFF2-40B4-BE49-F238E27FC236}">
                <a16:creationId xmlns:a16="http://schemas.microsoft.com/office/drawing/2014/main" id="{557C4999-7ACA-D86D-FC57-093852D4AF0C}"/>
              </a:ext>
            </a:extLst>
          </p:cNvPr>
          <p:cNvSpPr txBox="1">
            <a:spLocks/>
          </p:cNvSpPr>
          <p:nvPr userDrawn="1"/>
        </p:nvSpPr>
        <p:spPr>
          <a:xfrm>
            <a:off x="2615219" y="170047"/>
            <a:ext cx="5528105" cy="300082"/>
          </a:xfrm>
          <a:prstGeom prst="rect">
            <a:avLst/>
          </a:prstGeom>
        </p:spPr>
        <p:txBody>
          <a:bodyPr vert="horz" wrap="square" lIns="91440" tIns="45720" rIns="91440" bIns="45720" rtlCol="0">
            <a:spAutoFit/>
          </a:bodyPr>
          <a:lstStyle>
            <a:defPPr>
              <a:defRPr lang="en-US"/>
            </a:defPPr>
            <a:lvl1pPr marL="0" algn="l" defTabSz="914400" rtl="0" eaLnBrk="1" latinLnBrk="0" hangingPunct="1">
              <a:defRPr sz="1400" b="0" kern="1200">
                <a:solidFill>
                  <a:schemeClr val="accent1"/>
                </a:solidFill>
                <a:latin typeface="Montserrat"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600"/>
              </a:spcAft>
            </a:pPr>
            <a:r>
              <a:rPr lang="en-US" sz="1500" dirty="0">
                <a:solidFill>
                  <a:schemeClr val="bg1"/>
                </a:solidFill>
              </a:rPr>
              <a:t>Geometry</a:t>
            </a:r>
          </a:p>
        </p:txBody>
      </p:sp>
      <p:pic>
        <p:nvPicPr>
          <p:cNvPr id="6" name="Graphic 5">
            <a:extLst>
              <a:ext uri="{FF2B5EF4-FFF2-40B4-BE49-F238E27FC236}">
                <a16:creationId xmlns:a16="http://schemas.microsoft.com/office/drawing/2014/main" id="{4CD680A2-1D24-A697-BCD5-2DB3A3E9985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966491" y="94785"/>
            <a:ext cx="482421" cy="422118"/>
          </a:xfrm>
          <a:prstGeom prst="rect">
            <a:avLst/>
          </a:prstGeom>
        </p:spPr>
      </p:pic>
      <p:pic>
        <p:nvPicPr>
          <p:cNvPr id="10" name="Content Placeholder 6">
            <a:extLst>
              <a:ext uri="{FF2B5EF4-FFF2-40B4-BE49-F238E27FC236}">
                <a16:creationId xmlns:a16="http://schemas.microsoft.com/office/drawing/2014/main" id="{A92D67E3-208E-BE79-85DE-16DE51DB4F93}"/>
              </a:ext>
              <a:ext uri="{C183D7F6-B498-43B3-948B-1728B52AA6E4}">
                <adec:decorative xmlns:adec="http://schemas.microsoft.com/office/drawing/2017/decorative" val="1"/>
              </a:ext>
            </a:extLst>
          </p:cNvPr>
          <p:cNvPicPr>
            <a:picLocks noChangeAspect="1"/>
          </p:cNvPicPr>
          <p:nvPr userDrawn="1"/>
        </p:nvPicPr>
        <p:blipFill rotWithShape="1">
          <a:blip r:embed="rId4" cstate="screen">
            <a:extLst>
              <a:ext uri="{BEBA8EAE-BF5A-486C-A8C5-ECC9F3942E4B}">
                <a14:imgProps xmlns:a14="http://schemas.microsoft.com/office/drawing/2010/main">
                  <a14:imgLayer r:embed="rId5">
                    <a14:imgEffect>
                      <a14:colorTemperature colorTemp="5300"/>
                    </a14:imgEffect>
                  </a14:imgLayer>
                </a14:imgProps>
              </a:ext>
              <a:ext uri="{28A0092B-C50C-407E-A947-70E740481C1C}">
                <a14:useLocalDpi xmlns:a14="http://schemas.microsoft.com/office/drawing/2010/main"/>
              </a:ext>
            </a:extLst>
          </a:blip>
          <a:srcRect/>
          <a:stretch/>
        </p:blipFill>
        <p:spPr>
          <a:xfrm flipH="1">
            <a:off x="5880100" y="10"/>
            <a:ext cx="6352470" cy="6857990"/>
          </a:xfrm>
          <a:prstGeom prst="rect">
            <a:avLst/>
          </a:prstGeom>
        </p:spPr>
      </p:pic>
      <p:pic>
        <p:nvPicPr>
          <p:cNvPr id="5" name="Picture 4" descr="A black background with orange and pink text&#10;&#10;Description automatically generated">
            <a:extLst>
              <a:ext uri="{FF2B5EF4-FFF2-40B4-BE49-F238E27FC236}">
                <a16:creationId xmlns:a16="http://schemas.microsoft.com/office/drawing/2014/main" id="{E0D600E8-EB49-DB51-48F9-44962C4726DC}"/>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36241" y="6351717"/>
            <a:ext cx="2286000" cy="449154"/>
          </a:xfrm>
          <a:prstGeom prst="rect">
            <a:avLst/>
          </a:prstGeom>
        </p:spPr>
      </p:pic>
    </p:spTree>
    <p:extLst>
      <p:ext uri="{BB962C8B-B14F-4D97-AF65-F5344CB8AC3E}">
        <p14:creationId xmlns:p14="http://schemas.microsoft.com/office/powerpoint/2010/main" val="23120190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0563DBB-4D26-ADF3-B848-BF7567D645DB}"/>
              </a:ext>
            </a:extLst>
          </p:cNvPr>
          <p:cNvSpPr/>
          <p:nvPr userDrawn="1"/>
        </p:nvSpPr>
        <p:spPr>
          <a:xfrm>
            <a:off x="0" y="-1"/>
            <a:ext cx="12192000" cy="969264"/>
          </a:xfrm>
          <a:prstGeom prst="rect">
            <a:avLst/>
          </a:prstGeom>
          <a:solidFill>
            <a:srgbClr val="207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itchFamily="2" charset="77"/>
            </a:endParaRPr>
          </a:p>
        </p:txBody>
      </p:sp>
      <p:sp>
        <p:nvSpPr>
          <p:cNvPr id="2" name="Title 1">
            <a:extLst>
              <a:ext uri="{FF2B5EF4-FFF2-40B4-BE49-F238E27FC236}">
                <a16:creationId xmlns:a16="http://schemas.microsoft.com/office/drawing/2014/main" id="{4E8B0855-026B-A1A2-EDFD-FABC6107F019}"/>
              </a:ext>
            </a:extLst>
          </p:cNvPr>
          <p:cNvSpPr>
            <a:spLocks noGrp="1"/>
          </p:cNvSpPr>
          <p:nvPr>
            <p:ph type="title"/>
          </p:nvPr>
        </p:nvSpPr>
        <p:spPr>
          <a:xfrm>
            <a:off x="835572" y="237744"/>
            <a:ext cx="11192256" cy="507831"/>
          </a:xfrm>
        </p:spPr>
        <p:txBody>
          <a:bodyPr>
            <a:spAutoFit/>
          </a:bodyPr>
          <a:lstStyle>
            <a:lvl1pPr>
              <a:defRPr>
                <a:solidFill>
                  <a:schemeClr val="bg1"/>
                </a:solidFill>
                <a:latin typeface="Montserrat" pitchFamily="2" charset="77"/>
              </a:defRPr>
            </a:lvl1pPr>
          </a:lstStyle>
          <a:p>
            <a:r>
              <a:rPr lang="en-US" dirty="0"/>
              <a:t>Click to edit Master title style</a:t>
            </a:r>
          </a:p>
        </p:txBody>
      </p:sp>
      <p:pic>
        <p:nvPicPr>
          <p:cNvPr id="8" name="Picture 7" descr="A black background with orange and pink text&#10;&#10;Description automatically generated">
            <a:extLst>
              <a:ext uri="{FF2B5EF4-FFF2-40B4-BE49-F238E27FC236}">
                <a16:creationId xmlns:a16="http://schemas.microsoft.com/office/drawing/2014/main" id="{D1724EC1-00D3-78AB-7D34-D77443CAE0F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6241" y="6351717"/>
            <a:ext cx="2286000" cy="449154"/>
          </a:xfrm>
          <a:prstGeom prst="rect">
            <a:avLst/>
          </a:prstGeom>
        </p:spPr>
      </p:pic>
      <p:sp>
        <p:nvSpPr>
          <p:cNvPr id="4" name="Slide Number Placeholder 3">
            <a:extLst>
              <a:ext uri="{FF2B5EF4-FFF2-40B4-BE49-F238E27FC236}">
                <a16:creationId xmlns:a16="http://schemas.microsoft.com/office/drawing/2014/main" id="{42FEFADD-7A70-7527-6163-031F29FA8C20}"/>
              </a:ext>
            </a:extLst>
          </p:cNvPr>
          <p:cNvSpPr txBox="1">
            <a:spLocks/>
          </p:cNvSpPr>
          <p:nvPr userDrawn="1"/>
        </p:nvSpPr>
        <p:spPr>
          <a:xfrm>
            <a:off x="8677595" y="6403269"/>
            <a:ext cx="3479611"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tx2"/>
                </a:solidFill>
                <a:latin typeface="Montserrat" panose="00000500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Preschool/TK/K |     </a:t>
            </a:r>
            <a:fld id="{8B512919-B088-4E12-9038-722E97F79378}" type="slidenum">
              <a:rPr lang="en-US" smtClean="0"/>
              <a:pPr/>
              <a:t>‹#›</a:t>
            </a:fld>
            <a:endParaRPr lang="en-US" dirty="0"/>
          </a:p>
        </p:txBody>
      </p:sp>
    </p:spTree>
    <p:extLst>
      <p:ext uri="{BB962C8B-B14F-4D97-AF65-F5344CB8AC3E}">
        <p14:creationId xmlns:p14="http://schemas.microsoft.com/office/powerpoint/2010/main" val="1968150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A black background with orange and pink text&#10;&#10;Description automatically generated">
            <a:extLst>
              <a:ext uri="{FF2B5EF4-FFF2-40B4-BE49-F238E27FC236}">
                <a16:creationId xmlns:a16="http://schemas.microsoft.com/office/drawing/2014/main" id="{C50AA34A-F4CA-8A34-45F0-3B46DE32E91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6241" y="6351717"/>
            <a:ext cx="2286000" cy="449154"/>
          </a:xfrm>
          <a:prstGeom prst="rect">
            <a:avLst/>
          </a:prstGeom>
        </p:spPr>
      </p:pic>
      <p:sp>
        <p:nvSpPr>
          <p:cNvPr id="2" name="Slide Number Placeholder 3">
            <a:extLst>
              <a:ext uri="{FF2B5EF4-FFF2-40B4-BE49-F238E27FC236}">
                <a16:creationId xmlns:a16="http://schemas.microsoft.com/office/drawing/2014/main" id="{B6A41DD6-3FC0-7B9C-ACE2-6546BE3B9615}"/>
              </a:ext>
            </a:extLst>
          </p:cNvPr>
          <p:cNvSpPr txBox="1">
            <a:spLocks/>
          </p:cNvSpPr>
          <p:nvPr userDrawn="1"/>
        </p:nvSpPr>
        <p:spPr>
          <a:xfrm>
            <a:off x="8677595" y="6403269"/>
            <a:ext cx="3479611"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tx2"/>
                </a:solidFill>
                <a:latin typeface="Montserrat" panose="00000500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Preschool/TK/K |     </a:t>
            </a:r>
            <a:fld id="{8B512919-B088-4E12-9038-722E97F79378}" type="slidenum">
              <a:rPr lang="en-US" smtClean="0"/>
              <a:pPr/>
              <a:t>‹#›</a:t>
            </a:fld>
            <a:endParaRPr lang="en-US" dirty="0"/>
          </a:p>
        </p:txBody>
      </p:sp>
    </p:spTree>
    <p:extLst>
      <p:ext uri="{BB962C8B-B14F-4D97-AF65-F5344CB8AC3E}">
        <p14:creationId xmlns:p14="http://schemas.microsoft.com/office/powerpoint/2010/main" val="21187612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07190-965A-EBDD-07AF-719E03061A59}"/>
              </a:ext>
            </a:extLst>
          </p:cNvPr>
          <p:cNvSpPr>
            <a:spLocks noGrp="1"/>
          </p:cNvSpPr>
          <p:nvPr>
            <p:ph type="title"/>
          </p:nvPr>
        </p:nvSpPr>
        <p:spPr>
          <a:xfrm>
            <a:off x="839788" y="457200"/>
            <a:ext cx="3932237" cy="1600200"/>
          </a:xfrm>
        </p:spPr>
        <p:txBody>
          <a:bodyPr anchor="b"/>
          <a:lstStyle>
            <a:lvl1pPr>
              <a:defRPr sz="3200">
                <a:latin typeface="Montserrat" pitchFamily="2" charset="77"/>
              </a:defRPr>
            </a:lvl1pPr>
          </a:lstStyle>
          <a:p>
            <a:r>
              <a:rPr lang="en-US"/>
              <a:t>Click to edit Master title style</a:t>
            </a:r>
          </a:p>
        </p:txBody>
      </p:sp>
      <p:sp>
        <p:nvSpPr>
          <p:cNvPr id="3" name="Content Placeholder 2">
            <a:extLst>
              <a:ext uri="{FF2B5EF4-FFF2-40B4-BE49-F238E27FC236}">
                <a16:creationId xmlns:a16="http://schemas.microsoft.com/office/drawing/2014/main" id="{59A6202B-C2B4-A588-9E1F-4A8BF1B3838C}"/>
              </a:ext>
            </a:extLst>
          </p:cNvPr>
          <p:cNvSpPr>
            <a:spLocks noGrp="1"/>
          </p:cNvSpPr>
          <p:nvPr>
            <p:ph idx="1"/>
          </p:nvPr>
        </p:nvSpPr>
        <p:spPr>
          <a:xfrm>
            <a:off x="5183188" y="987425"/>
            <a:ext cx="6172200" cy="4873625"/>
          </a:xfrm>
        </p:spPr>
        <p:txBody>
          <a:bodyPr/>
          <a:lstStyle>
            <a:lvl1pPr>
              <a:defRPr sz="3200">
                <a:latin typeface="Montserrat" pitchFamily="2" charset="77"/>
              </a:defRPr>
            </a:lvl1pPr>
            <a:lvl2pPr>
              <a:defRPr sz="2800">
                <a:latin typeface="Montserrat" pitchFamily="2" charset="77"/>
              </a:defRPr>
            </a:lvl2pPr>
            <a:lvl3pPr>
              <a:defRPr sz="2400">
                <a:latin typeface="Montserrat" pitchFamily="2" charset="77"/>
              </a:defRPr>
            </a:lvl3pPr>
            <a:lvl4pPr>
              <a:defRPr sz="2000">
                <a:latin typeface="Montserrat" pitchFamily="2" charset="77"/>
              </a:defRPr>
            </a:lvl4pPr>
            <a:lvl5pPr>
              <a:defRPr sz="2000">
                <a:latin typeface="Montserrat" pitchFamily="2" charset="77"/>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DAF49E5-F935-17B2-5630-C8C2EFA9AA41}"/>
              </a:ext>
            </a:extLst>
          </p:cNvPr>
          <p:cNvSpPr>
            <a:spLocks noGrp="1"/>
          </p:cNvSpPr>
          <p:nvPr>
            <p:ph type="body" sz="half" idx="2"/>
          </p:nvPr>
        </p:nvSpPr>
        <p:spPr>
          <a:xfrm>
            <a:off x="839788" y="2057400"/>
            <a:ext cx="3932237" cy="3811588"/>
          </a:xfrm>
        </p:spPr>
        <p:txBody>
          <a:bodyPr/>
          <a:lstStyle>
            <a:lvl1pPr marL="0" indent="0">
              <a:buNone/>
              <a:defRPr sz="1600">
                <a:latin typeface="Montserrat"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9" name="Picture 8" descr="A black background with orange and pink text&#10;&#10;Description automatically generated">
            <a:extLst>
              <a:ext uri="{FF2B5EF4-FFF2-40B4-BE49-F238E27FC236}">
                <a16:creationId xmlns:a16="http://schemas.microsoft.com/office/drawing/2014/main" id="{1D6AF51F-9DFA-9C6F-46B6-AD558124368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6241" y="6351717"/>
            <a:ext cx="2286000" cy="449154"/>
          </a:xfrm>
          <a:prstGeom prst="rect">
            <a:avLst/>
          </a:prstGeom>
        </p:spPr>
      </p:pic>
      <p:sp>
        <p:nvSpPr>
          <p:cNvPr id="5" name="Slide Number Placeholder 3">
            <a:extLst>
              <a:ext uri="{FF2B5EF4-FFF2-40B4-BE49-F238E27FC236}">
                <a16:creationId xmlns:a16="http://schemas.microsoft.com/office/drawing/2014/main" id="{E2909AF7-E602-8B0C-3531-F705AF9F518D}"/>
              </a:ext>
            </a:extLst>
          </p:cNvPr>
          <p:cNvSpPr txBox="1">
            <a:spLocks/>
          </p:cNvSpPr>
          <p:nvPr userDrawn="1"/>
        </p:nvSpPr>
        <p:spPr>
          <a:xfrm>
            <a:off x="8677595" y="6403269"/>
            <a:ext cx="3479611"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tx2"/>
                </a:solidFill>
                <a:latin typeface="Montserrat" panose="00000500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Preschool/TK/K |     </a:t>
            </a:r>
            <a:fld id="{8B512919-B088-4E12-9038-722E97F79378}" type="slidenum">
              <a:rPr lang="en-US" smtClean="0"/>
              <a:pPr/>
              <a:t>‹#›</a:t>
            </a:fld>
            <a:endParaRPr lang="en-US" dirty="0"/>
          </a:p>
        </p:txBody>
      </p:sp>
    </p:spTree>
    <p:extLst>
      <p:ext uri="{BB962C8B-B14F-4D97-AF65-F5344CB8AC3E}">
        <p14:creationId xmlns:p14="http://schemas.microsoft.com/office/powerpoint/2010/main" val="974976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24FBB-FF83-C9B1-CD65-E03D4F5AAB30}"/>
              </a:ext>
            </a:extLst>
          </p:cNvPr>
          <p:cNvSpPr>
            <a:spLocks noGrp="1"/>
          </p:cNvSpPr>
          <p:nvPr>
            <p:ph type="title"/>
          </p:nvPr>
        </p:nvSpPr>
        <p:spPr>
          <a:xfrm>
            <a:off x="839788" y="457200"/>
            <a:ext cx="3932237" cy="1600200"/>
          </a:xfrm>
        </p:spPr>
        <p:txBody>
          <a:bodyPr anchor="b"/>
          <a:lstStyle>
            <a:lvl1pPr>
              <a:defRPr sz="3200">
                <a:latin typeface="Montserrat" pitchFamily="2" charset="77"/>
              </a:defRPr>
            </a:lvl1pPr>
          </a:lstStyle>
          <a:p>
            <a:r>
              <a:rPr lang="en-US"/>
              <a:t>Click to edit Master title style</a:t>
            </a:r>
          </a:p>
        </p:txBody>
      </p:sp>
      <p:sp>
        <p:nvSpPr>
          <p:cNvPr id="3" name="Picture Placeholder 2">
            <a:extLst>
              <a:ext uri="{FF2B5EF4-FFF2-40B4-BE49-F238E27FC236}">
                <a16:creationId xmlns:a16="http://schemas.microsoft.com/office/drawing/2014/main" id="{C70FD461-79AE-06AC-4A8A-8F97F9810776}"/>
              </a:ext>
            </a:extLst>
          </p:cNvPr>
          <p:cNvSpPr>
            <a:spLocks noGrp="1"/>
          </p:cNvSpPr>
          <p:nvPr>
            <p:ph type="pic" idx="1"/>
          </p:nvPr>
        </p:nvSpPr>
        <p:spPr>
          <a:xfrm>
            <a:off x="5183188" y="987425"/>
            <a:ext cx="6172200" cy="4873625"/>
          </a:xfrm>
        </p:spPr>
        <p:txBody>
          <a:bodyPr/>
          <a:lstStyle>
            <a:lvl1pPr marL="0" indent="0">
              <a:buNone/>
              <a:defRPr sz="3200">
                <a:latin typeface="Montserrat" pitchFamily="2" charset="77"/>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6B2D769-9BCC-0D85-A22A-B0EC226B0045}"/>
              </a:ext>
            </a:extLst>
          </p:cNvPr>
          <p:cNvSpPr>
            <a:spLocks noGrp="1"/>
          </p:cNvSpPr>
          <p:nvPr>
            <p:ph type="body" sz="half" idx="2"/>
          </p:nvPr>
        </p:nvSpPr>
        <p:spPr>
          <a:xfrm>
            <a:off x="839788" y="2057400"/>
            <a:ext cx="3932237" cy="3811588"/>
          </a:xfrm>
        </p:spPr>
        <p:txBody>
          <a:bodyPr/>
          <a:lstStyle>
            <a:lvl1pPr marL="0" indent="0">
              <a:buNone/>
              <a:defRPr sz="1600">
                <a:latin typeface="Montserrat"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9" name="Picture 8" descr="A black background with orange and pink text&#10;&#10;Description automatically generated">
            <a:extLst>
              <a:ext uri="{FF2B5EF4-FFF2-40B4-BE49-F238E27FC236}">
                <a16:creationId xmlns:a16="http://schemas.microsoft.com/office/drawing/2014/main" id="{02A439C3-7DB1-77E8-3EA9-7CB3B065797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6241" y="6351717"/>
            <a:ext cx="2286000" cy="449154"/>
          </a:xfrm>
          <a:prstGeom prst="rect">
            <a:avLst/>
          </a:prstGeom>
        </p:spPr>
      </p:pic>
      <p:sp>
        <p:nvSpPr>
          <p:cNvPr id="5" name="Slide Number Placeholder 3">
            <a:extLst>
              <a:ext uri="{FF2B5EF4-FFF2-40B4-BE49-F238E27FC236}">
                <a16:creationId xmlns:a16="http://schemas.microsoft.com/office/drawing/2014/main" id="{50FA5B56-EA43-B2FB-EC98-4A2CD1B9F893}"/>
              </a:ext>
            </a:extLst>
          </p:cNvPr>
          <p:cNvSpPr txBox="1">
            <a:spLocks/>
          </p:cNvSpPr>
          <p:nvPr userDrawn="1"/>
        </p:nvSpPr>
        <p:spPr>
          <a:xfrm>
            <a:off x="8677595" y="6403269"/>
            <a:ext cx="3479611"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tx2"/>
                </a:solidFill>
                <a:latin typeface="Montserrat" panose="00000500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Preschool/TK/K |     </a:t>
            </a:r>
            <a:fld id="{8B512919-B088-4E12-9038-722E97F79378}" type="slidenum">
              <a:rPr lang="en-US" smtClean="0"/>
              <a:pPr/>
              <a:t>‹#›</a:t>
            </a:fld>
            <a:endParaRPr lang="en-US" dirty="0"/>
          </a:p>
        </p:txBody>
      </p:sp>
    </p:spTree>
    <p:extLst>
      <p:ext uri="{BB962C8B-B14F-4D97-AF65-F5344CB8AC3E}">
        <p14:creationId xmlns:p14="http://schemas.microsoft.com/office/powerpoint/2010/main" val="1001825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BC7B992-835B-9CA9-2753-5510D5C0CACA}"/>
              </a:ext>
            </a:extLst>
          </p:cNvPr>
          <p:cNvSpPr/>
          <p:nvPr userDrawn="1"/>
        </p:nvSpPr>
        <p:spPr>
          <a:xfrm>
            <a:off x="0" y="-1"/>
            <a:ext cx="12192000" cy="969264"/>
          </a:xfrm>
          <a:prstGeom prst="rect">
            <a:avLst/>
          </a:prstGeom>
          <a:solidFill>
            <a:srgbClr val="207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itchFamily="2" charset="77"/>
            </a:endParaRPr>
          </a:p>
        </p:txBody>
      </p:sp>
      <p:sp>
        <p:nvSpPr>
          <p:cNvPr id="2" name="Title 1">
            <a:extLst>
              <a:ext uri="{FF2B5EF4-FFF2-40B4-BE49-F238E27FC236}">
                <a16:creationId xmlns:a16="http://schemas.microsoft.com/office/drawing/2014/main" id="{33CD1C2F-ADBE-D7AB-25C7-1F4C327A51C9}"/>
              </a:ext>
            </a:extLst>
          </p:cNvPr>
          <p:cNvSpPr>
            <a:spLocks noGrp="1"/>
          </p:cNvSpPr>
          <p:nvPr>
            <p:ph type="title"/>
          </p:nvPr>
        </p:nvSpPr>
        <p:spPr>
          <a:xfrm>
            <a:off x="851646" y="237744"/>
            <a:ext cx="10834075" cy="507831"/>
          </a:xfrm>
        </p:spPr>
        <p:txBody>
          <a:bodyPr anchor="t" anchorCtr="0">
            <a:spAutoFit/>
          </a:bodyPr>
          <a:lstStyle>
            <a:lvl1pPr>
              <a:defRPr>
                <a:solidFill>
                  <a:schemeClr val="bg1"/>
                </a:solidFill>
                <a:latin typeface="Montserrat" pitchFamily="2" charset="77"/>
              </a:defRPr>
            </a:lvl1pPr>
          </a:lstStyle>
          <a:p>
            <a:r>
              <a:rPr lang="en-US" dirty="0"/>
              <a:t>Click to edit Master title style</a:t>
            </a:r>
          </a:p>
        </p:txBody>
      </p:sp>
      <p:sp>
        <p:nvSpPr>
          <p:cNvPr id="3" name="Content Placeholder 2">
            <a:extLst>
              <a:ext uri="{FF2B5EF4-FFF2-40B4-BE49-F238E27FC236}">
                <a16:creationId xmlns:a16="http://schemas.microsoft.com/office/drawing/2014/main" id="{EB33346D-541E-3A94-728C-8339318FF420}"/>
              </a:ext>
            </a:extLst>
          </p:cNvPr>
          <p:cNvSpPr>
            <a:spLocks noGrp="1"/>
          </p:cNvSpPr>
          <p:nvPr>
            <p:ph idx="1"/>
          </p:nvPr>
        </p:nvSpPr>
        <p:spPr>
          <a:xfrm>
            <a:off x="851646" y="1253331"/>
            <a:ext cx="10834075" cy="4351338"/>
          </a:xfrm>
        </p:spPr>
        <p:txBody>
          <a:bodyPr/>
          <a:lstStyle>
            <a:lvl1pPr>
              <a:buClr>
                <a:srgbClr val="2078B0"/>
              </a:buClr>
              <a:defRPr>
                <a:latin typeface="Montserrat" pitchFamily="2" charset="77"/>
              </a:defRPr>
            </a:lvl1pPr>
            <a:lvl2pPr>
              <a:buClr>
                <a:srgbClr val="2078B0"/>
              </a:buClr>
              <a:defRPr>
                <a:latin typeface="Montserrat" pitchFamily="2" charset="77"/>
              </a:defRPr>
            </a:lvl2pPr>
            <a:lvl3pPr>
              <a:buClr>
                <a:srgbClr val="2078B0"/>
              </a:buClr>
              <a:defRPr>
                <a:latin typeface="Montserrat" pitchFamily="2" charset="77"/>
              </a:defRPr>
            </a:lvl3pPr>
            <a:lvl4pPr>
              <a:buClr>
                <a:srgbClr val="2078B0"/>
              </a:buClr>
              <a:defRPr>
                <a:latin typeface="Montserrat" pitchFamily="2" charset="77"/>
              </a:defRPr>
            </a:lvl4pPr>
            <a:lvl5pPr>
              <a:buClr>
                <a:srgbClr val="2078B0"/>
              </a:buClr>
              <a:defRPr>
                <a:latin typeface="Montserra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descr="A black background with orange and pink text&#10;&#10;Description automatically generated">
            <a:extLst>
              <a:ext uri="{FF2B5EF4-FFF2-40B4-BE49-F238E27FC236}">
                <a16:creationId xmlns:a16="http://schemas.microsoft.com/office/drawing/2014/main" id="{87740DAD-6620-DD84-033A-BCB19B44686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6241" y="6351717"/>
            <a:ext cx="2286000" cy="449154"/>
          </a:xfrm>
          <a:prstGeom prst="rect">
            <a:avLst/>
          </a:prstGeom>
        </p:spPr>
      </p:pic>
      <p:sp>
        <p:nvSpPr>
          <p:cNvPr id="4" name="Slide Number Placeholder 3">
            <a:extLst>
              <a:ext uri="{FF2B5EF4-FFF2-40B4-BE49-F238E27FC236}">
                <a16:creationId xmlns:a16="http://schemas.microsoft.com/office/drawing/2014/main" id="{303596D3-D1EF-E43A-648E-CD800597FD9C}"/>
              </a:ext>
            </a:extLst>
          </p:cNvPr>
          <p:cNvSpPr txBox="1">
            <a:spLocks/>
          </p:cNvSpPr>
          <p:nvPr userDrawn="1"/>
        </p:nvSpPr>
        <p:spPr>
          <a:xfrm>
            <a:off x="8677595" y="6403269"/>
            <a:ext cx="3479611"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tx2"/>
                </a:solidFill>
                <a:latin typeface="Montserrat" panose="00000500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Preschool/TK/K |     </a:t>
            </a:r>
            <a:fld id="{8B512919-B088-4E12-9038-722E97F79378}" type="slidenum">
              <a:rPr lang="en-US" smtClean="0"/>
              <a:pPr/>
              <a:t>‹#›</a:t>
            </a:fld>
            <a:endParaRPr lang="en-US" dirty="0"/>
          </a:p>
        </p:txBody>
      </p:sp>
    </p:spTree>
    <p:extLst>
      <p:ext uri="{BB962C8B-B14F-4D97-AF65-F5344CB8AC3E}">
        <p14:creationId xmlns:p14="http://schemas.microsoft.com/office/powerpoint/2010/main" val="103750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1">
    <p:spTree>
      <p:nvGrpSpPr>
        <p:cNvPr id="1" name=""/>
        <p:cNvGrpSpPr/>
        <p:nvPr/>
      </p:nvGrpSpPr>
      <p:grpSpPr>
        <a:xfrm>
          <a:off x="0" y="0"/>
          <a:ext cx="0" cy="0"/>
          <a:chOff x="0" y="0"/>
          <a:chExt cx="0" cy="0"/>
        </a:xfrm>
      </p:grpSpPr>
      <p:sp>
        <p:nvSpPr>
          <p:cNvPr id="6" name="Parallelogram 4">
            <a:extLst>
              <a:ext uri="{FF2B5EF4-FFF2-40B4-BE49-F238E27FC236}">
                <a16:creationId xmlns:a16="http://schemas.microsoft.com/office/drawing/2014/main" id="{893CDC68-1E86-7883-63D6-B39BA7B32684}"/>
              </a:ext>
            </a:extLst>
          </p:cNvPr>
          <p:cNvSpPr/>
          <p:nvPr userDrawn="1"/>
        </p:nvSpPr>
        <p:spPr>
          <a:xfrm>
            <a:off x="-12123" y="0"/>
            <a:ext cx="8629073" cy="6228966"/>
          </a:xfrm>
          <a:custGeom>
            <a:avLst/>
            <a:gdLst>
              <a:gd name="connsiteX0" fmla="*/ 0 w 10778837"/>
              <a:gd name="connsiteY0" fmla="*/ 6858000 h 6858000"/>
              <a:gd name="connsiteX1" fmla="*/ 1714500 w 10778837"/>
              <a:gd name="connsiteY1" fmla="*/ 0 h 6858000"/>
              <a:gd name="connsiteX2" fmla="*/ 10778837 w 10778837"/>
              <a:gd name="connsiteY2" fmla="*/ 0 h 6858000"/>
              <a:gd name="connsiteX3" fmla="*/ 9064337 w 10778837"/>
              <a:gd name="connsiteY3" fmla="*/ 6858000 h 6858000"/>
              <a:gd name="connsiteX4" fmla="*/ 0 w 10778837"/>
              <a:gd name="connsiteY4" fmla="*/ 6858000 h 6858000"/>
              <a:gd name="connsiteX0" fmla="*/ 387350 w 9064337"/>
              <a:gd name="connsiteY0" fmla="*/ 6870700 h 6870700"/>
              <a:gd name="connsiteX1" fmla="*/ 0 w 9064337"/>
              <a:gd name="connsiteY1" fmla="*/ 0 h 6870700"/>
              <a:gd name="connsiteX2" fmla="*/ 9064337 w 9064337"/>
              <a:gd name="connsiteY2" fmla="*/ 0 h 6870700"/>
              <a:gd name="connsiteX3" fmla="*/ 7349837 w 9064337"/>
              <a:gd name="connsiteY3" fmla="*/ 6858000 h 6870700"/>
              <a:gd name="connsiteX4" fmla="*/ 387350 w 9064337"/>
              <a:gd name="connsiteY4" fmla="*/ 6870700 h 6870700"/>
              <a:gd name="connsiteX0" fmla="*/ 12700 w 9064337"/>
              <a:gd name="connsiteY0" fmla="*/ 6870700 h 6870700"/>
              <a:gd name="connsiteX1" fmla="*/ 0 w 9064337"/>
              <a:gd name="connsiteY1" fmla="*/ 0 h 6870700"/>
              <a:gd name="connsiteX2" fmla="*/ 9064337 w 9064337"/>
              <a:gd name="connsiteY2" fmla="*/ 0 h 6870700"/>
              <a:gd name="connsiteX3" fmla="*/ 7349837 w 9064337"/>
              <a:gd name="connsiteY3" fmla="*/ 6858000 h 6870700"/>
              <a:gd name="connsiteX4" fmla="*/ 12700 w 9064337"/>
              <a:gd name="connsiteY4" fmla="*/ 6870700 h 6870700"/>
              <a:gd name="connsiteX0" fmla="*/ 12700 w 9064337"/>
              <a:gd name="connsiteY0" fmla="*/ 6870700 h 6870700"/>
              <a:gd name="connsiteX1" fmla="*/ 0 w 9064337"/>
              <a:gd name="connsiteY1" fmla="*/ 0 h 6870700"/>
              <a:gd name="connsiteX2" fmla="*/ 9064337 w 9064337"/>
              <a:gd name="connsiteY2" fmla="*/ 0 h 6870700"/>
              <a:gd name="connsiteX3" fmla="*/ 9026237 w 9064337"/>
              <a:gd name="connsiteY3" fmla="*/ 6858000 h 6870700"/>
              <a:gd name="connsiteX4" fmla="*/ 12700 w 9064337"/>
              <a:gd name="connsiteY4" fmla="*/ 6870700 h 687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64337" h="6870700">
                <a:moveTo>
                  <a:pt x="12700" y="6870700"/>
                </a:moveTo>
                <a:cubicBezTo>
                  <a:pt x="8467" y="4580467"/>
                  <a:pt x="4233" y="2290233"/>
                  <a:pt x="0" y="0"/>
                </a:cubicBezTo>
                <a:lnTo>
                  <a:pt x="9064337" y="0"/>
                </a:lnTo>
                <a:lnTo>
                  <a:pt x="9026237" y="6858000"/>
                </a:lnTo>
                <a:lnTo>
                  <a:pt x="12700" y="6870700"/>
                </a:lnTo>
                <a:close/>
              </a:path>
            </a:pathLst>
          </a:custGeom>
          <a:solidFill>
            <a:srgbClr val="2078B0"/>
          </a:solidFill>
          <a:ln>
            <a:noFill/>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anose="00000500000000000000" pitchFamily="50" charset="0"/>
            </a:endParaRPr>
          </a:p>
        </p:txBody>
      </p:sp>
      <p:pic>
        <p:nvPicPr>
          <p:cNvPr id="2" name="Graphic 1">
            <a:extLst>
              <a:ext uri="{FF2B5EF4-FFF2-40B4-BE49-F238E27FC236}">
                <a16:creationId xmlns:a16="http://schemas.microsoft.com/office/drawing/2014/main" id="{8A9502AD-75BA-0BCE-4542-FCB8CEEFEE8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76051" y="101134"/>
            <a:ext cx="508612" cy="445035"/>
          </a:xfrm>
          <a:prstGeom prst="rect">
            <a:avLst/>
          </a:prstGeom>
        </p:spPr>
      </p:pic>
      <p:sp>
        <p:nvSpPr>
          <p:cNvPr id="7" name="Title 1">
            <a:extLst>
              <a:ext uri="{FF2B5EF4-FFF2-40B4-BE49-F238E27FC236}">
                <a16:creationId xmlns:a16="http://schemas.microsoft.com/office/drawing/2014/main" id="{71646C35-939F-0696-8D86-8FE96EFC75EF}"/>
              </a:ext>
            </a:extLst>
          </p:cNvPr>
          <p:cNvSpPr>
            <a:spLocks noGrp="1"/>
          </p:cNvSpPr>
          <p:nvPr>
            <p:ph type="title"/>
          </p:nvPr>
        </p:nvSpPr>
        <p:spPr>
          <a:xfrm>
            <a:off x="1022350" y="2603734"/>
            <a:ext cx="5720195" cy="1421928"/>
          </a:xfrm>
        </p:spPr>
        <p:txBody>
          <a:bodyPr wrap="square" anchor="t" anchorCtr="0">
            <a:spAutoFit/>
          </a:bodyPr>
          <a:lstStyle>
            <a:lvl1pPr algn="ctr">
              <a:defRPr sz="4800">
                <a:solidFill>
                  <a:schemeClr val="bg1"/>
                </a:solidFill>
                <a:latin typeface="Montserrat" pitchFamily="2" charset="77"/>
              </a:defRPr>
            </a:lvl1pPr>
          </a:lstStyle>
          <a:p>
            <a:r>
              <a:rPr lang="en-US" dirty="0"/>
              <a:t>Click to edit Master title style</a:t>
            </a:r>
          </a:p>
        </p:txBody>
      </p:sp>
      <p:pic>
        <p:nvPicPr>
          <p:cNvPr id="8" name="Picture 7" descr="A black background with orange and pink text&#10;&#10;Description automatically generated">
            <a:extLst>
              <a:ext uri="{FF2B5EF4-FFF2-40B4-BE49-F238E27FC236}">
                <a16:creationId xmlns:a16="http://schemas.microsoft.com/office/drawing/2014/main" id="{E91EE854-F77C-48C5-41B5-006E9FABEE4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36241" y="6351717"/>
            <a:ext cx="2286000" cy="449154"/>
          </a:xfrm>
          <a:prstGeom prst="rect">
            <a:avLst/>
          </a:prstGeom>
        </p:spPr>
      </p:pic>
      <p:sp>
        <p:nvSpPr>
          <p:cNvPr id="3" name="Slide Number Placeholder 3">
            <a:extLst>
              <a:ext uri="{FF2B5EF4-FFF2-40B4-BE49-F238E27FC236}">
                <a16:creationId xmlns:a16="http://schemas.microsoft.com/office/drawing/2014/main" id="{5512B006-9F9A-3263-EB74-80CD90864169}"/>
              </a:ext>
            </a:extLst>
          </p:cNvPr>
          <p:cNvSpPr txBox="1">
            <a:spLocks/>
          </p:cNvSpPr>
          <p:nvPr userDrawn="1"/>
        </p:nvSpPr>
        <p:spPr>
          <a:xfrm>
            <a:off x="8677595" y="6403269"/>
            <a:ext cx="3479611"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tx2"/>
                </a:solidFill>
                <a:latin typeface="Montserrat" panose="00000500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Preschool/TK/K |     </a:t>
            </a:r>
            <a:fld id="{8B512919-B088-4E12-9038-722E97F79378}" type="slidenum">
              <a:rPr lang="en-US" smtClean="0"/>
              <a:pPr/>
              <a:t>‹#›</a:t>
            </a:fld>
            <a:endParaRPr lang="en-US" dirty="0"/>
          </a:p>
        </p:txBody>
      </p:sp>
    </p:spTree>
    <p:extLst>
      <p:ext uri="{BB962C8B-B14F-4D97-AF65-F5344CB8AC3E}">
        <p14:creationId xmlns:p14="http://schemas.microsoft.com/office/powerpoint/2010/main" val="2775091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53F61F-4211-FC0C-0F79-348FCF10FDF1}"/>
              </a:ext>
            </a:extLst>
          </p:cNvPr>
          <p:cNvSpPr/>
          <p:nvPr userDrawn="1"/>
        </p:nvSpPr>
        <p:spPr>
          <a:xfrm>
            <a:off x="4047359" y="-2"/>
            <a:ext cx="8144642" cy="6261099"/>
          </a:xfrm>
          <a:prstGeom prst="rect">
            <a:avLst/>
          </a:prstGeom>
          <a:solidFill>
            <a:srgbClr val="207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itchFamily="2" charset="77"/>
            </a:endParaRPr>
          </a:p>
        </p:txBody>
      </p:sp>
      <p:sp>
        <p:nvSpPr>
          <p:cNvPr id="7" name="Title 1">
            <a:extLst>
              <a:ext uri="{FF2B5EF4-FFF2-40B4-BE49-F238E27FC236}">
                <a16:creationId xmlns:a16="http://schemas.microsoft.com/office/drawing/2014/main" id="{277E722D-964F-6926-6941-B07C59F26A69}"/>
              </a:ext>
            </a:extLst>
          </p:cNvPr>
          <p:cNvSpPr>
            <a:spLocks noGrp="1"/>
          </p:cNvSpPr>
          <p:nvPr>
            <p:ph type="title"/>
          </p:nvPr>
        </p:nvSpPr>
        <p:spPr>
          <a:xfrm>
            <a:off x="4303419" y="237744"/>
            <a:ext cx="7705701" cy="535531"/>
          </a:xfrm>
        </p:spPr>
        <p:txBody>
          <a:bodyPr>
            <a:spAutoFit/>
          </a:bodyPr>
          <a:lstStyle>
            <a:lvl1pPr>
              <a:defRPr sz="3200" b="1">
                <a:solidFill>
                  <a:schemeClr val="bg1"/>
                </a:solidFill>
                <a:latin typeface="Montserrat" pitchFamily="2" charset="77"/>
              </a:defRPr>
            </a:lvl1pPr>
          </a:lstStyle>
          <a:p>
            <a:r>
              <a:rPr lang="en-US" dirty="0"/>
              <a:t>Click to edit Master title style</a:t>
            </a:r>
          </a:p>
        </p:txBody>
      </p:sp>
      <p:sp>
        <p:nvSpPr>
          <p:cNvPr id="8" name="Content Placeholder 2">
            <a:extLst>
              <a:ext uri="{FF2B5EF4-FFF2-40B4-BE49-F238E27FC236}">
                <a16:creationId xmlns:a16="http://schemas.microsoft.com/office/drawing/2014/main" id="{CC35C7D8-2045-FB6C-413B-E2DB364759B2}"/>
              </a:ext>
            </a:extLst>
          </p:cNvPr>
          <p:cNvSpPr>
            <a:spLocks noGrp="1"/>
          </p:cNvSpPr>
          <p:nvPr>
            <p:ph idx="1"/>
          </p:nvPr>
        </p:nvSpPr>
        <p:spPr>
          <a:xfrm>
            <a:off x="4348480" y="1876097"/>
            <a:ext cx="7487919" cy="4300866"/>
          </a:xfrm>
        </p:spPr>
        <p:txBody>
          <a:bodyPr/>
          <a:lstStyle>
            <a:lvl1pPr>
              <a:buClr>
                <a:schemeClr val="bg1"/>
              </a:buClr>
              <a:defRPr>
                <a:solidFill>
                  <a:schemeClr val="bg1"/>
                </a:solidFill>
                <a:latin typeface="Montserrat" pitchFamily="2" charset="77"/>
              </a:defRPr>
            </a:lvl1pPr>
            <a:lvl2pPr>
              <a:buClr>
                <a:schemeClr val="bg1"/>
              </a:buClr>
              <a:defRPr>
                <a:solidFill>
                  <a:schemeClr val="bg1"/>
                </a:solidFill>
                <a:latin typeface="Montserrat" pitchFamily="2" charset="77"/>
              </a:defRPr>
            </a:lvl2pPr>
            <a:lvl3pPr>
              <a:buClr>
                <a:schemeClr val="bg1"/>
              </a:buClr>
              <a:defRPr>
                <a:solidFill>
                  <a:schemeClr val="bg1"/>
                </a:solidFill>
                <a:latin typeface="Montserrat" pitchFamily="2" charset="77"/>
              </a:defRPr>
            </a:lvl3pPr>
            <a:lvl4pPr>
              <a:buClr>
                <a:schemeClr val="bg1"/>
              </a:buClr>
              <a:defRPr>
                <a:solidFill>
                  <a:schemeClr val="bg1"/>
                </a:solidFill>
                <a:latin typeface="Montserrat" pitchFamily="2" charset="77"/>
              </a:defRPr>
            </a:lvl4pPr>
            <a:lvl5pPr>
              <a:buClr>
                <a:schemeClr val="bg1"/>
              </a:buClr>
              <a:defRPr>
                <a:solidFill>
                  <a:schemeClr val="bg1"/>
                </a:solidFill>
                <a:latin typeface="Montserra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Picture Placeholder 2">
            <a:extLst>
              <a:ext uri="{FF2B5EF4-FFF2-40B4-BE49-F238E27FC236}">
                <a16:creationId xmlns:a16="http://schemas.microsoft.com/office/drawing/2014/main" id="{76513295-8E09-244A-2049-48F81DF08D12}"/>
              </a:ext>
            </a:extLst>
          </p:cNvPr>
          <p:cNvSpPr>
            <a:spLocks noGrp="1"/>
          </p:cNvSpPr>
          <p:nvPr>
            <p:ph type="pic" idx="13"/>
          </p:nvPr>
        </p:nvSpPr>
        <p:spPr>
          <a:xfrm>
            <a:off x="0" y="0"/>
            <a:ext cx="4038599" cy="6261099"/>
          </a:xfrm>
        </p:spPr>
        <p:txBody>
          <a:bodyPr/>
          <a:lstStyle>
            <a:lvl1pPr marL="0" indent="0">
              <a:buNone/>
              <a:defRPr sz="3200">
                <a:latin typeface="Montserrat" pitchFamily="2" charset="77"/>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2" name="Subtitle 2">
            <a:extLst>
              <a:ext uri="{FF2B5EF4-FFF2-40B4-BE49-F238E27FC236}">
                <a16:creationId xmlns:a16="http://schemas.microsoft.com/office/drawing/2014/main" id="{4D7A4D84-B73D-5B55-A89F-415F0A515566}"/>
              </a:ext>
            </a:extLst>
          </p:cNvPr>
          <p:cNvSpPr>
            <a:spLocks noGrp="1"/>
          </p:cNvSpPr>
          <p:nvPr>
            <p:ph type="subTitle" idx="14" hasCustomPrompt="1"/>
          </p:nvPr>
        </p:nvSpPr>
        <p:spPr>
          <a:xfrm>
            <a:off x="4364335" y="1027595"/>
            <a:ext cx="7254326" cy="580486"/>
          </a:xfrm>
        </p:spPr>
        <p:txBody>
          <a:bodyPr anchor="ctr">
            <a:normAutofit/>
          </a:bodyPr>
          <a:lstStyle>
            <a:lvl1pPr marL="0" indent="0" algn="l">
              <a:buNone/>
              <a:defRPr sz="3200" b="0" i="0">
                <a:solidFill>
                  <a:schemeClr val="bg1"/>
                </a:solidFill>
                <a:latin typeface="Montserra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Enter subtitle here</a:t>
            </a:r>
          </a:p>
        </p:txBody>
      </p:sp>
      <p:pic>
        <p:nvPicPr>
          <p:cNvPr id="12" name="Picture 11" descr="A black background with orange and pink text&#10;&#10;Description automatically generated">
            <a:extLst>
              <a:ext uri="{FF2B5EF4-FFF2-40B4-BE49-F238E27FC236}">
                <a16:creationId xmlns:a16="http://schemas.microsoft.com/office/drawing/2014/main" id="{044E77DB-BAAF-8581-2CDF-7D5632479C1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6241" y="6351717"/>
            <a:ext cx="2286000" cy="449154"/>
          </a:xfrm>
          <a:prstGeom prst="rect">
            <a:avLst/>
          </a:prstGeom>
        </p:spPr>
      </p:pic>
      <p:sp>
        <p:nvSpPr>
          <p:cNvPr id="3" name="Slide Number Placeholder 3">
            <a:extLst>
              <a:ext uri="{FF2B5EF4-FFF2-40B4-BE49-F238E27FC236}">
                <a16:creationId xmlns:a16="http://schemas.microsoft.com/office/drawing/2014/main" id="{C9566638-E89A-9079-A7CD-71EB5853B5B0}"/>
              </a:ext>
            </a:extLst>
          </p:cNvPr>
          <p:cNvSpPr txBox="1">
            <a:spLocks/>
          </p:cNvSpPr>
          <p:nvPr userDrawn="1"/>
        </p:nvSpPr>
        <p:spPr>
          <a:xfrm>
            <a:off x="8677595" y="6403269"/>
            <a:ext cx="3479611"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tx2"/>
                </a:solidFill>
                <a:latin typeface="Montserrat" panose="00000500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Preschool/TK/K |     </a:t>
            </a:r>
            <a:fld id="{8B512919-B088-4E12-9038-722E97F79378}" type="slidenum">
              <a:rPr lang="en-US" smtClean="0"/>
              <a:pPr/>
              <a:t>‹#›</a:t>
            </a:fld>
            <a:endParaRPr lang="en-US" dirty="0"/>
          </a:p>
        </p:txBody>
      </p:sp>
    </p:spTree>
    <p:extLst>
      <p:ext uri="{BB962C8B-B14F-4D97-AF65-F5344CB8AC3E}">
        <p14:creationId xmlns:p14="http://schemas.microsoft.com/office/powerpoint/2010/main" val="11596063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5">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38E627EE-0A7F-0078-3527-846179D3A03E}"/>
              </a:ext>
            </a:extLst>
          </p:cNvPr>
          <p:cNvSpPr/>
          <p:nvPr userDrawn="1"/>
        </p:nvSpPr>
        <p:spPr>
          <a:xfrm>
            <a:off x="618565" y="685800"/>
            <a:ext cx="5155453" cy="5491163"/>
          </a:xfrm>
          <a:prstGeom prst="rect">
            <a:avLst/>
          </a:prstGeom>
          <a:solidFill>
            <a:srgbClr val="2078AE"/>
          </a:solidFill>
          <a:ln w="25400">
            <a:noFill/>
            <a:prstDash val="solid"/>
            <a:round/>
          </a:ln>
          <a:effectLst>
            <a:outerShdw blurRad="76200" dist="635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itchFamily="2" charset="77"/>
            </a:endParaRPr>
          </a:p>
        </p:txBody>
      </p:sp>
      <p:sp>
        <p:nvSpPr>
          <p:cNvPr id="17" name="Title 1">
            <a:extLst>
              <a:ext uri="{FF2B5EF4-FFF2-40B4-BE49-F238E27FC236}">
                <a16:creationId xmlns:a16="http://schemas.microsoft.com/office/drawing/2014/main" id="{D9BE3C12-23AE-5E72-09F2-AAB9B150A468}"/>
              </a:ext>
            </a:extLst>
          </p:cNvPr>
          <p:cNvSpPr>
            <a:spLocks noGrp="1"/>
          </p:cNvSpPr>
          <p:nvPr>
            <p:ph type="title"/>
          </p:nvPr>
        </p:nvSpPr>
        <p:spPr>
          <a:xfrm>
            <a:off x="1237130" y="905669"/>
            <a:ext cx="4034118" cy="5041900"/>
          </a:xfrm>
        </p:spPr>
        <p:txBody>
          <a:bodyPr>
            <a:normAutofit/>
          </a:bodyPr>
          <a:lstStyle>
            <a:lvl1pPr algn="ctr">
              <a:defRPr sz="4800">
                <a:solidFill>
                  <a:schemeClr val="bg1"/>
                </a:solidFill>
                <a:latin typeface="Montserrat" pitchFamily="2" charset="77"/>
              </a:defRPr>
            </a:lvl1pPr>
          </a:lstStyle>
          <a:p>
            <a:r>
              <a:rPr lang="en-US" dirty="0"/>
              <a:t>Click to edit Master title style</a:t>
            </a:r>
          </a:p>
        </p:txBody>
      </p:sp>
      <p:sp>
        <p:nvSpPr>
          <p:cNvPr id="18" name="Content Placeholder 2">
            <a:extLst>
              <a:ext uri="{FF2B5EF4-FFF2-40B4-BE49-F238E27FC236}">
                <a16:creationId xmlns:a16="http://schemas.microsoft.com/office/drawing/2014/main" id="{955EC6AE-21B1-EBC3-1269-54B3B8D45118}"/>
              </a:ext>
            </a:extLst>
          </p:cNvPr>
          <p:cNvSpPr>
            <a:spLocks noGrp="1"/>
          </p:cNvSpPr>
          <p:nvPr>
            <p:ph idx="1"/>
          </p:nvPr>
        </p:nvSpPr>
        <p:spPr>
          <a:xfrm>
            <a:off x="6096000" y="685800"/>
            <a:ext cx="5257800" cy="5491163"/>
          </a:xfrm>
        </p:spPr>
        <p:txBody>
          <a:bodyPr anchor="ctr"/>
          <a:lstStyle>
            <a:lvl1pPr>
              <a:defRPr>
                <a:latin typeface="Montserrat" pitchFamily="2" charset="77"/>
              </a:defRPr>
            </a:lvl1pPr>
            <a:lvl2pPr>
              <a:defRPr>
                <a:latin typeface="Montserrat" pitchFamily="2" charset="77"/>
              </a:defRPr>
            </a:lvl2pPr>
            <a:lvl3pPr>
              <a:defRPr>
                <a:latin typeface="Montserrat" pitchFamily="2" charset="77"/>
              </a:defRPr>
            </a:lvl3pPr>
            <a:lvl4pPr>
              <a:defRPr>
                <a:latin typeface="Montserrat" pitchFamily="2" charset="77"/>
              </a:defRPr>
            </a:lvl4pPr>
            <a:lvl5pPr>
              <a:defRPr>
                <a:latin typeface="Montserra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descr="A black background with orange and pink text&#10;&#10;Description automatically generated">
            <a:extLst>
              <a:ext uri="{FF2B5EF4-FFF2-40B4-BE49-F238E27FC236}">
                <a16:creationId xmlns:a16="http://schemas.microsoft.com/office/drawing/2014/main" id="{A706EE0E-26DD-AAA7-91C2-A08D4BC2954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6241" y="6351717"/>
            <a:ext cx="2286000" cy="449154"/>
          </a:xfrm>
          <a:prstGeom prst="rect">
            <a:avLst/>
          </a:prstGeom>
        </p:spPr>
      </p:pic>
      <p:sp>
        <p:nvSpPr>
          <p:cNvPr id="2" name="Slide Number Placeholder 3">
            <a:extLst>
              <a:ext uri="{FF2B5EF4-FFF2-40B4-BE49-F238E27FC236}">
                <a16:creationId xmlns:a16="http://schemas.microsoft.com/office/drawing/2014/main" id="{4A656F74-0B25-2F27-0D74-4D31C71B1518}"/>
              </a:ext>
            </a:extLst>
          </p:cNvPr>
          <p:cNvSpPr txBox="1">
            <a:spLocks/>
          </p:cNvSpPr>
          <p:nvPr userDrawn="1"/>
        </p:nvSpPr>
        <p:spPr>
          <a:xfrm>
            <a:off x="8677595" y="6403269"/>
            <a:ext cx="3479611"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tx2"/>
                </a:solidFill>
                <a:latin typeface="Montserrat" panose="00000500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Preschool/TK/K |     </a:t>
            </a:r>
            <a:fld id="{8B512919-B088-4E12-9038-722E97F79378}" type="slidenum">
              <a:rPr lang="en-US" smtClean="0"/>
              <a:pPr/>
              <a:t>‹#›</a:t>
            </a:fld>
            <a:endParaRPr lang="en-US" dirty="0"/>
          </a:p>
        </p:txBody>
      </p:sp>
    </p:spTree>
    <p:extLst>
      <p:ext uri="{BB962C8B-B14F-4D97-AF65-F5344CB8AC3E}">
        <p14:creationId xmlns:p14="http://schemas.microsoft.com/office/powerpoint/2010/main" val="2131298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832852-58CE-6473-0BBB-FC1E334A8753}"/>
              </a:ext>
            </a:extLst>
          </p:cNvPr>
          <p:cNvSpPr/>
          <p:nvPr userDrawn="1"/>
        </p:nvSpPr>
        <p:spPr>
          <a:xfrm>
            <a:off x="0" y="-1"/>
            <a:ext cx="12192000" cy="969264"/>
          </a:xfrm>
          <a:prstGeom prst="rect">
            <a:avLst/>
          </a:prstGeom>
          <a:solidFill>
            <a:srgbClr val="207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itchFamily="2" charset="77"/>
            </a:endParaRPr>
          </a:p>
        </p:txBody>
      </p:sp>
      <p:sp>
        <p:nvSpPr>
          <p:cNvPr id="3" name="Content Placeholder 2">
            <a:extLst>
              <a:ext uri="{FF2B5EF4-FFF2-40B4-BE49-F238E27FC236}">
                <a16:creationId xmlns:a16="http://schemas.microsoft.com/office/drawing/2014/main" id="{9FAE4AF1-6EAD-64C4-F42D-DC36190BEC61}"/>
              </a:ext>
            </a:extLst>
          </p:cNvPr>
          <p:cNvSpPr>
            <a:spLocks noGrp="1"/>
          </p:cNvSpPr>
          <p:nvPr>
            <p:ph sz="half" idx="1"/>
          </p:nvPr>
        </p:nvSpPr>
        <p:spPr>
          <a:xfrm>
            <a:off x="838200" y="1324303"/>
            <a:ext cx="5181600" cy="4852660"/>
          </a:xfrm>
        </p:spPr>
        <p:txBody>
          <a:bodyPr/>
          <a:lstStyle>
            <a:lvl1pPr>
              <a:buClr>
                <a:srgbClr val="2078AE"/>
              </a:buClr>
              <a:defRPr>
                <a:latin typeface="Montserrat" pitchFamily="2" charset="77"/>
              </a:defRPr>
            </a:lvl1pPr>
            <a:lvl2pPr>
              <a:buClr>
                <a:srgbClr val="2078AE"/>
              </a:buClr>
              <a:defRPr>
                <a:latin typeface="Montserrat" pitchFamily="2" charset="77"/>
              </a:defRPr>
            </a:lvl2pPr>
            <a:lvl3pPr>
              <a:buClr>
                <a:srgbClr val="2078AE"/>
              </a:buClr>
              <a:defRPr>
                <a:latin typeface="Montserrat" pitchFamily="2" charset="77"/>
              </a:defRPr>
            </a:lvl3pPr>
            <a:lvl4pPr>
              <a:buClr>
                <a:srgbClr val="2078AE"/>
              </a:buClr>
              <a:defRPr>
                <a:latin typeface="Montserrat" pitchFamily="2" charset="77"/>
              </a:defRPr>
            </a:lvl4pPr>
            <a:lvl5pPr>
              <a:buClr>
                <a:srgbClr val="2078AE"/>
              </a:buClr>
              <a:defRPr>
                <a:latin typeface="Montserra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1B61BBA8-0A2B-8AE5-81F4-FA2F0A66FA8D}"/>
              </a:ext>
            </a:extLst>
          </p:cNvPr>
          <p:cNvSpPr>
            <a:spLocks noGrp="1"/>
          </p:cNvSpPr>
          <p:nvPr>
            <p:ph sz="half" idx="2"/>
          </p:nvPr>
        </p:nvSpPr>
        <p:spPr>
          <a:xfrm>
            <a:off x="6172200" y="1324303"/>
            <a:ext cx="5181600" cy="4852660"/>
          </a:xfrm>
        </p:spPr>
        <p:txBody>
          <a:bodyPr/>
          <a:lstStyle>
            <a:lvl1pPr>
              <a:buClr>
                <a:srgbClr val="2078AE"/>
              </a:buClr>
              <a:defRPr>
                <a:latin typeface="Montserrat" pitchFamily="2" charset="77"/>
              </a:defRPr>
            </a:lvl1pPr>
            <a:lvl2pPr>
              <a:buClr>
                <a:srgbClr val="2078AE"/>
              </a:buClr>
              <a:defRPr>
                <a:latin typeface="Montserrat" pitchFamily="2" charset="77"/>
              </a:defRPr>
            </a:lvl2pPr>
            <a:lvl3pPr>
              <a:buClr>
                <a:srgbClr val="2078AE"/>
              </a:buClr>
              <a:defRPr>
                <a:latin typeface="Montserrat" pitchFamily="2" charset="77"/>
              </a:defRPr>
            </a:lvl3pPr>
            <a:lvl4pPr>
              <a:buClr>
                <a:srgbClr val="2078AE"/>
              </a:buClr>
              <a:defRPr>
                <a:latin typeface="Montserrat" pitchFamily="2" charset="77"/>
              </a:defRPr>
            </a:lvl4pPr>
            <a:lvl5pPr>
              <a:buClr>
                <a:srgbClr val="2078AE"/>
              </a:buClr>
              <a:defRPr>
                <a:latin typeface="Montserra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a:extLst>
              <a:ext uri="{FF2B5EF4-FFF2-40B4-BE49-F238E27FC236}">
                <a16:creationId xmlns:a16="http://schemas.microsoft.com/office/drawing/2014/main" id="{0EB9DD08-DE4B-3F61-5503-09F4531B37D9}"/>
              </a:ext>
            </a:extLst>
          </p:cNvPr>
          <p:cNvSpPr>
            <a:spLocks noGrp="1"/>
          </p:cNvSpPr>
          <p:nvPr>
            <p:ph type="title"/>
          </p:nvPr>
        </p:nvSpPr>
        <p:spPr>
          <a:xfrm>
            <a:off x="838199" y="237744"/>
            <a:ext cx="10812517" cy="507831"/>
          </a:xfrm>
        </p:spPr>
        <p:txBody>
          <a:bodyPr>
            <a:spAutoFit/>
          </a:bodyPr>
          <a:lstStyle>
            <a:lvl1pPr>
              <a:defRPr>
                <a:solidFill>
                  <a:schemeClr val="bg1"/>
                </a:solidFill>
                <a:latin typeface="Montserrat" pitchFamily="2" charset="77"/>
              </a:defRPr>
            </a:lvl1pPr>
          </a:lstStyle>
          <a:p>
            <a:r>
              <a:rPr lang="en-US" dirty="0"/>
              <a:t>Click to edit Master title style</a:t>
            </a:r>
          </a:p>
        </p:txBody>
      </p:sp>
      <p:pic>
        <p:nvPicPr>
          <p:cNvPr id="10" name="Picture 9" descr="A black background with orange and pink text&#10;&#10;Description automatically generated">
            <a:extLst>
              <a:ext uri="{FF2B5EF4-FFF2-40B4-BE49-F238E27FC236}">
                <a16:creationId xmlns:a16="http://schemas.microsoft.com/office/drawing/2014/main" id="{30F79C43-C888-852D-E97B-0023E9BA20C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6241" y="6351717"/>
            <a:ext cx="2286000" cy="449154"/>
          </a:xfrm>
          <a:prstGeom prst="rect">
            <a:avLst/>
          </a:prstGeom>
        </p:spPr>
      </p:pic>
      <p:sp>
        <p:nvSpPr>
          <p:cNvPr id="5" name="Slide Number Placeholder 3">
            <a:extLst>
              <a:ext uri="{FF2B5EF4-FFF2-40B4-BE49-F238E27FC236}">
                <a16:creationId xmlns:a16="http://schemas.microsoft.com/office/drawing/2014/main" id="{11309FCC-6448-2E32-8D22-3EF16FE9BABA}"/>
              </a:ext>
            </a:extLst>
          </p:cNvPr>
          <p:cNvSpPr txBox="1">
            <a:spLocks/>
          </p:cNvSpPr>
          <p:nvPr userDrawn="1"/>
        </p:nvSpPr>
        <p:spPr>
          <a:xfrm>
            <a:off x="8677595" y="6403269"/>
            <a:ext cx="3479611"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tx2"/>
                </a:solidFill>
                <a:latin typeface="Montserrat" panose="00000500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Preschool/TK/K |     </a:t>
            </a:r>
            <a:fld id="{8B512919-B088-4E12-9038-722E97F79378}" type="slidenum">
              <a:rPr lang="en-US" smtClean="0"/>
              <a:pPr/>
              <a:t>‹#›</a:t>
            </a:fld>
            <a:endParaRPr lang="en-US" dirty="0"/>
          </a:p>
        </p:txBody>
      </p:sp>
    </p:spTree>
    <p:extLst>
      <p:ext uri="{BB962C8B-B14F-4D97-AF65-F5344CB8AC3E}">
        <p14:creationId xmlns:p14="http://schemas.microsoft.com/office/powerpoint/2010/main" val="22477482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724F931-A9E5-BA55-03DC-13CFBC0FBC9A}"/>
              </a:ext>
            </a:extLst>
          </p:cNvPr>
          <p:cNvSpPr/>
          <p:nvPr userDrawn="1"/>
        </p:nvSpPr>
        <p:spPr>
          <a:xfrm>
            <a:off x="0" y="-1"/>
            <a:ext cx="12192000" cy="969264"/>
          </a:xfrm>
          <a:prstGeom prst="rect">
            <a:avLst/>
          </a:prstGeom>
          <a:solidFill>
            <a:srgbClr val="207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itchFamily="2" charset="77"/>
            </a:endParaRPr>
          </a:p>
        </p:txBody>
      </p:sp>
      <p:sp>
        <p:nvSpPr>
          <p:cNvPr id="3" name="Content Placeholder 2">
            <a:extLst>
              <a:ext uri="{FF2B5EF4-FFF2-40B4-BE49-F238E27FC236}">
                <a16:creationId xmlns:a16="http://schemas.microsoft.com/office/drawing/2014/main" id="{9FAE4AF1-6EAD-64C4-F42D-DC36190BEC61}"/>
              </a:ext>
            </a:extLst>
          </p:cNvPr>
          <p:cNvSpPr>
            <a:spLocks noGrp="1"/>
          </p:cNvSpPr>
          <p:nvPr>
            <p:ph sz="half" idx="1"/>
          </p:nvPr>
        </p:nvSpPr>
        <p:spPr>
          <a:xfrm>
            <a:off x="838200" y="1923393"/>
            <a:ext cx="5181600" cy="4348819"/>
          </a:xfrm>
        </p:spPr>
        <p:txBody>
          <a:bodyPr/>
          <a:lstStyle>
            <a:lvl1pPr>
              <a:buClr>
                <a:srgbClr val="2078AE"/>
              </a:buClr>
              <a:defRPr>
                <a:latin typeface="Montserrat" pitchFamily="2" charset="77"/>
              </a:defRPr>
            </a:lvl1pPr>
            <a:lvl2pPr>
              <a:buClr>
                <a:srgbClr val="2078AE"/>
              </a:buClr>
              <a:defRPr>
                <a:latin typeface="Montserrat" pitchFamily="2" charset="77"/>
              </a:defRPr>
            </a:lvl2pPr>
            <a:lvl3pPr>
              <a:buClr>
                <a:srgbClr val="2078AE"/>
              </a:buClr>
              <a:defRPr>
                <a:latin typeface="Montserrat" pitchFamily="2" charset="77"/>
              </a:defRPr>
            </a:lvl3pPr>
            <a:lvl4pPr>
              <a:buClr>
                <a:srgbClr val="2078AE"/>
              </a:buClr>
              <a:defRPr>
                <a:latin typeface="Montserrat" pitchFamily="2" charset="77"/>
              </a:defRPr>
            </a:lvl4pPr>
            <a:lvl5pPr>
              <a:buClr>
                <a:srgbClr val="2078AE"/>
              </a:buClr>
              <a:defRPr>
                <a:latin typeface="Montserra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1B61BBA8-0A2B-8AE5-81F4-FA2F0A66FA8D}"/>
              </a:ext>
            </a:extLst>
          </p:cNvPr>
          <p:cNvSpPr>
            <a:spLocks noGrp="1"/>
          </p:cNvSpPr>
          <p:nvPr>
            <p:ph sz="half" idx="2"/>
          </p:nvPr>
        </p:nvSpPr>
        <p:spPr>
          <a:xfrm>
            <a:off x="6172200" y="1923393"/>
            <a:ext cx="5181600" cy="4348820"/>
          </a:xfrm>
        </p:spPr>
        <p:txBody>
          <a:bodyPr/>
          <a:lstStyle>
            <a:lvl1pPr>
              <a:buClr>
                <a:srgbClr val="2078AE"/>
              </a:buClr>
              <a:defRPr>
                <a:latin typeface="Montserrat" pitchFamily="2" charset="77"/>
              </a:defRPr>
            </a:lvl1pPr>
            <a:lvl2pPr>
              <a:buClr>
                <a:srgbClr val="2078AE"/>
              </a:buClr>
              <a:defRPr>
                <a:latin typeface="Montserrat" pitchFamily="2" charset="77"/>
              </a:defRPr>
            </a:lvl2pPr>
            <a:lvl3pPr>
              <a:buClr>
                <a:srgbClr val="2078AE"/>
              </a:buClr>
              <a:defRPr>
                <a:latin typeface="Montserrat" pitchFamily="2" charset="77"/>
              </a:defRPr>
            </a:lvl3pPr>
            <a:lvl4pPr>
              <a:buClr>
                <a:srgbClr val="2078AE"/>
              </a:buClr>
              <a:defRPr>
                <a:latin typeface="Montserrat" pitchFamily="2" charset="77"/>
              </a:defRPr>
            </a:lvl4pPr>
            <a:lvl5pPr>
              <a:buClr>
                <a:srgbClr val="2078AE"/>
              </a:buClr>
              <a:defRPr>
                <a:latin typeface="Montserra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a:extLst>
              <a:ext uri="{FF2B5EF4-FFF2-40B4-BE49-F238E27FC236}">
                <a16:creationId xmlns:a16="http://schemas.microsoft.com/office/drawing/2014/main" id="{0EB9DD08-DE4B-3F61-5503-09F4531B37D9}"/>
              </a:ext>
            </a:extLst>
          </p:cNvPr>
          <p:cNvSpPr>
            <a:spLocks noGrp="1"/>
          </p:cNvSpPr>
          <p:nvPr>
            <p:ph type="title"/>
          </p:nvPr>
        </p:nvSpPr>
        <p:spPr>
          <a:xfrm>
            <a:off x="838200" y="237744"/>
            <a:ext cx="10515600" cy="507831"/>
          </a:xfrm>
        </p:spPr>
        <p:txBody>
          <a:bodyPr>
            <a:spAutoFit/>
          </a:bodyPr>
          <a:lstStyle>
            <a:lvl1pPr>
              <a:defRPr>
                <a:solidFill>
                  <a:schemeClr val="bg1"/>
                </a:solidFill>
                <a:latin typeface="Montserrat" pitchFamily="2" charset="77"/>
              </a:defRPr>
            </a:lvl1pPr>
          </a:lstStyle>
          <a:p>
            <a:r>
              <a:rPr lang="en-US" dirty="0"/>
              <a:t>Click to edit Master title style</a:t>
            </a:r>
          </a:p>
        </p:txBody>
      </p:sp>
      <p:sp>
        <p:nvSpPr>
          <p:cNvPr id="2" name="Subtitle 2">
            <a:extLst>
              <a:ext uri="{FF2B5EF4-FFF2-40B4-BE49-F238E27FC236}">
                <a16:creationId xmlns:a16="http://schemas.microsoft.com/office/drawing/2014/main" id="{CE871B53-9DBA-10F1-A915-F8BEAC880898}"/>
              </a:ext>
            </a:extLst>
          </p:cNvPr>
          <p:cNvSpPr>
            <a:spLocks noGrp="1"/>
          </p:cNvSpPr>
          <p:nvPr>
            <p:ph type="subTitle" idx="14" hasCustomPrompt="1"/>
          </p:nvPr>
        </p:nvSpPr>
        <p:spPr>
          <a:xfrm>
            <a:off x="838198" y="1024128"/>
            <a:ext cx="10165605" cy="687429"/>
          </a:xfrm>
        </p:spPr>
        <p:txBody>
          <a:bodyPr anchor="ctr">
            <a:normAutofit/>
          </a:bodyPr>
          <a:lstStyle>
            <a:lvl1pPr marL="0" indent="0" algn="l">
              <a:buNone/>
              <a:defRPr sz="3200" b="0" i="0">
                <a:solidFill>
                  <a:srgbClr val="2078AE"/>
                </a:solidFill>
                <a:latin typeface="Montserra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Enter subtitle here</a:t>
            </a:r>
          </a:p>
        </p:txBody>
      </p:sp>
      <p:pic>
        <p:nvPicPr>
          <p:cNvPr id="10" name="Picture 9" descr="A black background with orange and pink text&#10;&#10;Description automatically generated">
            <a:extLst>
              <a:ext uri="{FF2B5EF4-FFF2-40B4-BE49-F238E27FC236}">
                <a16:creationId xmlns:a16="http://schemas.microsoft.com/office/drawing/2014/main" id="{AC70F87C-259C-A723-D15E-1B5B0AF6CEA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6241" y="6351717"/>
            <a:ext cx="2286000" cy="449154"/>
          </a:xfrm>
          <a:prstGeom prst="rect">
            <a:avLst/>
          </a:prstGeom>
        </p:spPr>
      </p:pic>
      <p:sp>
        <p:nvSpPr>
          <p:cNvPr id="5" name="Slide Number Placeholder 3">
            <a:extLst>
              <a:ext uri="{FF2B5EF4-FFF2-40B4-BE49-F238E27FC236}">
                <a16:creationId xmlns:a16="http://schemas.microsoft.com/office/drawing/2014/main" id="{3282CB2B-EB74-DBD5-9F55-02E118791572}"/>
              </a:ext>
            </a:extLst>
          </p:cNvPr>
          <p:cNvSpPr txBox="1">
            <a:spLocks/>
          </p:cNvSpPr>
          <p:nvPr userDrawn="1"/>
        </p:nvSpPr>
        <p:spPr>
          <a:xfrm>
            <a:off x="8677595" y="6403269"/>
            <a:ext cx="3479611"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tx2"/>
                </a:solidFill>
                <a:latin typeface="Montserrat" panose="00000500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Preschool/TK/K |     </a:t>
            </a:r>
            <a:fld id="{8B512919-B088-4E12-9038-722E97F79378}" type="slidenum">
              <a:rPr lang="en-US" smtClean="0"/>
              <a:pPr/>
              <a:t>‹#›</a:t>
            </a:fld>
            <a:endParaRPr lang="en-US" dirty="0"/>
          </a:p>
        </p:txBody>
      </p:sp>
    </p:spTree>
    <p:extLst>
      <p:ext uri="{BB962C8B-B14F-4D97-AF65-F5344CB8AC3E}">
        <p14:creationId xmlns:p14="http://schemas.microsoft.com/office/powerpoint/2010/main" val="14146896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C065B1A-284E-4DA4-073F-279F353483DE}"/>
              </a:ext>
            </a:extLst>
          </p:cNvPr>
          <p:cNvSpPr/>
          <p:nvPr userDrawn="1"/>
        </p:nvSpPr>
        <p:spPr>
          <a:xfrm>
            <a:off x="0" y="-1"/>
            <a:ext cx="12192000" cy="969264"/>
          </a:xfrm>
          <a:prstGeom prst="rect">
            <a:avLst/>
          </a:prstGeom>
          <a:solidFill>
            <a:srgbClr val="207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itchFamily="2" charset="77"/>
            </a:endParaRPr>
          </a:p>
        </p:txBody>
      </p:sp>
      <p:sp>
        <p:nvSpPr>
          <p:cNvPr id="2" name="Title 1">
            <a:extLst>
              <a:ext uri="{FF2B5EF4-FFF2-40B4-BE49-F238E27FC236}">
                <a16:creationId xmlns:a16="http://schemas.microsoft.com/office/drawing/2014/main" id="{6F07DABB-E10E-EB75-AF1A-0D85E50420C5}"/>
              </a:ext>
            </a:extLst>
          </p:cNvPr>
          <p:cNvSpPr>
            <a:spLocks noGrp="1"/>
          </p:cNvSpPr>
          <p:nvPr>
            <p:ph type="title"/>
          </p:nvPr>
        </p:nvSpPr>
        <p:spPr>
          <a:xfrm>
            <a:off x="839788" y="237744"/>
            <a:ext cx="10515600" cy="507831"/>
          </a:xfrm>
        </p:spPr>
        <p:txBody>
          <a:bodyPr>
            <a:spAutoFit/>
          </a:bodyPr>
          <a:lstStyle>
            <a:lvl1pPr>
              <a:defRPr>
                <a:solidFill>
                  <a:schemeClr val="bg1"/>
                </a:solidFill>
                <a:latin typeface="Montserrat" pitchFamily="2" charset="77"/>
              </a:defRPr>
            </a:lvl1pPr>
          </a:lstStyle>
          <a:p>
            <a:r>
              <a:rPr lang="en-US" dirty="0"/>
              <a:t>Click to edit Master title style</a:t>
            </a:r>
          </a:p>
        </p:txBody>
      </p:sp>
      <p:sp>
        <p:nvSpPr>
          <p:cNvPr id="3" name="Text Placeholder 2">
            <a:extLst>
              <a:ext uri="{FF2B5EF4-FFF2-40B4-BE49-F238E27FC236}">
                <a16:creationId xmlns:a16="http://schemas.microsoft.com/office/drawing/2014/main" id="{7A7BE126-C168-0CA5-8A24-E6D07F2710F7}"/>
              </a:ext>
            </a:extLst>
          </p:cNvPr>
          <p:cNvSpPr>
            <a:spLocks noGrp="1"/>
          </p:cNvSpPr>
          <p:nvPr>
            <p:ph type="body" idx="1"/>
          </p:nvPr>
        </p:nvSpPr>
        <p:spPr>
          <a:xfrm>
            <a:off x="839788" y="1106424"/>
            <a:ext cx="5157787" cy="823912"/>
          </a:xfrm>
        </p:spPr>
        <p:txBody>
          <a:bodyPr anchor="b"/>
          <a:lstStyle>
            <a:lvl1pPr marL="0" indent="0">
              <a:buNone/>
              <a:defRPr sz="2400" b="1">
                <a:solidFill>
                  <a:srgbClr val="0F173D"/>
                </a:solidFill>
                <a:latin typeface="Montserrat"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074B2156-5D79-5FA6-B285-764B4A03A036}"/>
              </a:ext>
            </a:extLst>
          </p:cNvPr>
          <p:cNvSpPr>
            <a:spLocks noGrp="1"/>
          </p:cNvSpPr>
          <p:nvPr>
            <p:ph sz="half" idx="2"/>
          </p:nvPr>
        </p:nvSpPr>
        <p:spPr>
          <a:xfrm>
            <a:off x="839788" y="2058352"/>
            <a:ext cx="5157787" cy="4131311"/>
          </a:xfrm>
        </p:spPr>
        <p:txBody>
          <a:bodyPr/>
          <a:lstStyle>
            <a:lvl1pPr>
              <a:buClr>
                <a:srgbClr val="2078AE"/>
              </a:buClr>
              <a:defRPr>
                <a:latin typeface="Montserrat" pitchFamily="2" charset="77"/>
              </a:defRPr>
            </a:lvl1pPr>
            <a:lvl2pPr>
              <a:buClr>
                <a:srgbClr val="2078AE"/>
              </a:buClr>
              <a:defRPr>
                <a:latin typeface="Montserrat" pitchFamily="2" charset="77"/>
              </a:defRPr>
            </a:lvl2pPr>
            <a:lvl3pPr>
              <a:buClr>
                <a:srgbClr val="2078AE"/>
              </a:buClr>
              <a:defRPr>
                <a:latin typeface="Montserrat" pitchFamily="2" charset="77"/>
              </a:defRPr>
            </a:lvl3pPr>
            <a:lvl4pPr>
              <a:buClr>
                <a:srgbClr val="2078AE"/>
              </a:buClr>
              <a:defRPr>
                <a:latin typeface="Montserrat" pitchFamily="2" charset="77"/>
              </a:defRPr>
            </a:lvl4pPr>
            <a:lvl5pPr>
              <a:buClr>
                <a:srgbClr val="2078AE"/>
              </a:buClr>
              <a:defRPr>
                <a:latin typeface="Montserra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B196CF8A-BFA6-6268-01D7-FE72AC9FF389}"/>
              </a:ext>
            </a:extLst>
          </p:cNvPr>
          <p:cNvSpPr>
            <a:spLocks noGrp="1"/>
          </p:cNvSpPr>
          <p:nvPr>
            <p:ph type="body" sz="quarter" idx="3"/>
          </p:nvPr>
        </p:nvSpPr>
        <p:spPr>
          <a:xfrm>
            <a:off x="6172200" y="1106424"/>
            <a:ext cx="5183188" cy="823912"/>
          </a:xfrm>
        </p:spPr>
        <p:txBody>
          <a:bodyPr anchor="b"/>
          <a:lstStyle>
            <a:lvl1pPr marL="0" indent="0">
              <a:buNone/>
              <a:defRPr sz="2400" b="1">
                <a:solidFill>
                  <a:srgbClr val="0F173D"/>
                </a:solidFill>
                <a:latin typeface="Montserrat"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6DBD6D31-CF21-9AF9-44EC-B8DBC730368E}"/>
              </a:ext>
            </a:extLst>
          </p:cNvPr>
          <p:cNvSpPr>
            <a:spLocks noGrp="1"/>
          </p:cNvSpPr>
          <p:nvPr>
            <p:ph sz="quarter" idx="4"/>
          </p:nvPr>
        </p:nvSpPr>
        <p:spPr>
          <a:xfrm>
            <a:off x="6172200" y="2058352"/>
            <a:ext cx="5183188" cy="4131311"/>
          </a:xfrm>
        </p:spPr>
        <p:txBody>
          <a:bodyPr/>
          <a:lstStyle>
            <a:lvl1pPr>
              <a:buClr>
                <a:srgbClr val="2078AE"/>
              </a:buClr>
              <a:defRPr>
                <a:latin typeface="Montserrat" pitchFamily="2" charset="77"/>
              </a:defRPr>
            </a:lvl1pPr>
            <a:lvl2pPr>
              <a:buClr>
                <a:srgbClr val="2078AE"/>
              </a:buClr>
              <a:defRPr>
                <a:latin typeface="Montserrat" pitchFamily="2" charset="77"/>
              </a:defRPr>
            </a:lvl2pPr>
            <a:lvl3pPr>
              <a:buClr>
                <a:srgbClr val="2078AE"/>
              </a:buClr>
              <a:defRPr>
                <a:latin typeface="Montserrat" pitchFamily="2" charset="77"/>
              </a:defRPr>
            </a:lvl3pPr>
            <a:lvl4pPr>
              <a:buClr>
                <a:srgbClr val="2078AE"/>
              </a:buClr>
              <a:defRPr>
                <a:latin typeface="Montserrat" pitchFamily="2" charset="77"/>
              </a:defRPr>
            </a:lvl4pPr>
            <a:lvl5pPr>
              <a:buClr>
                <a:srgbClr val="2078AE"/>
              </a:buClr>
              <a:defRPr>
                <a:latin typeface="Montserra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descr="A black background with orange and pink text&#10;&#10;Description automatically generated">
            <a:extLst>
              <a:ext uri="{FF2B5EF4-FFF2-40B4-BE49-F238E27FC236}">
                <a16:creationId xmlns:a16="http://schemas.microsoft.com/office/drawing/2014/main" id="{87B55540-84F5-366B-C354-39A7DB5B579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6241" y="6351717"/>
            <a:ext cx="2286000" cy="449154"/>
          </a:xfrm>
          <a:prstGeom prst="rect">
            <a:avLst/>
          </a:prstGeom>
        </p:spPr>
      </p:pic>
      <p:sp>
        <p:nvSpPr>
          <p:cNvPr id="7" name="Slide Number Placeholder 3">
            <a:extLst>
              <a:ext uri="{FF2B5EF4-FFF2-40B4-BE49-F238E27FC236}">
                <a16:creationId xmlns:a16="http://schemas.microsoft.com/office/drawing/2014/main" id="{9AB03D99-7A16-AC11-D5F0-181ACA7D6608}"/>
              </a:ext>
            </a:extLst>
          </p:cNvPr>
          <p:cNvSpPr txBox="1">
            <a:spLocks/>
          </p:cNvSpPr>
          <p:nvPr userDrawn="1"/>
        </p:nvSpPr>
        <p:spPr>
          <a:xfrm>
            <a:off x="8677595" y="6403269"/>
            <a:ext cx="3479611"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tx2"/>
                </a:solidFill>
                <a:latin typeface="Montserrat" panose="00000500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Preschool/TK/K |     </a:t>
            </a:r>
            <a:fld id="{8B512919-B088-4E12-9038-722E97F79378}" type="slidenum">
              <a:rPr lang="en-US" smtClean="0"/>
              <a:pPr/>
              <a:t>‹#›</a:t>
            </a:fld>
            <a:endParaRPr lang="en-US" dirty="0"/>
          </a:p>
        </p:txBody>
      </p:sp>
    </p:spTree>
    <p:extLst>
      <p:ext uri="{BB962C8B-B14F-4D97-AF65-F5344CB8AC3E}">
        <p14:creationId xmlns:p14="http://schemas.microsoft.com/office/powerpoint/2010/main" val="343008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B0855-026B-A1A2-EDFD-FABC6107F019}"/>
              </a:ext>
            </a:extLst>
          </p:cNvPr>
          <p:cNvSpPr>
            <a:spLocks noGrp="1"/>
          </p:cNvSpPr>
          <p:nvPr>
            <p:ph type="title"/>
          </p:nvPr>
        </p:nvSpPr>
        <p:spPr>
          <a:xfrm>
            <a:off x="700548" y="237744"/>
            <a:ext cx="11326136" cy="507831"/>
          </a:xfrm>
        </p:spPr>
        <p:txBody>
          <a:bodyPr wrap="square">
            <a:spAutoFit/>
          </a:bodyPr>
          <a:lstStyle>
            <a:lvl1pPr>
              <a:defRPr>
                <a:latin typeface="Montserrat" pitchFamily="2" charset="77"/>
              </a:defRPr>
            </a:lvl1pPr>
          </a:lstStyle>
          <a:p>
            <a:r>
              <a:rPr lang="en-US" dirty="0"/>
              <a:t>Click to edit Master title style</a:t>
            </a:r>
          </a:p>
        </p:txBody>
      </p:sp>
      <p:pic>
        <p:nvPicPr>
          <p:cNvPr id="7" name="Picture 6" descr="A black background with orange and pink text&#10;&#10;Description automatically generated">
            <a:extLst>
              <a:ext uri="{FF2B5EF4-FFF2-40B4-BE49-F238E27FC236}">
                <a16:creationId xmlns:a16="http://schemas.microsoft.com/office/drawing/2014/main" id="{D0D83A55-74E4-7D55-C073-517BC410282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6241" y="6351717"/>
            <a:ext cx="2286000" cy="449154"/>
          </a:xfrm>
          <a:prstGeom prst="rect">
            <a:avLst/>
          </a:prstGeom>
        </p:spPr>
      </p:pic>
      <p:sp>
        <p:nvSpPr>
          <p:cNvPr id="3" name="Slide Number Placeholder 3">
            <a:extLst>
              <a:ext uri="{FF2B5EF4-FFF2-40B4-BE49-F238E27FC236}">
                <a16:creationId xmlns:a16="http://schemas.microsoft.com/office/drawing/2014/main" id="{3204E970-B11E-1C3F-5B83-402104201054}"/>
              </a:ext>
            </a:extLst>
          </p:cNvPr>
          <p:cNvSpPr txBox="1">
            <a:spLocks/>
          </p:cNvSpPr>
          <p:nvPr userDrawn="1"/>
        </p:nvSpPr>
        <p:spPr>
          <a:xfrm>
            <a:off x="8677595" y="6403269"/>
            <a:ext cx="3479611"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tx2"/>
                </a:solidFill>
                <a:latin typeface="Montserrat" panose="00000500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Preschool/TK/K |     </a:t>
            </a:r>
            <a:fld id="{8B512919-B088-4E12-9038-722E97F79378}" type="slidenum">
              <a:rPr lang="en-US" smtClean="0"/>
              <a:pPr/>
              <a:t>‹#›</a:t>
            </a:fld>
            <a:endParaRPr lang="en-US" dirty="0"/>
          </a:p>
        </p:txBody>
      </p:sp>
    </p:spTree>
    <p:extLst>
      <p:ext uri="{BB962C8B-B14F-4D97-AF65-F5344CB8AC3E}">
        <p14:creationId xmlns:p14="http://schemas.microsoft.com/office/powerpoint/2010/main" val="186670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A58F496-FA92-9058-EA6C-7E4B80805B20}"/>
              </a:ext>
            </a:extLst>
          </p:cNvPr>
          <p:cNvSpPr>
            <a:spLocks noGrp="1"/>
          </p:cNvSpPr>
          <p:nvPr>
            <p:ph type="title"/>
          </p:nvPr>
        </p:nvSpPr>
        <p:spPr>
          <a:xfrm>
            <a:off x="187271" y="199156"/>
            <a:ext cx="11839413" cy="808872"/>
          </a:xfrm>
          <a:prstGeom prst="rect">
            <a:avLst/>
          </a:prstGeom>
        </p:spPr>
        <p:txBody>
          <a:bodyPr vert="horz" lIns="91440" tIns="45720" rIns="91440" bIns="45720" rtlCol="0" anchor="t" anchorCtr="0">
            <a:normAutofit/>
          </a:bodyPr>
          <a:lstStyle/>
          <a:p>
            <a:r>
              <a:rPr lang="en-US" dirty="0"/>
              <a:t>Click to edit Master title style</a:t>
            </a:r>
          </a:p>
        </p:txBody>
      </p:sp>
      <p:sp>
        <p:nvSpPr>
          <p:cNvPr id="3" name="Text Placeholder 2">
            <a:extLst>
              <a:ext uri="{FF2B5EF4-FFF2-40B4-BE49-F238E27FC236}">
                <a16:creationId xmlns:a16="http://schemas.microsoft.com/office/drawing/2014/main" id="{04CB3DFC-8703-37CA-7721-AEEDA04DB6C3}"/>
              </a:ext>
            </a:extLst>
          </p:cNvPr>
          <p:cNvSpPr>
            <a:spLocks noGrp="1"/>
          </p:cNvSpPr>
          <p:nvPr>
            <p:ph type="body" idx="1"/>
          </p:nvPr>
        </p:nvSpPr>
        <p:spPr>
          <a:xfrm>
            <a:off x="590226" y="1253331"/>
            <a:ext cx="11095495"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a:extLst>
              <a:ext uri="{FF2B5EF4-FFF2-40B4-BE49-F238E27FC236}">
                <a16:creationId xmlns:a16="http://schemas.microsoft.com/office/drawing/2014/main" id="{F241EF4C-AA19-0C3B-60F3-76B38545903F}"/>
              </a:ext>
            </a:extLst>
          </p:cNvPr>
          <p:cNvSpPr>
            <a:spLocks noGrp="1"/>
          </p:cNvSpPr>
          <p:nvPr>
            <p:ph type="sldNum" sz="quarter" idx="4"/>
          </p:nvPr>
        </p:nvSpPr>
        <p:spPr>
          <a:xfrm>
            <a:off x="9404350" y="6451600"/>
            <a:ext cx="2743200" cy="365125"/>
          </a:xfrm>
          <a:prstGeom prst="rect">
            <a:avLst/>
          </a:prstGeom>
        </p:spPr>
        <p:txBody>
          <a:bodyPr vert="horz" lIns="91440" tIns="45720" rIns="91440" bIns="45720" rtlCol="0" anchor="ctr"/>
          <a:lstStyle>
            <a:lvl1pPr algn="r">
              <a:defRPr sz="1200" b="1">
                <a:solidFill>
                  <a:schemeClr val="tx2"/>
                </a:solidFill>
                <a:latin typeface="Montserrat" panose="00000500000000000000" pitchFamily="50" charset="0"/>
              </a:defRPr>
            </a:lvl1pPr>
          </a:lstStyle>
          <a:p>
            <a:fld id="{B1950751-2B3B-4BDF-9101-D2BA8C3E406E}" type="slidenum">
              <a:rPr lang="en-US" smtClean="0"/>
              <a:pPr/>
              <a:t>‹#›</a:t>
            </a:fld>
            <a:endParaRPr lang="en-US" dirty="0"/>
          </a:p>
        </p:txBody>
      </p:sp>
    </p:spTree>
    <p:extLst>
      <p:ext uri="{BB962C8B-B14F-4D97-AF65-F5344CB8AC3E}">
        <p14:creationId xmlns:p14="http://schemas.microsoft.com/office/powerpoint/2010/main" val="2490919570"/>
      </p:ext>
    </p:extLst>
  </p:cSld>
  <p:clrMap bg1="lt1" tx1="dk1" bg2="lt2" tx2="dk2" accent1="accent1" accent2="accent2" accent3="accent3" accent4="accent4" accent5="accent5" accent6="accent6" hlink="hlink" folHlink="folHlink"/>
  <p:sldLayoutIdLst>
    <p:sldLayoutId id="2147483662" r:id="rId1"/>
    <p:sldLayoutId id="2147483650" r:id="rId2"/>
    <p:sldLayoutId id="2147483669" r:id="rId3"/>
    <p:sldLayoutId id="2147483667" r:id="rId4"/>
    <p:sldLayoutId id="2147483660" r:id="rId5"/>
    <p:sldLayoutId id="2147483652" r:id="rId6"/>
    <p:sldLayoutId id="2147483665" r:id="rId7"/>
    <p:sldLayoutId id="2147483653" r:id="rId8"/>
    <p:sldLayoutId id="2147483654" r:id="rId9"/>
    <p:sldLayoutId id="2147483666" r:id="rId10"/>
    <p:sldLayoutId id="2147483655" r:id="rId11"/>
    <p:sldLayoutId id="2147483656" r:id="rId12"/>
    <p:sldLayoutId id="2147483657" r:id="rId13"/>
  </p:sldLayoutIdLst>
  <p:hf hdr="0" ftr="0" dt="0"/>
  <p:txStyles>
    <p:titleStyle>
      <a:lvl1pPr algn="l" defTabSz="914400" rtl="0" eaLnBrk="1" latinLnBrk="0" hangingPunct="1">
        <a:lnSpc>
          <a:spcPct val="90000"/>
        </a:lnSpc>
        <a:spcBef>
          <a:spcPct val="0"/>
        </a:spcBef>
        <a:buNone/>
        <a:defRPr sz="3000" b="1" kern="1200">
          <a:solidFill>
            <a:srgbClr val="2078AE"/>
          </a:solidFill>
          <a:latin typeface="Montserrat SemiBold" panose="00000700000000000000" pitchFamily="2" charset="0"/>
          <a:ea typeface="+mj-ea"/>
          <a:cs typeface="+mj-cs"/>
        </a:defRPr>
      </a:lvl1pPr>
    </p:titleStyle>
    <p:bodyStyle>
      <a:lvl1pPr marL="228600" indent="-228600" algn="l" defTabSz="914400" rtl="0" eaLnBrk="1" latinLnBrk="0" hangingPunct="1">
        <a:lnSpc>
          <a:spcPct val="90000"/>
        </a:lnSpc>
        <a:spcBef>
          <a:spcPts val="1000"/>
        </a:spcBef>
        <a:buClr>
          <a:srgbClr val="2078AE"/>
        </a:buClr>
        <a:buFont typeface="Arial" panose="020B0604020202020204" pitchFamily="34" charset="0"/>
        <a:buChar char="•"/>
        <a:defRPr sz="2800" kern="1200">
          <a:solidFill>
            <a:srgbClr val="0F173D"/>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Clr>
          <a:srgbClr val="2078AE"/>
        </a:buClr>
        <a:buFont typeface="Arial" panose="020B0604020202020204" pitchFamily="34" charset="0"/>
        <a:buChar char="•"/>
        <a:defRPr sz="2400" kern="1200">
          <a:solidFill>
            <a:srgbClr val="0F173D"/>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Clr>
          <a:srgbClr val="2078AE"/>
        </a:buClr>
        <a:buFont typeface="Arial" panose="020B0604020202020204" pitchFamily="34" charset="0"/>
        <a:buChar char="•"/>
        <a:defRPr sz="2000" kern="1200">
          <a:solidFill>
            <a:srgbClr val="0F173D"/>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Clr>
          <a:srgbClr val="2078AE"/>
        </a:buClr>
        <a:buFont typeface="Arial" panose="020B0604020202020204" pitchFamily="34" charset="0"/>
        <a:buChar char="•"/>
        <a:defRPr sz="1800" kern="1200">
          <a:solidFill>
            <a:srgbClr val="0F173D"/>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Clr>
          <a:srgbClr val="2078AE"/>
        </a:buClr>
        <a:buFont typeface="Arial" panose="020B0604020202020204" pitchFamily="34" charset="0"/>
        <a:buChar char="•"/>
        <a:defRPr sz="1800" kern="1200">
          <a:solidFill>
            <a:srgbClr val="0F173D"/>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5.xml"/><Relationship Id="rId5" Type="http://schemas.openxmlformats.org/officeDocument/2006/relationships/hyperlink" Target="https://www.youtube.com/watch?v=WullB1gNHdw" TargetMode="External"/><Relationship Id="rId4" Type="http://schemas.openxmlformats.org/officeDocument/2006/relationships/hyperlink" Target="https://www.youtube.com/watch?v=upQ2uAgO_ms"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hyperlink" Target="https://www.youtube.com/watch?v=WullB1gNHdw" TargetMode="External"/><Relationship Id="rId4" Type="http://schemas.openxmlformats.org/officeDocument/2006/relationships/hyperlink" Target="https://www.youtube.com/watch?v=upQ2uAgO_ms"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C3222D5-6FE3-BC6F-608E-57B8261DE85E}"/>
              </a:ext>
            </a:extLst>
          </p:cNvPr>
          <p:cNvSpPr>
            <a:spLocks noGrp="1"/>
          </p:cNvSpPr>
          <p:nvPr>
            <p:ph type="ctrTitle"/>
          </p:nvPr>
        </p:nvSpPr>
        <p:spPr>
          <a:xfrm>
            <a:off x="420459" y="1974154"/>
            <a:ext cx="5264019" cy="3305520"/>
          </a:xfrm>
        </p:spPr>
        <p:txBody>
          <a:bodyPr wrap="square" anchor="b">
            <a:spAutoFit/>
          </a:bodyPr>
          <a:lstStyle/>
          <a:p>
            <a:pPr algn="l"/>
            <a:r>
              <a:rPr lang="en-US" b="1" dirty="0">
                <a:solidFill>
                  <a:srgbClr val="2078AE"/>
                </a:solidFill>
                <a:latin typeface="Montserrat" pitchFamily="2" charset="77"/>
              </a:rPr>
              <a:t>Geometry: </a:t>
            </a:r>
            <a:r>
              <a:rPr lang="en-US" sz="4400" b="0" dirty="0">
                <a:solidFill>
                  <a:srgbClr val="2078AE"/>
                </a:solidFill>
                <a:latin typeface="Montserrat Medium" panose="00000600000000000000" pitchFamily="2" charset="0"/>
              </a:rPr>
              <a:t>Preschool, Transitional Kindergarten, and Kindergarten</a:t>
            </a:r>
          </a:p>
        </p:txBody>
      </p:sp>
    </p:spTree>
    <p:extLst>
      <p:ext uri="{BB962C8B-B14F-4D97-AF65-F5344CB8AC3E}">
        <p14:creationId xmlns:p14="http://schemas.microsoft.com/office/powerpoint/2010/main" val="12371216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9855920-827C-5875-7B08-C342D009164D}"/>
              </a:ext>
            </a:extLst>
          </p:cNvPr>
          <p:cNvSpPr>
            <a:spLocks noGrp="1"/>
          </p:cNvSpPr>
          <p:nvPr>
            <p:ph type="title"/>
          </p:nvPr>
        </p:nvSpPr>
        <p:spPr/>
        <p:txBody>
          <a:bodyPr/>
          <a:lstStyle/>
          <a:p>
            <a:r>
              <a:rPr lang="en-US" dirty="0"/>
              <a:t>Classifying Shapes</a:t>
            </a:r>
          </a:p>
        </p:txBody>
      </p:sp>
      <p:sp>
        <p:nvSpPr>
          <p:cNvPr id="7" name="Content Placeholder 6">
            <a:extLst>
              <a:ext uri="{FF2B5EF4-FFF2-40B4-BE49-F238E27FC236}">
                <a16:creationId xmlns:a16="http://schemas.microsoft.com/office/drawing/2014/main" id="{641F01FB-0FDD-0434-F672-CB1ADEA080E5}"/>
              </a:ext>
            </a:extLst>
          </p:cNvPr>
          <p:cNvSpPr>
            <a:spLocks noGrp="1"/>
          </p:cNvSpPr>
          <p:nvPr>
            <p:ph idx="1"/>
          </p:nvPr>
        </p:nvSpPr>
        <p:spPr>
          <a:xfrm>
            <a:off x="851646" y="1253331"/>
            <a:ext cx="4937209" cy="4351338"/>
          </a:xfrm>
        </p:spPr>
        <p:txBody>
          <a:bodyPr/>
          <a:lstStyle/>
          <a:p>
            <a:pPr marL="0" indent="0">
              <a:buNone/>
            </a:pPr>
            <a:r>
              <a:rPr lang="en-US" dirty="0">
                <a:solidFill>
                  <a:schemeClr val="tx2"/>
                </a:solidFill>
              </a:rPr>
              <a:t>Between ages 3 and 5, children:</a:t>
            </a:r>
          </a:p>
          <a:p>
            <a:r>
              <a:rPr lang="en-US" dirty="0"/>
              <a:t>Notice shape attributes.</a:t>
            </a:r>
          </a:p>
          <a:p>
            <a:r>
              <a:rPr lang="en-US" dirty="0"/>
              <a:t>Rely on a shape’s general features to classify shapes.</a:t>
            </a:r>
          </a:p>
        </p:txBody>
      </p:sp>
      <p:pic>
        <p:nvPicPr>
          <p:cNvPr id="9" name="Content Placeholder 5">
            <a:extLst>
              <a:ext uri="{FF2B5EF4-FFF2-40B4-BE49-F238E27FC236}">
                <a16:creationId xmlns:a16="http://schemas.microsoft.com/office/drawing/2014/main" id="{49C50FC3-FE12-155D-66BE-2581EC5F7800}"/>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166533" y="959922"/>
            <a:ext cx="6025468" cy="5302855"/>
          </a:xfrm>
          <a:prstGeom prst="rect">
            <a:avLst/>
          </a:prstGeom>
        </p:spPr>
      </p:pic>
    </p:spTree>
    <p:extLst>
      <p:ext uri="{BB962C8B-B14F-4D97-AF65-F5344CB8AC3E}">
        <p14:creationId xmlns:p14="http://schemas.microsoft.com/office/powerpoint/2010/main" val="3864440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325CC-1D0C-2461-2B8C-2AD0B7F68C89}"/>
              </a:ext>
            </a:extLst>
          </p:cNvPr>
          <p:cNvSpPr>
            <a:spLocks noGrp="1"/>
          </p:cNvSpPr>
          <p:nvPr>
            <p:ph type="title"/>
          </p:nvPr>
        </p:nvSpPr>
        <p:spPr/>
        <p:txBody>
          <a:bodyPr/>
          <a:lstStyle/>
          <a:p>
            <a:r>
              <a:rPr lang="en-US" dirty="0"/>
              <a:t>Classifying Shapes: Is it a triangle? </a:t>
            </a:r>
          </a:p>
        </p:txBody>
      </p:sp>
      <p:grpSp>
        <p:nvGrpSpPr>
          <p:cNvPr id="4" name="Group 3" descr="Five shapes labeled, a, b, c, d, and e. Shapes a, b, d, and e are triangles. Shape c has four sides. It may be confused for a triangle because there is a point at the top.">
            <a:extLst>
              <a:ext uri="{FF2B5EF4-FFF2-40B4-BE49-F238E27FC236}">
                <a16:creationId xmlns:a16="http://schemas.microsoft.com/office/drawing/2014/main" id="{4D4A5978-FD45-65A9-D080-DDA756B4A81E}"/>
              </a:ext>
            </a:extLst>
          </p:cNvPr>
          <p:cNvGrpSpPr/>
          <p:nvPr/>
        </p:nvGrpSpPr>
        <p:grpSpPr>
          <a:xfrm>
            <a:off x="406404" y="2080002"/>
            <a:ext cx="11279317" cy="1981137"/>
            <a:chOff x="368735" y="2966947"/>
            <a:chExt cx="11279317" cy="1981137"/>
          </a:xfrm>
        </p:grpSpPr>
        <p:sp>
          <p:nvSpPr>
            <p:cNvPr id="5" name="Triangle 11" descr="Five shapes. Four of them are triangles including an equilateral triangle, a right-angled triangle and two scalene triangles. The fifth shape looks like triangle since it has a point at the top, but actually has four sides.">
              <a:extLst>
                <a:ext uri="{FF2B5EF4-FFF2-40B4-BE49-F238E27FC236}">
                  <a16:creationId xmlns:a16="http://schemas.microsoft.com/office/drawing/2014/main" id="{254BEDEF-65D4-072B-1581-85154F19381E}"/>
                </a:ext>
                <a:ext uri="{C183D7F6-B498-43B3-948B-1728B52AA6E4}">
                  <adec:decorative xmlns:adec="http://schemas.microsoft.com/office/drawing/2017/decorative" val="1"/>
                </a:ext>
              </a:extLst>
            </p:cNvPr>
            <p:cNvSpPr>
              <a:spLocks noChangeAspect="1"/>
            </p:cNvSpPr>
            <p:nvPr/>
          </p:nvSpPr>
          <p:spPr>
            <a:xfrm rot="15824305">
              <a:off x="3292343" y="2655067"/>
              <a:ext cx="809634" cy="2801948"/>
            </a:xfrm>
            <a:custGeom>
              <a:avLst/>
              <a:gdLst>
                <a:gd name="connsiteX0" fmla="*/ 0 w 790885"/>
                <a:gd name="connsiteY0" fmla="*/ 576883 h 576883"/>
                <a:gd name="connsiteX1" fmla="*/ 395443 w 790885"/>
                <a:gd name="connsiteY1" fmla="*/ 0 h 576883"/>
                <a:gd name="connsiteX2" fmla="*/ 790885 w 790885"/>
                <a:gd name="connsiteY2" fmla="*/ 576883 h 576883"/>
                <a:gd name="connsiteX3" fmla="*/ 0 w 790885"/>
                <a:gd name="connsiteY3" fmla="*/ 576883 h 576883"/>
                <a:gd name="connsiteX0" fmla="*/ 0 w 938782"/>
                <a:gd name="connsiteY0" fmla="*/ 841927 h 841927"/>
                <a:gd name="connsiteX1" fmla="*/ 938782 w 938782"/>
                <a:gd name="connsiteY1" fmla="*/ 0 h 841927"/>
                <a:gd name="connsiteX2" fmla="*/ 790885 w 938782"/>
                <a:gd name="connsiteY2" fmla="*/ 841927 h 841927"/>
                <a:gd name="connsiteX3" fmla="*/ 0 w 938782"/>
                <a:gd name="connsiteY3" fmla="*/ 841927 h 841927"/>
                <a:gd name="connsiteX0" fmla="*/ 0 w 938782"/>
                <a:gd name="connsiteY0" fmla="*/ 841927 h 841927"/>
                <a:gd name="connsiteX1" fmla="*/ 938782 w 938782"/>
                <a:gd name="connsiteY1" fmla="*/ 0 h 841927"/>
                <a:gd name="connsiteX2" fmla="*/ 645111 w 938782"/>
                <a:gd name="connsiteY2" fmla="*/ 775666 h 841927"/>
                <a:gd name="connsiteX3" fmla="*/ 0 w 938782"/>
                <a:gd name="connsiteY3" fmla="*/ 841927 h 841927"/>
                <a:gd name="connsiteX0" fmla="*/ 0 w 645111"/>
                <a:gd name="connsiteY0" fmla="*/ 881683 h 881683"/>
                <a:gd name="connsiteX1" fmla="*/ 395443 w 645111"/>
                <a:gd name="connsiteY1" fmla="*/ 0 h 881683"/>
                <a:gd name="connsiteX2" fmla="*/ 645111 w 645111"/>
                <a:gd name="connsiteY2" fmla="*/ 815422 h 881683"/>
                <a:gd name="connsiteX3" fmla="*/ 0 w 645111"/>
                <a:gd name="connsiteY3" fmla="*/ 881683 h 881683"/>
                <a:gd name="connsiteX0" fmla="*/ 0 w 514586"/>
                <a:gd name="connsiteY0" fmla="*/ 881683 h 881683"/>
                <a:gd name="connsiteX1" fmla="*/ 395443 w 514586"/>
                <a:gd name="connsiteY1" fmla="*/ 0 h 881683"/>
                <a:gd name="connsiteX2" fmla="*/ 514586 w 514586"/>
                <a:gd name="connsiteY2" fmla="*/ 841894 h 881683"/>
                <a:gd name="connsiteX3" fmla="*/ 0 w 514586"/>
                <a:gd name="connsiteY3" fmla="*/ 881683 h 881683"/>
                <a:gd name="connsiteX0" fmla="*/ 0 w 515915"/>
                <a:gd name="connsiteY0" fmla="*/ 868498 h 868498"/>
                <a:gd name="connsiteX1" fmla="*/ 396772 w 515915"/>
                <a:gd name="connsiteY1" fmla="*/ 0 h 868498"/>
                <a:gd name="connsiteX2" fmla="*/ 515915 w 515915"/>
                <a:gd name="connsiteY2" fmla="*/ 841894 h 868498"/>
                <a:gd name="connsiteX3" fmla="*/ 0 w 515915"/>
                <a:gd name="connsiteY3" fmla="*/ 868498 h 868498"/>
                <a:gd name="connsiteX0" fmla="*/ 0 w 515915"/>
                <a:gd name="connsiteY0" fmla="*/ 871155 h 871155"/>
                <a:gd name="connsiteX1" fmla="*/ 423143 w 515915"/>
                <a:gd name="connsiteY1" fmla="*/ 0 h 871155"/>
                <a:gd name="connsiteX2" fmla="*/ 515915 w 515915"/>
                <a:gd name="connsiteY2" fmla="*/ 844551 h 871155"/>
                <a:gd name="connsiteX3" fmla="*/ 0 w 515915"/>
                <a:gd name="connsiteY3" fmla="*/ 871155 h 871155"/>
                <a:gd name="connsiteX0" fmla="*/ 0 w 577856"/>
                <a:gd name="connsiteY0" fmla="*/ 917354 h 917354"/>
                <a:gd name="connsiteX1" fmla="*/ 485084 w 577856"/>
                <a:gd name="connsiteY1" fmla="*/ 0 h 917354"/>
                <a:gd name="connsiteX2" fmla="*/ 577856 w 577856"/>
                <a:gd name="connsiteY2" fmla="*/ 844551 h 917354"/>
                <a:gd name="connsiteX3" fmla="*/ 0 w 577856"/>
                <a:gd name="connsiteY3" fmla="*/ 917354 h 917354"/>
                <a:gd name="connsiteX0" fmla="*/ 0 w 915665"/>
                <a:gd name="connsiteY0" fmla="*/ 917354 h 1184468"/>
                <a:gd name="connsiteX1" fmla="*/ 485084 w 915665"/>
                <a:gd name="connsiteY1" fmla="*/ 0 h 1184468"/>
                <a:gd name="connsiteX2" fmla="*/ 915665 w 915665"/>
                <a:gd name="connsiteY2" fmla="*/ 1184468 h 1184468"/>
                <a:gd name="connsiteX3" fmla="*/ 0 w 915665"/>
                <a:gd name="connsiteY3" fmla="*/ 917354 h 1184468"/>
              </a:gdLst>
              <a:ahLst/>
              <a:cxnLst>
                <a:cxn ang="0">
                  <a:pos x="connsiteX0" y="connsiteY0"/>
                </a:cxn>
                <a:cxn ang="0">
                  <a:pos x="connsiteX1" y="connsiteY1"/>
                </a:cxn>
                <a:cxn ang="0">
                  <a:pos x="connsiteX2" y="connsiteY2"/>
                </a:cxn>
                <a:cxn ang="0">
                  <a:pos x="connsiteX3" y="connsiteY3"/>
                </a:cxn>
              </a:cxnLst>
              <a:rect l="l" t="t" r="r" b="b"/>
              <a:pathLst>
                <a:path w="915665" h="1184468">
                  <a:moveTo>
                    <a:pt x="0" y="917354"/>
                  </a:moveTo>
                  <a:lnTo>
                    <a:pt x="485084" y="0"/>
                  </a:lnTo>
                  <a:lnTo>
                    <a:pt x="915665" y="1184468"/>
                  </a:lnTo>
                  <a:lnTo>
                    <a:pt x="0" y="917354"/>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anose="00000500000000000000" pitchFamily="50" charset="0"/>
              </a:endParaRPr>
            </a:p>
          </p:txBody>
        </p:sp>
        <p:sp>
          <p:nvSpPr>
            <p:cNvPr id="6" name="Triangle 8" descr="Five shapes. Four of them are triangles including an equilateral triangle, a right-angled triangle and two scalene triangles. The fifth shape looks like triangle since it has a point at the top, but actually has four sides.">
              <a:extLst>
                <a:ext uri="{FF2B5EF4-FFF2-40B4-BE49-F238E27FC236}">
                  <a16:creationId xmlns:a16="http://schemas.microsoft.com/office/drawing/2014/main" id="{274C6B8B-B326-3023-D494-94C72AED2715}"/>
                </a:ext>
              </a:extLst>
            </p:cNvPr>
            <p:cNvSpPr>
              <a:spLocks noChangeAspect="1"/>
            </p:cNvSpPr>
            <p:nvPr/>
          </p:nvSpPr>
          <p:spPr>
            <a:xfrm>
              <a:off x="543948" y="3429000"/>
              <a:ext cx="1279064" cy="1146175"/>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anose="00000500000000000000" pitchFamily="50" charset="0"/>
              </a:endParaRPr>
            </a:p>
          </p:txBody>
        </p:sp>
        <p:sp>
          <p:nvSpPr>
            <p:cNvPr id="7" name="Freeform 4" descr="Five shapes. Four of them are triangles including an equilateral triangle, a right-angled triangle and two scalene triangles. The fifth shape looks like triangle since it has a point at the top, but actually has four sides.">
              <a:extLst>
                <a:ext uri="{FF2B5EF4-FFF2-40B4-BE49-F238E27FC236}">
                  <a16:creationId xmlns:a16="http://schemas.microsoft.com/office/drawing/2014/main" id="{043468A7-1F66-FDE3-A492-AEF86ADFDC7B}"/>
                </a:ext>
              </a:extLst>
            </p:cNvPr>
            <p:cNvSpPr>
              <a:spLocks noChangeAspect="1"/>
            </p:cNvSpPr>
            <p:nvPr/>
          </p:nvSpPr>
          <p:spPr>
            <a:xfrm>
              <a:off x="5872053" y="3252962"/>
              <a:ext cx="1411492" cy="1695122"/>
            </a:xfrm>
            <a:custGeom>
              <a:avLst/>
              <a:gdLst>
                <a:gd name="connsiteX0" fmla="*/ 706056 w 2673752"/>
                <a:gd name="connsiteY0" fmla="*/ 0 h 1689904"/>
                <a:gd name="connsiteX1" fmla="*/ 706056 w 2673752"/>
                <a:gd name="connsiteY1" fmla="*/ 0 h 1689904"/>
                <a:gd name="connsiteX2" fmla="*/ 601884 w 2673752"/>
                <a:gd name="connsiteY2" fmla="*/ 150471 h 1689904"/>
                <a:gd name="connsiteX3" fmla="*/ 0 w 2673752"/>
                <a:gd name="connsiteY3" fmla="*/ 1169043 h 1689904"/>
                <a:gd name="connsiteX4" fmla="*/ 891251 w 2673752"/>
                <a:gd name="connsiteY4" fmla="*/ 1689904 h 1689904"/>
                <a:gd name="connsiteX5" fmla="*/ 2673752 w 2673752"/>
                <a:gd name="connsiteY5" fmla="*/ 1319514 h 1689904"/>
                <a:gd name="connsiteX6" fmla="*/ 706056 w 2673752"/>
                <a:gd name="connsiteY6" fmla="*/ 0 h 1689904"/>
                <a:gd name="connsiteX0" fmla="*/ 717631 w 2685327"/>
                <a:gd name="connsiteY0" fmla="*/ 0 h 1689904"/>
                <a:gd name="connsiteX1" fmla="*/ 717631 w 2685327"/>
                <a:gd name="connsiteY1" fmla="*/ 0 h 1689904"/>
                <a:gd name="connsiteX2" fmla="*/ 0 w 2685327"/>
                <a:gd name="connsiteY2" fmla="*/ 1180618 h 1689904"/>
                <a:gd name="connsiteX3" fmla="*/ 11575 w 2685327"/>
                <a:gd name="connsiteY3" fmla="*/ 1169043 h 1689904"/>
                <a:gd name="connsiteX4" fmla="*/ 902826 w 2685327"/>
                <a:gd name="connsiteY4" fmla="*/ 1689904 h 1689904"/>
                <a:gd name="connsiteX5" fmla="*/ 2685327 w 2685327"/>
                <a:gd name="connsiteY5" fmla="*/ 1319514 h 1689904"/>
                <a:gd name="connsiteX6" fmla="*/ 717631 w 2685327"/>
                <a:gd name="connsiteY6" fmla="*/ 0 h 1689904"/>
                <a:gd name="connsiteX0" fmla="*/ 717631 w 1828800"/>
                <a:gd name="connsiteY0" fmla="*/ 0 h 1689904"/>
                <a:gd name="connsiteX1" fmla="*/ 717631 w 1828800"/>
                <a:gd name="connsiteY1" fmla="*/ 0 h 1689904"/>
                <a:gd name="connsiteX2" fmla="*/ 0 w 1828800"/>
                <a:gd name="connsiteY2" fmla="*/ 1180618 h 1689904"/>
                <a:gd name="connsiteX3" fmla="*/ 11575 w 1828800"/>
                <a:gd name="connsiteY3" fmla="*/ 1169043 h 1689904"/>
                <a:gd name="connsiteX4" fmla="*/ 902826 w 1828800"/>
                <a:gd name="connsiteY4" fmla="*/ 1689904 h 1689904"/>
                <a:gd name="connsiteX5" fmla="*/ 1828800 w 1828800"/>
                <a:gd name="connsiteY5" fmla="*/ 1400536 h 1689904"/>
                <a:gd name="connsiteX6" fmla="*/ 717631 w 1828800"/>
                <a:gd name="connsiteY6" fmla="*/ 0 h 1689904"/>
                <a:gd name="connsiteX0" fmla="*/ 717631 w 1828800"/>
                <a:gd name="connsiteY0" fmla="*/ 0 h 2176040"/>
                <a:gd name="connsiteX1" fmla="*/ 717631 w 1828800"/>
                <a:gd name="connsiteY1" fmla="*/ 0 h 2176040"/>
                <a:gd name="connsiteX2" fmla="*/ 0 w 1828800"/>
                <a:gd name="connsiteY2" fmla="*/ 1180618 h 2176040"/>
                <a:gd name="connsiteX3" fmla="*/ 11575 w 1828800"/>
                <a:gd name="connsiteY3" fmla="*/ 1169043 h 2176040"/>
                <a:gd name="connsiteX4" fmla="*/ 717631 w 1828800"/>
                <a:gd name="connsiteY4" fmla="*/ 2176040 h 2176040"/>
                <a:gd name="connsiteX5" fmla="*/ 1828800 w 1828800"/>
                <a:gd name="connsiteY5" fmla="*/ 1400536 h 2176040"/>
                <a:gd name="connsiteX6" fmla="*/ 717631 w 1828800"/>
                <a:gd name="connsiteY6" fmla="*/ 0 h 2176040"/>
                <a:gd name="connsiteX0" fmla="*/ 717631 w 1828800"/>
                <a:gd name="connsiteY0" fmla="*/ 0 h 1608881"/>
                <a:gd name="connsiteX1" fmla="*/ 717631 w 1828800"/>
                <a:gd name="connsiteY1" fmla="*/ 0 h 1608881"/>
                <a:gd name="connsiteX2" fmla="*/ 0 w 1828800"/>
                <a:gd name="connsiteY2" fmla="*/ 1180618 h 1608881"/>
                <a:gd name="connsiteX3" fmla="*/ 11575 w 1828800"/>
                <a:gd name="connsiteY3" fmla="*/ 1169043 h 1608881"/>
                <a:gd name="connsiteX4" fmla="*/ 717631 w 1828800"/>
                <a:gd name="connsiteY4" fmla="*/ 1608881 h 1608881"/>
                <a:gd name="connsiteX5" fmla="*/ 1828800 w 1828800"/>
                <a:gd name="connsiteY5" fmla="*/ 1400536 h 1608881"/>
                <a:gd name="connsiteX6" fmla="*/ 717631 w 1828800"/>
                <a:gd name="connsiteY6" fmla="*/ 0 h 1608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608881">
                  <a:moveTo>
                    <a:pt x="717631" y="0"/>
                  </a:moveTo>
                  <a:lnTo>
                    <a:pt x="717631" y="0"/>
                  </a:lnTo>
                  <a:lnTo>
                    <a:pt x="0" y="1180618"/>
                  </a:lnTo>
                  <a:lnTo>
                    <a:pt x="11575" y="1169043"/>
                  </a:lnTo>
                  <a:lnTo>
                    <a:pt x="717631" y="1608881"/>
                  </a:lnTo>
                  <a:lnTo>
                    <a:pt x="1828800" y="1400536"/>
                  </a:lnTo>
                  <a:lnTo>
                    <a:pt x="717631"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anose="00000500000000000000" pitchFamily="50" charset="0"/>
              </a:endParaRPr>
            </a:p>
          </p:txBody>
        </p:sp>
        <p:sp>
          <p:nvSpPr>
            <p:cNvPr id="8" name="TextBox 7">
              <a:extLst>
                <a:ext uri="{FF2B5EF4-FFF2-40B4-BE49-F238E27FC236}">
                  <a16:creationId xmlns:a16="http://schemas.microsoft.com/office/drawing/2014/main" id="{04E18462-A1C1-0457-8A09-B7B163C4F0D9}"/>
                </a:ext>
                <a:ext uri="{C183D7F6-B498-43B3-948B-1728B52AA6E4}">
                  <adec:decorative xmlns:adec="http://schemas.microsoft.com/office/drawing/2017/decorative" val="1"/>
                </a:ext>
              </a:extLst>
            </p:cNvPr>
            <p:cNvSpPr txBox="1"/>
            <p:nvPr/>
          </p:nvSpPr>
          <p:spPr>
            <a:xfrm>
              <a:off x="368735" y="2972282"/>
              <a:ext cx="518091" cy="523220"/>
            </a:xfrm>
            <a:prstGeom prst="rect">
              <a:avLst/>
            </a:prstGeom>
            <a:noFill/>
          </p:spPr>
          <p:txBody>
            <a:bodyPr wrap="none" rtlCol="0">
              <a:spAutoFit/>
            </a:bodyPr>
            <a:lstStyle/>
            <a:p>
              <a:r>
                <a:rPr lang="en-US" sz="2800" dirty="0">
                  <a:solidFill>
                    <a:schemeClr val="tx2"/>
                  </a:solidFill>
                  <a:latin typeface="Montserrat" panose="00000500000000000000" pitchFamily="50" charset="0"/>
                </a:rPr>
                <a:t>A.</a:t>
              </a:r>
            </a:p>
          </p:txBody>
        </p:sp>
        <p:sp>
          <p:nvSpPr>
            <p:cNvPr id="9" name="TextBox 8">
              <a:extLst>
                <a:ext uri="{FF2B5EF4-FFF2-40B4-BE49-F238E27FC236}">
                  <a16:creationId xmlns:a16="http://schemas.microsoft.com/office/drawing/2014/main" id="{2FE13E9B-6426-F8F1-6510-1EAD6BCA3873}"/>
                </a:ext>
                <a:ext uri="{C183D7F6-B498-43B3-948B-1728B52AA6E4}">
                  <adec:decorative xmlns:adec="http://schemas.microsoft.com/office/drawing/2017/decorative" val="1"/>
                </a:ext>
              </a:extLst>
            </p:cNvPr>
            <p:cNvSpPr txBox="1"/>
            <p:nvPr/>
          </p:nvSpPr>
          <p:spPr>
            <a:xfrm>
              <a:off x="2350017" y="2966947"/>
              <a:ext cx="527709" cy="523220"/>
            </a:xfrm>
            <a:prstGeom prst="rect">
              <a:avLst/>
            </a:prstGeom>
            <a:noFill/>
          </p:spPr>
          <p:txBody>
            <a:bodyPr wrap="none" rtlCol="0">
              <a:spAutoFit/>
            </a:bodyPr>
            <a:lstStyle/>
            <a:p>
              <a:r>
                <a:rPr lang="en-US" sz="2800" dirty="0">
                  <a:solidFill>
                    <a:schemeClr val="tx2"/>
                  </a:solidFill>
                  <a:latin typeface="Montserrat" panose="00000500000000000000" pitchFamily="50" charset="0"/>
                </a:rPr>
                <a:t>B.</a:t>
              </a:r>
            </a:p>
          </p:txBody>
        </p:sp>
        <p:sp>
          <p:nvSpPr>
            <p:cNvPr id="10" name="TextBox 9">
              <a:extLst>
                <a:ext uri="{FF2B5EF4-FFF2-40B4-BE49-F238E27FC236}">
                  <a16:creationId xmlns:a16="http://schemas.microsoft.com/office/drawing/2014/main" id="{FBBD5E6B-3D49-BEB5-202B-161B4616A759}"/>
                </a:ext>
                <a:ext uri="{C183D7F6-B498-43B3-948B-1728B52AA6E4}">
                  <adec:decorative xmlns:adec="http://schemas.microsoft.com/office/drawing/2017/decorative" val="1"/>
                </a:ext>
              </a:extLst>
            </p:cNvPr>
            <p:cNvSpPr txBox="1"/>
            <p:nvPr/>
          </p:nvSpPr>
          <p:spPr>
            <a:xfrm>
              <a:off x="5577909" y="2966947"/>
              <a:ext cx="518091" cy="523220"/>
            </a:xfrm>
            <a:prstGeom prst="rect">
              <a:avLst/>
            </a:prstGeom>
            <a:noFill/>
          </p:spPr>
          <p:txBody>
            <a:bodyPr wrap="none" rtlCol="0">
              <a:spAutoFit/>
            </a:bodyPr>
            <a:lstStyle/>
            <a:p>
              <a:r>
                <a:rPr lang="en-US" sz="2800" dirty="0">
                  <a:solidFill>
                    <a:schemeClr val="tx2"/>
                  </a:solidFill>
                  <a:latin typeface="Montserrat" panose="00000500000000000000" pitchFamily="50" charset="0"/>
                </a:rPr>
                <a:t>C.</a:t>
              </a:r>
            </a:p>
          </p:txBody>
        </p:sp>
        <p:sp>
          <p:nvSpPr>
            <p:cNvPr id="11" name="Triangle 11" descr="Five shapes. Four of them are triangles including an equilateral triangle, a right-angled triangle and two scalene triangles. The fifth shape looks like triangle since it has a point at the top, but actually has four sides.">
              <a:extLst>
                <a:ext uri="{FF2B5EF4-FFF2-40B4-BE49-F238E27FC236}">
                  <a16:creationId xmlns:a16="http://schemas.microsoft.com/office/drawing/2014/main" id="{D01BCC76-2B18-BD86-C9B2-7786A0C349CD}"/>
                </a:ext>
                <a:ext uri="{C183D7F6-B498-43B3-948B-1728B52AA6E4}">
                  <adec:decorative xmlns:adec="http://schemas.microsoft.com/office/drawing/2017/decorative" val="1"/>
                </a:ext>
              </a:extLst>
            </p:cNvPr>
            <p:cNvSpPr>
              <a:spLocks noChangeAspect="1"/>
            </p:cNvSpPr>
            <p:nvPr/>
          </p:nvSpPr>
          <p:spPr>
            <a:xfrm rot="15824305">
              <a:off x="8265637" y="2984141"/>
              <a:ext cx="1498679" cy="2232765"/>
            </a:xfrm>
            <a:custGeom>
              <a:avLst/>
              <a:gdLst>
                <a:gd name="connsiteX0" fmla="*/ 0 w 790885"/>
                <a:gd name="connsiteY0" fmla="*/ 576883 h 576883"/>
                <a:gd name="connsiteX1" fmla="*/ 395443 w 790885"/>
                <a:gd name="connsiteY1" fmla="*/ 0 h 576883"/>
                <a:gd name="connsiteX2" fmla="*/ 790885 w 790885"/>
                <a:gd name="connsiteY2" fmla="*/ 576883 h 576883"/>
                <a:gd name="connsiteX3" fmla="*/ 0 w 790885"/>
                <a:gd name="connsiteY3" fmla="*/ 576883 h 576883"/>
                <a:gd name="connsiteX0" fmla="*/ 0 w 938782"/>
                <a:gd name="connsiteY0" fmla="*/ 841927 h 841927"/>
                <a:gd name="connsiteX1" fmla="*/ 938782 w 938782"/>
                <a:gd name="connsiteY1" fmla="*/ 0 h 841927"/>
                <a:gd name="connsiteX2" fmla="*/ 790885 w 938782"/>
                <a:gd name="connsiteY2" fmla="*/ 841927 h 841927"/>
                <a:gd name="connsiteX3" fmla="*/ 0 w 938782"/>
                <a:gd name="connsiteY3" fmla="*/ 841927 h 841927"/>
                <a:gd name="connsiteX0" fmla="*/ 0 w 938782"/>
                <a:gd name="connsiteY0" fmla="*/ 841927 h 841927"/>
                <a:gd name="connsiteX1" fmla="*/ 938782 w 938782"/>
                <a:gd name="connsiteY1" fmla="*/ 0 h 841927"/>
                <a:gd name="connsiteX2" fmla="*/ 645111 w 938782"/>
                <a:gd name="connsiteY2" fmla="*/ 775666 h 841927"/>
                <a:gd name="connsiteX3" fmla="*/ 0 w 938782"/>
                <a:gd name="connsiteY3" fmla="*/ 841927 h 841927"/>
                <a:gd name="connsiteX0" fmla="*/ 0 w 645111"/>
                <a:gd name="connsiteY0" fmla="*/ 881683 h 881683"/>
                <a:gd name="connsiteX1" fmla="*/ 395443 w 645111"/>
                <a:gd name="connsiteY1" fmla="*/ 0 h 881683"/>
                <a:gd name="connsiteX2" fmla="*/ 645111 w 645111"/>
                <a:gd name="connsiteY2" fmla="*/ 815422 h 881683"/>
                <a:gd name="connsiteX3" fmla="*/ 0 w 645111"/>
                <a:gd name="connsiteY3" fmla="*/ 881683 h 881683"/>
                <a:gd name="connsiteX0" fmla="*/ 0 w 514586"/>
                <a:gd name="connsiteY0" fmla="*/ 881683 h 881683"/>
                <a:gd name="connsiteX1" fmla="*/ 395443 w 514586"/>
                <a:gd name="connsiteY1" fmla="*/ 0 h 881683"/>
                <a:gd name="connsiteX2" fmla="*/ 514586 w 514586"/>
                <a:gd name="connsiteY2" fmla="*/ 841894 h 881683"/>
                <a:gd name="connsiteX3" fmla="*/ 0 w 514586"/>
                <a:gd name="connsiteY3" fmla="*/ 881683 h 881683"/>
                <a:gd name="connsiteX0" fmla="*/ 0 w 515915"/>
                <a:gd name="connsiteY0" fmla="*/ 868498 h 868498"/>
                <a:gd name="connsiteX1" fmla="*/ 396772 w 515915"/>
                <a:gd name="connsiteY1" fmla="*/ 0 h 868498"/>
                <a:gd name="connsiteX2" fmla="*/ 515915 w 515915"/>
                <a:gd name="connsiteY2" fmla="*/ 841894 h 868498"/>
                <a:gd name="connsiteX3" fmla="*/ 0 w 515915"/>
                <a:gd name="connsiteY3" fmla="*/ 868498 h 868498"/>
                <a:gd name="connsiteX0" fmla="*/ 0 w 515915"/>
                <a:gd name="connsiteY0" fmla="*/ 871155 h 871155"/>
                <a:gd name="connsiteX1" fmla="*/ 423143 w 515915"/>
                <a:gd name="connsiteY1" fmla="*/ 0 h 871155"/>
                <a:gd name="connsiteX2" fmla="*/ 515915 w 515915"/>
                <a:gd name="connsiteY2" fmla="*/ 844551 h 871155"/>
                <a:gd name="connsiteX3" fmla="*/ 0 w 515915"/>
                <a:gd name="connsiteY3" fmla="*/ 871155 h 871155"/>
                <a:gd name="connsiteX0" fmla="*/ 0 w 577856"/>
                <a:gd name="connsiteY0" fmla="*/ 917354 h 917354"/>
                <a:gd name="connsiteX1" fmla="*/ 485084 w 577856"/>
                <a:gd name="connsiteY1" fmla="*/ 0 h 917354"/>
                <a:gd name="connsiteX2" fmla="*/ 577856 w 577856"/>
                <a:gd name="connsiteY2" fmla="*/ 844551 h 917354"/>
                <a:gd name="connsiteX3" fmla="*/ 0 w 577856"/>
                <a:gd name="connsiteY3" fmla="*/ 917354 h 917354"/>
                <a:gd name="connsiteX0" fmla="*/ 0 w 915665"/>
                <a:gd name="connsiteY0" fmla="*/ 917354 h 1184468"/>
                <a:gd name="connsiteX1" fmla="*/ 485084 w 915665"/>
                <a:gd name="connsiteY1" fmla="*/ 0 h 1184468"/>
                <a:gd name="connsiteX2" fmla="*/ 915665 w 915665"/>
                <a:gd name="connsiteY2" fmla="*/ 1184468 h 1184468"/>
                <a:gd name="connsiteX3" fmla="*/ 0 w 915665"/>
                <a:gd name="connsiteY3" fmla="*/ 917354 h 1184468"/>
                <a:gd name="connsiteX0" fmla="*/ 0 w 1676280"/>
                <a:gd name="connsiteY0" fmla="*/ 917354 h 917354"/>
                <a:gd name="connsiteX1" fmla="*/ 485084 w 1676280"/>
                <a:gd name="connsiteY1" fmla="*/ 0 h 917354"/>
                <a:gd name="connsiteX2" fmla="*/ 1676280 w 1676280"/>
                <a:gd name="connsiteY2" fmla="*/ 678115 h 917354"/>
                <a:gd name="connsiteX3" fmla="*/ 0 w 1676280"/>
                <a:gd name="connsiteY3" fmla="*/ 917354 h 917354"/>
                <a:gd name="connsiteX0" fmla="*/ 690608 w 1191196"/>
                <a:gd name="connsiteY0" fmla="*/ 1394466 h 1394466"/>
                <a:gd name="connsiteX1" fmla="*/ 0 w 1191196"/>
                <a:gd name="connsiteY1" fmla="*/ 0 h 1394466"/>
                <a:gd name="connsiteX2" fmla="*/ 1191196 w 1191196"/>
                <a:gd name="connsiteY2" fmla="*/ 678115 h 1394466"/>
                <a:gd name="connsiteX3" fmla="*/ 690608 w 1191196"/>
                <a:gd name="connsiteY3" fmla="*/ 1394466 h 1394466"/>
                <a:gd name="connsiteX0" fmla="*/ 901497 w 1402085"/>
                <a:gd name="connsiteY0" fmla="*/ 1197245 h 1197245"/>
                <a:gd name="connsiteX1" fmla="*/ 0 w 1402085"/>
                <a:gd name="connsiteY1" fmla="*/ 0 h 1197245"/>
                <a:gd name="connsiteX2" fmla="*/ 1402085 w 1402085"/>
                <a:gd name="connsiteY2" fmla="*/ 480894 h 1197245"/>
                <a:gd name="connsiteX3" fmla="*/ 901497 w 1402085"/>
                <a:gd name="connsiteY3" fmla="*/ 1197245 h 1197245"/>
                <a:gd name="connsiteX0" fmla="*/ 2416553 w 2416553"/>
                <a:gd name="connsiteY0" fmla="*/ 1247943 h 1247943"/>
                <a:gd name="connsiteX1" fmla="*/ 0 w 2416553"/>
                <a:gd name="connsiteY1" fmla="*/ 0 h 1247943"/>
                <a:gd name="connsiteX2" fmla="*/ 1402085 w 2416553"/>
                <a:gd name="connsiteY2" fmla="*/ 480894 h 1247943"/>
                <a:gd name="connsiteX3" fmla="*/ 2416553 w 2416553"/>
                <a:gd name="connsiteY3" fmla="*/ 1247943 h 1247943"/>
                <a:gd name="connsiteX0" fmla="*/ 2030135 w 2030135"/>
                <a:gd name="connsiteY0" fmla="*/ 1209221 h 1209221"/>
                <a:gd name="connsiteX1" fmla="*/ 0 w 2030135"/>
                <a:gd name="connsiteY1" fmla="*/ 0 h 1209221"/>
                <a:gd name="connsiteX2" fmla="*/ 1402085 w 2030135"/>
                <a:gd name="connsiteY2" fmla="*/ 480894 h 1209221"/>
                <a:gd name="connsiteX3" fmla="*/ 2030135 w 2030135"/>
                <a:gd name="connsiteY3" fmla="*/ 1209221 h 1209221"/>
                <a:gd name="connsiteX0" fmla="*/ 1694948 w 1694948"/>
                <a:gd name="connsiteY0" fmla="*/ 943857 h 943857"/>
                <a:gd name="connsiteX1" fmla="*/ 0 w 1694948"/>
                <a:gd name="connsiteY1" fmla="*/ 0 h 943857"/>
                <a:gd name="connsiteX2" fmla="*/ 1402085 w 1694948"/>
                <a:gd name="connsiteY2" fmla="*/ 480894 h 943857"/>
                <a:gd name="connsiteX3" fmla="*/ 1694948 w 1694948"/>
                <a:gd name="connsiteY3" fmla="*/ 943857 h 943857"/>
              </a:gdLst>
              <a:ahLst/>
              <a:cxnLst>
                <a:cxn ang="0">
                  <a:pos x="connsiteX0" y="connsiteY0"/>
                </a:cxn>
                <a:cxn ang="0">
                  <a:pos x="connsiteX1" y="connsiteY1"/>
                </a:cxn>
                <a:cxn ang="0">
                  <a:pos x="connsiteX2" y="connsiteY2"/>
                </a:cxn>
                <a:cxn ang="0">
                  <a:pos x="connsiteX3" y="connsiteY3"/>
                </a:cxn>
              </a:cxnLst>
              <a:rect l="l" t="t" r="r" b="b"/>
              <a:pathLst>
                <a:path w="1694948" h="943857">
                  <a:moveTo>
                    <a:pt x="1694948" y="943857"/>
                  </a:moveTo>
                  <a:lnTo>
                    <a:pt x="0" y="0"/>
                  </a:lnTo>
                  <a:lnTo>
                    <a:pt x="1402085" y="480894"/>
                  </a:lnTo>
                  <a:lnTo>
                    <a:pt x="1694948" y="943857"/>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anose="00000500000000000000" pitchFamily="50" charset="0"/>
              </a:endParaRPr>
            </a:p>
          </p:txBody>
        </p:sp>
        <p:sp>
          <p:nvSpPr>
            <p:cNvPr id="12" name="TextBox 11">
              <a:extLst>
                <a:ext uri="{FF2B5EF4-FFF2-40B4-BE49-F238E27FC236}">
                  <a16:creationId xmlns:a16="http://schemas.microsoft.com/office/drawing/2014/main" id="{C60BFD68-2BFD-5B71-5421-DD8E2E98D25C}"/>
                </a:ext>
                <a:ext uri="{C183D7F6-B498-43B3-948B-1728B52AA6E4}">
                  <adec:decorative xmlns:adec="http://schemas.microsoft.com/office/drawing/2017/decorative" val="1"/>
                </a:ext>
              </a:extLst>
            </p:cNvPr>
            <p:cNvSpPr txBox="1"/>
            <p:nvPr/>
          </p:nvSpPr>
          <p:spPr>
            <a:xfrm>
              <a:off x="8380499" y="2972282"/>
              <a:ext cx="556563" cy="523220"/>
            </a:xfrm>
            <a:prstGeom prst="rect">
              <a:avLst/>
            </a:prstGeom>
            <a:noFill/>
          </p:spPr>
          <p:txBody>
            <a:bodyPr wrap="none" rtlCol="0">
              <a:spAutoFit/>
            </a:bodyPr>
            <a:lstStyle/>
            <a:p>
              <a:r>
                <a:rPr lang="en-US" sz="2800" dirty="0">
                  <a:solidFill>
                    <a:schemeClr val="tx2"/>
                  </a:solidFill>
                  <a:latin typeface="Montserrat" panose="00000500000000000000" pitchFamily="50" charset="0"/>
                </a:rPr>
                <a:t>D.</a:t>
              </a:r>
            </a:p>
          </p:txBody>
        </p:sp>
        <p:sp>
          <p:nvSpPr>
            <p:cNvPr id="13" name="Triangle 11" descr="Five shapes. Four of them are triangles including an equilateral triangle, a right-angled triangle and two scalene triangles. The fifth shape looks like triangle since it has a point at the top, but actually has four sides.">
              <a:extLst>
                <a:ext uri="{FF2B5EF4-FFF2-40B4-BE49-F238E27FC236}">
                  <a16:creationId xmlns:a16="http://schemas.microsoft.com/office/drawing/2014/main" id="{3F9B050B-94AC-1454-FDC9-517A4E2BD6F7}"/>
                </a:ext>
                <a:ext uri="{C183D7F6-B498-43B3-948B-1728B52AA6E4}">
                  <adec:decorative xmlns:adec="http://schemas.microsoft.com/office/drawing/2017/decorative" val="1"/>
                </a:ext>
              </a:extLst>
            </p:cNvPr>
            <p:cNvSpPr>
              <a:spLocks noChangeAspect="1"/>
            </p:cNvSpPr>
            <p:nvPr/>
          </p:nvSpPr>
          <p:spPr>
            <a:xfrm rot="10800000">
              <a:off x="10716731" y="3546846"/>
              <a:ext cx="931321" cy="1387503"/>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anose="00000500000000000000" pitchFamily="50" charset="0"/>
              </a:endParaRPr>
            </a:p>
          </p:txBody>
        </p:sp>
        <p:sp>
          <p:nvSpPr>
            <p:cNvPr id="14" name="TextBox 13">
              <a:extLst>
                <a:ext uri="{FF2B5EF4-FFF2-40B4-BE49-F238E27FC236}">
                  <a16:creationId xmlns:a16="http://schemas.microsoft.com/office/drawing/2014/main" id="{5E639D01-7038-029E-E27F-8546AC2AF21C}"/>
                </a:ext>
                <a:ext uri="{C183D7F6-B498-43B3-948B-1728B52AA6E4}">
                  <adec:decorative xmlns:adec="http://schemas.microsoft.com/office/drawing/2017/decorative" val="1"/>
                </a:ext>
              </a:extLst>
            </p:cNvPr>
            <p:cNvSpPr txBox="1"/>
            <p:nvPr/>
          </p:nvSpPr>
          <p:spPr>
            <a:xfrm>
              <a:off x="10384499" y="2972282"/>
              <a:ext cx="513282" cy="523220"/>
            </a:xfrm>
            <a:prstGeom prst="rect">
              <a:avLst/>
            </a:prstGeom>
            <a:noFill/>
          </p:spPr>
          <p:txBody>
            <a:bodyPr wrap="none" rtlCol="0">
              <a:spAutoFit/>
            </a:bodyPr>
            <a:lstStyle/>
            <a:p>
              <a:r>
                <a:rPr lang="en-US" sz="2800" dirty="0">
                  <a:solidFill>
                    <a:schemeClr val="tx2"/>
                  </a:solidFill>
                  <a:latin typeface="Montserrat" panose="00000500000000000000" pitchFamily="50" charset="0"/>
                </a:rPr>
                <a:t>E.</a:t>
              </a:r>
            </a:p>
          </p:txBody>
        </p:sp>
      </p:grpSp>
    </p:spTree>
    <p:extLst>
      <p:ext uri="{BB962C8B-B14F-4D97-AF65-F5344CB8AC3E}">
        <p14:creationId xmlns:p14="http://schemas.microsoft.com/office/powerpoint/2010/main" val="32389095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E9F97-CD7B-011B-AA1C-7536127359EA}"/>
              </a:ext>
            </a:extLst>
          </p:cNvPr>
          <p:cNvSpPr>
            <a:spLocks noGrp="1"/>
          </p:cNvSpPr>
          <p:nvPr>
            <p:ph type="title"/>
          </p:nvPr>
        </p:nvSpPr>
        <p:spPr/>
        <p:txBody>
          <a:bodyPr/>
          <a:lstStyle/>
          <a:p>
            <a:r>
              <a:rPr lang="en-US" dirty="0"/>
              <a:t>Classifying Shapes: Typical and Atypical Shapes</a:t>
            </a:r>
          </a:p>
        </p:txBody>
      </p:sp>
      <p:sp>
        <p:nvSpPr>
          <p:cNvPr id="3" name="Content Placeholder 2">
            <a:extLst>
              <a:ext uri="{FF2B5EF4-FFF2-40B4-BE49-F238E27FC236}">
                <a16:creationId xmlns:a16="http://schemas.microsoft.com/office/drawing/2014/main" id="{3B54CF0D-FBCC-A077-B6AA-27469F4627CC}"/>
              </a:ext>
            </a:extLst>
          </p:cNvPr>
          <p:cNvSpPr>
            <a:spLocks noGrp="1"/>
          </p:cNvSpPr>
          <p:nvPr>
            <p:ph idx="1"/>
          </p:nvPr>
        </p:nvSpPr>
        <p:spPr>
          <a:xfrm>
            <a:off x="851647" y="1253331"/>
            <a:ext cx="4708496" cy="4351338"/>
          </a:xfrm>
        </p:spPr>
        <p:txBody>
          <a:bodyPr/>
          <a:lstStyle/>
          <a:p>
            <a:pPr marL="0" indent="0">
              <a:buNone/>
            </a:pPr>
            <a:r>
              <a:rPr lang="en-US" dirty="0"/>
              <a:t>Children find it easier to classify </a:t>
            </a:r>
            <a:r>
              <a:rPr lang="en-US" b="1" dirty="0"/>
              <a:t>typical</a:t>
            </a:r>
            <a:r>
              <a:rPr lang="en-US" dirty="0"/>
              <a:t> shapes compared to </a:t>
            </a:r>
            <a:r>
              <a:rPr lang="en-US" b="1" dirty="0"/>
              <a:t>atypical</a:t>
            </a:r>
            <a:r>
              <a:rPr lang="en-US" dirty="0"/>
              <a:t> shapes.</a:t>
            </a:r>
          </a:p>
        </p:txBody>
      </p:sp>
      <p:sp>
        <p:nvSpPr>
          <p:cNvPr id="10" name="TextBox 9">
            <a:extLst>
              <a:ext uri="{FF2B5EF4-FFF2-40B4-BE49-F238E27FC236}">
                <a16:creationId xmlns:a16="http://schemas.microsoft.com/office/drawing/2014/main" id="{263DAD20-3E26-9405-57CE-CC1866C6B9FB}"/>
              </a:ext>
            </a:extLst>
          </p:cNvPr>
          <p:cNvSpPr txBox="1"/>
          <p:nvPr/>
        </p:nvSpPr>
        <p:spPr>
          <a:xfrm>
            <a:off x="851646" y="3034586"/>
            <a:ext cx="4708496" cy="276999"/>
          </a:xfrm>
          <a:prstGeom prst="rect">
            <a:avLst/>
          </a:prstGeom>
          <a:noFill/>
        </p:spPr>
        <p:txBody>
          <a:bodyPr wrap="square" rtlCol="0">
            <a:spAutoFit/>
          </a:bodyPr>
          <a:lstStyle/>
          <a:p>
            <a:r>
              <a:rPr lang="en-US" sz="1200" dirty="0">
                <a:solidFill>
                  <a:srgbClr val="767676"/>
                </a:solidFill>
                <a:latin typeface="Montserrat" panose="00000500000000000000" pitchFamily="50" charset="0"/>
              </a:rPr>
              <a:t>Clements et al. (1999); Clements and Sarama (2021) </a:t>
            </a:r>
          </a:p>
        </p:txBody>
      </p:sp>
      <p:graphicFrame>
        <p:nvGraphicFramePr>
          <p:cNvPr id="4" name="Table 4">
            <a:extLst>
              <a:ext uri="{FF2B5EF4-FFF2-40B4-BE49-F238E27FC236}">
                <a16:creationId xmlns:a16="http://schemas.microsoft.com/office/drawing/2014/main" id="{E3294B59-49FF-7B1C-64F5-AEDF9288412E}"/>
              </a:ext>
            </a:extLst>
          </p:cNvPr>
          <p:cNvGraphicFramePr>
            <a:graphicFrameLocks/>
          </p:cNvGraphicFramePr>
          <p:nvPr>
            <p:extLst>
              <p:ext uri="{D42A27DB-BD31-4B8C-83A1-F6EECF244321}">
                <p14:modId xmlns:p14="http://schemas.microsoft.com/office/powerpoint/2010/main" val="2526293565"/>
              </p:ext>
            </p:extLst>
          </p:nvPr>
        </p:nvGraphicFramePr>
        <p:xfrm>
          <a:off x="5944161" y="1215667"/>
          <a:ext cx="5648071" cy="4670619"/>
        </p:xfrm>
        <a:graphic>
          <a:graphicData uri="http://schemas.openxmlformats.org/drawingml/2006/table">
            <a:tbl>
              <a:tblPr firstRow="1" bandRow="1">
                <a:tableStyleId>{5C22544A-7EE6-4342-B048-85BDC9FD1C3A}</a:tableStyleId>
              </a:tblPr>
              <a:tblGrid>
                <a:gridCol w="2078961">
                  <a:extLst>
                    <a:ext uri="{9D8B030D-6E8A-4147-A177-3AD203B41FA5}">
                      <a16:colId xmlns:a16="http://schemas.microsoft.com/office/drawing/2014/main" val="1263285585"/>
                    </a:ext>
                  </a:extLst>
                </a:gridCol>
                <a:gridCol w="3569110">
                  <a:extLst>
                    <a:ext uri="{9D8B030D-6E8A-4147-A177-3AD203B41FA5}">
                      <a16:colId xmlns:a16="http://schemas.microsoft.com/office/drawing/2014/main" val="3629347565"/>
                    </a:ext>
                  </a:extLst>
                </a:gridCol>
              </a:tblGrid>
              <a:tr h="59400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bg1"/>
                          </a:solidFill>
                          <a:latin typeface="Montserrat" panose="00000500000000000000" pitchFamily="50" charset="0"/>
                        </a:rPr>
                        <a:t>Shapes</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pPr algn="ctr"/>
                      <a:r>
                        <a:rPr lang="en-US" sz="2000" dirty="0">
                          <a:solidFill>
                            <a:schemeClr val="bg1"/>
                          </a:solidFill>
                          <a:latin typeface="Montserrat" panose="00000500000000000000" pitchFamily="50" charset="0"/>
                        </a:rPr>
                        <a:t>Typical Shapes</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extLst>
                  <a:ext uri="{0D108BD9-81ED-4DB2-BD59-A6C34878D82A}">
                    <a16:rowId xmlns:a16="http://schemas.microsoft.com/office/drawing/2014/main" val="2250085410"/>
                  </a:ext>
                </a:extLst>
              </a:tr>
              <a:tr h="1287492">
                <a:tc>
                  <a:txBody>
                    <a:bodyPr/>
                    <a:lstStyle/>
                    <a:p>
                      <a:pPr algn="ctr"/>
                      <a:r>
                        <a:rPr lang="en-US" sz="2000" dirty="0">
                          <a:latin typeface="Montserrat" panose="00000500000000000000" pitchFamily="50" charset="0"/>
                        </a:rPr>
                        <a:t>Typical</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latin typeface="Montserrat" panose="00000500000000000000" pitchFamily="50"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69956946"/>
                  </a:ext>
                </a:extLst>
              </a:tr>
              <a:tr h="1378974">
                <a:tc>
                  <a:txBody>
                    <a:bodyPr/>
                    <a:lstStyle/>
                    <a:p>
                      <a:pPr algn="ctr"/>
                      <a:r>
                        <a:rPr lang="en-US" sz="2000" dirty="0">
                          <a:latin typeface="Montserrat" panose="00000500000000000000" pitchFamily="50" charset="0"/>
                        </a:rPr>
                        <a:t>Atypical</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latin typeface="Montserrat" panose="00000500000000000000" pitchFamily="50"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31340357"/>
                  </a:ext>
                </a:extLst>
              </a:tr>
              <a:tr h="1410151">
                <a:tc>
                  <a:txBody>
                    <a:bodyPr/>
                    <a:lstStyle/>
                    <a:p>
                      <a:pPr algn="ctr"/>
                      <a:r>
                        <a:rPr lang="en-US" sz="2000" dirty="0">
                          <a:latin typeface="Montserrat" panose="00000500000000000000" pitchFamily="50" charset="0"/>
                        </a:rPr>
                        <a:t>Nonvalid</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latin typeface="Montserrat" panose="00000500000000000000" pitchFamily="50"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08006839"/>
                  </a:ext>
                </a:extLst>
              </a:tr>
            </a:tbl>
          </a:graphicData>
        </a:graphic>
      </p:graphicFrame>
      <p:sp>
        <p:nvSpPr>
          <p:cNvPr id="5" name="Triangle 8" descr="Typical triangle.">
            <a:extLst>
              <a:ext uri="{FF2B5EF4-FFF2-40B4-BE49-F238E27FC236}">
                <a16:creationId xmlns:a16="http://schemas.microsoft.com/office/drawing/2014/main" id="{6A1BA4B4-8A12-A6ED-95FE-828D64483365}"/>
              </a:ext>
            </a:extLst>
          </p:cNvPr>
          <p:cNvSpPr>
            <a:spLocks noChangeAspect="1"/>
          </p:cNvSpPr>
          <p:nvPr/>
        </p:nvSpPr>
        <p:spPr>
          <a:xfrm>
            <a:off x="9046441" y="2023407"/>
            <a:ext cx="927653" cy="831273"/>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anose="00000500000000000000" pitchFamily="50" charset="0"/>
            </a:endParaRPr>
          </a:p>
        </p:txBody>
      </p:sp>
      <p:sp>
        <p:nvSpPr>
          <p:cNvPr id="6" name="Triangle 11" descr="Atypical triangle with differing side lengths.">
            <a:extLst>
              <a:ext uri="{FF2B5EF4-FFF2-40B4-BE49-F238E27FC236}">
                <a16:creationId xmlns:a16="http://schemas.microsoft.com/office/drawing/2014/main" id="{C8773E3B-CFD0-9D6E-3020-5F4AD207393F}"/>
              </a:ext>
              <a:ext uri="{C183D7F6-B498-43B3-948B-1728B52AA6E4}">
                <adec:decorative xmlns:adec="http://schemas.microsoft.com/office/drawing/2017/decorative" val="0"/>
              </a:ext>
            </a:extLst>
          </p:cNvPr>
          <p:cNvSpPr/>
          <p:nvPr/>
        </p:nvSpPr>
        <p:spPr>
          <a:xfrm rot="16200000">
            <a:off x="9202423" y="2749076"/>
            <a:ext cx="615688" cy="2130750"/>
          </a:xfrm>
          <a:custGeom>
            <a:avLst/>
            <a:gdLst>
              <a:gd name="connsiteX0" fmla="*/ 0 w 790885"/>
              <a:gd name="connsiteY0" fmla="*/ 576883 h 576883"/>
              <a:gd name="connsiteX1" fmla="*/ 395443 w 790885"/>
              <a:gd name="connsiteY1" fmla="*/ 0 h 576883"/>
              <a:gd name="connsiteX2" fmla="*/ 790885 w 790885"/>
              <a:gd name="connsiteY2" fmla="*/ 576883 h 576883"/>
              <a:gd name="connsiteX3" fmla="*/ 0 w 790885"/>
              <a:gd name="connsiteY3" fmla="*/ 576883 h 576883"/>
              <a:gd name="connsiteX0" fmla="*/ 0 w 938782"/>
              <a:gd name="connsiteY0" fmla="*/ 841927 h 841927"/>
              <a:gd name="connsiteX1" fmla="*/ 938782 w 938782"/>
              <a:gd name="connsiteY1" fmla="*/ 0 h 841927"/>
              <a:gd name="connsiteX2" fmla="*/ 790885 w 938782"/>
              <a:gd name="connsiteY2" fmla="*/ 841927 h 841927"/>
              <a:gd name="connsiteX3" fmla="*/ 0 w 938782"/>
              <a:gd name="connsiteY3" fmla="*/ 841927 h 841927"/>
              <a:gd name="connsiteX0" fmla="*/ 0 w 938782"/>
              <a:gd name="connsiteY0" fmla="*/ 841927 h 841927"/>
              <a:gd name="connsiteX1" fmla="*/ 938782 w 938782"/>
              <a:gd name="connsiteY1" fmla="*/ 0 h 841927"/>
              <a:gd name="connsiteX2" fmla="*/ 645111 w 938782"/>
              <a:gd name="connsiteY2" fmla="*/ 775666 h 841927"/>
              <a:gd name="connsiteX3" fmla="*/ 0 w 938782"/>
              <a:gd name="connsiteY3" fmla="*/ 841927 h 841927"/>
              <a:gd name="connsiteX0" fmla="*/ 0 w 645111"/>
              <a:gd name="connsiteY0" fmla="*/ 881683 h 881683"/>
              <a:gd name="connsiteX1" fmla="*/ 395443 w 645111"/>
              <a:gd name="connsiteY1" fmla="*/ 0 h 881683"/>
              <a:gd name="connsiteX2" fmla="*/ 645111 w 645111"/>
              <a:gd name="connsiteY2" fmla="*/ 815422 h 881683"/>
              <a:gd name="connsiteX3" fmla="*/ 0 w 645111"/>
              <a:gd name="connsiteY3" fmla="*/ 881683 h 881683"/>
              <a:gd name="connsiteX0" fmla="*/ 0 w 514586"/>
              <a:gd name="connsiteY0" fmla="*/ 881683 h 881683"/>
              <a:gd name="connsiteX1" fmla="*/ 395443 w 514586"/>
              <a:gd name="connsiteY1" fmla="*/ 0 h 881683"/>
              <a:gd name="connsiteX2" fmla="*/ 514586 w 514586"/>
              <a:gd name="connsiteY2" fmla="*/ 841894 h 881683"/>
              <a:gd name="connsiteX3" fmla="*/ 0 w 514586"/>
              <a:gd name="connsiteY3" fmla="*/ 881683 h 881683"/>
              <a:gd name="connsiteX0" fmla="*/ 0 w 515915"/>
              <a:gd name="connsiteY0" fmla="*/ 868498 h 868498"/>
              <a:gd name="connsiteX1" fmla="*/ 396772 w 515915"/>
              <a:gd name="connsiteY1" fmla="*/ 0 h 868498"/>
              <a:gd name="connsiteX2" fmla="*/ 515915 w 515915"/>
              <a:gd name="connsiteY2" fmla="*/ 841894 h 868498"/>
              <a:gd name="connsiteX3" fmla="*/ 0 w 515915"/>
              <a:gd name="connsiteY3" fmla="*/ 868498 h 868498"/>
              <a:gd name="connsiteX0" fmla="*/ 0 w 515915"/>
              <a:gd name="connsiteY0" fmla="*/ 871155 h 871155"/>
              <a:gd name="connsiteX1" fmla="*/ 423143 w 515915"/>
              <a:gd name="connsiteY1" fmla="*/ 0 h 871155"/>
              <a:gd name="connsiteX2" fmla="*/ 515915 w 515915"/>
              <a:gd name="connsiteY2" fmla="*/ 844551 h 871155"/>
              <a:gd name="connsiteX3" fmla="*/ 0 w 515915"/>
              <a:gd name="connsiteY3" fmla="*/ 871155 h 871155"/>
              <a:gd name="connsiteX0" fmla="*/ 0 w 577856"/>
              <a:gd name="connsiteY0" fmla="*/ 917354 h 917354"/>
              <a:gd name="connsiteX1" fmla="*/ 485084 w 577856"/>
              <a:gd name="connsiteY1" fmla="*/ 0 h 917354"/>
              <a:gd name="connsiteX2" fmla="*/ 577856 w 577856"/>
              <a:gd name="connsiteY2" fmla="*/ 844551 h 917354"/>
              <a:gd name="connsiteX3" fmla="*/ 0 w 577856"/>
              <a:gd name="connsiteY3" fmla="*/ 917354 h 917354"/>
              <a:gd name="connsiteX0" fmla="*/ 0 w 915665"/>
              <a:gd name="connsiteY0" fmla="*/ 917354 h 1184468"/>
              <a:gd name="connsiteX1" fmla="*/ 485084 w 915665"/>
              <a:gd name="connsiteY1" fmla="*/ 0 h 1184468"/>
              <a:gd name="connsiteX2" fmla="*/ 915665 w 915665"/>
              <a:gd name="connsiteY2" fmla="*/ 1184468 h 1184468"/>
              <a:gd name="connsiteX3" fmla="*/ 0 w 915665"/>
              <a:gd name="connsiteY3" fmla="*/ 917354 h 1184468"/>
            </a:gdLst>
            <a:ahLst/>
            <a:cxnLst>
              <a:cxn ang="0">
                <a:pos x="connsiteX0" y="connsiteY0"/>
              </a:cxn>
              <a:cxn ang="0">
                <a:pos x="connsiteX1" y="connsiteY1"/>
              </a:cxn>
              <a:cxn ang="0">
                <a:pos x="connsiteX2" y="connsiteY2"/>
              </a:cxn>
              <a:cxn ang="0">
                <a:pos x="connsiteX3" y="connsiteY3"/>
              </a:cxn>
            </a:cxnLst>
            <a:rect l="l" t="t" r="r" b="b"/>
            <a:pathLst>
              <a:path w="915665" h="1184468">
                <a:moveTo>
                  <a:pt x="0" y="917354"/>
                </a:moveTo>
                <a:lnTo>
                  <a:pt x="485084" y="0"/>
                </a:lnTo>
                <a:lnTo>
                  <a:pt x="915665" y="1184468"/>
                </a:lnTo>
                <a:lnTo>
                  <a:pt x="0" y="917354"/>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anose="00000500000000000000" pitchFamily="50" charset="0"/>
            </a:endParaRPr>
          </a:p>
        </p:txBody>
      </p:sp>
      <p:sp>
        <p:nvSpPr>
          <p:cNvPr id="9" name="Freeform 4" descr="Nonvalid triangle with a fourth side.">
            <a:extLst>
              <a:ext uri="{FF2B5EF4-FFF2-40B4-BE49-F238E27FC236}">
                <a16:creationId xmlns:a16="http://schemas.microsoft.com/office/drawing/2014/main" id="{AE833E6E-6551-4DB8-5911-04C702EC1C74}"/>
              </a:ext>
              <a:ext uri="{C183D7F6-B498-43B3-948B-1728B52AA6E4}">
                <adec:decorative xmlns:adec="http://schemas.microsoft.com/office/drawing/2017/decorative" val="0"/>
              </a:ext>
            </a:extLst>
          </p:cNvPr>
          <p:cNvSpPr/>
          <p:nvPr/>
        </p:nvSpPr>
        <p:spPr>
          <a:xfrm>
            <a:off x="9285546" y="4760955"/>
            <a:ext cx="979332" cy="912341"/>
          </a:xfrm>
          <a:custGeom>
            <a:avLst/>
            <a:gdLst>
              <a:gd name="connsiteX0" fmla="*/ 706056 w 2673752"/>
              <a:gd name="connsiteY0" fmla="*/ 0 h 1689904"/>
              <a:gd name="connsiteX1" fmla="*/ 706056 w 2673752"/>
              <a:gd name="connsiteY1" fmla="*/ 0 h 1689904"/>
              <a:gd name="connsiteX2" fmla="*/ 601884 w 2673752"/>
              <a:gd name="connsiteY2" fmla="*/ 150471 h 1689904"/>
              <a:gd name="connsiteX3" fmla="*/ 0 w 2673752"/>
              <a:gd name="connsiteY3" fmla="*/ 1169043 h 1689904"/>
              <a:gd name="connsiteX4" fmla="*/ 891251 w 2673752"/>
              <a:gd name="connsiteY4" fmla="*/ 1689904 h 1689904"/>
              <a:gd name="connsiteX5" fmla="*/ 2673752 w 2673752"/>
              <a:gd name="connsiteY5" fmla="*/ 1319514 h 1689904"/>
              <a:gd name="connsiteX6" fmla="*/ 706056 w 2673752"/>
              <a:gd name="connsiteY6" fmla="*/ 0 h 1689904"/>
              <a:gd name="connsiteX0" fmla="*/ 717631 w 2685327"/>
              <a:gd name="connsiteY0" fmla="*/ 0 h 1689904"/>
              <a:gd name="connsiteX1" fmla="*/ 717631 w 2685327"/>
              <a:gd name="connsiteY1" fmla="*/ 0 h 1689904"/>
              <a:gd name="connsiteX2" fmla="*/ 0 w 2685327"/>
              <a:gd name="connsiteY2" fmla="*/ 1180618 h 1689904"/>
              <a:gd name="connsiteX3" fmla="*/ 11575 w 2685327"/>
              <a:gd name="connsiteY3" fmla="*/ 1169043 h 1689904"/>
              <a:gd name="connsiteX4" fmla="*/ 902826 w 2685327"/>
              <a:gd name="connsiteY4" fmla="*/ 1689904 h 1689904"/>
              <a:gd name="connsiteX5" fmla="*/ 2685327 w 2685327"/>
              <a:gd name="connsiteY5" fmla="*/ 1319514 h 1689904"/>
              <a:gd name="connsiteX6" fmla="*/ 717631 w 2685327"/>
              <a:gd name="connsiteY6" fmla="*/ 0 h 1689904"/>
              <a:gd name="connsiteX0" fmla="*/ 717631 w 1828800"/>
              <a:gd name="connsiteY0" fmla="*/ 0 h 1689904"/>
              <a:gd name="connsiteX1" fmla="*/ 717631 w 1828800"/>
              <a:gd name="connsiteY1" fmla="*/ 0 h 1689904"/>
              <a:gd name="connsiteX2" fmla="*/ 0 w 1828800"/>
              <a:gd name="connsiteY2" fmla="*/ 1180618 h 1689904"/>
              <a:gd name="connsiteX3" fmla="*/ 11575 w 1828800"/>
              <a:gd name="connsiteY3" fmla="*/ 1169043 h 1689904"/>
              <a:gd name="connsiteX4" fmla="*/ 902826 w 1828800"/>
              <a:gd name="connsiteY4" fmla="*/ 1689904 h 1689904"/>
              <a:gd name="connsiteX5" fmla="*/ 1828800 w 1828800"/>
              <a:gd name="connsiteY5" fmla="*/ 1400536 h 1689904"/>
              <a:gd name="connsiteX6" fmla="*/ 717631 w 1828800"/>
              <a:gd name="connsiteY6" fmla="*/ 0 h 1689904"/>
              <a:gd name="connsiteX0" fmla="*/ 717631 w 1828800"/>
              <a:gd name="connsiteY0" fmla="*/ 0 h 2176040"/>
              <a:gd name="connsiteX1" fmla="*/ 717631 w 1828800"/>
              <a:gd name="connsiteY1" fmla="*/ 0 h 2176040"/>
              <a:gd name="connsiteX2" fmla="*/ 0 w 1828800"/>
              <a:gd name="connsiteY2" fmla="*/ 1180618 h 2176040"/>
              <a:gd name="connsiteX3" fmla="*/ 11575 w 1828800"/>
              <a:gd name="connsiteY3" fmla="*/ 1169043 h 2176040"/>
              <a:gd name="connsiteX4" fmla="*/ 717631 w 1828800"/>
              <a:gd name="connsiteY4" fmla="*/ 2176040 h 2176040"/>
              <a:gd name="connsiteX5" fmla="*/ 1828800 w 1828800"/>
              <a:gd name="connsiteY5" fmla="*/ 1400536 h 2176040"/>
              <a:gd name="connsiteX6" fmla="*/ 717631 w 1828800"/>
              <a:gd name="connsiteY6" fmla="*/ 0 h 2176040"/>
              <a:gd name="connsiteX0" fmla="*/ 717631 w 1828800"/>
              <a:gd name="connsiteY0" fmla="*/ 0 h 1608881"/>
              <a:gd name="connsiteX1" fmla="*/ 717631 w 1828800"/>
              <a:gd name="connsiteY1" fmla="*/ 0 h 1608881"/>
              <a:gd name="connsiteX2" fmla="*/ 0 w 1828800"/>
              <a:gd name="connsiteY2" fmla="*/ 1180618 h 1608881"/>
              <a:gd name="connsiteX3" fmla="*/ 11575 w 1828800"/>
              <a:gd name="connsiteY3" fmla="*/ 1169043 h 1608881"/>
              <a:gd name="connsiteX4" fmla="*/ 717631 w 1828800"/>
              <a:gd name="connsiteY4" fmla="*/ 1608881 h 1608881"/>
              <a:gd name="connsiteX5" fmla="*/ 1828800 w 1828800"/>
              <a:gd name="connsiteY5" fmla="*/ 1400536 h 1608881"/>
              <a:gd name="connsiteX6" fmla="*/ 717631 w 1828800"/>
              <a:gd name="connsiteY6" fmla="*/ 0 h 1608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608881">
                <a:moveTo>
                  <a:pt x="717631" y="0"/>
                </a:moveTo>
                <a:lnTo>
                  <a:pt x="717631" y="0"/>
                </a:lnTo>
                <a:lnTo>
                  <a:pt x="0" y="1180618"/>
                </a:lnTo>
                <a:lnTo>
                  <a:pt x="11575" y="1169043"/>
                </a:lnTo>
                <a:lnTo>
                  <a:pt x="717631" y="1608881"/>
                </a:lnTo>
                <a:lnTo>
                  <a:pt x="1828800" y="1400536"/>
                </a:lnTo>
                <a:lnTo>
                  <a:pt x="717631"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anose="00000500000000000000" pitchFamily="50" charset="0"/>
            </a:endParaRPr>
          </a:p>
        </p:txBody>
      </p:sp>
    </p:spTree>
    <p:extLst>
      <p:ext uri="{BB962C8B-B14F-4D97-AF65-F5344CB8AC3E}">
        <p14:creationId xmlns:p14="http://schemas.microsoft.com/office/powerpoint/2010/main" val="10903653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1536C-D764-8E49-E9BC-F14C58EB3909}"/>
              </a:ext>
            </a:extLst>
          </p:cNvPr>
          <p:cNvSpPr>
            <a:spLocks noGrp="1"/>
          </p:cNvSpPr>
          <p:nvPr>
            <p:ph type="title"/>
          </p:nvPr>
        </p:nvSpPr>
        <p:spPr/>
        <p:txBody>
          <a:bodyPr/>
          <a:lstStyle/>
          <a:p>
            <a:r>
              <a:rPr lang="en-US" b="1" dirty="0">
                <a:solidFill>
                  <a:schemeClr val="bg1"/>
                </a:solidFill>
                <a:latin typeface="Montserrat" pitchFamily="2" charset="77"/>
              </a:rPr>
              <a:t>Learning About Shape Attributes</a:t>
            </a:r>
          </a:p>
        </p:txBody>
      </p:sp>
      <p:sp>
        <p:nvSpPr>
          <p:cNvPr id="3" name="Content Placeholder 2">
            <a:extLst>
              <a:ext uri="{FF2B5EF4-FFF2-40B4-BE49-F238E27FC236}">
                <a16:creationId xmlns:a16="http://schemas.microsoft.com/office/drawing/2014/main" id="{EBB0CD6F-BC9C-A1FD-B51F-7F887E248513}"/>
              </a:ext>
            </a:extLst>
          </p:cNvPr>
          <p:cNvSpPr>
            <a:spLocks noGrp="1"/>
          </p:cNvSpPr>
          <p:nvPr>
            <p:ph idx="1"/>
          </p:nvPr>
        </p:nvSpPr>
        <p:spPr>
          <a:xfrm>
            <a:off x="851647" y="1253331"/>
            <a:ext cx="5394296" cy="4351338"/>
          </a:xfrm>
        </p:spPr>
        <p:txBody>
          <a:bodyPr/>
          <a:lstStyle/>
          <a:p>
            <a:pPr marL="0" indent="0">
              <a:buNone/>
            </a:pPr>
            <a:r>
              <a:rPr lang="en-US" dirty="0">
                <a:solidFill>
                  <a:schemeClr val="tx2"/>
                </a:solidFill>
              </a:rPr>
              <a:t>Between ages 3 and 5:</a:t>
            </a:r>
          </a:p>
          <a:p>
            <a:pPr>
              <a:spcAft>
                <a:spcPts val="1800"/>
              </a:spcAft>
            </a:pPr>
            <a:r>
              <a:rPr lang="en-US" dirty="0"/>
              <a:t>Children use vocabulary like “corners” and “sides.”</a:t>
            </a:r>
          </a:p>
          <a:p>
            <a:pPr marL="0" indent="0">
              <a:buNone/>
            </a:pPr>
            <a:r>
              <a:rPr lang="en-US" dirty="0">
                <a:solidFill>
                  <a:schemeClr val="tx2"/>
                </a:solidFill>
              </a:rPr>
              <a:t>In kindergarten: </a:t>
            </a:r>
          </a:p>
          <a:p>
            <a:r>
              <a:rPr lang="en-US" dirty="0"/>
              <a:t>Children use shape attributes to categorize shapes.</a:t>
            </a:r>
          </a:p>
        </p:txBody>
      </p:sp>
      <p:pic>
        <p:nvPicPr>
          <p:cNvPr id="6" name="Picture 5" descr="Two-dimensional rectangle with vertex (corner of shape) labeled and edge/side labeled.">
            <a:extLst>
              <a:ext uri="{FF2B5EF4-FFF2-40B4-BE49-F238E27FC236}">
                <a16:creationId xmlns:a16="http://schemas.microsoft.com/office/drawing/2014/main" id="{38B63FB1-83B7-D614-9E4A-33F381363DA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82668" y="1328483"/>
            <a:ext cx="5070352" cy="3694823"/>
          </a:xfrm>
          <a:prstGeom prst="rect">
            <a:avLst/>
          </a:prstGeom>
        </p:spPr>
      </p:pic>
    </p:spTree>
    <p:extLst>
      <p:ext uri="{BB962C8B-B14F-4D97-AF65-F5344CB8AC3E}">
        <p14:creationId xmlns:p14="http://schemas.microsoft.com/office/powerpoint/2010/main" val="26574560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1536C-D764-8E49-E9BC-F14C58EB3909}"/>
              </a:ext>
            </a:extLst>
          </p:cNvPr>
          <p:cNvSpPr>
            <a:spLocks noGrp="1"/>
          </p:cNvSpPr>
          <p:nvPr>
            <p:ph type="title"/>
          </p:nvPr>
        </p:nvSpPr>
        <p:spPr/>
        <p:txBody>
          <a:bodyPr/>
          <a:lstStyle/>
          <a:p>
            <a:r>
              <a:rPr lang="en-US" b="1" dirty="0">
                <a:solidFill>
                  <a:schemeClr val="bg1"/>
                </a:solidFill>
                <a:latin typeface="Montserrat" pitchFamily="2" charset="77"/>
              </a:rPr>
              <a:t>Naming Two-Dimensional Shapes</a:t>
            </a:r>
          </a:p>
        </p:txBody>
      </p:sp>
      <p:sp>
        <p:nvSpPr>
          <p:cNvPr id="3" name="Content Placeholder 2">
            <a:extLst>
              <a:ext uri="{FF2B5EF4-FFF2-40B4-BE49-F238E27FC236}">
                <a16:creationId xmlns:a16="http://schemas.microsoft.com/office/drawing/2014/main" id="{EBB0CD6F-BC9C-A1FD-B51F-7F887E248513}"/>
              </a:ext>
            </a:extLst>
          </p:cNvPr>
          <p:cNvSpPr>
            <a:spLocks noGrp="1"/>
          </p:cNvSpPr>
          <p:nvPr>
            <p:ph idx="1"/>
          </p:nvPr>
        </p:nvSpPr>
        <p:spPr>
          <a:xfrm>
            <a:off x="851647" y="1253331"/>
            <a:ext cx="4235183" cy="4351338"/>
          </a:xfrm>
        </p:spPr>
        <p:txBody>
          <a:bodyPr/>
          <a:lstStyle/>
          <a:p>
            <a:pPr marL="0" indent="0">
              <a:buNone/>
            </a:pPr>
            <a:r>
              <a:rPr lang="en-US" dirty="0">
                <a:solidFill>
                  <a:schemeClr val="tx2"/>
                </a:solidFill>
              </a:rPr>
              <a:t>Between ages 3 and 5:</a:t>
            </a:r>
          </a:p>
          <a:p>
            <a:pPr>
              <a:spcAft>
                <a:spcPts val="1800"/>
              </a:spcAft>
            </a:pPr>
            <a:r>
              <a:rPr lang="en-US" dirty="0"/>
              <a:t>Children name circle, square, triangle, rectangle.</a:t>
            </a:r>
          </a:p>
          <a:p>
            <a:pPr marL="0" indent="0">
              <a:buNone/>
            </a:pPr>
            <a:r>
              <a:rPr lang="en-US" dirty="0">
                <a:solidFill>
                  <a:schemeClr val="tx2"/>
                </a:solidFill>
              </a:rPr>
              <a:t>In kindergarten: </a:t>
            </a:r>
          </a:p>
          <a:p>
            <a:r>
              <a:rPr lang="en-US" dirty="0"/>
              <a:t>Children name rhombus, pentagon, hexagon, octagon.</a:t>
            </a:r>
          </a:p>
        </p:txBody>
      </p:sp>
      <p:pic>
        <p:nvPicPr>
          <p:cNvPr id="5" name="Picture 4" descr="Circle, square, triangle, rectangle, rhombus, pentagon, hexagon, octagon.">
            <a:extLst>
              <a:ext uri="{FF2B5EF4-FFF2-40B4-BE49-F238E27FC236}">
                <a16:creationId xmlns:a16="http://schemas.microsoft.com/office/drawing/2014/main" id="{B24F2B72-189A-AA52-41F4-3B6C21E27BE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225145" y="1513753"/>
            <a:ext cx="6522050" cy="3328420"/>
          </a:xfrm>
          <a:prstGeom prst="rect">
            <a:avLst/>
          </a:prstGeom>
        </p:spPr>
      </p:pic>
    </p:spTree>
    <p:extLst>
      <p:ext uri="{BB962C8B-B14F-4D97-AF65-F5344CB8AC3E}">
        <p14:creationId xmlns:p14="http://schemas.microsoft.com/office/powerpoint/2010/main" val="20956697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1536C-D764-8E49-E9BC-F14C58EB3909}"/>
              </a:ext>
            </a:extLst>
          </p:cNvPr>
          <p:cNvSpPr>
            <a:spLocks noGrp="1"/>
          </p:cNvSpPr>
          <p:nvPr>
            <p:ph type="title"/>
          </p:nvPr>
        </p:nvSpPr>
        <p:spPr/>
        <p:txBody>
          <a:bodyPr/>
          <a:lstStyle/>
          <a:p>
            <a:r>
              <a:rPr lang="en-US" b="1" dirty="0">
                <a:solidFill>
                  <a:schemeClr val="bg1"/>
                </a:solidFill>
                <a:latin typeface="Montserrat" pitchFamily="2" charset="77"/>
              </a:rPr>
              <a:t>Naming Three-Dimensional Shapes</a:t>
            </a:r>
          </a:p>
        </p:txBody>
      </p:sp>
      <p:sp>
        <p:nvSpPr>
          <p:cNvPr id="3" name="Content Placeholder 2">
            <a:extLst>
              <a:ext uri="{FF2B5EF4-FFF2-40B4-BE49-F238E27FC236}">
                <a16:creationId xmlns:a16="http://schemas.microsoft.com/office/drawing/2014/main" id="{EBB0CD6F-BC9C-A1FD-B51F-7F887E248513}"/>
              </a:ext>
            </a:extLst>
          </p:cNvPr>
          <p:cNvSpPr>
            <a:spLocks noGrp="1"/>
          </p:cNvSpPr>
          <p:nvPr>
            <p:ph idx="1"/>
          </p:nvPr>
        </p:nvSpPr>
        <p:spPr>
          <a:xfrm>
            <a:off x="851647" y="1253331"/>
            <a:ext cx="10834074" cy="2035559"/>
          </a:xfrm>
        </p:spPr>
        <p:txBody>
          <a:bodyPr/>
          <a:lstStyle/>
          <a:p>
            <a:pPr marL="0" indent="0">
              <a:buNone/>
            </a:pPr>
            <a:r>
              <a:rPr lang="en-US" dirty="0">
                <a:solidFill>
                  <a:schemeClr val="tx2"/>
                </a:solidFill>
              </a:rPr>
              <a:t>Between ages 3 and 5: </a:t>
            </a:r>
          </a:p>
          <a:p>
            <a:r>
              <a:rPr lang="en-US" dirty="0"/>
              <a:t>Children use informal names.</a:t>
            </a:r>
          </a:p>
          <a:p>
            <a:pPr marL="0" indent="0">
              <a:buNone/>
            </a:pPr>
            <a:r>
              <a:rPr lang="en-US" dirty="0">
                <a:solidFill>
                  <a:schemeClr val="tx2"/>
                </a:solidFill>
              </a:rPr>
              <a:t>In kindergarten: </a:t>
            </a:r>
          </a:p>
          <a:p>
            <a:r>
              <a:rPr lang="en-US" dirty="0"/>
              <a:t>Children use formal names.</a:t>
            </a:r>
          </a:p>
        </p:txBody>
      </p:sp>
      <p:pic>
        <p:nvPicPr>
          <p:cNvPr id="6" name="Picture 5" descr="Three-dimensional shapes including sphere, cube, cone, cylinder, and pyramid.">
            <a:extLst>
              <a:ext uri="{FF2B5EF4-FFF2-40B4-BE49-F238E27FC236}">
                <a16:creationId xmlns:a16="http://schemas.microsoft.com/office/drawing/2014/main" id="{867AF5FF-0F53-1740-426E-A825FFF4734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3066" y="3569111"/>
            <a:ext cx="11152655" cy="2206756"/>
          </a:xfrm>
          <a:prstGeom prst="rect">
            <a:avLst/>
          </a:prstGeom>
        </p:spPr>
      </p:pic>
    </p:spTree>
    <p:extLst>
      <p:ext uri="{BB962C8B-B14F-4D97-AF65-F5344CB8AC3E}">
        <p14:creationId xmlns:p14="http://schemas.microsoft.com/office/powerpoint/2010/main" val="28990491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1536C-D764-8E49-E9BC-F14C58EB3909}"/>
              </a:ext>
            </a:extLst>
          </p:cNvPr>
          <p:cNvSpPr>
            <a:spLocks noGrp="1"/>
          </p:cNvSpPr>
          <p:nvPr>
            <p:ph type="title"/>
          </p:nvPr>
        </p:nvSpPr>
        <p:spPr/>
        <p:txBody>
          <a:bodyPr/>
          <a:lstStyle/>
          <a:p>
            <a:r>
              <a:rPr lang="en-US" b="1" dirty="0">
                <a:solidFill>
                  <a:schemeClr val="bg1"/>
                </a:solidFill>
                <a:latin typeface="Montserrat" pitchFamily="2" charset="77"/>
              </a:rPr>
              <a:t>Composing and Decomposing Shapes</a:t>
            </a:r>
          </a:p>
        </p:txBody>
      </p:sp>
      <p:sp>
        <p:nvSpPr>
          <p:cNvPr id="3" name="Content Placeholder 2">
            <a:extLst>
              <a:ext uri="{FF2B5EF4-FFF2-40B4-BE49-F238E27FC236}">
                <a16:creationId xmlns:a16="http://schemas.microsoft.com/office/drawing/2014/main" id="{EBB0CD6F-BC9C-A1FD-B51F-7F887E248513}"/>
              </a:ext>
            </a:extLst>
          </p:cNvPr>
          <p:cNvSpPr>
            <a:spLocks noGrp="1"/>
          </p:cNvSpPr>
          <p:nvPr>
            <p:ph idx="1"/>
          </p:nvPr>
        </p:nvSpPr>
        <p:spPr>
          <a:xfrm>
            <a:off x="851647" y="1253332"/>
            <a:ext cx="10834074" cy="981050"/>
          </a:xfrm>
        </p:spPr>
        <p:txBody>
          <a:bodyPr>
            <a:normAutofit/>
          </a:bodyPr>
          <a:lstStyle/>
          <a:p>
            <a:pPr marL="0" indent="0">
              <a:spcAft>
                <a:spcPts val="2400"/>
              </a:spcAft>
              <a:buNone/>
            </a:pPr>
            <a:r>
              <a:rPr lang="en-US" dirty="0"/>
              <a:t>Combine a few shapes to make new shapes, pictures, or designs.</a:t>
            </a:r>
          </a:p>
        </p:txBody>
      </p:sp>
      <p:grpSp>
        <p:nvGrpSpPr>
          <p:cNvPr id="4" name="Group 3" descr="Two triangles combined to make a square. Nine triangles combined to make a larger triangle. Rectangles, triangles, and half a circle combined to make building.">
            <a:extLst>
              <a:ext uri="{FF2B5EF4-FFF2-40B4-BE49-F238E27FC236}">
                <a16:creationId xmlns:a16="http://schemas.microsoft.com/office/drawing/2014/main" id="{73159960-ED91-7F45-B0FD-BEA198993A21}"/>
              </a:ext>
            </a:extLst>
          </p:cNvPr>
          <p:cNvGrpSpPr/>
          <p:nvPr/>
        </p:nvGrpSpPr>
        <p:grpSpPr>
          <a:xfrm>
            <a:off x="851646" y="2497015"/>
            <a:ext cx="10217370" cy="2337387"/>
            <a:chOff x="1045869" y="2954215"/>
            <a:chExt cx="10217370" cy="2337387"/>
          </a:xfrm>
        </p:grpSpPr>
        <p:sp>
          <p:nvSpPr>
            <p:cNvPr id="5" name="Triangle 8">
              <a:extLst>
                <a:ext uri="{FF2B5EF4-FFF2-40B4-BE49-F238E27FC236}">
                  <a16:creationId xmlns:a16="http://schemas.microsoft.com/office/drawing/2014/main" id="{A1E72AA8-D803-1D92-5358-335778AB0E1A}"/>
                </a:ext>
                <a:ext uri="{C183D7F6-B498-43B3-948B-1728B52AA6E4}">
                  <adec:decorative xmlns:adec="http://schemas.microsoft.com/office/drawing/2017/decorative" val="1"/>
                </a:ext>
              </a:extLst>
            </p:cNvPr>
            <p:cNvSpPr/>
            <p:nvPr/>
          </p:nvSpPr>
          <p:spPr>
            <a:xfrm>
              <a:off x="1045869" y="3274716"/>
              <a:ext cx="2078348" cy="2009071"/>
            </a:xfrm>
            <a:prstGeom prst="triangle">
              <a:avLst>
                <a:gd name="adj" fmla="val 1"/>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riangle 9">
              <a:extLst>
                <a:ext uri="{FF2B5EF4-FFF2-40B4-BE49-F238E27FC236}">
                  <a16:creationId xmlns:a16="http://schemas.microsoft.com/office/drawing/2014/main" id="{F6503BF2-49AB-4EA2-9D2D-B337ED39123F}"/>
                </a:ext>
                <a:ext uri="{C183D7F6-B498-43B3-948B-1728B52AA6E4}">
                  <adec:decorative xmlns:adec="http://schemas.microsoft.com/office/drawing/2017/decorative" val="1"/>
                </a:ext>
              </a:extLst>
            </p:cNvPr>
            <p:cNvSpPr/>
            <p:nvPr/>
          </p:nvSpPr>
          <p:spPr>
            <a:xfrm rot="10800000">
              <a:off x="1079169" y="3246770"/>
              <a:ext cx="2078347" cy="2009071"/>
            </a:xfrm>
            <a:prstGeom prst="triangle">
              <a:avLst>
                <a:gd name="adj" fmla="val 1"/>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riangle 8">
              <a:extLst>
                <a:ext uri="{FF2B5EF4-FFF2-40B4-BE49-F238E27FC236}">
                  <a16:creationId xmlns:a16="http://schemas.microsoft.com/office/drawing/2014/main" id="{643E29C8-1F28-122B-6066-CE8A704D3F87}"/>
                </a:ext>
                <a:ext uri="{C183D7F6-B498-43B3-948B-1728B52AA6E4}">
                  <adec:decorative xmlns:adec="http://schemas.microsoft.com/office/drawing/2017/decorative" val="1"/>
                </a:ext>
              </a:extLst>
            </p:cNvPr>
            <p:cNvSpPr>
              <a:spLocks noChangeAspect="1"/>
            </p:cNvSpPr>
            <p:nvPr/>
          </p:nvSpPr>
          <p:spPr>
            <a:xfrm>
              <a:off x="4385986" y="3739697"/>
              <a:ext cx="875674" cy="762658"/>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riangle 8">
              <a:extLst>
                <a:ext uri="{FF2B5EF4-FFF2-40B4-BE49-F238E27FC236}">
                  <a16:creationId xmlns:a16="http://schemas.microsoft.com/office/drawing/2014/main" id="{BA418AC0-43E2-C50E-04C7-EEB4D306BE1E}"/>
                </a:ext>
                <a:ext uri="{C183D7F6-B498-43B3-948B-1728B52AA6E4}">
                  <adec:decorative xmlns:adec="http://schemas.microsoft.com/office/drawing/2017/decorative" val="1"/>
                </a:ext>
              </a:extLst>
            </p:cNvPr>
            <p:cNvSpPr>
              <a:spLocks noChangeAspect="1"/>
            </p:cNvSpPr>
            <p:nvPr/>
          </p:nvSpPr>
          <p:spPr>
            <a:xfrm>
              <a:off x="3932841" y="4521963"/>
              <a:ext cx="875674" cy="762658"/>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riangle 8">
              <a:extLst>
                <a:ext uri="{FF2B5EF4-FFF2-40B4-BE49-F238E27FC236}">
                  <a16:creationId xmlns:a16="http://schemas.microsoft.com/office/drawing/2014/main" id="{FF00C06D-4A19-BE05-AE01-8719F85203DE}"/>
                </a:ext>
                <a:ext uri="{C183D7F6-B498-43B3-948B-1728B52AA6E4}">
                  <adec:decorative xmlns:adec="http://schemas.microsoft.com/office/drawing/2017/decorative" val="1"/>
                </a:ext>
              </a:extLst>
            </p:cNvPr>
            <p:cNvSpPr>
              <a:spLocks noChangeAspect="1"/>
            </p:cNvSpPr>
            <p:nvPr/>
          </p:nvSpPr>
          <p:spPr>
            <a:xfrm>
              <a:off x="4843717" y="4528944"/>
              <a:ext cx="875674" cy="762658"/>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riangle 8">
              <a:extLst>
                <a:ext uri="{FF2B5EF4-FFF2-40B4-BE49-F238E27FC236}">
                  <a16:creationId xmlns:a16="http://schemas.microsoft.com/office/drawing/2014/main" id="{F9118C13-07F8-2B6E-1B0A-1621410CAB1E}"/>
                </a:ext>
                <a:ext uri="{C183D7F6-B498-43B3-948B-1728B52AA6E4}">
                  <adec:decorative xmlns:adec="http://schemas.microsoft.com/office/drawing/2017/decorative" val="1"/>
                </a:ext>
              </a:extLst>
            </p:cNvPr>
            <p:cNvSpPr>
              <a:spLocks noChangeAspect="1"/>
            </p:cNvSpPr>
            <p:nvPr/>
          </p:nvSpPr>
          <p:spPr>
            <a:xfrm>
              <a:off x="5753365" y="4528944"/>
              <a:ext cx="875674" cy="762658"/>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riangle 8">
              <a:extLst>
                <a:ext uri="{FF2B5EF4-FFF2-40B4-BE49-F238E27FC236}">
                  <a16:creationId xmlns:a16="http://schemas.microsoft.com/office/drawing/2014/main" id="{41B1F1F3-A8BD-A484-3864-FC3D81048452}"/>
                </a:ext>
                <a:ext uri="{C183D7F6-B498-43B3-948B-1728B52AA6E4}">
                  <adec:decorative xmlns:adec="http://schemas.microsoft.com/office/drawing/2017/decorative" val="1"/>
                </a:ext>
              </a:extLst>
            </p:cNvPr>
            <p:cNvSpPr>
              <a:spLocks noChangeAspect="1"/>
            </p:cNvSpPr>
            <p:nvPr/>
          </p:nvSpPr>
          <p:spPr>
            <a:xfrm>
              <a:off x="4835856" y="2954215"/>
              <a:ext cx="875674" cy="762658"/>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riangle 8">
              <a:extLst>
                <a:ext uri="{FF2B5EF4-FFF2-40B4-BE49-F238E27FC236}">
                  <a16:creationId xmlns:a16="http://schemas.microsoft.com/office/drawing/2014/main" id="{8EDF1F47-0773-98DC-546F-FCFF44EB1EAA}"/>
                </a:ext>
                <a:ext uri="{C183D7F6-B498-43B3-948B-1728B52AA6E4}">
                  <adec:decorative xmlns:adec="http://schemas.microsoft.com/office/drawing/2017/decorative" val="1"/>
                </a:ext>
              </a:extLst>
            </p:cNvPr>
            <p:cNvSpPr>
              <a:spLocks noChangeAspect="1"/>
            </p:cNvSpPr>
            <p:nvPr/>
          </p:nvSpPr>
          <p:spPr>
            <a:xfrm>
              <a:off x="5295887" y="3740332"/>
              <a:ext cx="875674" cy="762658"/>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riangle 8">
              <a:extLst>
                <a:ext uri="{FF2B5EF4-FFF2-40B4-BE49-F238E27FC236}">
                  <a16:creationId xmlns:a16="http://schemas.microsoft.com/office/drawing/2014/main" id="{D16F013A-CB04-8EFD-EB25-1FF7EC172BD9}"/>
                </a:ext>
                <a:ext uri="{C183D7F6-B498-43B3-948B-1728B52AA6E4}">
                  <adec:decorative xmlns:adec="http://schemas.microsoft.com/office/drawing/2017/decorative" val="1"/>
                </a:ext>
              </a:extLst>
            </p:cNvPr>
            <p:cNvSpPr>
              <a:spLocks noChangeAspect="1"/>
            </p:cNvSpPr>
            <p:nvPr/>
          </p:nvSpPr>
          <p:spPr>
            <a:xfrm rot="10800000">
              <a:off x="4842651" y="3732804"/>
              <a:ext cx="875673" cy="762657"/>
            </a:xfrm>
            <a:prstGeom prst="triangle">
              <a:avLst/>
            </a:prstGeom>
            <a:solidFill>
              <a:srgbClr val="9DBA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riangle 8">
              <a:extLst>
                <a:ext uri="{FF2B5EF4-FFF2-40B4-BE49-F238E27FC236}">
                  <a16:creationId xmlns:a16="http://schemas.microsoft.com/office/drawing/2014/main" id="{A7009427-F39F-4BA1-2C51-CA256BC7696F}"/>
                </a:ext>
                <a:ext uri="{C183D7F6-B498-43B3-948B-1728B52AA6E4}">
                  <adec:decorative xmlns:adec="http://schemas.microsoft.com/office/drawing/2017/decorative" val="1"/>
                </a:ext>
              </a:extLst>
            </p:cNvPr>
            <p:cNvSpPr>
              <a:spLocks noChangeAspect="1"/>
            </p:cNvSpPr>
            <p:nvPr/>
          </p:nvSpPr>
          <p:spPr>
            <a:xfrm rot="10800000">
              <a:off x="5300634" y="4519454"/>
              <a:ext cx="875673" cy="762657"/>
            </a:xfrm>
            <a:prstGeom prst="triangle">
              <a:avLst/>
            </a:prstGeom>
            <a:solidFill>
              <a:srgbClr val="9DBA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riangle 8">
              <a:extLst>
                <a:ext uri="{FF2B5EF4-FFF2-40B4-BE49-F238E27FC236}">
                  <a16:creationId xmlns:a16="http://schemas.microsoft.com/office/drawing/2014/main" id="{DD04BB69-E8AA-7826-B728-0305ED1F70CF}"/>
                </a:ext>
                <a:ext uri="{C183D7F6-B498-43B3-948B-1728B52AA6E4}">
                  <adec:decorative xmlns:adec="http://schemas.microsoft.com/office/drawing/2017/decorative" val="1"/>
                </a:ext>
              </a:extLst>
            </p:cNvPr>
            <p:cNvSpPr>
              <a:spLocks noChangeAspect="1"/>
            </p:cNvSpPr>
            <p:nvPr/>
          </p:nvSpPr>
          <p:spPr>
            <a:xfrm rot="10800000">
              <a:off x="4390784" y="4517488"/>
              <a:ext cx="875673" cy="762657"/>
            </a:xfrm>
            <a:prstGeom prst="triangle">
              <a:avLst/>
            </a:prstGeom>
            <a:solidFill>
              <a:srgbClr val="9DBA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BC4D314A-CD0D-974E-1F15-2DCDF215E1ED}"/>
                </a:ext>
                <a:ext uri="{C183D7F6-B498-43B3-948B-1728B52AA6E4}">
                  <adec:decorative xmlns:adec="http://schemas.microsoft.com/office/drawing/2017/decorative" val="1"/>
                </a:ext>
              </a:extLst>
            </p:cNvPr>
            <p:cNvSpPr>
              <a:spLocks noChangeAspect="1"/>
            </p:cNvSpPr>
            <p:nvPr/>
          </p:nvSpPr>
          <p:spPr>
            <a:xfrm>
              <a:off x="7502223" y="3454275"/>
              <a:ext cx="914400" cy="1828800"/>
            </a:xfrm>
            <a:prstGeom prst="rect">
              <a:avLst/>
            </a:prstGeom>
            <a:solidFill>
              <a:srgbClr val="8AAD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7700B73F-1763-CCEE-3FEA-E6461D2F5D00}"/>
                </a:ext>
                <a:ext uri="{C183D7F6-B498-43B3-948B-1728B52AA6E4}">
                  <adec:decorative xmlns:adec="http://schemas.microsoft.com/office/drawing/2017/decorative" val="1"/>
                </a:ext>
              </a:extLst>
            </p:cNvPr>
            <p:cNvSpPr>
              <a:spLocks noChangeAspect="1"/>
            </p:cNvSpPr>
            <p:nvPr/>
          </p:nvSpPr>
          <p:spPr>
            <a:xfrm rot="5400000">
              <a:off x="8925462" y="3911475"/>
              <a:ext cx="914400" cy="1828800"/>
            </a:xfrm>
            <a:prstGeom prst="rect">
              <a:avLst/>
            </a:prstGeom>
            <a:solidFill>
              <a:srgbClr val="8AAD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2C246813-F47D-5281-A03D-F296D99127D9}"/>
                </a:ext>
                <a:ext uri="{C183D7F6-B498-43B3-948B-1728B52AA6E4}">
                  <adec:decorative xmlns:adec="http://schemas.microsoft.com/office/drawing/2017/decorative" val="1"/>
                </a:ext>
              </a:extLst>
            </p:cNvPr>
            <p:cNvSpPr>
              <a:spLocks noChangeAspect="1"/>
            </p:cNvSpPr>
            <p:nvPr/>
          </p:nvSpPr>
          <p:spPr>
            <a:xfrm>
              <a:off x="10348839" y="3447619"/>
              <a:ext cx="914400" cy="1828800"/>
            </a:xfrm>
            <a:prstGeom prst="rect">
              <a:avLst/>
            </a:prstGeom>
            <a:solidFill>
              <a:srgbClr val="8AAD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Chord 19">
              <a:extLst>
                <a:ext uri="{FF2B5EF4-FFF2-40B4-BE49-F238E27FC236}">
                  <a16:creationId xmlns:a16="http://schemas.microsoft.com/office/drawing/2014/main" id="{14BF4DCD-38B6-4692-8F4B-3A90DB59D173}"/>
                </a:ext>
                <a:ext uri="{C183D7F6-B498-43B3-948B-1728B52AA6E4}">
                  <adec:decorative xmlns:adec="http://schemas.microsoft.com/office/drawing/2017/decorative" val="1"/>
                </a:ext>
              </a:extLst>
            </p:cNvPr>
            <p:cNvSpPr>
              <a:spLocks noChangeAspect="1"/>
            </p:cNvSpPr>
            <p:nvPr/>
          </p:nvSpPr>
          <p:spPr>
            <a:xfrm rot="8154525">
              <a:off x="8536204" y="3497256"/>
              <a:ext cx="1686565" cy="1686565"/>
            </a:xfrm>
            <a:prstGeom prst="chord">
              <a:avLst>
                <a:gd name="adj1" fmla="val 2700000"/>
                <a:gd name="adj2" fmla="val 13423515"/>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ight Triangle 20">
              <a:extLst>
                <a:ext uri="{FF2B5EF4-FFF2-40B4-BE49-F238E27FC236}">
                  <a16:creationId xmlns:a16="http://schemas.microsoft.com/office/drawing/2014/main" id="{8E3F57D0-9C70-324F-0236-2553D97D849D}"/>
                </a:ext>
                <a:ext uri="{C183D7F6-B498-43B3-948B-1728B52AA6E4}">
                  <adec:decorative xmlns:adec="http://schemas.microsoft.com/office/drawing/2017/decorative" val="1"/>
                </a:ext>
              </a:extLst>
            </p:cNvPr>
            <p:cNvSpPr>
              <a:spLocks noChangeAspect="1"/>
            </p:cNvSpPr>
            <p:nvPr/>
          </p:nvSpPr>
          <p:spPr>
            <a:xfrm rot="8116322">
              <a:off x="7478053" y="2965969"/>
              <a:ext cx="914400" cy="914400"/>
            </a:xfrm>
            <a:prstGeom prst="rtTriangle">
              <a:avLst/>
            </a:prstGeom>
            <a:solidFill>
              <a:srgbClr val="0F17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ight Triangle 21">
              <a:extLst>
                <a:ext uri="{FF2B5EF4-FFF2-40B4-BE49-F238E27FC236}">
                  <a16:creationId xmlns:a16="http://schemas.microsoft.com/office/drawing/2014/main" id="{CE0A5759-AAB1-B84E-2A33-8DF72D325664}"/>
                </a:ext>
                <a:ext uri="{C183D7F6-B498-43B3-948B-1728B52AA6E4}">
                  <adec:decorative xmlns:adec="http://schemas.microsoft.com/office/drawing/2017/decorative" val="1"/>
                </a:ext>
              </a:extLst>
            </p:cNvPr>
            <p:cNvSpPr>
              <a:spLocks noChangeAspect="1"/>
            </p:cNvSpPr>
            <p:nvPr/>
          </p:nvSpPr>
          <p:spPr>
            <a:xfrm rot="8106549">
              <a:off x="10335426" y="2960247"/>
              <a:ext cx="914400" cy="914400"/>
            </a:xfrm>
            <a:prstGeom prst="rtTriangle">
              <a:avLst/>
            </a:prstGeom>
            <a:solidFill>
              <a:srgbClr val="0F17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5927857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BD8AA33F-621F-E52D-5428-702F4FB16A6E}"/>
              </a:ext>
            </a:extLst>
          </p:cNvPr>
          <p:cNvSpPr>
            <a:spLocks noGrp="1"/>
          </p:cNvSpPr>
          <p:nvPr>
            <p:ph type="title"/>
          </p:nvPr>
        </p:nvSpPr>
        <p:spPr>
          <a:xfrm>
            <a:off x="1187434" y="2042651"/>
            <a:ext cx="4034118" cy="3735311"/>
          </a:xfrm>
        </p:spPr>
        <p:txBody>
          <a:bodyPr/>
          <a:lstStyle/>
          <a:p>
            <a:pPr algn="ctr"/>
            <a:r>
              <a:rPr lang="en-US" sz="4900" b="1" dirty="0">
                <a:solidFill>
                  <a:schemeClr val="bg1"/>
                </a:solidFill>
                <a:latin typeface="Montserrat" pitchFamily="2" charset="77"/>
              </a:rPr>
              <a:t>Observe: Learning About Shapes</a:t>
            </a:r>
            <a:endParaRPr lang="en-US" sz="4800" dirty="0">
              <a:solidFill>
                <a:schemeClr val="bg1"/>
              </a:solidFill>
              <a:latin typeface="Montserrat" pitchFamily="2" charset="77"/>
            </a:endParaRPr>
          </a:p>
        </p:txBody>
      </p:sp>
      <p:pic>
        <p:nvPicPr>
          <p:cNvPr id="6" name="Content Placeholder 7">
            <a:extLst>
              <a:ext uri="{FF2B5EF4-FFF2-40B4-BE49-F238E27FC236}">
                <a16:creationId xmlns:a16="http://schemas.microsoft.com/office/drawing/2014/main" id="{4926C08B-9307-41D4-25A3-90705E821AC9}"/>
              </a:ext>
              <a:ext uri="{C183D7F6-B498-43B3-948B-1728B52AA6E4}">
                <adec:decorative xmlns:adec="http://schemas.microsoft.com/office/drawing/2017/decorative" val="1"/>
              </a:ext>
            </a:extLst>
          </p:cNvPr>
          <p:cNvPicPr>
            <a:picLocks noGrp="1"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4809" y="709780"/>
            <a:ext cx="5257800" cy="4573645"/>
          </a:xfrm>
          <a:prstGeom prst="rect">
            <a:avLst/>
          </a:prstGeom>
        </p:spPr>
      </p:pic>
      <p:sp>
        <p:nvSpPr>
          <p:cNvPr id="7" name="Content Placeholder 5">
            <a:extLst>
              <a:ext uri="{FF2B5EF4-FFF2-40B4-BE49-F238E27FC236}">
                <a16:creationId xmlns:a16="http://schemas.microsoft.com/office/drawing/2014/main" id="{CF8A3D25-9829-34FD-E4DE-4A3ED87A4EB4}"/>
              </a:ext>
            </a:extLst>
          </p:cNvPr>
          <p:cNvSpPr txBox="1">
            <a:spLocks/>
          </p:cNvSpPr>
          <p:nvPr/>
        </p:nvSpPr>
        <p:spPr>
          <a:xfrm>
            <a:off x="6094811" y="5394262"/>
            <a:ext cx="5488793" cy="835599"/>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spcBef>
                <a:spcPts val="0"/>
              </a:spcBef>
              <a:spcAft>
                <a:spcPts val="1200"/>
              </a:spcAft>
              <a:buNone/>
            </a:pPr>
            <a:r>
              <a:rPr lang="en-US" sz="1400" u="sng" dirty="0">
                <a:solidFill>
                  <a:srgbClr val="0000FF"/>
                </a:solidFill>
                <a:effectLst/>
                <a:latin typeface="Montserrat Medium"/>
                <a:ea typeface="Times New Roman" panose="02020603050405020304" pitchFamily="18" charset="0"/>
                <a:cs typeface="Calibri"/>
                <a:hlinkClick r:id="rId4">
                  <a:extLst>
                    <a:ext uri="{A12FA001-AC4F-418D-AE19-62706E023703}">
                      <ahyp:hlinkClr xmlns:ahyp="http://schemas.microsoft.com/office/drawing/2018/hyperlinkcolor" val="tx"/>
                    </a:ext>
                  </a:extLst>
                </a:hlinkClick>
              </a:rPr>
              <a:t>Composing and Decomposing Shapes (3–5 years)</a:t>
            </a:r>
            <a:endParaRPr lang="en-US" sz="1400" dirty="0">
              <a:solidFill>
                <a:srgbClr val="0000FF"/>
              </a:solidFill>
              <a:effectLst/>
              <a:latin typeface="Montserrat Medium"/>
              <a:ea typeface="Times New Roman" panose="02020603050405020304" pitchFamily="18" charset="0"/>
              <a:cs typeface="Calibri"/>
              <a:hlinkClick r:id="rId4">
                <a:extLst>
                  <a:ext uri="{A12FA001-AC4F-418D-AE19-62706E023703}">
                    <ahyp:hlinkClr xmlns:ahyp="http://schemas.microsoft.com/office/drawing/2018/hyperlinkcolor" val="tx"/>
                  </a:ext>
                </a:extLst>
              </a:hlinkClick>
            </a:endParaRPr>
          </a:p>
          <a:p>
            <a:pPr marL="0" indent="0">
              <a:spcBef>
                <a:spcPts val="0"/>
              </a:spcBef>
              <a:spcAft>
                <a:spcPts val="1200"/>
              </a:spcAft>
              <a:buNone/>
            </a:pPr>
            <a:r>
              <a:rPr lang="en-US" sz="1400" u="sng" dirty="0">
                <a:solidFill>
                  <a:srgbClr val="0000FF"/>
                </a:solidFill>
                <a:effectLst/>
                <a:latin typeface="Montserrat Medium"/>
                <a:ea typeface="Times New Roman" panose="02020603050405020304" pitchFamily="18" charset="0"/>
                <a:cs typeface="Calibri"/>
                <a:hlinkClick r:id="rId5">
                  <a:extLst>
                    <a:ext uri="{A12FA001-AC4F-418D-AE19-62706E023703}">
                      <ahyp:hlinkClr xmlns:ahyp="http://schemas.microsoft.com/office/drawing/2018/hyperlinkcolor" val="tx"/>
                    </a:ext>
                  </a:extLst>
                </a:hlinkClick>
              </a:rPr>
              <a:t>Composing and Decomposing Shapes (3–5 years) – Audio Descriptive Version</a:t>
            </a:r>
            <a:endParaRPr lang="en-US" sz="1400" dirty="0">
              <a:solidFill>
                <a:srgbClr val="0000FF"/>
              </a:solidFill>
              <a:effectLst/>
              <a:latin typeface="Montserrat Medium"/>
              <a:ea typeface="Times New Roman" panose="02020603050405020304" pitchFamily="18" charset="0"/>
              <a:cs typeface="Calibri"/>
              <a:hlinkClick r:id="rId5">
                <a:extLst>
                  <a:ext uri="{A12FA001-AC4F-418D-AE19-62706E023703}">
                    <ahyp:hlinkClr xmlns:ahyp="http://schemas.microsoft.com/office/drawing/2018/hyperlinkcolor" val="tx"/>
                  </a:ext>
                </a:extLst>
              </a:hlinkClick>
            </a:endParaRPr>
          </a:p>
        </p:txBody>
      </p:sp>
    </p:spTree>
    <p:extLst>
      <p:ext uri="{BB962C8B-B14F-4D97-AF65-F5344CB8AC3E}">
        <p14:creationId xmlns:p14="http://schemas.microsoft.com/office/powerpoint/2010/main" val="22586389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9855920-827C-5875-7B08-C342D009164D}"/>
              </a:ext>
            </a:extLst>
          </p:cNvPr>
          <p:cNvSpPr>
            <a:spLocks noGrp="1"/>
          </p:cNvSpPr>
          <p:nvPr>
            <p:ph type="title"/>
          </p:nvPr>
        </p:nvSpPr>
        <p:spPr/>
        <p:txBody>
          <a:bodyPr/>
          <a:lstStyle/>
          <a:p>
            <a:r>
              <a:rPr lang="en-US" dirty="0"/>
              <a:t>Discuss: Learning About Shapes</a:t>
            </a:r>
          </a:p>
        </p:txBody>
      </p:sp>
      <p:sp>
        <p:nvSpPr>
          <p:cNvPr id="7" name="Content Placeholder 6">
            <a:extLst>
              <a:ext uri="{FF2B5EF4-FFF2-40B4-BE49-F238E27FC236}">
                <a16:creationId xmlns:a16="http://schemas.microsoft.com/office/drawing/2014/main" id="{641F01FB-0FDD-0434-F672-CB1ADEA080E5}"/>
              </a:ext>
            </a:extLst>
          </p:cNvPr>
          <p:cNvSpPr>
            <a:spLocks noGrp="1"/>
          </p:cNvSpPr>
          <p:nvPr>
            <p:ph idx="1"/>
          </p:nvPr>
        </p:nvSpPr>
        <p:spPr>
          <a:xfrm>
            <a:off x="851646" y="1253330"/>
            <a:ext cx="4937209" cy="4690269"/>
          </a:xfrm>
        </p:spPr>
        <p:txBody>
          <a:bodyPr>
            <a:normAutofit/>
          </a:bodyPr>
          <a:lstStyle/>
          <a:p>
            <a:pPr marL="0" marR="0" lvl="0" indent="0">
              <a:lnSpc>
                <a:spcPct val="107000"/>
              </a:lnSpc>
              <a:spcBef>
                <a:spcPts val="0"/>
              </a:spcBef>
              <a:spcAft>
                <a:spcPts val="0"/>
              </a:spcAft>
              <a:buNone/>
            </a:pPr>
            <a:r>
              <a:rPr lang="en-US" dirty="0"/>
              <a:t>In what ways did children in the video use the following components of learning about shapes?</a:t>
            </a:r>
          </a:p>
          <a:p>
            <a:pPr lvl="1">
              <a:lnSpc>
                <a:spcPct val="107000"/>
              </a:lnSpc>
              <a:spcBef>
                <a:spcPts val="0"/>
              </a:spcBef>
            </a:pPr>
            <a:r>
              <a:rPr lang="en-US" sz="2800" dirty="0"/>
              <a:t>Classifying shapes</a:t>
            </a:r>
          </a:p>
          <a:p>
            <a:pPr lvl="1">
              <a:lnSpc>
                <a:spcPct val="107000"/>
              </a:lnSpc>
              <a:spcBef>
                <a:spcPts val="0"/>
              </a:spcBef>
            </a:pPr>
            <a:r>
              <a:rPr lang="en-US" sz="2800" dirty="0"/>
              <a:t>Naming shapes </a:t>
            </a:r>
          </a:p>
          <a:p>
            <a:pPr lvl="1">
              <a:lnSpc>
                <a:spcPct val="107000"/>
              </a:lnSpc>
              <a:spcBef>
                <a:spcPts val="0"/>
              </a:spcBef>
            </a:pPr>
            <a:r>
              <a:rPr lang="en-US" sz="2800" dirty="0"/>
              <a:t>Learning about the attributes of shapes</a:t>
            </a:r>
          </a:p>
          <a:p>
            <a:pPr lvl="1">
              <a:lnSpc>
                <a:spcPct val="107000"/>
              </a:lnSpc>
              <a:spcBef>
                <a:spcPts val="0"/>
              </a:spcBef>
            </a:pPr>
            <a:r>
              <a:rPr lang="en-US" sz="2800" dirty="0"/>
              <a:t>Composing and decomposing shapes</a:t>
            </a:r>
          </a:p>
        </p:txBody>
      </p:sp>
      <p:pic>
        <p:nvPicPr>
          <p:cNvPr id="4" name="Content Placeholder 7">
            <a:extLst>
              <a:ext uri="{FF2B5EF4-FFF2-40B4-BE49-F238E27FC236}">
                <a16:creationId xmlns:a16="http://schemas.microsoft.com/office/drawing/2014/main" id="{2F0D628C-F758-6CF7-5C43-0F66DDB7D37B}"/>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487484" y="964388"/>
            <a:ext cx="5704516" cy="5308148"/>
          </a:xfrm>
          <a:prstGeom prst="rect">
            <a:avLst/>
          </a:prstGeom>
        </p:spPr>
      </p:pic>
    </p:spTree>
    <p:extLst>
      <p:ext uri="{BB962C8B-B14F-4D97-AF65-F5344CB8AC3E}">
        <p14:creationId xmlns:p14="http://schemas.microsoft.com/office/powerpoint/2010/main" val="12269951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D9AFAD5-7A22-8FFF-9CD5-B349BFC1BDB1}"/>
              </a:ext>
            </a:extLst>
          </p:cNvPr>
          <p:cNvSpPr>
            <a:spLocks noGrp="1"/>
          </p:cNvSpPr>
          <p:nvPr>
            <p:ph type="title"/>
          </p:nvPr>
        </p:nvSpPr>
        <p:spPr>
          <a:xfrm>
            <a:off x="736600" y="2603734"/>
            <a:ext cx="6005945" cy="1421928"/>
          </a:xfrm>
        </p:spPr>
        <p:txBody>
          <a:bodyPr/>
          <a:lstStyle/>
          <a:p>
            <a:r>
              <a:rPr lang="en-US" dirty="0"/>
              <a:t>Supporting </a:t>
            </a:r>
            <a:br>
              <a:rPr lang="en-US" dirty="0"/>
            </a:br>
            <a:r>
              <a:rPr lang="en-US" dirty="0"/>
              <a:t>Shape Learning</a:t>
            </a:r>
          </a:p>
        </p:txBody>
      </p:sp>
    </p:spTree>
    <p:extLst>
      <p:ext uri="{BB962C8B-B14F-4D97-AF65-F5344CB8AC3E}">
        <p14:creationId xmlns:p14="http://schemas.microsoft.com/office/powerpoint/2010/main" val="31257409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3BB2439-34C8-7A94-C08F-98B6F2E8AF24}"/>
              </a:ext>
            </a:extLst>
          </p:cNvPr>
          <p:cNvSpPr>
            <a:spLocks noGrp="1"/>
          </p:cNvSpPr>
          <p:nvPr>
            <p:ph type="title" idx="4294967295"/>
          </p:nvPr>
        </p:nvSpPr>
        <p:spPr>
          <a:xfrm>
            <a:off x="176293" y="-808872"/>
            <a:ext cx="11839413" cy="575959"/>
          </a:xfrm>
        </p:spPr>
        <p:txBody>
          <a:bodyPr/>
          <a:lstStyle/>
          <a:p>
            <a:r>
              <a:rPr lang="en-US" dirty="0">
                <a:latin typeface="Montserrat Medium" panose="00000600000000000000" pitchFamily="2" charset="0"/>
              </a:rPr>
              <a:t>Acknowledgments</a:t>
            </a:r>
          </a:p>
        </p:txBody>
      </p:sp>
      <p:pic>
        <p:nvPicPr>
          <p:cNvPr id="5" name="Picture 4" descr="Logos for Fresno County Superintendent of Schools and Count Play Explore.">
            <a:extLst>
              <a:ext uri="{FF2B5EF4-FFF2-40B4-BE49-F238E27FC236}">
                <a16:creationId xmlns:a16="http://schemas.microsoft.com/office/drawing/2014/main" id="{E6188540-20AD-7EE0-3203-6C1EB4CC835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519278" y="1315109"/>
            <a:ext cx="5326941" cy="2004063"/>
          </a:xfrm>
          <a:prstGeom prst="rect">
            <a:avLst/>
          </a:prstGeom>
        </p:spPr>
      </p:pic>
      <p:sp>
        <p:nvSpPr>
          <p:cNvPr id="2" name="Rectangle 1">
            <a:extLst>
              <a:ext uri="{FF2B5EF4-FFF2-40B4-BE49-F238E27FC236}">
                <a16:creationId xmlns:a16="http://schemas.microsoft.com/office/drawing/2014/main" id="{E9563FD6-FEDA-87C7-707A-0CFB86F1C0EE}"/>
              </a:ext>
              <a:ext uri="{C183D7F6-B498-43B3-948B-1728B52AA6E4}">
                <adec:decorative xmlns:adec="http://schemas.microsoft.com/office/drawing/2017/decorative" val="1"/>
              </a:ext>
            </a:extLst>
          </p:cNvPr>
          <p:cNvSpPr/>
          <p:nvPr/>
        </p:nvSpPr>
        <p:spPr>
          <a:xfrm>
            <a:off x="1981202" y="3429001"/>
            <a:ext cx="8520330" cy="219104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Medium" panose="00000600000000000000" pitchFamily="2" charset="0"/>
            </a:endParaRPr>
          </a:p>
        </p:txBody>
      </p:sp>
      <p:sp>
        <p:nvSpPr>
          <p:cNvPr id="6" name="TextBox 5">
            <a:extLst>
              <a:ext uri="{FF2B5EF4-FFF2-40B4-BE49-F238E27FC236}">
                <a16:creationId xmlns:a16="http://schemas.microsoft.com/office/drawing/2014/main" id="{81CABAD6-EC21-471F-0425-8A1668D51311}"/>
              </a:ext>
            </a:extLst>
          </p:cNvPr>
          <p:cNvSpPr txBox="1"/>
          <p:nvPr/>
        </p:nvSpPr>
        <p:spPr>
          <a:xfrm>
            <a:off x="2210972" y="3623235"/>
            <a:ext cx="8060789" cy="1733167"/>
          </a:xfrm>
          <a:prstGeom prst="rect">
            <a:avLst/>
          </a:prstGeom>
          <a:noFill/>
        </p:spPr>
        <p:txBody>
          <a:bodyPr wrap="square" rtlCol="0">
            <a:spAutoFit/>
          </a:bodyPr>
          <a:lstStyle/>
          <a:p>
            <a:pPr>
              <a:lnSpc>
                <a:spcPts val="2600"/>
              </a:lnSpc>
            </a:pPr>
            <a:r>
              <a:rPr lang="en-US" sz="1800" dirty="0">
                <a:solidFill>
                  <a:schemeClr val="bg1"/>
                </a:solidFill>
                <a:effectLst/>
                <a:latin typeface="Montserrat Medium" panose="00000600000000000000" pitchFamily="2" charset="0"/>
                <a:ea typeface="Arial" panose="020B0604020202020204" pitchFamily="34" charset="0"/>
                <a:cs typeface="Times New Roman" panose="02020603050405020304" pitchFamily="18" charset="0"/>
              </a:rPr>
              <a:t>Count Play Explore Professional Learning Resources is a product of the Fresno County Superintendent of Schools developed in collaboration with WestEd and partners. They are not intended for commercial redistribution, unauthorized modification, or use outside the scope of professional education.</a:t>
            </a:r>
            <a:endParaRPr lang="en-US" sz="1800" dirty="0">
              <a:solidFill>
                <a:schemeClr val="bg1"/>
              </a:solidFill>
              <a:effectLst/>
              <a:latin typeface="Montserrat Medium" panose="00000600000000000000"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079745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B8CAC14-3269-2FF7-5A99-DD8B97A6B211}"/>
              </a:ext>
            </a:extLst>
          </p:cNvPr>
          <p:cNvSpPr>
            <a:spLocks noGrp="1"/>
          </p:cNvSpPr>
          <p:nvPr>
            <p:ph type="title"/>
          </p:nvPr>
        </p:nvSpPr>
        <p:spPr/>
        <p:txBody>
          <a:bodyPr/>
          <a:lstStyle/>
          <a:p>
            <a:r>
              <a:rPr lang="en-US" dirty="0"/>
              <a:t>Explore: M</a:t>
            </a:r>
            <a:r>
              <a:rPr lang="en-US" baseline="30000" dirty="0"/>
              <a:t>5</a:t>
            </a:r>
            <a:r>
              <a:rPr lang="en-US" dirty="0"/>
              <a:t> Early Math Approach</a:t>
            </a:r>
          </a:p>
        </p:txBody>
      </p:sp>
      <p:sp>
        <p:nvSpPr>
          <p:cNvPr id="5" name="Content Placeholder 4">
            <a:extLst>
              <a:ext uri="{FF2B5EF4-FFF2-40B4-BE49-F238E27FC236}">
                <a16:creationId xmlns:a16="http://schemas.microsoft.com/office/drawing/2014/main" id="{BDFBA8D5-4AC0-173C-0EEE-1B4DAC5DC5EA}"/>
              </a:ext>
            </a:extLst>
          </p:cNvPr>
          <p:cNvSpPr>
            <a:spLocks noGrp="1"/>
          </p:cNvSpPr>
          <p:nvPr>
            <p:ph idx="1"/>
          </p:nvPr>
        </p:nvSpPr>
        <p:spPr/>
        <p:txBody>
          <a:bodyPr/>
          <a:lstStyle/>
          <a:p>
            <a:pPr>
              <a:spcAft>
                <a:spcPts val="1800"/>
              </a:spcAft>
            </a:pPr>
            <a:r>
              <a:rPr lang="en-US" dirty="0"/>
              <a:t>Mutual Learning</a:t>
            </a:r>
          </a:p>
          <a:p>
            <a:pPr>
              <a:spcAft>
                <a:spcPts val="1800"/>
              </a:spcAft>
            </a:pPr>
            <a:r>
              <a:rPr lang="en-US" dirty="0"/>
              <a:t>Meaningful Investigations </a:t>
            </a:r>
          </a:p>
          <a:p>
            <a:pPr>
              <a:spcAft>
                <a:spcPts val="1800"/>
              </a:spcAft>
            </a:pPr>
            <a:r>
              <a:rPr lang="en-US" dirty="0"/>
              <a:t>Materials and Learning Environment</a:t>
            </a:r>
          </a:p>
          <a:p>
            <a:pPr>
              <a:spcAft>
                <a:spcPts val="1800"/>
              </a:spcAft>
            </a:pPr>
            <a:r>
              <a:rPr lang="en-US" dirty="0"/>
              <a:t>Math Vocabulary and Discourse</a:t>
            </a:r>
          </a:p>
          <a:p>
            <a:pPr>
              <a:spcAft>
                <a:spcPts val="1800"/>
              </a:spcAft>
            </a:pPr>
            <a:r>
              <a:rPr lang="en-US" dirty="0"/>
              <a:t>Multiple Representations</a:t>
            </a:r>
          </a:p>
        </p:txBody>
      </p:sp>
    </p:spTree>
    <p:extLst>
      <p:ext uri="{BB962C8B-B14F-4D97-AF65-F5344CB8AC3E}">
        <p14:creationId xmlns:p14="http://schemas.microsoft.com/office/powerpoint/2010/main" val="8564833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BD8AA33F-621F-E52D-5428-702F4FB16A6E}"/>
              </a:ext>
            </a:extLst>
          </p:cNvPr>
          <p:cNvSpPr>
            <a:spLocks noGrp="1"/>
          </p:cNvSpPr>
          <p:nvPr>
            <p:ph type="title"/>
          </p:nvPr>
        </p:nvSpPr>
        <p:spPr>
          <a:xfrm>
            <a:off x="1187434" y="2493108"/>
            <a:ext cx="4034118" cy="3284854"/>
          </a:xfrm>
        </p:spPr>
        <p:txBody>
          <a:bodyPr/>
          <a:lstStyle/>
          <a:p>
            <a:pPr algn="ctr"/>
            <a:r>
              <a:rPr lang="en-US" sz="4900" b="1" dirty="0">
                <a:solidFill>
                  <a:schemeClr val="bg1"/>
                </a:solidFill>
                <a:latin typeface="Montserrat" pitchFamily="2" charset="77"/>
              </a:rPr>
              <a:t>Observe: </a:t>
            </a:r>
            <a:br>
              <a:rPr lang="en-US" sz="4900" b="1" dirty="0">
                <a:solidFill>
                  <a:schemeClr val="bg1"/>
                </a:solidFill>
                <a:latin typeface="Montserrat" pitchFamily="2" charset="77"/>
              </a:rPr>
            </a:br>
            <a:r>
              <a:rPr lang="en-US" sz="4900" b="1" dirty="0">
                <a:solidFill>
                  <a:schemeClr val="bg1"/>
                </a:solidFill>
                <a:latin typeface="Montserrat" pitchFamily="2" charset="77"/>
              </a:rPr>
              <a:t>M</a:t>
            </a:r>
            <a:r>
              <a:rPr lang="en-US" sz="4900" b="1" baseline="30000" dirty="0">
                <a:solidFill>
                  <a:schemeClr val="bg1"/>
                </a:solidFill>
                <a:latin typeface="Montserrat" pitchFamily="2" charset="77"/>
              </a:rPr>
              <a:t>5</a:t>
            </a:r>
            <a:r>
              <a:rPr lang="en-US" sz="4900" b="1" dirty="0">
                <a:solidFill>
                  <a:schemeClr val="bg1"/>
                </a:solidFill>
                <a:latin typeface="Montserrat" pitchFamily="2" charset="77"/>
              </a:rPr>
              <a:t> in Action</a:t>
            </a:r>
            <a:endParaRPr lang="en-US" sz="4800" dirty="0">
              <a:solidFill>
                <a:schemeClr val="bg1"/>
              </a:solidFill>
              <a:latin typeface="Montserrat" pitchFamily="2" charset="77"/>
            </a:endParaRPr>
          </a:p>
        </p:txBody>
      </p:sp>
      <p:pic>
        <p:nvPicPr>
          <p:cNvPr id="3" name="Content Placeholder 7">
            <a:extLst>
              <a:ext uri="{FF2B5EF4-FFF2-40B4-BE49-F238E27FC236}">
                <a16:creationId xmlns:a16="http://schemas.microsoft.com/office/drawing/2014/main" id="{58E3CB15-BF92-58F7-7BA7-15FE48B540F9}"/>
              </a:ext>
              <a:ext uri="{C183D7F6-B498-43B3-948B-1728B52AA6E4}">
                <adec:decorative xmlns:adec="http://schemas.microsoft.com/office/drawing/2017/decorative" val="1"/>
              </a:ext>
            </a:extLst>
          </p:cNvPr>
          <p:cNvPicPr>
            <a:picLocks noGrp="1"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4809" y="709780"/>
            <a:ext cx="5257800" cy="4573645"/>
          </a:xfrm>
          <a:prstGeom prst="rect">
            <a:avLst/>
          </a:prstGeom>
        </p:spPr>
      </p:pic>
      <p:sp>
        <p:nvSpPr>
          <p:cNvPr id="4" name="Content Placeholder 5">
            <a:extLst>
              <a:ext uri="{FF2B5EF4-FFF2-40B4-BE49-F238E27FC236}">
                <a16:creationId xmlns:a16="http://schemas.microsoft.com/office/drawing/2014/main" id="{F1386DF9-5714-2088-3C00-BAEE3F6CCE2B}"/>
              </a:ext>
            </a:extLst>
          </p:cNvPr>
          <p:cNvSpPr txBox="1">
            <a:spLocks/>
          </p:cNvSpPr>
          <p:nvPr/>
        </p:nvSpPr>
        <p:spPr>
          <a:xfrm>
            <a:off x="6094811" y="5394262"/>
            <a:ext cx="5488793" cy="835599"/>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spcBef>
                <a:spcPts val="0"/>
              </a:spcBef>
              <a:spcAft>
                <a:spcPts val="1200"/>
              </a:spcAft>
              <a:buNone/>
            </a:pPr>
            <a:r>
              <a:rPr lang="en-US" sz="1400" u="sng" dirty="0">
                <a:solidFill>
                  <a:srgbClr val="0000FF"/>
                </a:solidFill>
                <a:effectLst/>
                <a:latin typeface="Montserrat Medium"/>
                <a:ea typeface="Times New Roman" panose="02020603050405020304" pitchFamily="18" charset="0"/>
                <a:cs typeface="Calibri"/>
                <a:hlinkClick r:id="rId4">
                  <a:extLst>
                    <a:ext uri="{A12FA001-AC4F-418D-AE19-62706E023703}">
                      <ahyp:hlinkClr xmlns:ahyp="http://schemas.microsoft.com/office/drawing/2018/hyperlinkcolor" val="tx"/>
                    </a:ext>
                  </a:extLst>
                </a:hlinkClick>
              </a:rPr>
              <a:t>Composing and Decomposing Shapes (3–5 years)</a:t>
            </a:r>
            <a:endParaRPr lang="en-US" sz="1400" dirty="0">
              <a:solidFill>
                <a:srgbClr val="0000FF"/>
              </a:solidFill>
              <a:effectLst/>
              <a:latin typeface="Montserrat Medium"/>
              <a:ea typeface="Times New Roman" panose="02020603050405020304" pitchFamily="18" charset="0"/>
              <a:cs typeface="Calibri"/>
              <a:hlinkClick r:id="rId4">
                <a:extLst>
                  <a:ext uri="{A12FA001-AC4F-418D-AE19-62706E023703}">
                    <ahyp:hlinkClr xmlns:ahyp="http://schemas.microsoft.com/office/drawing/2018/hyperlinkcolor" val="tx"/>
                  </a:ext>
                </a:extLst>
              </a:hlinkClick>
            </a:endParaRPr>
          </a:p>
          <a:p>
            <a:pPr marL="0" indent="0">
              <a:spcBef>
                <a:spcPts val="0"/>
              </a:spcBef>
              <a:spcAft>
                <a:spcPts val="1200"/>
              </a:spcAft>
              <a:buNone/>
            </a:pPr>
            <a:r>
              <a:rPr lang="en-US" sz="1400" u="sng" dirty="0">
                <a:solidFill>
                  <a:srgbClr val="0000FF"/>
                </a:solidFill>
                <a:effectLst/>
                <a:latin typeface="Montserrat Medium"/>
                <a:ea typeface="Times New Roman" panose="02020603050405020304" pitchFamily="18" charset="0"/>
                <a:cs typeface="Calibri"/>
                <a:hlinkClick r:id="rId5">
                  <a:extLst>
                    <a:ext uri="{A12FA001-AC4F-418D-AE19-62706E023703}">
                      <ahyp:hlinkClr xmlns:ahyp="http://schemas.microsoft.com/office/drawing/2018/hyperlinkcolor" val="tx"/>
                    </a:ext>
                  </a:extLst>
                </a:hlinkClick>
              </a:rPr>
              <a:t>Composing and Decomposing Shapes (3–5 years) – Audio Descriptive Version</a:t>
            </a:r>
            <a:endParaRPr lang="en-US" sz="1400" dirty="0">
              <a:solidFill>
                <a:srgbClr val="0000FF"/>
              </a:solidFill>
              <a:effectLst/>
              <a:latin typeface="Montserrat Medium"/>
              <a:ea typeface="Times New Roman" panose="02020603050405020304" pitchFamily="18" charset="0"/>
              <a:cs typeface="Calibri"/>
              <a:hlinkClick r:id="rId5">
                <a:extLst>
                  <a:ext uri="{A12FA001-AC4F-418D-AE19-62706E023703}">
                    <ahyp:hlinkClr xmlns:ahyp="http://schemas.microsoft.com/office/drawing/2018/hyperlinkcolor" val="tx"/>
                  </a:ext>
                </a:extLst>
              </a:hlinkClick>
            </a:endParaRPr>
          </a:p>
        </p:txBody>
      </p:sp>
    </p:spTree>
    <p:extLst>
      <p:ext uri="{BB962C8B-B14F-4D97-AF65-F5344CB8AC3E}">
        <p14:creationId xmlns:p14="http://schemas.microsoft.com/office/powerpoint/2010/main" val="3228013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86EB8-D790-F248-626B-9E590DA0686B}"/>
              </a:ext>
            </a:extLst>
          </p:cNvPr>
          <p:cNvSpPr>
            <a:spLocks noGrp="1"/>
          </p:cNvSpPr>
          <p:nvPr>
            <p:ph type="title"/>
          </p:nvPr>
        </p:nvSpPr>
        <p:spPr/>
        <p:txBody>
          <a:bodyPr/>
          <a:lstStyle/>
          <a:p>
            <a:r>
              <a:rPr lang="en-US" dirty="0"/>
              <a:t>Discuss: Supporting Shape Learning</a:t>
            </a:r>
          </a:p>
        </p:txBody>
      </p:sp>
      <p:sp>
        <p:nvSpPr>
          <p:cNvPr id="3" name="Content Placeholder 2">
            <a:extLst>
              <a:ext uri="{FF2B5EF4-FFF2-40B4-BE49-F238E27FC236}">
                <a16:creationId xmlns:a16="http://schemas.microsoft.com/office/drawing/2014/main" id="{98EA4977-D4FE-0412-ECAD-B8C8C616BCC5}"/>
              </a:ext>
            </a:extLst>
          </p:cNvPr>
          <p:cNvSpPr>
            <a:spLocks noGrp="1"/>
          </p:cNvSpPr>
          <p:nvPr>
            <p:ph idx="1"/>
          </p:nvPr>
        </p:nvSpPr>
        <p:spPr>
          <a:xfrm>
            <a:off x="851647" y="1253331"/>
            <a:ext cx="5054883" cy="4351338"/>
          </a:xfrm>
        </p:spPr>
        <p:txBody>
          <a:bodyPr>
            <a:normAutofit/>
          </a:bodyPr>
          <a:lstStyle/>
          <a:p>
            <a:pPr>
              <a:spcAft>
                <a:spcPts val="1800"/>
              </a:spcAft>
            </a:pPr>
            <a:r>
              <a:rPr lang="en-US" dirty="0">
                <a:latin typeface="Montserrat" panose="00000500000000000000" pitchFamily="50" charset="0"/>
              </a:rPr>
              <a:t>Mutual Learning</a:t>
            </a:r>
          </a:p>
          <a:p>
            <a:pPr>
              <a:spcAft>
                <a:spcPts val="1800"/>
              </a:spcAft>
            </a:pPr>
            <a:r>
              <a:rPr lang="en-US" dirty="0">
                <a:latin typeface="Montserrat" panose="00000500000000000000" pitchFamily="50" charset="0"/>
              </a:rPr>
              <a:t>Meaningful Investigations </a:t>
            </a:r>
          </a:p>
          <a:p>
            <a:pPr>
              <a:spcAft>
                <a:spcPts val="1800"/>
              </a:spcAft>
            </a:pPr>
            <a:r>
              <a:rPr lang="en-US" dirty="0">
                <a:latin typeface="Montserrat" panose="00000500000000000000" pitchFamily="50" charset="0"/>
              </a:rPr>
              <a:t>Materials and Learning Environment</a:t>
            </a:r>
          </a:p>
          <a:p>
            <a:pPr>
              <a:spcAft>
                <a:spcPts val="1800"/>
              </a:spcAft>
            </a:pPr>
            <a:r>
              <a:rPr lang="en-US" dirty="0">
                <a:latin typeface="Montserrat" panose="00000500000000000000" pitchFamily="50" charset="0"/>
              </a:rPr>
              <a:t>Math Vocabulary and Discourse</a:t>
            </a:r>
          </a:p>
          <a:p>
            <a:pPr>
              <a:spcAft>
                <a:spcPts val="1800"/>
              </a:spcAft>
            </a:pPr>
            <a:r>
              <a:rPr lang="en-US" dirty="0">
                <a:latin typeface="Montserrat" panose="00000500000000000000" pitchFamily="50" charset="0"/>
              </a:rPr>
              <a:t>Multiple Representations</a:t>
            </a:r>
          </a:p>
        </p:txBody>
      </p:sp>
      <p:pic>
        <p:nvPicPr>
          <p:cNvPr id="5" name="Picture 4">
            <a:extLst>
              <a:ext uri="{FF2B5EF4-FFF2-40B4-BE49-F238E27FC236}">
                <a16:creationId xmlns:a16="http://schemas.microsoft.com/office/drawing/2014/main" id="{E353EFD9-532C-385A-E0B6-3B83463B80C7}"/>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34666" y="1062681"/>
            <a:ext cx="5205687" cy="5205687"/>
          </a:xfrm>
          <a:prstGeom prst="rect">
            <a:avLst/>
          </a:prstGeom>
        </p:spPr>
      </p:pic>
    </p:spTree>
    <p:extLst>
      <p:ext uri="{BB962C8B-B14F-4D97-AF65-F5344CB8AC3E}">
        <p14:creationId xmlns:p14="http://schemas.microsoft.com/office/powerpoint/2010/main" val="4816843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BD8AA33F-621F-E52D-5428-702F4FB16A6E}"/>
              </a:ext>
            </a:extLst>
          </p:cNvPr>
          <p:cNvSpPr>
            <a:spLocks noGrp="1"/>
          </p:cNvSpPr>
          <p:nvPr>
            <p:ph type="title"/>
          </p:nvPr>
        </p:nvSpPr>
        <p:spPr>
          <a:xfrm>
            <a:off x="1245368" y="1278999"/>
            <a:ext cx="4034118" cy="4300001"/>
          </a:xfrm>
        </p:spPr>
        <p:txBody>
          <a:bodyPr/>
          <a:lstStyle/>
          <a:p>
            <a:pPr algn="ctr"/>
            <a:r>
              <a:rPr lang="en-US" sz="4900" b="1" dirty="0">
                <a:solidFill>
                  <a:schemeClr val="bg1"/>
                </a:solidFill>
                <a:latin typeface="Montserrat" pitchFamily="2" charset="77"/>
              </a:rPr>
              <a:t>Explore: Using M</a:t>
            </a:r>
            <a:r>
              <a:rPr lang="en-US" sz="4900" b="1" baseline="30000" dirty="0">
                <a:solidFill>
                  <a:schemeClr val="bg1"/>
                </a:solidFill>
                <a:latin typeface="Montserrat" pitchFamily="2" charset="77"/>
              </a:rPr>
              <a:t>5</a:t>
            </a:r>
            <a:r>
              <a:rPr lang="en-US" sz="4900" b="1" dirty="0">
                <a:solidFill>
                  <a:schemeClr val="bg1"/>
                </a:solidFill>
                <a:latin typeface="Montserrat" pitchFamily="2" charset="77"/>
              </a:rPr>
              <a:t> to Support Learning About Shapes</a:t>
            </a:r>
            <a:endParaRPr lang="en-US" sz="4800" dirty="0">
              <a:solidFill>
                <a:schemeClr val="bg1"/>
              </a:solidFill>
              <a:latin typeface="Montserrat" pitchFamily="2" charset="77"/>
            </a:endParaRPr>
          </a:p>
        </p:txBody>
      </p:sp>
      <p:pic>
        <p:nvPicPr>
          <p:cNvPr id="6" name="Picture 5">
            <a:extLst>
              <a:ext uri="{FF2B5EF4-FFF2-40B4-BE49-F238E27FC236}">
                <a16:creationId xmlns:a16="http://schemas.microsoft.com/office/drawing/2014/main" id="{3709F9FB-B558-8FE7-AAA9-A5E93F1DC06A}"/>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17615" y="674796"/>
            <a:ext cx="4229210" cy="5499787"/>
          </a:xfrm>
          <a:prstGeom prst="rect">
            <a:avLst/>
          </a:prstGeom>
          <a:ln>
            <a:solidFill>
              <a:schemeClr val="tx2"/>
            </a:solidFill>
          </a:ln>
        </p:spPr>
      </p:pic>
    </p:spTree>
    <p:extLst>
      <p:ext uri="{BB962C8B-B14F-4D97-AF65-F5344CB8AC3E}">
        <p14:creationId xmlns:p14="http://schemas.microsoft.com/office/powerpoint/2010/main" val="41109724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BD8AA33F-621F-E52D-5428-702F4FB16A6E}"/>
              </a:ext>
            </a:extLst>
          </p:cNvPr>
          <p:cNvSpPr>
            <a:spLocks noGrp="1"/>
          </p:cNvSpPr>
          <p:nvPr>
            <p:ph type="title"/>
          </p:nvPr>
        </p:nvSpPr>
        <p:spPr>
          <a:xfrm>
            <a:off x="1245368" y="1278999"/>
            <a:ext cx="4034118" cy="4300001"/>
          </a:xfrm>
        </p:spPr>
        <p:txBody>
          <a:bodyPr/>
          <a:lstStyle/>
          <a:p>
            <a:pPr algn="ctr"/>
            <a:r>
              <a:rPr lang="en-US" sz="4900" b="1" dirty="0">
                <a:solidFill>
                  <a:schemeClr val="bg1"/>
                </a:solidFill>
                <a:latin typeface="Montserrat" pitchFamily="2" charset="77"/>
              </a:rPr>
              <a:t>Discuss: Using M</a:t>
            </a:r>
            <a:r>
              <a:rPr lang="en-US" sz="4900" b="1" baseline="30000" dirty="0">
                <a:solidFill>
                  <a:schemeClr val="bg1"/>
                </a:solidFill>
                <a:latin typeface="Montserrat" pitchFamily="2" charset="77"/>
              </a:rPr>
              <a:t>5</a:t>
            </a:r>
            <a:r>
              <a:rPr lang="en-US" sz="4900" b="1" dirty="0">
                <a:solidFill>
                  <a:schemeClr val="bg1"/>
                </a:solidFill>
                <a:latin typeface="Montserrat" pitchFamily="2" charset="77"/>
              </a:rPr>
              <a:t> to Support Learning About Shapes</a:t>
            </a:r>
            <a:endParaRPr lang="en-US" sz="4800" dirty="0">
              <a:solidFill>
                <a:schemeClr val="bg1"/>
              </a:solidFill>
              <a:latin typeface="Montserrat" pitchFamily="2" charset="77"/>
            </a:endParaRPr>
          </a:p>
        </p:txBody>
      </p:sp>
      <p:pic>
        <p:nvPicPr>
          <p:cNvPr id="4" name="Picture 3">
            <a:extLst>
              <a:ext uri="{FF2B5EF4-FFF2-40B4-BE49-F238E27FC236}">
                <a16:creationId xmlns:a16="http://schemas.microsoft.com/office/drawing/2014/main" id="{AFD70C4E-27D5-D301-545C-8ED98D59ADD0}"/>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096000" y="681037"/>
            <a:ext cx="5257800" cy="5558398"/>
          </a:xfrm>
          <a:prstGeom prst="rect">
            <a:avLst/>
          </a:prstGeom>
        </p:spPr>
      </p:pic>
    </p:spTree>
    <p:extLst>
      <p:ext uri="{BB962C8B-B14F-4D97-AF65-F5344CB8AC3E}">
        <p14:creationId xmlns:p14="http://schemas.microsoft.com/office/powerpoint/2010/main" val="31505023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A5963F0-E7CA-CE1A-D3DA-4F8F24188254}"/>
              </a:ext>
            </a:extLst>
          </p:cNvPr>
          <p:cNvSpPr>
            <a:spLocks noGrp="1"/>
          </p:cNvSpPr>
          <p:nvPr>
            <p:ph type="title"/>
          </p:nvPr>
        </p:nvSpPr>
        <p:spPr/>
        <p:txBody>
          <a:bodyPr/>
          <a:lstStyle/>
          <a:p>
            <a:r>
              <a:rPr lang="en-US" dirty="0"/>
              <a:t>Explore: Activity to Learn About Shapes </a:t>
            </a:r>
          </a:p>
        </p:txBody>
      </p:sp>
      <p:sp>
        <p:nvSpPr>
          <p:cNvPr id="6" name="Text Placeholder 5">
            <a:extLst>
              <a:ext uri="{FF2B5EF4-FFF2-40B4-BE49-F238E27FC236}">
                <a16:creationId xmlns:a16="http://schemas.microsoft.com/office/drawing/2014/main" id="{E631E4A4-97FD-75C7-EEA9-2D5F82E84786}"/>
              </a:ext>
            </a:extLst>
          </p:cNvPr>
          <p:cNvSpPr>
            <a:spLocks noGrp="1"/>
          </p:cNvSpPr>
          <p:nvPr>
            <p:ph type="body" idx="1"/>
          </p:nvPr>
        </p:nvSpPr>
        <p:spPr>
          <a:xfrm>
            <a:off x="3418680" y="1094232"/>
            <a:ext cx="5157787" cy="823912"/>
          </a:xfrm>
        </p:spPr>
        <p:txBody>
          <a:bodyPr/>
          <a:lstStyle/>
          <a:p>
            <a:pPr algn="ctr"/>
            <a:r>
              <a:rPr lang="en-US" dirty="0"/>
              <a:t>Shape Viewfinder</a:t>
            </a:r>
          </a:p>
        </p:txBody>
      </p:sp>
      <p:pic>
        <p:nvPicPr>
          <p:cNvPr id="12" name="Content Placeholder 8">
            <a:extLst>
              <a:ext uri="{FF2B5EF4-FFF2-40B4-BE49-F238E27FC236}">
                <a16:creationId xmlns:a16="http://schemas.microsoft.com/office/drawing/2014/main" id="{191E1238-3192-40D1-496D-5EEF39989DBA}"/>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429410" y="2087030"/>
            <a:ext cx="3136329" cy="3762287"/>
          </a:xfrm>
          <a:prstGeom prst="rect">
            <a:avLst/>
          </a:prstGeom>
        </p:spPr>
      </p:pic>
    </p:spTree>
    <p:extLst>
      <p:ext uri="{BB962C8B-B14F-4D97-AF65-F5344CB8AC3E}">
        <p14:creationId xmlns:p14="http://schemas.microsoft.com/office/powerpoint/2010/main" val="26691020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A1AB996-E129-2877-34DB-E2086AD88665}"/>
              </a:ext>
            </a:extLst>
          </p:cNvPr>
          <p:cNvSpPr>
            <a:spLocks noGrp="1"/>
          </p:cNvSpPr>
          <p:nvPr>
            <p:ph type="title"/>
          </p:nvPr>
        </p:nvSpPr>
        <p:spPr/>
        <p:txBody>
          <a:bodyPr/>
          <a:lstStyle/>
          <a:p>
            <a:r>
              <a:rPr lang="en-US" dirty="0"/>
              <a:t>Reflect: Learn, Wonder, Do</a:t>
            </a:r>
          </a:p>
        </p:txBody>
      </p:sp>
      <p:sp>
        <p:nvSpPr>
          <p:cNvPr id="8" name="Content Placeholder 7">
            <a:extLst>
              <a:ext uri="{FF2B5EF4-FFF2-40B4-BE49-F238E27FC236}">
                <a16:creationId xmlns:a16="http://schemas.microsoft.com/office/drawing/2014/main" id="{D5058AE6-E40A-0CFB-68C5-FCD8869358BE}"/>
              </a:ext>
            </a:extLst>
          </p:cNvPr>
          <p:cNvSpPr>
            <a:spLocks noGrp="1"/>
          </p:cNvSpPr>
          <p:nvPr>
            <p:ph idx="1"/>
          </p:nvPr>
        </p:nvSpPr>
        <p:spPr/>
        <p:txBody>
          <a:bodyPr/>
          <a:lstStyle/>
          <a:p>
            <a:pPr marL="0" indent="0">
              <a:buNone/>
            </a:pPr>
            <a:r>
              <a:rPr lang="en-US" dirty="0"/>
              <a:t>Identify something you:</a:t>
            </a:r>
          </a:p>
          <a:p>
            <a:r>
              <a:rPr lang="en-US" dirty="0"/>
              <a:t>Learned</a:t>
            </a:r>
          </a:p>
          <a:p>
            <a:r>
              <a:rPr lang="en-US" dirty="0"/>
              <a:t>Are wondering about</a:t>
            </a:r>
          </a:p>
          <a:p>
            <a:r>
              <a:rPr lang="en-US" dirty="0"/>
              <a:t>Would like to try</a:t>
            </a:r>
          </a:p>
        </p:txBody>
      </p:sp>
    </p:spTree>
    <p:extLst>
      <p:ext uri="{BB962C8B-B14F-4D97-AF65-F5344CB8AC3E}">
        <p14:creationId xmlns:p14="http://schemas.microsoft.com/office/powerpoint/2010/main" val="13476743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1536C-D764-8E49-E9BC-F14C58EB3909}"/>
              </a:ext>
            </a:extLst>
          </p:cNvPr>
          <p:cNvSpPr>
            <a:spLocks noGrp="1"/>
          </p:cNvSpPr>
          <p:nvPr>
            <p:ph type="title"/>
          </p:nvPr>
        </p:nvSpPr>
        <p:spPr/>
        <p:txBody>
          <a:bodyPr/>
          <a:lstStyle/>
          <a:p>
            <a:r>
              <a:rPr lang="en-US" b="1" dirty="0">
                <a:solidFill>
                  <a:schemeClr val="bg1"/>
                </a:solidFill>
                <a:latin typeface="Montserrat" pitchFamily="2" charset="77"/>
              </a:rPr>
              <a:t>Session Goals</a:t>
            </a:r>
          </a:p>
        </p:txBody>
      </p:sp>
      <p:sp>
        <p:nvSpPr>
          <p:cNvPr id="3" name="Content Placeholder 2">
            <a:extLst>
              <a:ext uri="{FF2B5EF4-FFF2-40B4-BE49-F238E27FC236}">
                <a16:creationId xmlns:a16="http://schemas.microsoft.com/office/drawing/2014/main" id="{E1718584-69B8-5F62-20C4-A6C61F18891C}"/>
              </a:ext>
            </a:extLst>
          </p:cNvPr>
          <p:cNvSpPr>
            <a:spLocks noGrp="1"/>
          </p:cNvSpPr>
          <p:nvPr>
            <p:ph idx="1"/>
          </p:nvPr>
        </p:nvSpPr>
        <p:spPr/>
        <p:txBody>
          <a:bodyPr/>
          <a:lstStyle/>
          <a:p>
            <a:pPr>
              <a:buClr>
                <a:srgbClr val="2078B0"/>
              </a:buClr>
            </a:pPr>
            <a:r>
              <a:rPr lang="en-US" dirty="0">
                <a:latin typeface="Montserrat" pitchFamily="2" charset="77"/>
              </a:rPr>
              <a:t>Describe how children (3–6 years) learn about shapes.</a:t>
            </a:r>
          </a:p>
          <a:p>
            <a:pPr>
              <a:buClr>
                <a:srgbClr val="2078B0"/>
              </a:buClr>
            </a:pPr>
            <a:r>
              <a:rPr lang="en-US" dirty="0">
                <a:latin typeface="Montserrat" pitchFamily="2" charset="77"/>
              </a:rPr>
              <a:t>Identify ways to support children (3–6 years) in developing geometry knowledge and skills.</a:t>
            </a:r>
          </a:p>
        </p:txBody>
      </p:sp>
    </p:spTree>
    <p:extLst>
      <p:ext uri="{BB962C8B-B14F-4D97-AF65-F5344CB8AC3E}">
        <p14:creationId xmlns:p14="http://schemas.microsoft.com/office/powerpoint/2010/main" val="26870539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1536C-D764-8E49-E9BC-F14C58EB3909}"/>
              </a:ext>
            </a:extLst>
          </p:cNvPr>
          <p:cNvSpPr>
            <a:spLocks noGrp="1"/>
          </p:cNvSpPr>
          <p:nvPr>
            <p:ph type="title"/>
          </p:nvPr>
        </p:nvSpPr>
        <p:spPr>
          <a:xfrm>
            <a:off x="851646" y="237744"/>
            <a:ext cx="10834075" cy="507831"/>
          </a:xfrm>
        </p:spPr>
        <p:txBody>
          <a:bodyPr/>
          <a:lstStyle/>
          <a:p>
            <a:r>
              <a:rPr lang="en-US" b="1" dirty="0">
                <a:solidFill>
                  <a:schemeClr val="bg1"/>
                </a:solidFill>
              </a:rPr>
              <a:t>Reflect: Exploring and Learning About Shapes</a:t>
            </a:r>
          </a:p>
        </p:txBody>
      </p:sp>
      <p:sp>
        <p:nvSpPr>
          <p:cNvPr id="6" name="Content Placeholder 5">
            <a:extLst>
              <a:ext uri="{FF2B5EF4-FFF2-40B4-BE49-F238E27FC236}">
                <a16:creationId xmlns:a16="http://schemas.microsoft.com/office/drawing/2014/main" id="{220CCEAD-3F42-E752-EFE5-10524C48CCD5}"/>
              </a:ext>
            </a:extLst>
          </p:cNvPr>
          <p:cNvSpPr>
            <a:spLocks noGrp="1"/>
          </p:cNvSpPr>
          <p:nvPr>
            <p:ph idx="1"/>
          </p:nvPr>
        </p:nvSpPr>
        <p:spPr>
          <a:xfrm>
            <a:off x="851647" y="1252025"/>
            <a:ext cx="4922348" cy="4352644"/>
          </a:xfrm>
        </p:spPr>
        <p:txBody>
          <a:bodyPr/>
          <a:lstStyle/>
          <a:p>
            <a:pPr marL="0" indent="0">
              <a:buNone/>
            </a:pPr>
            <a:r>
              <a:rPr lang="en-US" dirty="0"/>
              <a:t>What are some ways children explore shapes in your setting?</a:t>
            </a:r>
          </a:p>
        </p:txBody>
      </p:sp>
      <p:pic>
        <p:nvPicPr>
          <p:cNvPr id="3" name="Content Placeholder 6">
            <a:extLst>
              <a:ext uri="{FF2B5EF4-FFF2-40B4-BE49-F238E27FC236}">
                <a16:creationId xmlns:a16="http://schemas.microsoft.com/office/drawing/2014/main" id="{BD1DEC9E-2D3D-D914-7D46-60347AE8495F}"/>
              </a:ext>
              <a:ext uri="{C183D7F6-B498-43B3-948B-1728B52AA6E4}">
                <adec:decorative xmlns:adec="http://schemas.microsoft.com/office/drawing/2017/decorative" val="1"/>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colorTemperature colorTemp="5900"/>
                    </a14:imgEffect>
                  </a14:imgLayer>
                </a14:imgProps>
              </a:ext>
              <a:ext uri="{28A0092B-C50C-407E-A947-70E740481C1C}">
                <a14:useLocalDpi xmlns:a14="http://schemas.microsoft.com/office/drawing/2010/main"/>
              </a:ext>
            </a:extLst>
          </a:blip>
          <a:srcRect/>
          <a:stretch/>
        </p:blipFill>
        <p:spPr>
          <a:xfrm>
            <a:off x="6172201" y="959924"/>
            <a:ext cx="6019799" cy="5251095"/>
          </a:xfrm>
          <a:prstGeom prst="rect">
            <a:avLst/>
          </a:prstGeom>
        </p:spPr>
      </p:pic>
    </p:spTree>
    <p:extLst>
      <p:ext uri="{BB962C8B-B14F-4D97-AF65-F5344CB8AC3E}">
        <p14:creationId xmlns:p14="http://schemas.microsoft.com/office/powerpoint/2010/main" val="20193146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3319A47-873B-BC73-BB0A-ACB23529AC3A}"/>
              </a:ext>
            </a:extLst>
          </p:cNvPr>
          <p:cNvSpPr>
            <a:spLocks noGrp="1"/>
          </p:cNvSpPr>
          <p:nvPr>
            <p:ph type="title"/>
          </p:nvPr>
        </p:nvSpPr>
        <p:spPr>
          <a:xfrm>
            <a:off x="736600" y="2603734"/>
            <a:ext cx="6005945" cy="1421928"/>
          </a:xfrm>
        </p:spPr>
        <p:txBody>
          <a:bodyPr/>
          <a:lstStyle/>
          <a:p>
            <a:r>
              <a:rPr lang="en-US" dirty="0"/>
              <a:t>Learning </a:t>
            </a:r>
            <a:br>
              <a:rPr lang="en-US" dirty="0"/>
            </a:br>
            <a:r>
              <a:rPr lang="en-US" dirty="0"/>
              <a:t>About Shapes</a:t>
            </a:r>
          </a:p>
        </p:txBody>
      </p:sp>
    </p:spTree>
    <p:extLst>
      <p:ext uri="{BB962C8B-B14F-4D97-AF65-F5344CB8AC3E}">
        <p14:creationId xmlns:p14="http://schemas.microsoft.com/office/powerpoint/2010/main" val="165554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60D3F-A267-B843-0456-DB38FD4B1357}"/>
              </a:ext>
            </a:extLst>
          </p:cNvPr>
          <p:cNvSpPr>
            <a:spLocks noGrp="1"/>
          </p:cNvSpPr>
          <p:nvPr>
            <p:ph type="title"/>
          </p:nvPr>
        </p:nvSpPr>
        <p:spPr/>
        <p:txBody>
          <a:bodyPr/>
          <a:lstStyle/>
          <a:p>
            <a:r>
              <a:rPr lang="en-US" dirty="0"/>
              <a:t>The California Preschool/TK Learning Foundations</a:t>
            </a:r>
          </a:p>
        </p:txBody>
      </p:sp>
      <p:sp>
        <p:nvSpPr>
          <p:cNvPr id="4" name="Content Placeholder 2">
            <a:extLst>
              <a:ext uri="{FF2B5EF4-FFF2-40B4-BE49-F238E27FC236}">
                <a16:creationId xmlns:a16="http://schemas.microsoft.com/office/drawing/2014/main" id="{65503DCB-3CE7-3324-93C0-56A69A9D8AFB}"/>
              </a:ext>
            </a:extLst>
          </p:cNvPr>
          <p:cNvSpPr txBox="1">
            <a:spLocks/>
          </p:cNvSpPr>
          <p:nvPr/>
        </p:nvSpPr>
        <p:spPr>
          <a:xfrm>
            <a:off x="838200" y="1073545"/>
            <a:ext cx="10675143" cy="104769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2078AE"/>
              </a:buClr>
              <a:buFont typeface="Arial" panose="020B0604020202020204" pitchFamily="34" charset="0"/>
              <a:buChar char="•"/>
              <a:defRPr sz="2800" kern="1200">
                <a:solidFill>
                  <a:srgbClr val="0F173D"/>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Clr>
                <a:srgbClr val="2078AE"/>
              </a:buClr>
              <a:buFont typeface="Arial" panose="020B0604020202020204" pitchFamily="34" charset="0"/>
              <a:buChar char="•"/>
              <a:defRPr sz="2400" kern="1200">
                <a:solidFill>
                  <a:srgbClr val="0F173D"/>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Clr>
                <a:srgbClr val="2078AE"/>
              </a:buClr>
              <a:buFont typeface="Arial" panose="020B0604020202020204" pitchFamily="34" charset="0"/>
              <a:buChar char="•"/>
              <a:defRPr sz="2000" kern="1200">
                <a:solidFill>
                  <a:srgbClr val="0F173D"/>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Clr>
                <a:srgbClr val="2078AE"/>
              </a:buClr>
              <a:buFont typeface="Arial" panose="020B0604020202020204" pitchFamily="34" charset="0"/>
              <a:buChar char="•"/>
              <a:defRPr sz="1800" kern="1200">
                <a:solidFill>
                  <a:srgbClr val="0F173D"/>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Clr>
                <a:srgbClr val="2078AE"/>
              </a:buClr>
              <a:buFont typeface="Arial" panose="020B0604020202020204" pitchFamily="34" charset="0"/>
              <a:buChar char="•"/>
              <a:defRPr sz="1800" kern="1200">
                <a:solidFill>
                  <a:srgbClr val="0F173D"/>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b="1" dirty="0">
                <a:solidFill>
                  <a:schemeClr val="tx1"/>
                </a:solidFill>
              </a:rPr>
              <a:t>Strand: </a:t>
            </a:r>
            <a:r>
              <a:rPr lang="en-US" dirty="0">
                <a:solidFill>
                  <a:schemeClr val="tx1"/>
                </a:solidFill>
              </a:rPr>
              <a:t>Geometry and Spatial Thinking  </a:t>
            </a:r>
          </a:p>
          <a:p>
            <a:pPr marL="0" indent="0">
              <a:lnSpc>
                <a:spcPct val="100000"/>
              </a:lnSpc>
              <a:spcBef>
                <a:spcPts val="0"/>
              </a:spcBef>
              <a:buFont typeface="Arial" panose="020B0604020202020204" pitchFamily="34" charset="0"/>
              <a:buNone/>
            </a:pPr>
            <a:r>
              <a:rPr lang="en-US" b="1" dirty="0">
                <a:solidFill>
                  <a:schemeClr val="tx1"/>
                </a:solidFill>
              </a:rPr>
              <a:t>Sub-strand: </a:t>
            </a:r>
            <a:r>
              <a:rPr lang="en-US" dirty="0">
                <a:solidFill>
                  <a:schemeClr val="tx1"/>
                </a:solidFill>
              </a:rPr>
              <a:t>Shapes</a:t>
            </a:r>
          </a:p>
        </p:txBody>
      </p:sp>
      <p:graphicFrame>
        <p:nvGraphicFramePr>
          <p:cNvPr id="5" name="Table 10">
            <a:extLst>
              <a:ext uri="{FF2B5EF4-FFF2-40B4-BE49-F238E27FC236}">
                <a16:creationId xmlns:a16="http://schemas.microsoft.com/office/drawing/2014/main" id="{F5F2B66C-CB0C-D749-2020-52F9C38EE5E3}"/>
              </a:ext>
            </a:extLst>
          </p:cNvPr>
          <p:cNvGraphicFramePr>
            <a:graphicFrameLocks noGrp="1"/>
          </p:cNvGraphicFramePr>
          <p:nvPr>
            <p:extLst>
              <p:ext uri="{D42A27DB-BD31-4B8C-83A1-F6EECF244321}">
                <p14:modId xmlns:p14="http://schemas.microsoft.com/office/powerpoint/2010/main" val="297034311"/>
              </p:ext>
            </p:extLst>
          </p:nvPr>
        </p:nvGraphicFramePr>
        <p:xfrm>
          <a:off x="838200" y="2175734"/>
          <a:ext cx="10481740" cy="3904150"/>
        </p:xfrm>
        <a:graphic>
          <a:graphicData uri="http://schemas.openxmlformats.org/drawingml/2006/table">
            <a:tbl>
              <a:tblPr firstRow="1" bandRow="1">
                <a:tableStyleId>{5C22544A-7EE6-4342-B048-85BDC9FD1C3A}</a:tableStyleId>
              </a:tblPr>
              <a:tblGrid>
                <a:gridCol w="5240870">
                  <a:extLst>
                    <a:ext uri="{9D8B030D-6E8A-4147-A177-3AD203B41FA5}">
                      <a16:colId xmlns:a16="http://schemas.microsoft.com/office/drawing/2014/main" val="1853988790"/>
                    </a:ext>
                  </a:extLst>
                </a:gridCol>
                <a:gridCol w="5240870">
                  <a:extLst>
                    <a:ext uri="{9D8B030D-6E8A-4147-A177-3AD203B41FA5}">
                      <a16:colId xmlns:a16="http://schemas.microsoft.com/office/drawing/2014/main" val="3972950546"/>
                    </a:ext>
                  </a:extLst>
                </a:gridCol>
              </a:tblGrid>
              <a:tr h="756617">
                <a:tc>
                  <a:txBody>
                    <a:bodyPr/>
                    <a:lstStyle/>
                    <a:p>
                      <a:pPr algn="ctr"/>
                      <a:r>
                        <a:rPr lang="en-US" dirty="0">
                          <a:latin typeface="Montserrat" panose="00000500000000000000" pitchFamily="50" charset="0"/>
                        </a:rPr>
                        <a:t>Early Foundation</a:t>
                      </a:r>
                    </a:p>
                    <a:p>
                      <a:pPr algn="ctr"/>
                      <a:r>
                        <a:rPr lang="en-US" dirty="0">
                          <a:latin typeface="Montserrat" panose="00000500000000000000" pitchFamily="50" charset="0"/>
                        </a:rPr>
                        <a:t>(3 to 4 ½ Years)</a:t>
                      </a:r>
                    </a:p>
                  </a:txBody>
                  <a:tcPr>
                    <a:lnL w="12700" cap="flat" cmpd="sng" algn="ctr">
                      <a:solidFill>
                        <a:schemeClr val="tx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pPr algn="ctr"/>
                      <a:r>
                        <a:rPr lang="en-US" dirty="0">
                          <a:latin typeface="Montserrat" panose="00000500000000000000" pitchFamily="50" charset="0"/>
                        </a:rPr>
                        <a:t>Later Foundation</a:t>
                      </a:r>
                    </a:p>
                    <a:p>
                      <a:pPr algn="ctr"/>
                      <a:r>
                        <a:rPr lang="en-US" dirty="0">
                          <a:latin typeface="Montserrat" panose="00000500000000000000" pitchFamily="50" charset="0"/>
                        </a:rPr>
                        <a:t>(4 to 5 ½ Years)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extLst>
                  <a:ext uri="{0D108BD9-81ED-4DB2-BD59-A6C34878D82A}">
                    <a16:rowId xmlns:a16="http://schemas.microsoft.com/office/drawing/2014/main" val="1376171737"/>
                  </a:ext>
                </a:extLst>
              </a:tr>
              <a:tr h="18663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latin typeface="Montserrat" panose="00000500000000000000" pitchFamily="50" charset="0"/>
                        </a:rPr>
                        <a:t>4.1 Identify familiar two-dimensional shapes such as circle, square, triangle, and rectangle. </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latin typeface="Montserrat" panose="00000500000000000000" pitchFamily="50" charset="0"/>
                        </a:rPr>
                        <a:t>4.1 Identify, describe, and construct different shapes including variations of circle, square, triangle, rectangle, and other shapes. Use informal language to describe defining properties of a shape (for example, sides, corners, round). </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980383702"/>
                  </a:ext>
                </a:extLst>
              </a:tr>
              <a:tr h="12812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latin typeface="Montserrat" panose="00000500000000000000" pitchFamily="50" charset="0"/>
                        </a:rPr>
                        <a:t>4.2 Occasionally identify a few familiar three-dimensional shapes using informal names (for example, say “ball” when referring to a sphere). </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latin typeface="Montserrat" panose="00000500000000000000" pitchFamily="50" charset="0"/>
                        </a:rPr>
                        <a:t>4.2 Identify a few familiar three-dimensional shapes such as sphere, cube, and cylinder. </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64183963"/>
                  </a:ext>
                </a:extLst>
              </a:tr>
            </a:tbl>
          </a:graphicData>
        </a:graphic>
      </p:graphicFrame>
      <p:sp>
        <p:nvSpPr>
          <p:cNvPr id="6" name="TextBox 5">
            <a:extLst>
              <a:ext uri="{FF2B5EF4-FFF2-40B4-BE49-F238E27FC236}">
                <a16:creationId xmlns:a16="http://schemas.microsoft.com/office/drawing/2014/main" id="{BBF31852-0ECF-5B78-A55C-5468D98458C9}"/>
              </a:ext>
            </a:extLst>
          </p:cNvPr>
          <p:cNvSpPr txBox="1"/>
          <p:nvPr/>
        </p:nvSpPr>
        <p:spPr>
          <a:xfrm>
            <a:off x="758903" y="6199505"/>
            <a:ext cx="10675143" cy="276999"/>
          </a:xfrm>
          <a:prstGeom prst="rect">
            <a:avLst/>
          </a:prstGeom>
          <a:noFill/>
        </p:spPr>
        <p:txBody>
          <a:bodyPr wrap="square" rtlCol="0">
            <a:spAutoFit/>
          </a:bodyPr>
          <a:lstStyle/>
          <a:p>
            <a:pPr algn="r"/>
            <a:r>
              <a:rPr lang="en-US" sz="1200" dirty="0">
                <a:solidFill>
                  <a:schemeClr val="bg2">
                    <a:lumMod val="50000"/>
                  </a:schemeClr>
                </a:solidFill>
                <a:effectLst/>
                <a:latin typeface="Montserrat" panose="00000500000000000000" pitchFamily="50" charset="0"/>
              </a:rPr>
              <a:t>California Department of Education (2024)</a:t>
            </a:r>
            <a:endParaRPr lang="en-US" sz="1200" i="1" dirty="0">
              <a:solidFill>
                <a:schemeClr val="bg2">
                  <a:lumMod val="50000"/>
                </a:schemeClr>
              </a:solidFill>
              <a:latin typeface="Montserrat" panose="00000500000000000000" pitchFamily="50" charset="0"/>
            </a:endParaRPr>
          </a:p>
        </p:txBody>
      </p:sp>
    </p:spTree>
    <p:extLst>
      <p:ext uri="{BB962C8B-B14F-4D97-AF65-F5344CB8AC3E}">
        <p14:creationId xmlns:p14="http://schemas.microsoft.com/office/powerpoint/2010/main" val="8426687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60D3F-A267-B843-0456-DB38FD4B1357}"/>
              </a:ext>
            </a:extLst>
          </p:cNvPr>
          <p:cNvSpPr>
            <a:spLocks noGrp="1"/>
          </p:cNvSpPr>
          <p:nvPr>
            <p:ph type="title"/>
          </p:nvPr>
        </p:nvSpPr>
        <p:spPr>
          <a:xfrm>
            <a:off x="851646" y="122328"/>
            <a:ext cx="10834075" cy="867930"/>
          </a:xfrm>
        </p:spPr>
        <p:txBody>
          <a:bodyPr/>
          <a:lstStyle/>
          <a:p>
            <a:r>
              <a:rPr lang="en-US" sz="2800" dirty="0"/>
              <a:t>The California Preschool/TK Learning Foundations (continued)</a:t>
            </a:r>
          </a:p>
        </p:txBody>
      </p:sp>
      <p:sp>
        <p:nvSpPr>
          <p:cNvPr id="3" name="Content Placeholder 2">
            <a:extLst>
              <a:ext uri="{FF2B5EF4-FFF2-40B4-BE49-F238E27FC236}">
                <a16:creationId xmlns:a16="http://schemas.microsoft.com/office/drawing/2014/main" id="{661DA2D5-FD73-0201-3C44-B6C5CC5A6439}"/>
              </a:ext>
            </a:extLst>
          </p:cNvPr>
          <p:cNvSpPr>
            <a:spLocks noGrp="1"/>
          </p:cNvSpPr>
          <p:nvPr>
            <p:ph idx="1"/>
          </p:nvPr>
        </p:nvSpPr>
        <p:spPr/>
        <p:txBody>
          <a:bodyPr>
            <a:normAutofit/>
          </a:bodyPr>
          <a:lstStyle/>
          <a:p>
            <a:pPr marL="0" indent="0">
              <a:lnSpc>
                <a:spcPct val="100000"/>
              </a:lnSpc>
              <a:buNone/>
            </a:pPr>
            <a:r>
              <a:rPr lang="en-US" b="1" dirty="0">
                <a:solidFill>
                  <a:schemeClr val="tx1"/>
                </a:solidFill>
                <a:latin typeface="Montserrat" panose="00000500000000000000" pitchFamily="50" charset="0"/>
              </a:rPr>
              <a:t>Strand: </a:t>
            </a:r>
            <a:r>
              <a:rPr lang="en-US" dirty="0">
                <a:solidFill>
                  <a:schemeClr val="tx1"/>
                </a:solidFill>
                <a:latin typeface="Montserrat" panose="00000500000000000000" pitchFamily="50" charset="0"/>
              </a:rPr>
              <a:t>Geometry and Spatial Thinking  </a:t>
            </a:r>
          </a:p>
          <a:p>
            <a:pPr marL="0" indent="0">
              <a:lnSpc>
                <a:spcPct val="100000"/>
              </a:lnSpc>
              <a:spcBef>
                <a:spcPts val="0"/>
              </a:spcBef>
              <a:buNone/>
            </a:pPr>
            <a:r>
              <a:rPr lang="en-US" b="1" dirty="0">
                <a:solidFill>
                  <a:schemeClr val="tx1"/>
                </a:solidFill>
                <a:latin typeface="Montserrat" panose="00000500000000000000" pitchFamily="50" charset="0"/>
              </a:rPr>
              <a:t>Sub-strand: </a:t>
            </a:r>
            <a:r>
              <a:rPr lang="en-US" dirty="0">
                <a:solidFill>
                  <a:schemeClr val="tx1"/>
                </a:solidFill>
                <a:latin typeface="Montserrat" panose="00000500000000000000" pitchFamily="50" charset="0"/>
              </a:rPr>
              <a:t>Shapes</a:t>
            </a:r>
          </a:p>
        </p:txBody>
      </p:sp>
      <p:graphicFrame>
        <p:nvGraphicFramePr>
          <p:cNvPr id="5" name="Table 10">
            <a:extLst>
              <a:ext uri="{FF2B5EF4-FFF2-40B4-BE49-F238E27FC236}">
                <a16:creationId xmlns:a16="http://schemas.microsoft.com/office/drawing/2014/main" id="{F5F2B66C-CB0C-D749-2020-52F9C38EE5E3}"/>
              </a:ext>
            </a:extLst>
          </p:cNvPr>
          <p:cNvGraphicFramePr>
            <a:graphicFrameLocks noGrp="1"/>
          </p:cNvGraphicFramePr>
          <p:nvPr>
            <p:extLst>
              <p:ext uri="{D42A27DB-BD31-4B8C-83A1-F6EECF244321}">
                <p14:modId xmlns:p14="http://schemas.microsoft.com/office/powerpoint/2010/main" val="658062296"/>
              </p:ext>
            </p:extLst>
          </p:nvPr>
        </p:nvGraphicFramePr>
        <p:xfrm>
          <a:off x="838199" y="2317757"/>
          <a:ext cx="10619936" cy="3261360"/>
        </p:xfrm>
        <a:graphic>
          <a:graphicData uri="http://schemas.openxmlformats.org/drawingml/2006/table">
            <a:tbl>
              <a:tblPr firstRow="1" bandRow="1">
                <a:tableStyleId>{5C22544A-7EE6-4342-B048-85BDC9FD1C3A}</a:tableStyleId>
              </a:tblPr>
              <a:tblGrid>
                <a:gridCol w="5309968">
                  <a:extLst>
                    <a:ext uri="{9D8B030D-6E8A-4147-A177-3AD203B41FA5}">
                      <a16:colId xmlns:a16="http://schemas.microsoft.com/office/drawing/2014/main" val="1853988790"/>
                    </a:ext>
                  </a:extLst>
                </a:gridCol>
                <a:gridCol w="5309968">
                  <a:extLst>
                    <a:ext uri="{9D8B030D-6E8A-4147-A177-3AD203B41FA5}">
                      <a16:colId xmlns:a16="http://schemas.microsoft.com/office/drawing/2014/main" val="3972950546"/>
                    </a:ext>
                  </a:extLst>
                </a:gridCol>
              </a:tblGrid>
              <a:tr h="370840">
                <a:tc>
                  <a:txBody>
                    <a:bodyPr/>
                    <a:lstStyle/>
                    <a:p>
                      <a:pPr algn="ctr"/>
                      <a:r>
                        <a:rPr lang="en-US" dirty="0">
                          <a:latin typeface="Montserrat" panose="00000500000000000000" pitchFamily="50" charset="0"/>
                        </a:rPr>
                        <a:t>Early Foundation</a:t>
                      </a:r>
                    </a:p>
                    <a:p>
                      <a:pPr algn="ctr"/>
                      <a:r>
                        <a:rPr lang="en-US" dirty="0">
                          <a:latin typeface="Montserrat" panose="00000500000000000000" pitchFamily="50" charset="0"/>
                        </a:rPr>
                        <a:t>(3 to 4 ½ Years)</a:t>
                      </a:r>
                    </a:p>
                  </a:txBody>
                  <a:tcPr>
                    <a:lnL w="12700" cap="flat" cmpd="sng" algn="ctr">
                      <a:solidFill>
                        <a:schemeClr val="tx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dirty="0">
                          <a:latin typeface="Montserrat" panose="00000500000000000000" pitchFamily="50" charset="0"/>
                        </a:rPr>
                        <a:t>Later Foundation</a:t>
                      </a:r>
                    </a:p>
                    <a:p>
                      <a:pPr algn="ctr"/>
                      <a:r>
                        <a:rPr lang="en-US" dirty="0">
                          <a:latin typeface="Montserrat" panose="00000500000000000000" pitchFamily="50" charset="0"/>
                        </a:rPr>
                        <a:t>(4 to 5 ½ Years)</a:t>
                      </a:r>
                    </a:p>
                  </a:txBody>
                  <a:tcPr>
                    <a:lnL w="1270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37617173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latin typeface="Montserrat" panose="00000500000000000000" pitchFamily="50" charset="0"/>
                        </a:rPr>
                        <a:t>4.3 Compare two-dimensional shapes of different sizes and orientations to determine whether they are the same shape. </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latin typeface="Montserrat" panose="00000500000000000000" pitchFamily="50" charset="0"/>
                        </a:rPr>
                        <a:t>4.3 Compare two-dimensional shapes of different sizes and orientations to determine whether they are the same shape. Identify similarities and differences in the properties (number of sides or vertices) of two different shapes. </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8038370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latin typeface="Montserrat" panose="00000500000000000000" pitchFamily="50" charset="0"/>
                        </a:rPr>
                        <a:t>4.4 Use two- or three-dimensional shapes to represent different elements of a picture or design (for example, add a circle in a corner to represent the sun). </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latin typeface="Montserrat" panose="00000500000000000000" pitchFamily="50" charset="0"/>
                        </a:rPr>
                        <a:t>4.4 Combine different two- or three-dimensional shapes to create a picture or design (for example, make a house with two blocks shaped like rectangular prisms and one shaped like a triangular prism). </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4183963"/>
                  </a:ext>
                </a:extLst>
              </a:tr>
            </a:tbl>
          </a:graphicData>
        </a:graphic>
      </p:graphicFrame>
      <p:sp>
        <p:nvSpPr>
          <p:cNvPr id="7" name="TextBox 6">
            <a:extLst>
              <a:ext uri="{FF2B5EF4-FFF2-40B4-BE49-F238E27FC236}">
                <a16:creationId xmlns:a16="http://schemas.microsoft.com/office/drawing/2014/main" id="{DDEB1202-9636-51D9-8D6E-AF416D91E7CC}"/>
              </a:ext>
            </a:extLst>
          </p:cNvPr>
          <p:cNvSpPr txBox="1"/>
          <p:nvPr/>
        </p:nvSpPr>
        <p:spPr>
          <a:xfrm>
            <a:off x="832379" y="5640327"/>
            <a:ext cx="10752742" cy="276999"/>
          </a:xfrm>
          <a:prstGeom prst="rect">
            <a:avLst/>
          </a:prstGeom>
          <a:noFill/>
        </p:spPr>
        <p:txBody>
          <a:bodyPr wrap="square" rtlCol="0">
            <a:spAutoFit/>
          </a:bodyPr>
          <a:lstStyle/>
          <a:p>
            <a:pPr algn="r"/>
            <a:r>
              <a:rPr lang="en-US" sz="1200" dirty="0">
                <a:solidFill>
                  <a:schemeClr val="bg2">
                    <a:lumMod val="50000"/>
                  </a:schemeClr>
                </a:solidFill>
                <a:effectLst/>
                <a:latin typeface="Montserrat" panose="00000500000000000000" pitchFamily="50" charset="0"/>
              </a:rPr>
              <a:t>California Department of Education (2024)</a:t>
            </a:r>
            <a:endParaRPr lang="en-US" sz="1200" i="1" dirty="0">
              <a:solidFill>
                <a:schemeClr val="bg2">
                  <a:lumMod val="50000"/>
                </a:schemeClr>
              </a:solidFill>
              <a:latin typeface="Montserrat" panose="00000500000000000000" pitchFamily="50" charset="0"/>
            </a:endParaRPr>
          </a:p>
        </p:txBody>
      </p:sp>
    </p:spTree>
    <p:extLst>
      <p:ext uri="{BB962C8B-B14F-4D97-AF65-F5344CB8AC3E}">
        <p14:creationId xmlns:p14="http://schemas.microsoft.com/office/powerpoint/2010/main" val="25415264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CF20612-E3AF-FDFD-7BD0-7D8E1EB10B49}"/>
              </a:ext>
            </a:extLst>
          </p:cNvPr>
          <p:cNvSpPr>
            <a:spLocks noGrp="1"/>
          </p:cNvSpPr>
          <p:nvPr>
            <p:ph type="title"/>
          </p:nvPr>
        </p:nvSpPr>
        <p:spPr/>
        <p:txBody>
          <a:bodyPr/>
          <a:lstStyle/>
          <a:p>
            <a:r>
              <a:rPr lang="en-US" dirty="0"/>
              <a:t>The California Common Core – Kindergarten</a:t>
            </a:r>
          </a:p>
        </p:txBody>
      </p:sp>
      <p:sp>
        <p:nvSpPr>
          <p:cNvPr id="4" name="Content Placeholder 3">
            <a:extLst>
              <a:ext uri="{FF2B5EF4-FFF2-40B4-BE49-F238E27FC236}">
                <a16:creationId xmlns:a16="http://schemas.microsoft.com/office/drawing/2014/main" id="{D62EEF32-E359-5A78-36F1-A5C992E74929}"/>
              </a:ext>
            </a:extLst>
          </p:cNvPr>
          <p:cNvSpPr>
            <a:spLocks noGrp="1"/>
          </p:cNvSpPr>
          <p:nvPr>
            <p:ph idx="1"/>
          </p:nvPr>
        </p:nvSpPr>
        <p:spPr/>
        <p:txBody>
          <a:bodyPr/>
          <a:lstStyle/>
          <a:p>
            <a:pPr marL="0" indent="0">
              <a:spcAft>
                <a:spcPts val="1800"/>
              </a:spcAft>
              <a:buNone/>
            </a:pPr>
            <a:r>
              <a:rPr lang="en-US" dirty="0">
                <a:solidFill>
                  <a:schemeClr val="tx2"/>
                </a:solidFill>
              </a:rPr>
              <a:t>Geometry (K.G)</a:t>
            </a:r>
          </a:p>
          <a:p>
            <a:pPr>
              <a:spcAft>
                <a:spcPts val="1800"/>
              </a:spcAft>
            </a:pPr>
            <a:r>
              <a:rPr lang="en-US" dirty="0"/>
              <a:t>Identify and describe shapes (squares, circles, triangles, rectangles, hexagons, cubes, cones, cylinders, and spheres).  </a:t>
            </a:r>
          </a:p>
          <a:p>
            <a:r>
              <a:rPr lang="en-US" dirty="0"/>
              <a:t>Analyze, compare, create, and compose shapes.  </a:t>
            </a:r>
          </a:p>
        </p:txBody>
      </p:sp>
      <p:sp>
        <p:nvSpPr>
          <p:cNvPr id="5" name="TextBox 4">
            <a:extLst>
              <a:ext uri="{FF2B5EF4-FFF2-40B4-BE49-F238E27FC236}">
                <a16:creationId xmlns:a16="http://schemas.microsoft.com/office/drawing/2014/main" id="{E294DF96-FFC3-A875-6767-EAA39170E5E5}"/>
              </a:ext>
            </a:extLst>
          </p:cNvPr>
          <p:cNvSpPr txBox="1"/>
          <p:nvPr/>
        </p:nvSpPr>
        <p:spPr>
          <a:xfrm>
            <a:off x="851646" y="4136668"/>
            <a:ext cx="9879161" cy="276999"/>
          </a:xfrm>
          <a:prstGeom prst="rect">
            <a:avLst/>
          </a:prstGeom>
          <a:noFill/>
        </p:spPr>
        <p:txBody>
          <a:bodyPr wrap="square" rtlCol="0">
            <a:spAutoFit/>
          </a:bodyPr>
          <a:lstStyle/>
          <a:p>
            <a:r>
              <a:rPr lang="en-US" sz="1200" dirty="0">
                <a:solidFill>
                  <a:schemeClr val="bg1">
                    <a:lumMod val="50000"/>
                  </a:schemeClr>
                </a:solidFill>
                <a:effectLst/>
                <a:latin typeface="Montserrat" panose="00000500000000000000" pitchFamily="50" charset="0"/>
              </a:rPr>
              <a:t>California Department of Education (2013)</a:t>
            </a:r>
            <a:endParaRPr lang="en-US" sz="1200" i="1" dirty="0">
              <a:solidFill>
                <a:schemeClr val="bg1">
                  <a:lumMod val="50000"/>
                </a:schemeClr>
              </a:solidFill>
              <a:latin typeface="Montserrat" panose="00000500000000000000" pitchFamily="50" charset="0"/>
            </a:endParaRPr>
          </a:p>
        </p:txBody>
      </p:sp>
    </p:spTree>
    <p:extLst>
      <p:ext uri="{BB962C8B-B14F-4D97-AF65-F5344CB8AC3E}">
        <p14:creationId xmlns:p14="http://schemas.microsoft.com/office/powerpoint/2010/main" val="41639057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38542-B440-AFB3-27F6-60D87FF71925}"/>
              </a:ext>
            </a:extLst>
          </p:cNvPr>
          <p:cNvSpPr>
            <a:spLocks noGrp="1"/>
          </p:cNvSpPr>
          <p:nvPr>
            <p:ph type="title"/>
          </p:nvPr>
        </p:nvSpPr>
        <p:spPr/>
        <p:txBody>
          <a:bodyPr>
            <a:noAutofit/>
          </a:bodyPr>
          <a:lstStyle/>
          <a:p>
            <a:r>
              <a:rPr lang="en-US" b="1" dirty="0">
                <a:latin typeface="Montserrat" pitchFamily="2" charset="77"/>
              </a:rPr>
              <a:t>Five Components of </a:t>
            </a:r>
            <a:br>
              <a:rPr lang="en-US" b="1" dirty="0">
                <a:latin typeface="Montserrat" pitchFamily="2" charset="77"/>
              </a:rPr>
            </a:br>
            <a:r>
              <a:rPr lang="en-US" b="1" dirty="0">
                <a:latin typeface="Montserrat" pitchFamily="2" charset="77"/>
              </a:rPr>
              <a:t>Learning About Shapes</a:t>
            </a:r>
          </a:p>
        </p:txBody>
      </p:sp>
      <p:sp>
        <p:nvSpPr>
          <p:cNvPr id="5" name="Subtitle 4">
            <a:extLst>
              <a:ext uri="{FF2B5EF4-FFF2-40B4-BE49-F238E27FC236}">
                <a16:creationId xmlns:a16="http://schemas.microsoft.com/office/drawing/2014/main" id="{25EE64C4-D5C5-61CD-EAB5-83CC6BB8BC87}"/>
              </a:ext>
            </a:extLst>
          </p:cNvPr>
          <p:cNvSpPr>
            <a:spLocks noGrp="1"/>
          </p:cNvSpPr>
          <p:nvPr>
            <p:ph type="subTitle" idx="14"/>
          </p:nvPr>
        </p:nvSpPr>
        <p:spPr>
          <a:xfrm>
            <a:off x="4348163" y="1204576"/>
            <a:ext cx="7254326" cy="580486"/>
          </a:xfrm>
        </p:spPr>
        <p:txBody>
          <a:bodyPr/>
          <a:lstStyle/>
          <a:p>
            <a:endParaRPr lang="en-US" dirty="0"/>
          </a:p>
        </p:txBody>
      </p:sp>
      <p:graphicFrame>
        <p:nvGraphicFramePr>
          <p:cNvPr id="20" name="Content Placeholder 7" descr="Perceiving similarities and differences.&#10;Classifying shapes.&#10;Naming shapes.&#10;Learning about the attributes of shapes.&#10;Composing and decomposing shapes.&#10;">
            <a:extLst>
              <a:ext uri="{FF2B5EF4-FFF2-40B4-BE49-F238E27FC236}">
                <a16:creationId xmlns:a16="http://schemas.microsoft.com/office/drawing/2014/main" id="{306AF5EE-0A80-EF0A-51DC-3F365DA6EC05}"/>
              </a:ext>
            </a:extLst>
          </p:cNvPr>
          <p:cNvGraphicFramePr>
            <a:graphicFrameLocks noGrp="1"/>
          </p:cNvGraphicFramePr>
          <p:nvPr>
            <p:ph idx="1"/>
            <p:extLst>
              <p:ext uri="{D42A27DB-BD31-4B8C-83A1-F6EECF244321}">
                <p14:modId xmlns:p14="http://schemas.microsoft.com/office/powerpoint/2010/main" val="2604714053"/>
              </p:ext>
            </p:extLst>
          </p:nvPr>
        </p:nvGraphicFramePr>
        <p:xfrm>
          <a:off x="4348163" y="1876425"/>
          <a:ext cx="7488237" cy="43005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a:extLst>
              <a:ext uri="{FF2B5EF4-FFF2-40B4-BE49-F238E27FC236}">
                <a16:creationId xmlns:a16="http://schemas.microsoft.com/office/drawing/2014/main" id="{BC7F3B80-9828-C8CB-7D2C-483CB1F05475}"/>
              </a:ext>
              <a:ext uri="{C183D7F6-B498-43B3-948B-1728B52AA6E4}">
                <adec:decorative xmlns:adec="http://schemas.microsoft.com/office/drawing/2017/decorative" val="1"/>
              </a:ext>
            </a:extLst>
          </p:cNvPr>
          <p:cNvPicPr>
            <a:picLocks noChangeAspect="1"/>
          </p:cNvPicPr>
          <p:nvPr/>
        </p:nvPicPr>
        <p:blipFill rotWithShape="1">
          <a:blip r:embed="rId8" cstate="screen">
            <a:extLst>
              <a:ext uri="{BEBA8EAE-BF5A-486C-A8C5-ECC9F3942E4B}">
                <a14:imgProps xmlns:a14="http://schemas.microsoft.com/office/drawing/2010/main">
                  <a14:imgLayer r:embed="rId9">
                    <a14:imgEffect>
                      <a14:colorTemperature colorTemp="5300"/>
                    </a14:imgEffect>
                  </a14:imgLayer>
                </a14:imgProps>
              </a:ext>
              <a:ext uri="{28A0092B-C50C-407E-A947-70E740481C1C}">
                <a14:useLocalDpi xmlns:a14="http://schemas.microsoft.com/office/drawing/2010/main"/>
              </a:ext>
            </a:extLst>
          </a:blip>
          <a:srcRect/>
          <a:stretch/>
        </p:blipFill>
        <p:spPr>
          <a:xfrm>
            <a:off x="0" y="1"/>
            <a:ext cx="4071815" cy="6261098"/>
          </a:xfrm>
          <a:prstGeom prst="rect">
            <a:avLst/>
          </a:prstGeom>
        </p:spPr>
      </p:pic>
    </p:spTree>
    <p:extLst>
      <p:ext uri="{BB962C8B-B14F-4D97-AF65-F5344CB8AC3E}">
        <p14:creationId xmlns:p14="http://schemas.microsoft.com/office/powerpoint/2010/main" val="1741787201"/>
      </p:ext>
    </p:extLst>
  </p:cSld>
  <p:clrMapOvr>
    <a:masterClrMapping/>
  </p:clrMapOvr>
</p:sld>
</file>

<file path=ppt/theme/theme1.xml><?xml version="1.0" encoding="utf-8"?>
<a:theme xmlns:a="http://schemas.openxmlformats.org/drawingml/2006/main" name="Office Theme">
  <a:themeElements>
    <a:clrScheme name="Custom 32">
      <a:dk1>
        <a:srgbClr val="140A14"/>
      </a:dk1>
      <a:lt1>
        <a:srgbClr val="FFFFFF"/>
      </a:lt1>
      <a:dk2>
        <a:srgbClr val="2078AE"/>
      </a:dk2>
      <a:lt2>
        <a:srgbClr val="E7E6E6"/>
      </a:lt2>
      <a:accent1>
        <a:srgbClr val="34817E"/>
      </a:accent1>
      <a:accent2>
        <a:srgbClr val="CC4400"/>
      </a:accent2>
      <a:accent3>
        <a:srgbClr val="8948A3"/>
      </a:accent3>
      <a:accent4>
        <a:srgbClr val="D3318A"/>
      </a:accent4>
      <a:accent5>
        <a:srgbClr val="140A14"/>
      </a:accent5>
      <a:accent6>
        <a:srgbClr val="D3318A"/>
      </a:accent6>
      <a:hlink>
        <a:srgbClr val="002EE9"/>
      </a:hlink>
      <a:folHlink>
        <a:srgbClr val="CC44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pattFill prst="pct5">
          <a:fgClr>
            <a:schemeClr val="accent3"/>
          </a:fgClr>
          <a:bgClr>
            <a:schemeClr val="bg1"/>
          </a:bgClr>
        </a:patt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15226</TotalTime>
  <Words>6367</Words>
  <Application>Microsoft Macintosh PowerPoint</Application>
  <PresentationFormat>Widescreen</PresentationFormat>
  <Paragraphs>387</Paragraphs>
  <Slides>26</Slides>
  <Notes>26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Courier New</vt:lpstr>
      <vt:lpstr>Symbol</vt:lpstr>
      <vt:lpstr>Arial</vt:lpstr>
      <vt:lpstr>Montserrat SemiBold</vt:lpstr>
      <vt:lpstr>Calibri</vt:lpstr>
      <vt:lpstr>Montserrat</vt:lpstr>
      <vt:lpstr>Poppins</vt:lpstr>
      <vt:lpstr>Montserrat Medium</vt:lpstr>
      <vt:lpstr>Office Theme</vt:lpstr>
      <vt:lpstr>Geometry: Preschool, Transitional Kindergarten, and Kindergarten</vt:lpstr>
      <vt:lpstr>Acknowledgments</vt:lpstr>
      <vt:lpstr>Session Goals</vt:lpstr>
      <vt:lpstr>Reflect: Exploring and Learning About Shapes</vt:lpstr>
      <vt:lpstr>Learning  About Shapes</vt:lpstr>
      <vt:lpstr>The California Preschool/TK Learning Foundations</vt:lpstr>
      <vt:lpstr>The California Preschool/TK Learning Foundations (continued)</vt:lpstr>
      <vt:lpstr>The California Common Core – Kindergarten</vt:lpstr>
      <vt:lpstr>Five Components of  Learning About Shapes</vt:lpstr>
      <vt:lpstr>Classifying Shapes</vt:lpstr>
      <vt:lpstr>Classifying Shapes: Is it a triangle? </vt:lpstr>
      <vt:lpstr>Classifying Shapes: Typical and Atypical Shapes</vt:lpstr>
      <vt:lpstr>Learning About Shape Attributes</vt:lpstr>
      <vt:lpstr>Naming Two-Dimensional Shapes</vt:lpstr>
      <vt:lpstr>Naming Three-Dimensional Shapes</vt:lpstr>
      <vt:lpstr>Composing and Decomposing Shapes</vt:lpstr>
      <vt:lpstr>Observe: Learning About Shapes</vt:lpstr>
      <vt:lpstr>Discuss: Learning About Shapes</vt:lpstr>
      <vt:lpstr>Supporting  Shape Learning</vt:lpstr>
      <vt:lpstr>Explore: M5 Early Math Approach</vt:lpstr>
      <vt:lpstr>Observe:  M5 in Action</vt:lpstr>
      <vt:lpstr>Discuss: Supporting Shape Learning</vt:lpstr>
      <vt:lpstr>Explore: Using M5 to Support Learning About Shapes</vt:lpstr>
      <vt:lpstr>Discuss: Using M5 to Support Learning About Shapes</vt:lpstr>
      <vt:lpstr>Explore: Activity to Learn About Shapes </vt:lpstr>
      <vt:lpstr>Reflect: Learn, Wonder, Do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Amy Reff</dc:creator>
  <cp:lastModifiedBy>Sophie Savelkouls</cp:lastModifiedBy>
  <cp:revision>1019</cp:revision>
  <cp:lastPrinted>2023-08-03T16:24:27Z</cp:lastPrinted>
  <dcterms:created xsi:type="dcterms:W3CDTF">2023-04-18T19:26:52Z</dcterms:created>
  <dcterms:modified xsi:type="dcterms:W3CDTF">2025-05-16T20:53:00Z</dcterms:modified>
</cp:coreProperties>
</file>