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4"/>
  </p:notesMasterIdLst>
  <p:handoutMasterIdLst>
    <p:handoutMasterId r:id="rId25"/>
  </p:handoutMasterIdLst>
  <p:sldIdLst>
    <p:sldId id="271" r:id="rId2"/>
    <p:sldId id="411" r:id="rId3"/>
    <p:sldId id="391" r:id="rId4"/>
    <p:sldId id="396" r:id="rId5"/>
    <p:sldId id="397" r:id="rId6"/>
    <p:sldId id="398" r:id="rId7"/>
    <p:sldId id="392" r:id="rId8"/>
    <p:sldId id="393" r:id="rId9"/>
    <p:sldId id="399" r:id="rId10"/>
    <p:sldId id="400" r:id="rId11"/>
    <p:sldId id="328" r:id="rId12"/>
    <p:sldId id="394" r:id="rId13"/>
    <p:sldId id="401" r:id="rId14"/>
    <p:sldId id="402" r:id="rId15"/>
    <p:sldId id="408" r:id="rId16"/>
    <p:sldId id="403" r:id="rId17"/>
    <p:sldId id="404" r:id="rId18"/>
    <p:sldId id="405" r:id="rId19"/>
    <p:sldId id="395" r:id="rId20"/>
    <p:sldId id="406" r:id="rId21"/>
    <p:sldId id="407" r:id="rId22"/>
    <p:sldId id="409" r:id="rId23"/>
  </p:sldIdLst>
  <p:sldSz cx="12192000" cy="6858000"/>
  <p:notesSz cx="6858000" cy="9144000"/>
  <p:embeddedFontLst>
    <p:embeddedFont>
      <p:font typeface="DengXian Light" panose="02010600030101010101" pitchFamily="2" charset="-122"/>
      <p:regular r:id="rId26"/>
    </p:embeddedFont>
    <p:embeddedFont>
      <p:font typeface="Montserrat" pitchFamily="2" charset="77"/>
      <p:regular r:id="rId27"/>
      <p:bold r:id="rId28"/>
      <p:italic r:id="rId29"/>
      <p:boldItalic r:id="rId30"/>
    </p:embeddedFont>
    <p:embeddedFont>
      <p:font typeface="Montserrat Medium" panose="020F0502020204030204" pitchFamily="34" charset="0"/>
      <p:regular r:id="rId31"/>
      <p:italic r:id="rId32"/>
    </p:embeddedFont>
    <p:embeddedFont>
      <p:font typeface="Montserrat SemiBold" panose="020F0502020204030204" pitchFamily="34" charset="0"/>
      <p:regular r:id="rId33"/>
      <p:bold r:id="rId34"/>
      <p:italic r:id="rId35"/>
      <p:boldItalic r:id="rId36"/>
    </p:embeddedFont>
    <p:embeddedFont>
      <p:font typeface="Poppins" pitchFamily="2" charset="77"/>
      <p:regular r:id="rId37"/>
      <p:bold r:id="rId38"/>
      <p:italic r:id="rId39"/>
      <p:boldItalic r:id="rId4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E9CA113-AFD8-E97A-6087-C112A41FDF0B}" name="Faith Polk" initials="FP" userId="S::fpolk@wested.org::befa10be-b4ea-495c-9eea-611b0a1c5299" providerId="AD"/>
  <p188:author id="{40911A1F-C56F-4248-15C9-66E8B6EFD315}" name="Sophie Savelkouls" initials="SS" userId="S::ssavelk@wested.org::a9c89b22-c766-400c-bbb4-dfb85c67446b" providerId="AD"/>
  <p188:author id="{2E7F6C22-96CD-BF6B-EE26-D32479E1E081}" name="Naomi Reeley" initials="" userId="S::nreeley@fcoe.org::4984995a-aa98-4a1a-89ef-a5f55b9ede08" providerId="AD"/>
  <p188:author id="{0448D035-44C4-75C2-EBF5-5D12986F7A52}" name="Grace Srinivasiah" initials="GS" userId="f3jIlVEJi5JGNhK/P3AVhnhRUzEb4tjq12Dl15h0GAE=" providerId="None"/>
  <p188:author id="{B8EAE73C-AAD0-091B-5543-C813901EA72E}" name="Joanna Azar" initials="JA" userId="S::jazar@wested.org::c4416e25-9d96-496b-a48c-5917e8dac7e1" providerId="AD"/>
  <p188:author id="{990F5A61-37B3-57C3-4E8D-1D794B946607}" name="Amy Reff" initials="AR" userId="Amy Reff" providerId="None"/>
  <p188:author id="{EAA301A4-B75A-A1BE-5F28-A94824ECC9EA}" name="Jennifer Marcella-Burdett" initials="JMB" userId="S::jmarcel@wested.org::7bb72cd4-8a93-4d3d-bbaf-2fb849e050f8" providerId="AD"/>
  <p188:author id="{B6FF2CA4-29E1-C7D6-15CF-1D85CC6271BB}" name="Faith Polk" initials="FP" userId="KV9WgvvVfEWDbw7ayEsi/+xHGimnxB9n6dFySPqgyhc=" providerId="None"/>
  <p188:author id="{389332B7-C2DD-2978-57D9-239A0E4DEDD1}" name="Alexander, Alexandra Danielle" initials="AAD" userId="S::a.moore9@umiami.edu::ac95dc42-4e6c-400e-9629-229f3db47f90" providerId="AD"/>
  <p188:author id="{15D619C2-DFBB-A677-3FF9-D19B52E1FD15}" name="Osnat Zur" initials="OZ" userId="S::ozur@wested.org::7862ed05-c173-4c07-b416-82df587f5bd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CBBD4"/>
    <a:srgbClr val="C2D5E4"/>
    <a:srgbClr val="E2EBF2"/>
    <a:srgbClr val="D8E4EE"/>
    <a:srgbClr val="2078B0"/>
    <a:srgbClr val="0F173D"/>
    <a:srgbClr val="8AADCB"/>
    <a:srgbClr val="9DBAD4"/>
    <a:srgbClr val="2078AE"/>
    <a:srgbClr val="E9EBF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232" autoAdjust="0"/>
    <p:restoredTop sz="71565" autoAdjust="0"/>
  </p:normalViewPr>
  <p:slideViewPr>
    <p:cSldViewPr snapToGrid="0">
      <p:cViewPr varScale="1">
        <p:scale>
          <a:sx n="90" d="100"/>
          <a:sy n="90" d="100"/>
        </p:scale>
        <p:origin x="2064" y="184"/>
      </p:cViewPr>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80" d="100"/>
        <a:sy n="80" d="100"/>
      </p:scale>
      <p:origin x="0" y="0"/>
    </p:cViewPr>
  </p:sorterViewPr>
  <p:notesViewPr>
    <p:cSldViewPr snapToGrid="0">
      <p:cViewPr>
        <p:scale>
          <a:sx n="98" d="100"/>
          <a:sy n="98" d="100"/>
        </p:scale>
        <p:origin x="2453" y="-217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9" Type="http://schemas.openxmlformats.org/officeDocument/2006/relationships/font" Target="fonts/font14.fntdata"/><Relationship Id="rId21" Type="http://schemas.openxmlformats.org/officeDocument/2006/relationships/slide" Target="slides/slide20.xml"/><Relationship Id="rId34" Type="http://schemas.openxmlformats.org/officeDocument/2006/relationships/font" Target="fonts/font9.fntdata"/><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font" Target="fonts/font15.fntdata"/><Relationship Id="rId45"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36" Type="http://schemas.openxmlformats.org/officeDocument/2006/relationships/font" Target="fonts/font1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6.fntdata"/><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33" Type="http://schemas.openxmlformats.org/officeDocument/2006/relationships/font" Target="fonts/font8.fntdata"/><Relationship Id="rId38" Type="http://schemas.openxmlformats.org/officeDocument/2006/relationships/font" Target="fonts/font13.fntdata"/><Relationship Id="rId46" Type="http://schemas.microsoft.com/office/2018/10/relationships/authors" Target="authors.xml"/><Relationship Id="rId20" Type="http://schemas.openxmlformats.org/officeDocument/2006/relationships/slide" Target="slides/slide19.xml"/><Relationship Id="rId4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race Srinivasiah" userId="cMuhFhg7b1RDMEKSa8rqjeqIVOrE1KnoxrT28eed3PM=" providerId="None" clId="Web-{C232D7A7-3820-4B83-BBFB-7F210B67C0B5}"/>
    <pc:docChg chg="modSld">
      <pc:chgData name="Grace Srinivasiah" userId="cMuhFhg7b1RDMEKSa8rqjeqIVOrE1KnoxrT28eed3PM=" providerId="None" clId="Web-{C232D7A7-3820-4B83-BBFB-7F210B67C0B5}" dt="2025-01-30T17:56:58.685" v="4"/>
      <pc:docMkLst>
        <pc:docMk/>
      </pc:docMkLst>
      <pc:sldChg chg="modNotes">
        <pc:chgData name="Grace Srinivasiah" userId="cMuhFhg7b1RDMEKSa8rqjeqIVOrE1KnoxrT28eed3PM=" providerId="None" clId="Web-{C232D7A7-3820-4B83-BBFB-7F210B67C0B5}" dt="2025-01-30T17:56:58.685" v="4"/>
        <pc:sldMkLst>
          <pc:docMk/>
          <pc:sldMk cId="2907974597" sldId="411"/>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2CD6AB6-348E-384E-9C15-23F721B7C2CD}" type="doc">
      <dgm:prSet loTypeId="urn:microsoft.com/office/officeart/2005/8/layout/vList2" loCatId="" qsTypeId="urn:microsoft.com/office/officeart/2005/8/quickstyle/simple1" qsCatId="simple" csTypeId="urn:microsoft.com/office/officeart/2005/8/colors/accent1_1" csCatId="accent1" phldr="1"/>
      <dgm:spPr/>
      <dgm:t>
        <a:bodyPr/>
        <a:lstStyle/>
        <a:p>
          <a:endParaRPr lang="en-US"/>
        </a:p>
      </dgm:t>
    </dgm:pt>
    <dgm:pt modelId="{8769C50C-E863-1942-AA2A-4BB4313504E2}">
      <dgm:prSet phldrT="[Text]" custT="1"/>
      <dgm:spPr/>
      <dgm:t>
        <a:bodyPr/>
        <a:lstStyle/>
        <a:p>
          <a:r>
            <a:rPr lang="es-ES_tradnl" sz="2800" b="0" noProof="0" dirty="0">
              <a:latin typeface="Montserrat" pitchFamily="2" charset="77"/>
            </a:rPr>
            <a:t>Percepción de similitudes y diferencias</a:t>
          </a:r>
          <a:endParaRPr lang="en-US" sz="2800" b="0" dirty="0">
            <a:latin typeface="Montserrat" pitchFamily="2" charset="77"/>
          </a:endParaRPr>
        </a:p>
      </dgm:t>
    </dgm:pt>
    <dgm:pt modelId="{0F9FC8CF-8F9E-2942-9545-289DDF1037C6}" type="parTrans" cxnId="{AC58F36A-368B-EC47-9132-CB20D56AE6CB}">
      <dgm:prSet/>
      <dgm:spPr/>
      <dgm:t>
        <a:bodyPr/>
        <a:lstStyle/>
        <a:p>
          <a:endParaRPr lang="en-US"/>
        </a:p>
      </dgm:t>
    </dgm:pt>
    <dgm:pt modelId="{A2352D8A-C4EC-A84A-821D-3A59FB15D321}" type="sibTrans" cxnId="{AC58F36A-368B-EC47-9132-CB20D56AE6CB}">
      <dgm:prSet/>
      <dgm:spPr/>
      <dgm:t>
        <a:bodyPr/>
        <a:lstStyle/>
        <a:p>
          <a:endParaRPr lang="en-US"/>
        </a:p>
      </dgm:t>
    </dgm:pt>
    <dgm:pt modelId="{D8B37FA7-B3EA-F040-B368-25D91AD1E78A}">
      <dgm:prSet phldrT="[Text]"/>
      <dgm:spPr/>
      <dgm:t>
        <a:bodyPr/>
        <a:lstStyle/>
        <a:p>
          <a:r>
            <a:rPr lang="es-ES_tradnl" b="0" noProof="0" dirty="0">
              <a:latin typeface="Montserrat" pitchFamily="2" charset="77"/>
            </a:rPr>
            <a:t>Clasificar las formas</a:t>
          </a:r>
        </a:p>
      </dgm:t>
    </dgm:pt>
    <dgm:pt modelId="{8B4B8B26-0A59-744B-84FA-10D859F74078}" type="parTrans" cxnId="{A0A2D4A3-E850-EB43-93D5-F11E2411FB3B}">
      <dgm:prSet/>
      <dgm:spPr/>
      <dgm:t>
        <a:bodyPr/>
        <a:lstStyle/>
        <a:p>
          <a:endParaRPr lang="en-US"/>
        </a:p>
      </dgm:t>
    </dgm:pt>
    <dgm:pt modelId="{0404F4D8-F856-B347-988E-8403CEAD200E}" type="sibTrans" cxnId="{A0A2D4A3-E850-EB43-93D5-F11E2411FB3B}">
      <dgm:prSet/>
      <dgm:spPr/>
      <dgm:t>
        <a:bodyPr/>
        <a:lstStyle/>
        <a:p>
          <a:endParaRPr lang="en-US"/>
        </a:p>
      </dgm:t>
    </dgm:pt>
    <dgm:pt modelId="{A72E597A-2B6B-F74A-B237-8B211A614631}">
      <dgm:prSet/>
      <dgm:spPr/>
      <dgm:t>
        <a:bodyPr/>
        <a:lstStyle/>
        <a:p>
          <a:r>
            <a:rPr lang="es-ES_tradnl" b="0" noProof="0" dirty="0">
              <a:latin typeface="Montserrat" pitchFamily="2" charset="77"/>
            </a:rPr>
            <a:t>Nombrar las formas</a:t>
          </a:r>
        </a:p>
      </dgm:t>
    </dgm:pt>
    <dgm:pt modelId="{8A97615E-D3F0-2442-919C-B6CB44C04AA0}" type="parTrans" cxnId="{79B9E854-39BE-824D-94FC-38DAD407041A}">
      <dgm:prSet/>
      <dgm:spPr/>
      <dgm:t>
        <a:bodyPr/>
        <a:lstStyle/>
        <a:p>
          <a:endParaRPr lang="en-US"/>
        </a:p>
      </dgm:t>
    </dgm:pt>
    <dgm:pt modelId="{C23FAB26-4103-4042-A77C-B2AB330746B3}" type="sibTrans" cxnId="{79B9E854-39BE-824D-94FC-38DAD407041A}">
      <dgm:prSet/>
      <dgm:spPr/>
      <dgm:t>
        <a:bodyPr/>
        <a:lstStyle/>
        <a:p>
          <a:endParaRPr lang="en-US"/>
        </a:p>
      </dgm:t>
    </dgm:pt>
    <dgm:pt modelId="{D26E76B4-BFA6-EF47-A51F-F786915BB286}">
      <dgm:prSet/>
      <dgm:spPr/>
      <dgm:t>
        <a:bodyPr/>
        <a:lstStyle/>
        <a:p>
          <a:r>
            <a:rPr lang="es-ES_tradnl" b="0" noProof="0" dirty="0">
              <a:latin typeface="Montserrat" pitchFamily="2" charset="77"/>
            </a:rPr>
            <a:t>Aprender sobre los atributos de las formas</a:t>
          </a:r>
        </a:p>
      </dgm:t>
    </dgm:pt>
    <dgm:pt modelId="{5E0C1AE2-55C9-694A-9FAC-5281DF899E22}" type="parTrans" cxnId="{B5AFA78C-A0E4-2D4B-9C73-408E6BC3BE6D}">
      <dgm:prSet/>
      <dgm:spPr/>
      <dgm:t>
        <a:bodyPr/>
        <a:lstStyle/>
        <a:p>
          <a:endParaRPr lang="en-US"/>
        </a:p>
      </dgm:t>
    </dgm:pt>
    <dgm:pt modelId="{558F6A16-7756-AA42-B4A2-1B4288587560}" type="sibTrans" cxnId="{B5AFA78C-A0E4-2D4B-9C73-408E6BC3BE6D}">
      <dgm:prSet/>
      <dgm:spPr/>
      <dgm:t>
        <a:bodyPr/>
        <a:lstStyle/>
        <a:p>
          <a:endParaRPr lang="en-US"/>
        </a:p>
      </dgm:t>
    </dgm:pt>
    <dgm:pt modelId="{5CDAF043-C283-9045-B3BD-0B0DA7B820A8}">
      <dgm:prSet/>
      <dgm:spPr/>
      <dgm:t>
        <a:bodyPr/>
        <a:lstStyle/>
        <a:p>
          <a:r>
            <a:rPr lang="es-ES_tradnl" b="0" noProof="0" dirty="0">
              <a:latin typeface="Montserrat" pitchFamily="2" charset="77"/>
            </a:rPr>
            <a:t>Componer y descomponer las formas</a:t>
          </a:r>
        </a:p>
      </dgm:t>
    </dgm:pt>
    <dgm:pt modelId="{B4B96FC8-2CCE-2E4B-BE2F-91F42160A429}" type="parTrans" cxnId="{F03994CF-07E0-284B-8789-547FE3496F39}">
      <dgm:prSet/>
      <dgm:spPr/>
      <dgm:t>
        <a:bodyPr/>
        <a:lstStyle/>
        <a:p>
          <a:endParaRPr lang="en-US"/>
        </a:p>
      </dgm:t>
    </dgm:pt>
    <dgm:pt modelId="{3D29263D-7696-2B4B-97EF-0B385723B016}" type="sibTrans" cxnId="{F03994CF-07E0-284B-8789-547FE3496F39}">
      <dgm:prSet/>
      <dgm:spPr/>
      <dgm:t>
        <a:bodyPr/>
        <a:lstStyle/>
        <a:p>
          <a:endParaRPr lang="en-US"/>
        </a:p>
      </dgm:t>
    </dgm:pt>
    <dgm:pt modelId="{32882DCB-8B10-4A44-A788-A6B6F3E57944}" type="pres">
      <dgm:prSet presAssocID="{92CD6AB6-348E-384E-9C15-23F721B7C2CD}" presName="linear" presStyleCnt="0">
        <dgm:presLayoutVars>
          <dgm:animLvl val="lvl"/>
          <dgm:resizeHandles val="exact"/>
        </dgm:presLayoutVars>
      </dgm:prSet>
      <dgm:spPr/>
    </dgm:pt>
    <dgm:pt modelId="{26B4C7C6-095A-9F42-ADB5-7BE01EB74A90}" type="pres">
      <dgm:prSet presAssocID="{8769C50C-E863-1942-AA2A-4BB4313504E2}" presName="parentText" presStyleLbl="node1" presStyleIdx="0" presStyleCnt="5" custLinFactNeighborX="0" custLinFactNeighborY="-20718">
        <dgm:presLayoutVars>
          <dgm:chMax val="0"/>
          <dgm:bulletEnabled val="1"/>
        </dgm:presLayoutVars>
      </dgm:prSet>
      <dgm:spPr/>
    </dgm:pt>
    <dgm:pt modelId="{BC3DBE44-AEC4-3744-8FB6-06F8D8EAC4C2}" type="pres">
      <dgm:prSet presAssocID="{A2352D8A-C4EC-A84A-821D-3A59FB15D321}" presName="spacer" presStyleCnt="0"/>
      <dgm:spPr/>
    </dgm:pt>
    <dgm:pt modelId="{7D6B54C4-0E53-6249-A075-742F010CD6DD}" type="pres">
      <dgm:prSet presAssocID="{D8B37FA7-B3EA-F040-B368-25D91AD1E78A}" presName="parentText" presStyleLbl="node1" presStyleIdx="1" presStyleCnt="5" custLinFactNeighborX="0" custLinFactNeighborY="17594">
        <dgm:presLayoutVars>
          <dgm:chMax val="0"/>
          <dgm:bulletEnabled val="1"/>
        </dgm:presLayoutVars>
      </dgm:prSet>
      <dgm:spPr/>
    </dgm:pt>
    <dgm:pt modelId="{7CD355AA-79A9-F342-876F-D852F6A89E44}" type="pres">
      <dgm:prSet presAssocID="{0404F4D8-F856-B347-988E-8403CEAD200E}" presName="spacer" presStyleCnt="0"/>
      <dgm:spPr/>
    </dgm:pt>
    <dgm:pt modelId="{95FCF5AA-6049-5A43-A256-98CAA3AED95B}" type="pres">
      <dgm:prSet presAssocID="{A72E597A-2B6B-F74A-B237-8B211A614631}" presName="parentText" presStyleLbl="node1" presStyleIdx="2" presStyleCnt="5">
        <dgm:presLayoutVars>
          <dgm:chMax val="0"/>
          <dgm:bulletEnabled val="1"/>
        </dgm:presLayoutVars>
      </dgm:prSet>
      <dgm:spPr/>
    </dgm:pt>
    <dgm:pt modelId="{66435D04-204A-D94E-98F7-3C080C835C5A}" type="pres">
      <dgm:prSet presAssocID="{C23FAB26-4103-4042-A77C-B2AB330746B3}" presName="spacer" presStyleCnt="0"/>
      <dgm:spPr/>
    </dgm:pt>
    <dgm:pt modelId="{55BAA60A-0D58-674F-9D72-3CAE3D6D0871}" type="pres">
      <dgm:prSet presAssocID="{D26E76B4-BFA6-EF47-A51F-F786915BB286}" presName="parentText" presStyleLbl="node1" presStyleIdx="3" presStyleCnt="5">
        <dgm:presLayoutVars>
          <dgm:chMax val="0"/>
          <dgm:bulletEnabled val="1"/>
        </dgm:presLayoutVars>
      </dgm:prSet>
      <dgm:spPr/>
    </dgm:pt>
    <dgm:pt modelId="{82D7B6D6-6A3B-1142-A550-A4D26014660C}" type="pres">
      <dgm:prSet presAssocID="{558F6A16-7756-AA42-B4A2-1B4288587560}" presName="spacer" presStyleCnt="0"/>
      <dgm:spPr/>
    </dgm:pt>
    <dgm:pt modelId="{5091552F-8B2B-AC4A-AF79-B8096CEC76DD}" type="pres">
      <dgm:prSet presAssocID="{5CDAF043-C283-9045-B3BD-0B0DA7B820A8}" presName="parentText" presStyleLbl="node1" presStyleIdx="4" presStyleCnt="5">
        <dgm:presLayoutVars>
          <dgm:chMax val="0"/>
          <dgm:bulletEnabled val="1"/>
        </dgm:presLayoutVars>
      </dgm:prSet>
      <dgm:spPr/>
    </dgm:pt>
  </dgm:ptLst>
  <dgm:cxnLst>
    <dgm:cxn modelId="{53DCD206-3D0B-D646-8BD3-F0EF1CCB52D2}" type="presOf" srcId="{5CDAF043-C283-9045-B3BD-0B0DA7B820A8}" destId="{5091552F-8B2B-AC4A-AF79-B8096CEC76DD}" srcOrd="0" destOrd="0" presId="urn:microsoft.com/office/officeart/2005/8/layout/vList2"/>
    <dgm:cxn modelId="{79B9E854-39BE-824D-94FC-38DAD407041A}" srcId="{92CD6AB6-348E-384E-9C15-23F721B7C2CD}" destId="{A72E597A-2B6B-F74A-B237-8B211A614631}" srcOrd="2" destOrd="0" parTransId="{8A97615E-D3F0-2442-919C-B6CB44C04AA0}" sibTransId="{C23FAB26-4103-4042-A77C-B2AB330746B3}"/>
    <dgm:cxn modelId="{D358CA5C-60EF-3A48-8CA6-3569907E339B}" type="presOf" srcId="{A72E597A-2B6B-F74A-B237-8B211A614631}" destId="{95FCF5AA-6049-5A43-A256-98CAA3AED95B}" srcOrd="0" destOrd="0" presId="urn:microsoft.com/office/officeart/2005/8/layout/vList2"/>
    <dgm:cxn modelId="{AC58F36A-368B-EC47-9132-CB20D56AE6CB}" srcId="{92CD6AB6-348E-384E-9C15-23F721B7C2CD}" destId="{8769C50C-E863-1942-AA2A-4BB4313504E2}" srcOrd="0" destOrd="0" parTransId="{0F9FC8CF-8F9E-2942-9545-289DDF1037C6}" sibTransId="{A2352D8A-C4EC-A84A-821D-3A59FB15D321}"/>
    <dgm:cxn modelId="{BA82C773-2046-B548-ABB4-45E7A7C09367}" type="presOf" srcId="{D26E76B4-BFA6-EF47-A51F-F786915BB286}" destId="{55BAA60A-0D58-674F-9D72-3CAE3D6D0871}" srcOrd="0" destOrd="0" presId="urn:microsoft.com/office/officeart/2005/8/layout/vList2"/>
    <dgm:cxn modelId="{B5AFA78C-A0E4-2D4B-9C73-408E6BC3BE6D}" srcId="{92CD6AB6-348E-384E-9C15-23F721B7C2CD}" destId="{D26E76B4-BFA6-EF47-A51F-F786915BB286}" srcOrd="3" destOrd="0" parTransId="{5E0C1AE2-55C9-694A-9FAC-5281DF899E22}" sibTransId="{558F6A16-7756-AA42-B4A2-1B4288587560}"/>
    <dgm:cxn modelId="{5260298E-06F5-6040-ADB3-A12590D1CF08}" type="presOf" srcId="{D8B37FA7-B3EA-F040-B368-25D91AD1E78A}" destId="{7D6B54C4-0E53-6249-A075-742F010CD6DD}" srcOrd="0" destOrd="0" presId="urn:microsoft.com/office/officeart/2005/8/layout/vList2"/>
    <dgm:cxn modelId="{A0A2D4A3-E850-EB43-93D5-F11E2411FB3B}" srcId="{92CD6AB6-348E-384E-9C15-23F721B7C2CD}" destId="{D8B37FA7-B3EA-F040-B368-25D91AD1E78A}" srcOrd="1" destOrd="0" parTransId="{8B4B8B26-0A59-744B-84FA-10D859F74078}" sibTransId="{0404F4D8-F856-B347-988E-8403CEAD200E}"/>
    <dgm:cxn modelId="{CEABDCC2-E769-C44E-99D4-ECA34163A6EC}" type="presOf" srcId="{8769C50C-E863-1942-AA2A-4BB4313504E2}" destId="{26B4C7C6-095A-9F42-ADB5-7BE01EB74A90}" srcOrd="0" destOrd="0" presId="urn:microsoft.com/office/officeart/2005/8/layout/vList2"/>
    <dgm:cxn modelId="{F03994CF-07E0-284B-8789-547FE3496F39}" srcId="{92CD6AB6-348E-384E-9C15-23F721B7C2CD}" destId="{5CDAF043-C283-9045-B3BD-0B0DA7B820A8}" srcOrd="4" destOrd="0" parTransId="{B4B96FC8-2CCE-2E4B-BE2F-91F42160A429}" sibTransId="{3D29263D-7696-2B4B-97EF-0B385723B016}"/>
    <dgm:cxn modelId="{870969D5-6198-9F4B-B672-ECD333E78D4A}" type="presOf" srcId="{92CD6AB6-348E-384E-9C15-23F721B7C2CD}" destId="{32882DCB-8B10-4A44-A788-A6B6F3E57944}" srcOrd="0" destOrd="0" presId="urn:microsoft.com/office/officeart/2005/8/layout/vList2"/>
    <dgm:cxn modelId="{8053F5C4-8BA7-F146-929A-83E4DFEEFAFC}" type="presParOf" srcId="{32882DCB-8B10-4A44-A788-A6B6F3E57944}" destId="{26B4C7C6-095A-9F42-ADB5-7BE01EB74A90}" srcOrd="0" destOrd="0" presId="urn:microsoft.com/office/officeart/2005/8/layout/vList2"/>
    <dgm:cxn modelId="{D44F8AA4-F423-5144-B970-D96781E84218}" type="presParOf" srcId="{32882DCB-8B10-4A44-A788-A6B6F3E57944}" destId="{BC3DBE44-AEC4-3744-8FB6-06F8D8EAC4C2}" srcOrd="1" destOrd="0" presId="urn:microsoft.com/office/officeart/2005/8/layout/vList2"/>
    <dgm:cxn modelId="{0526EA51-36FF-1841-9AC9-A42A82622584}" type="presParOf" srcId="{32882DCB-8B10-4A44-A788-A6B6F3E57944}" destId="{7D6B54C4-0E53-6249-A075-742F010CD6DD}" srcOrd="2" destOrd="0" presId="urn:microsoft.com/office/officeart/2005/8/layout/vList2"/>
    <dgm:cxn modelId="{7BE30BC1-6346-7F45-B761-8A1758DCEBD8}" type="presParOf" srcId="{32882DCB-8B10-4A44-A788-A6B6F3E57944}" destId="{7CD355AA-79A9-F342-876F-D852F6A89E44}" srcOrd="3" destOrd="0" presId="urn:microsoft.com/office/officeart/2005/8/layout/vList2"/>
    <dgm:cxn modelId="{C6D840D8-9FC0-774F-9FE6-A088EA4DBC7C}" type="presParOf" srcId="{32882DCB-8B10-4A44-A788-A6B6F3E57944}" destId="{95FCF5AA-6049-5A43-A256-98CAA3AED95B}" srcOrd="4" destOrd="0" presId="urn:microsoft.com/office/officeart/2005/8/layout/vList2"/>
    <dgm:cxn modelId="{2545C7C1-F18A-4D42-ABFC-25843CE21860}" type="presParOf" srcId="{32882DCB-8B10-4A44-A788-A6B6F3E57944}" destId="{66435D04-204A-D94E-98F7-3C080C835C5A}" srcOrd="5" destOrd="0" presId="urn:microsoft.com/office/officeart/2005/8/layout/vList2"/>
    <dgm:cxn modelId="{98B1F497-E35D-BF45-A3B3-FAFE2DBF64DC}" type="presParOf" srcId="{32882DCB-8B10-4A44-A788-A6B6F3E57944}" destId="{55BAA60A-0D58-674F-9D72-3CAE3D6D0871}" srcOrd="6" destOrd="0" presId="urn:microsoft.com/office/officeart/2005/8/layout/vList2"/>
    <dgm:cxn modelId="{31CE24A2-6BDC-E748-A692-FD2AD9B5751A}" type="presParOf" srcId="{32882DCB-8B10-4A44-A788-A6B6F3E57944}" destId="{82D7B6D6-6A3B-1142-A550-A4D26014660C}" srcOrd="7" destOrd="0" presId="urn:microsoft.com/office/officeart/2005/8/layout/vList2"/>
    <dgm:cxn modelId="{51AF1A6C-858A-6045-88DF-03B494DBAC66}" type="presParOf" srcId="{32882DCB-8B10-4A44-A788-A6B6F3E57944}" destId="{5091552F-8B2B-AC4A-AF79-B8096CEC76DD}"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B4C7C6-095A-9F42-ADB5-7BE01EB74A90}">
      <dsp:nvSpPr>
        <dsp:cNvPr id="0" name=""/>
        <dsp:cNvSpPr/>
      </dsp:nvSpPr>
      <dsp:spPr>
        <a:xfrm>
          <a:off x="0" y="311895"/>
          <a:ext cx="7488237" cy="669240"/>
        </a:xfrm>
        <a:prstGeom prst="round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s-ES_tradnl" sz="2800" b="0" kern="1200" noProof="0" dirty="0">
              <a:latin typeface="Montserrat" pitchFamily="2" charset="77"/>
            </a:rPr>
            <a:t>Percepción de similitudes y diferencias</a:t>
          </a:r>
          <a:endParaRPr lang="en-US" sz="2800" b="0" kern="1200" dirty="0">
            <a:latin typeface="Montserrat" pitchFamily="2" charset="77"/>
          </a:endParaRPr>
        </a:p>
      </dsp:txBody>
      <dsp:txXfrm>
        <a:off x="32670" y="344565"/>
        <a:ext cx="7422897" cy="603900"/>
      </dsp:txXfrm>
    </dsp:sp>
    <dsp:sp modelId="{7D6B54C4-0E53-6249-A075-742F010CD6DD}">
      <dsp:nvSpPr>
        <dsp:cNvPr id="0" name=""/>
        <dsp:cNvSpPr/>
      </dsp:nvSpPr>
      <dsp:spPr>
        <a:xfrm>
          <a:off x="0" y="1084703"/>
          <a:ext cx="7488237" cy="669240"/>
        </a:xfrm>
        <a:prstGeom prst="round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s-ES_tradnl" sz="2600" b="0" kern="1200" noProof="0" dirty="0">
              <a:latin typeface="Montserrat" pitchFamily="2" charset="77"/>
            </a:rPr>
            <a:t>Clasificar las formas</a:t>
          </a:r>
        </a:p>
      </dsp:txBody>
      <dsp:txXfrm>
        <a:off x="32670" y="1117373"/>
        <a:ext cx="7422897" cy="603900"/>
      </dsp:txXfrm>
    </dsp:sp>
    <dsp:sp modelId="{95FCF5AA-6049-5A43-A256-98CAA3AED95B}">
      <dsp:nvSpPr>
        <dsp:cNvPr id="0" name=""/>
        <dsp:cNvSpPr/>
      </dsp:nvSpPr>
      <dsp:spPr>
        <a:xfrm>
          <a:off x="0" y="1815649"/>
          <a:ext cx="7488237" cy="669240"/>
        </a:xfrm>
        <a:prstGeom prst="round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s-ES_tradnl" sz="2600" b="0" kern="1200" noProof="0" dirty="0">
              <a:latin typeface="Montserrat" pitchFamily="2" charset="77"/>
            </a:rPr>
            <a:t>Nombrar las formas</a:t>
          </a:r>
        </a:p>
      </dsp:txBody>
      <dsp:txXfrm>
        <a:off x="32670" y="1848319"/>
        <a:ext cx="7422897" cy="603900"/>
      </dsp:txXfrm>
    </dsp:sp>
    <dsp:sp modelId="{55BAA60A-0D58-674F-9D72-3CAE3D6D0871}">
      <dsp:nvSpPr>
        <dsp:cNvPr id="0" name=""/>
        <dsp:cNvSpPr/>
      </dsp:nvSpPr>
      <dsp:spPr>
        <a:xfrm>
          <a:off x="0" y="2559769"/>
          <a:ext cx="7488237" cy="669240"/>
        </a:xfrm>
        <a:prstGeom prst="round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s-ES_tradnl" sz="2600" b="0" kern="1200" noProof="0" dirty="0">
              <a:latin typeface="Montserrat" pitchFamily="2" charset="77"/>
            </a:rPr>
            <a:t>Aprender sobre los atributos de las formas</a:t>
          </a:r>
        </a:p>
      </dsp:txBody>
      <dsp:txXfrm>
        <a:off x="32670" y="2592439"/>
        <a:ext cx="7422897" cy="603900"/>
      </dsp:txXfrm>
    </dsp:sp>
    <dsp:sp modelId="{5091552F-8B2B-AC4A-AF79-B8096CEC76DD}">
      <dsp:nvSpPr>
        <dsp:cNvPr id="0" name=""/>
        <dsp:cNvSpPr/>
      </dsp:nvSpPr>
      <dsp:spPr>
        <a:xfrm>
          <a:off x="0" y="3303889"/>
          <a:ext cx="7488237" cy="669240"/>
        </a:xfrm>
        <a:prstGeom prst="round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s-ES_tradnl" sz="2600" b="0" kern="1200" noProof="0" dirty="0">
              <a:latin typeface="Montserrat" pitchFamily="2" charset="77"/>
            </a:rPr>
            <a:t>Componer y descomponer las formas</a:t>
          </a:r>
        </a:p>
      </dsp:txBody>
      <dsp:txXfrm>
        <a:off x="32670" y="3336559"/>
        <a:ext cx="7422897" cy="60390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C8F818C-2620-DEBA-5242-1427293BA5D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latin typeface="Montserrat" panose="00000500000000000000" pitchFamily="50" charset="0"/>
            </a:endParaRPr>
          </a:p>
        </p:txBody>
      </p:sp>
      <p:sp>
        <p:nvSpPr>
          <p:cNvPr id="3" name="Date Placeholder 2">
            <a:extLst>
              <a:ext uri="{FF2B5EF4-FFF2-40B4-BE49-F238E27FC236}">
                <a16:creationId xmlns:a16="http://schemas.microsoft.com/office/drawing/2014/main" id="{F9659F12-C4B2-5A1B-950A-6BE448C4787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D4187E5-8BC8-4467-BE52-6F2D1A581A2A}" type="datetimeFigureOut">
              <a:rPr lang="en-US" smtClean="0">
                <a:latin typeface="Montserrat" panose="00000500000000000000" pitchFamily="50" charset="0"/>
              </a:rPr>
              <a:t>5/16/25</a:t>
            </a:fld>
            <a:endParaRPr lang="en-US" dirty="0">
              <a:latin typeface="Montserrat" panose="00000500000000000000" pitchFamily="50" charset="0"/>
            </a:endParaRPr>
          </a:p>
        </p:txBody>
      </p:sp>
      <p:sp>
        <p:nvSpPr>
          <p:cNvPr id="4" name="Footer Placeholder 3">
            <a:extLst>
              <a:ext uri="{FF2B5EF4-FFF2-40B4-BE49-F238E27FC236}">
                <a16:creationId xmlns:a16="http://schemas.microsoft.com/office/drawing/2014/main" id="{4EEDBCAE-0C1A-B1A2-F185-494604EBD5A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latin typeface="Montserrat" panose="00000500000000000000" pitchFamily="50" charset="0"/>
            </a:endParaRPr>
          </a:p>
        </p:txBody>
      </p:sp>
    </p:spTree>
    <p:extLst>
      <p:ext uri="{BB962C8B-B14F-4D97-AF65-F5344CB8AC3E}">
        <p14:creationId xmlns:p14="http://schemas.microsoft.com/office/powerpoint/2010/main" val="199255394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Montserrat" panose="00000500000000000000" pitchFamily="50"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Montserrat" panose="00000500000000000000" pitchFamily="50" charset="0"/>
              </a:defRPr>
            </a:lvl1pPr>
          </a:lstStyle>
          <a:p>
            <a:fld id="{43A0AA82-7DFD-42A2-AAE9-E0AB8943696A}" type="datetimeFigureOut">
              <a:rPr lang="en-US" smtClean="0"/>
              <a:pPr/>
              <a:t>5/16/25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Montserrat" panose="00000500000000000000" pitchFamily="50"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Montserrat" panose="00000500000000000000" pitchFamily="50" charset="0"/>
              </a:defRPr>
            </a:lvl1pPr>
          </a:lstStyle>
          <a:p>
            <a:fld id="{896399F6-6299-4610-B81F-5B1794C45A33}" type="slidenum">
              <a:rPr lang="en-US" smtClean="0"/>
              <a:pPr/>
              <a:t>‹#›</a:t>
            </a:fld>
            <a:endParaRPr lang="en-US" dirty="0"/>
          </a:p>
        </p:txBody>
      </p:sp>
    </p:spTree>
    <p:extLst>
      <p:ext uri="{BB962C8B-B14F-4D97-AF65-F5344CB8AC3E}">
        <p14:creationId xmlns:p14="http://schemas.microsoft.com/office/powerpoint/2010/main" val="26606070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ontserrat" panose="00000500000000000000" pitchFamily="50" charset="0"/>
        <a:ea typeface="+mn-ea"/>
        <a:cs typeface="+mn-cs"/>
      </a:defRPr>
    </a:lvl1pPr>
    <a:lvl2pPr marL="457200" algn="l" defTabSz="914400" rtl="0" eaLnBrk="1" latinLnBrk="0" hangingPunct="1">
      <a:defRPr sz="1200" kern="1200">
        <a:solidFill>
          <a:schemeClr val="tx1"/>
        </a:solidFill>
        <a:latin typeface="Montserrat" panose="00000500000000000000" pitchFamily="50" charset="0"/>
        <a:ea typeface="+mn-ea"/>
        <a:cs typeface="+mn-cs"/>
      </a:defRPr>
    </a:lvl2pPr>
    <a:lvl3pPr marL="914400" algn="l" defTabSz="914400" rtl="0" eaLnBrk="1" latinLnBrk="0" hangingPunct="1">
      <a:defRPr sz="1200" kern="1200">
        <a:solidFill>
          <a:schemeClr val="tx1"/>
        </a:solidFill>
        <a:latin typeface="Montserrat" panose="00000500000000000000" pitchFamily="50" charset="0"/>
        <a:ea typeface="+mn-ea"/>
        <a:cs typeface="+mn-cs"/>
      </a:defRPr>
    </a:lvl3pPr>
    <a:lvl4pPr marL="1371600" algn="l" defTabSz="914400" rtl="0" eaLnBrk="1" latinLnBrk="0" hangingPunct="1">
      <a:defRPr sz="1200" kern="1200">
        <a:solidFill>
          <a:schemeClr val="tx1"/>
        </a:solidFill>
        <a:latin typeface="Montserrat" panose="00000500000000000000" pitchFamily="50" charset="0"/>
        <a:ea typeface="+mn-ea"/>
        <a:cs typeface="+mn-cs"/>
      </a:defRPr>
    </a:lvl4pPr>
    <a:lvl5pPr marL="1828800" algn="l" defTabSz="914400" rtl="0" eaLnBrk="1" latinLnBrk="0" hangingPunct="1">
      <a:defRPr sz="1200" kern="1200">
        <a:solidFill>
          <a:schemeClr val="tx1"/>
        </a:solidFill>
        <a:latin typeface="Montserrat" panose="00000500000000000000" pitchFamily="50"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504911"/>
          </a:xfrm>
        </p:spPr>
        <p:txBody>
          <a:bodyPr/>
          <a:lstStyle/>
          <a:p>
            <a:pPr marL="0" marR="0">
              <a:spcBef>
                <a:spcPts val="600"/>
              </a:spcBef>
              <a:spcAft>
                <a:spcPts val="600"/>
              </a:spcAft>
            </a:pPr>
            <a:r>
              <a:rPr lang="es-ES" sz="1100" b="1" kern="100" dirty="0">
                <a:solidFill>
                  <a:srgbClr val="0F173D"/>
                </a:solidFill>
                <a:effectLst/>
                <a:latin typeface="Poppins" pitchFamily="2" charset="77"/>
                <a:ea typeface="Calibri" panose="020F0502020204030204" pitchFamily="34" charset="0"/>
                <a:cs typeface="Times New Roman" panose="02020603050405020304" pitchFamily="18" charset="0"/>
              </a:rPr>
              <a:t>Materiales (opcional): </a:t>
            </a:r>
            <a:r>
              <a:rPr lang="es-ES" sz="1100" kern="100" dirty="0">
                <a:solidFill>
                  <a:srgbClr val="0F173D"/>
                </a:solidFill>
                <a:effectLst/>
                <a:latin typeface="Poppins" pitchFamily="2" charset="77"/>
                <a:ea typeface="Calibri" panose="020F0502020204030204" pitchFamily="34" charset="0"/>
                <a:cs typeface="Times New Roman" panose="02020603050405020304" pitchFamily="18" charset="0"/>
              </a:rPr>
              <a:t>Marcadores, notas adhesivas, papel gráfico</a:t>
            </a:r>
            <a:endParaRPr lang="en-US" sz="1100" kern="100" dirty="0">
              <a:solidFill>
                <a:srgbClr val="0F173D"/>
              </a:solidFill>
              <a:effectLst/>
              <a:latin typeface="Poppins" pitchFamily="2" charset="77"/>
              <a:ea typeface="Calibri" panose="020F0502020204030204" pitchFamily="34" charset="0"/>
              <a:cs typeface="Times New Roman" panose="02020603050405020304" pitchFamily="18" charset="0"/>
            </a:endParaRPr>
          </a:p>
          <a:p>
            <a:pPr marL="0" marR="0">
              <a:spcBef>
                <a:spcPts val="600"/>
              </a:spcBef>
            </a:pPr>
            <a:r>
              <a:rPr lang="es-ES" sz="1200" b="1" kern="1200" dirty="0">
                <a:solidFill>
                  <a:srgbClr val="0F173D"/>
                </a:solidFill>
                <a:effectLst/>
                <a:latin typeface="Poppins" pitchFamily="2" charset="77"/>
                <a:ea typeface="+mn-ea"/>
                <a:cs typeface="Calibri" panose="020F0502020204030204" pitchFamily="34" charset="0"/>
              </a:rPr>
              <a:t>Puntos de discusión</a:t>
            </a:r>
            <a:endParaRPr lang="en-US" sz="1200" b="1" kern="1200" dirty="0">
              <a:solidFill>
                <a:srgbClr val="0F173D"/>
              </a:solidFill>
              <a:effectLst/>
              <a:latin typeface="Poppins" pitchFamily="2" charset="77"/>
              <a:ea typeface="+mn-ea"/>
              <a:cs typeface="Calibri" panose="020F0502020204030204" pitchFamily="34" charset="0"/>
            </a:endParaRPr>
          </a:p>
          <a:p>
            <a:pPr marL="342900" marR="0" lvl="0" indent="-342900">
              <a:buFont typeface="Symbol" pitchFamily="2" charset="2"/>
              <a:buChar char=""/>
            </a:pPr>
            <a:r>
              <a:rPr lang="es-ES" sz="1100" dirty="0">
                <a:solidFill>
                  <a:srgbClr val="0F173D"/>
                </a:solidFill>
                <a:effectLst/>
                <a:latin typeface="Poppins" pitchFamily="2" charset="77"/>
                <a:ea typeface="Times New Roman" panose="02020603050405020304" pitchFamily="18" charset="0"/>
                <a:cs typeface="Calibri" panose="020F0502020204030204" pitchFamily="34" charset="0"/>
              </a:rPr>
              <a:t>¡Bienvenido al maravilloso mundo de la geometría! Gracias por hacer tiempo para trabajar juntos hoy. ¡Espero con interés explorar el aprendizaje de la geometría infantil con usted! </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342900" marR="0" lvl="0" indent="-342900">
              <a:buFont typeface="Symbol" pitchFamily="2" charset="2"/>
              <a:buChar char=""/>
            </a:pPr>
            <a:r>
              <a:rPr lang="es-ES" sz="1100" dirty="0">
                <a:solidFill>
                  <a:srgbClr val="0F173D"/>
                </a:solidFill>
                <a:effectLst/>
                <a:latin typeface="Poppins" pitchFamily="2" charset="77"/>
                <a:ea typeface="Times New Roman" panose="02020603050405020304" pitchFamily="18" charset="0"/>
                <a:cs typeface="Calibri" panose="020F0502020204030204" pitchFamily="34" charset="0"/>
              </a:rPr>
              <a:t>Usaremos "TK" para referirse al kindergarten de transición y "K" para el kindergarten.</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0" marR="0">
              <a:spcBef>
                <a:spcPts val="600"/>
              </a:spcBef>
            </a:pPr>
            <a:r>
              <a:rPr lang="es-ES" sz="1200" b="1" kern="1200" dirty="0">
                <a:solidFill>
                  <a:srgbClr val="0F173D"/>
                </a:solidFill>
                <a:effectLst/>
                <a:latin typeface="Poppins" pitchFamily="2" charset="77"/>
                <a:ea typeface="+mn-ea"/>
                <a:cs typeface="Calibri" panose="020F0502020204030204" pitchFamily="34" charset="0"/>
              </a:rPr>
              <a:t>Notas del facilitador</a:t>
            </a:r>
            <a:endParaRPr lang="en-US" sz="1200" b="1" kern="1200" dirty="0">
              <a:solidFill>
                <a:srgbClr val="0F173D"/>
              </a:solidFill>
              <a:effectLst/>
              <a:latin typeface="Poppins" pitchFamily="2" charset="77"/>
              <a:ea typeface="+mn-ea"/>
              <a:cs typeface="Calibri" panose="020F0502020204030204" pitchFamily="34" charset="0"/>
            </a:endParaRPr>
          </a:p>
          <a:p>
            <a:pPr marL="342900" marR="0" lvl="0" indent="-342900">
              <a:buFont typeface="Symbol" pitchFamily="2" charset="2"/>
              <a:buChar char=""/>
            </a:pPr>
            <a:r>
              <a:rPr lang="es-ES" sz="1100" dirty="0">
                <a:solidFill>
                  <a:srgbClr val="0F173D"/>
                </a:solidFill>
                <a:effectLst/>
                <a:latin typeface="Poppins" pitchFamily="2" charset="77"/>
                <a:ea typeface="Times New Roman" panose="02020603050405020304" pitchFamily="18" charset="0"/>
                <a:cs typeface="Calibri" panose="020F0502020204030204" pitchFamily="34" charset="0"/>
              </a:rPr>
              <a:t>Proporcione notas adhesivas y marcadores a las mesas. Invite a los participantes a dibujar formas (una por nota adhesiva) hasta que comience la sesión. Anímelos a dibujar tantas formas diferentes como puedan imaginar. Los participantes los clasificarán cuando discutamos las formas típicas y atípicas más adelante en la sesión. (Es posible que desee incluir estas instrucciones en un gráfico.) Invite a las personas que no puedan usar las manos para dibujar a trabajar con una pareja.</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342900" marR="0" lvl="0" indent="-342900">
              <a:buFont typeface="Symbol" pitchFamily="2" charset="2"/>
              <a:buChar char=""/>
            </a:pPr>
            <a:r>
              <a:rPr lang="es-ES" sz="1100" dirty="0">
                <a:solidFill>
                  <a:srgbClr val="0F173D"/>
                </a:solidFill>
                <a:effectLst/>
                <a:latin typeface="Poppins" pitchFamily="2" charset="77"/>
                <a:ea typeface="Times New Roman" panose="02020603050405020304" pitchFamily="18" charset="0"/>
                <a:cs typeface="Calibri" panose="020F0502020204030204" pitchFamily="34" charset="0"/>
              </a:rPr>
              <a:t>Ajuste los puntos de conversación para incluir presentaciones relevantes, "limpieza" y otra información que los participantes deban saber.</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342900" marR="0" lvl="0" indent="-342900">
              <a:buFont typeface="Symbol" pitchFamily="2" charset="2"/>
              <a:buChar char=""/>
            </a:pPr>
            <a:r>
              <a:rPr lang="es-ES" sz="1100" dirty="0">
                <a:solidFill>
                  <a:srgbClr val="0F173D"/>
                </a:solidFill>
                <a:effectLst/>
                <a:latin typeface="Poppins" pitchFamily="2" charset="77"/>
                <a:ea typeface="Times New Roman" panose="02020603050405020304" pitchFamily="18" charset="0"/>
                <a:cs typeface="Calibri" panose="020F0502020204030204" pitchFamily="34" charset="0"/>
              </a:rPr>
              <a:t>Al planificar su sesión de aprendizaje profesional, considere el contenido de cada uno de los PPT en esta serie:</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742950" marR="0" lvl="1" indent="-285750">
              <a:buFont typeface="Courier New" panose="02070309020205020404" pitchFamily="49" charset="0"/>
              <a:buChar char="o"/>
            </a:pPr>
            <a:r>
              <a:rPr lang="es-ES" sz="1100" dirty="0">
                <a:solidFill>
                  <a:srgbClr val="0F173D"/>
                </a:solidFill>
                <a:effectLst/>
                <a:latin typeface="Poppins" pitchFamily="2" charset="77"/>
                <a:ea typeface="Times New Roman" panose="02020603050405020304" pitchFamily="18" charset="0"/>
                <a:cs typeface="Calibri" panose="020F0502020204030204" pitchFamily="34" charset="0"/>
              </a:rPr>
              <a:t>PPT 1 " Introducción a la geometría: Recién nacido–8 años" describe la información fundamental sobre el aprendizaje de la geometría de los niños desde el nacimiento hasta los ocho años. Esta sesión introductoria también incluye oportunidades para que los participantes usen habilidades de geometría.</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742950" marR="0" lvl="1" indent="-285750">
              <a:buFont typeface="Courier New" panose="02070309020205020404" pitchFamily="49" charset="0"/>
              <a:buChar char="o"/>
            </a:pPr>
            <a:r>
              <a:rPr lang="es-ES" sz="1100" dirty="0">
                <a:solidFill>
                  <a:srgbClr val="0F173D"/>
                </a:solidFill>
                <a:effectLst/>
                <a:latin typeface="Poppins" pitchFamily="2" charset="77"/>
                <a:ea typeface="Times New Roman" panose="02020603050405020304" pitchFamily="18" charset="0"/>
                <a:cs typeface="Calibri" panose="020F0502020204030204" pitchFamily="34" charset="0"/>
              </a:rPr>
              <a:t>PPT 2a "Geometría: Los bebés y niños pequeños" describe el aprendizaje temprano de geometría de bebés y niños pequeños ideas sobre cómo apoyarlos.</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742950" marR="0" lvl="1" indent="-285750">
              <a:buFont typeface="Courier New" panose="02070309020205020404" pitchFamily="49" charset="0"/>
              <a:buChar char="o"/>
            </a:pPr>
            <a:r>
              <a:rPr lang="es-ES" sz="1100" dirty="0">
                <a:solidFill>
                  <a:srgbClr val="0F173D"/>
                </a:solidFill>
                <a:effectLst/>
                <a:latin typeface="Poppins" pitchFamily="2" charset="77"/>
                <a:ea typeface="Times New Roman" panose="02020603050405020304" pitchFamily="18" charset="0"/>
                <a:cs typeface="Calibri" panose="020F0502020204030204" pitchFamily="34" charset="0"/>
              </a:rPr>
              <a:t>PPT 2b "Geometría: Preescolar, kindergarten de transición y kindergarten" describe el desarrollo del aprendizaje de geometría para preescolares, TK y K e ideas sobre cómo apoyarlo.</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742950" marR="0" lvl="1" indent="-285750">
              <a:buFont typeface="Courier New" panose="02070309020205020404" pitchFamily="49" charset="0"/>
              <a:buChar char="o"/>
            </a:pPr>
            <a:r>
              <a:rPr lang="es-ES" sz="1100" dirty="0">
                <a:solidFill>
                  <a:srgbClr val="0F173D"/>
                </a:solidFill>
                <a:effectLst/>
                <a:latin typeface="Poppins" pitchFamily="2" charset="77"/>
                <a:ea typeface="Times New Roman" panose="02020603050405020304" pitchFamily="18" charset="0"/>
                <a:cs typeface="Calibri" panose="020F0502020204030204" pitchFamily="34" charset="0"/>
              </a:rPr>
              <a:t>PPT 2c "Geometría: Niños de primaria temprana" describe el desarrollo del aprendizaje de geometría para niños de primer y segundo grado e ideas sobre cómo apoyarlo.</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342900" marR="0" lvl="0" indent="-342900">
              <a:buFont typeface="Symbol" pitchFamily="2" charset="2"/>
              <a:buChar char=""/>
            </a:pPr>
            <a:r>
              <a:rPr lang="es-ES" sz="1100" dirty="0">
                <a:solidFill>
                  <a:srgbClr val="0F173D"/>
                </a:solidFill>
                <a:effectLst/>
                <a:latin typeface="Poppins" pitchFamily="2" charset="77"/>
                <a:ea typeface="Times New Roman" panose="02020603050405020304" pitchFamily="18" charset="0"/>
                <a:cs typeface="Calibri" panose="020F0502020204030204" pitchFamily="34" charset="0"/>
              </a:rPr>
              <a:t>Le animamos a que ofrezca el contenido en PPT 1 antes de, o en combinación con, el contenido en una de las series de diapositivas específicas para la edad (PPT 2a, PPT 2b o PPT 2c). Juntos, PPT 1 y una de las series de diapositivas específicas para cada edad componen una sesión de aprendizaje profesional de tres horas.</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1</a:t>
            </a:fld>
            <a:endParaRPr lang="en-US"/>
          </a:p>
        </p:txBody>
      </p:sp>
    </p:spTree>
    <p:extLst>
      <p:ext uri="{BB962C8B-B14F-4D97-AF65-F5344CB8AC3E}">
        <p14:creationId xmlns:p14="http://schemas.microsoft.com/office/powerpoint/2010/main" val="5264198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600"/>
              </a:spcBef>
            </a:pPr>
            <a:r>
              <a:rPr lang="es-ES" sz="1800" b="1" kern="1200" dirty="0">
                <a:solidFill>
                  <a:srgbClr val="0F173D"/>
                </a:solidFill>
                <a:effectLst/>
                <a:latin typeface="Poppins" pitchFamily="2" charset="77"/>
                <a:ea typeface="+mn-ea"/>
                <a:cs typeface="Calibri" panose="020F0502020204030204" pitchFamily="34" charset="0"/>
              </a:rPr>
              <a:t>Puntos de discusión</a:t>
            </a:r>
            <a:endParaRPr lang="en-US" sz="1800" b="1" kern="1200" dirty="0">
              <a:solidFill>
                <a:srgbClr val="0F173D"/>
              </a:solidFill>
              <a:effectLst/>
              <a:latin typeface="Poppins" pitchFamily="2" charset="77"/>
              <a:ea typeface="+mn-ea"/>
              <a:cs typeface="Calibri" panose="020F0502020204030204" pitchFamily="34" charset="0"/>
            </a:endParaRPr>
          </a:p>
          <a:p>
            <a:pPr marL="342900" marR="0" lvl="0" indent="-342900">
              <a:buFont typeface="Symbol" pitchFamily="2" charset="2"/>
              <a:buChar char=""/>
            </a:pPr>
            <a:r>
              <a:rPr lang="es-ES" sz="1800" dirty="0">
                <a:solidFill>
                  <a:srgbClr val="0F173D"/>
                </a:solidFill>
                <a:effectLst/>
                <a:latin typeface="Poppins" pitchFamily="2" charset="77"/>
                <a:ea typeface="+mn-ea"/>
                <a:cs typeface="Calibri" panose="020F0502020204030204" pitchFamily="34" charset="0"/>
              </a:rPr>
              <a:t>En la última actividad, jugamos con formas bidimensionales y tridimensionales. Ahora, discutamos cómo los niños pequeños aprenden sobre las formas.</a:t>
            </a:r>
            <a:endParaRPr lang="en-US" sz="1800" dirty="0">
              <a:solidFill>
                <a:srgbClr val="0F173D"/>
              </a:solidFill>
              <a:effectLst/>
              <a:latin typeface="Poppins" pitchFamily="2" charset="77"/>
              <a:ea typeface="Times New Roman" panose="02020603050405020304" pitchFamily="18"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10</a:t>
            </a:fld>
            <a:endParaRPr lang="en-US"/>
          </a:p>
        </p:txBody>
      </p:sp>
    </p:spTree>
    <p:extLst>
      <p:ext uri="{BB962C8B-B14F-4D97-AF65-F5344CB8AC3E}">
        <p14:creationId xmlns:p14="http://schemas.microsoft.com/office/powerpoint/2010/main" val="38790951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600"/>
              </a:spcBef>
            </a:pPr>
            <a:r>
              <a:rPr lang="es-ES" sz="1800" b="1" kern="1200" dirty="0">
                <a:solidFill>
                  <a:srgbClr val="0F173D"/>
                </a:solidFill>
                <a:effectLst/>
                <a:latin typeface="Poppins" pitchFamily="2" charset="77"/>
                <a:ea typeface="+mn-ea"/>
                <a:cs typeface="Calibri" panose="020F0502020204030204" pitchFamily="34" charset="0"/>
              </a:rPr>
              <a:t>Puntos de discusión</a:t>
            </a:r>
            <a:endParaRPr lang="en-US" sz="1800" b="1" kern="1200" dirty="0">
              <a:solidFill>
                <a:srgbClr val="0F173D"/>
              </a:solidFill>
              <a:effectLst/>
              <a:latin typeface="Poppins" pitchFamily="2" charset="77"/>
              <a:ea typeface="+mn-ea"/>
              <a:cs typeface="Calibri" panose="020F0502020204030204" pitchFamily="34" charset="0"/>
            </a:endParaRPr>
          </a:p>
          <a:p>
            <a:pPr marL="0" marR="0"/>
            <a:r>
              <a:rPr lang="es-ES" sz="1800" kern="100" dirty="0">
                <a:solidFill>
                  <a:srgbClr val="0F173D"/>
                </a:solidFill>
                <a:effectLst/>
                <a:latin typeface="Poppins" pitchFamily="2" charset="77"/>
                <a:ea typeface="Calibri" panose="020F0502020204030204" pitchFamily="34" charset="0"/>
                <a:cs typeface="Times New Roman" panose="02020603050405020304" pitchFamily="18" charset="0"/>
              </a:rPr>
              <a:t>En las próximas diapositivas, describiremos cinco componentes importantes del aprendizaje de la forma de los niños</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t>
            </a:r>
          </a:p>
          <a:p>
            <a:pPr marL="342900" marR="0" lvl="0" indent="-342900">
              <a:buFont typeface="Symbol" pitchFamily="2" charset="2"/>
              <a:buChar char=""/>
            </a:pPr>
            <a:r>
              <a:rPr lang="es-ES" sz="1800" dirty="0">
                <a:solidFill>
                  <a:srgbClr val="0F173D"/>
                </a:solidFill>
                <a:effectLst/>
                <a:latin typeface="Poppins" pitchFamily="2" charset="77"/>
                <a:ea typeface="Times New Roman" panose="02020603050405020304" pitchFamily="18" charset="0"/>
                <a:cs typeface="Calibri" panose="020F0502020204030204" pitchFamily="34" charset="0"/>
              </a:rPr>
              <a:t>Observar similitudes y diferencias entre las formas bidimensionales y tridimensionales que hay en su entorno </a:t>
            </a:r>
            <a:endParaRPr lang="en-US" sz="18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342900" marR="0" lvl="0" indent="-342900">
              <a:buFont typeface="Symbol" pitchFamily="2" charset="2"/>
              <a:buChar char=""/>
            </a:pPr>
            <a:r>
              <a:rPr lang="es-ES" sz="1800" dirty="0">
                <a:solidFill>
                  <a:srgbClr val="0F173D"/>
                </a:solidFill>
                <a:effectLst/>
                <a:latin typeface="Poppins" pitchFamily="2" charset="77"/>
                <a:ea typeface="Times New Roman" panose="02020603050405020304" pitchFamily="18" charset="0"/>
                <a:cs typeface="Calibri" panose="020F0502020204030204" pitchFamily="34" charset="0"/>
              </a:rPr>
              <a:t>Clasificar las formas en base a similitudes y diferencias </a:t>
            </a:r>
            <a:endParaRPr lang="en-US" sz="18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342900" marR="0" lvl="0" indent="-342900">
              <a:buFont typeface="Symbol" pitchFamily="2" charset="2"/>
              <a:buChar char=""/>
            </a:pPr>
            <a:r>
              <a:rPr lang="es-ES" sz="1800" dirty="0">
                <a:solidFill>
                  <a:srgbClr val="0F173D"/>
                </a:solidFill>
                <a:effectLst/>
                <a:latin typeface="Poppins" pitchFamily="2" charset="77"/>
                <a:ea typeface="Times New Roman" panose="02020603050405020304" pitchFamily="18" charset="0"/>
                <a:cs typeface="Calibri" panose="020F0502020204030204" pitchFamily="34" charset="0"/>
              </a:rPr>
              <a:t>Nombres en inglés, sus idiomas de origen o ambos</a:t>
            </a:r>
            <a:endParaRPr lang="en-US" sz="18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342900" marR="0" lvl="0" indent="-342900">
              <a:buFont typeface="Symbol" pitchFamily="2" charset="2"/>
              <a:buChar char=""/>
            </a:pPr>
            <a:r>
              <a:rPr lang="es-ES" sz="1800" dirty="0">
                <a:solidFill>
                  <a:srgbClr val="0F173D"/>
                </a:solidFill>
                <a:effectLst/>
                <a:latin typeface="Poppins" pitchFamily="2" charset="77"/>
                <a:ea typeface="Times New Roman" panose="02020603050405020304" pitchFamily="18" charset="0"/>
                <a:cs typeface="Calibri" panose="020F0502020204030204" pitchFamily="34" charset="0"/>
              </a:rPr>
              <a:t>Entender que las formas tienen diferentes atributos y utilizar estos atributos para identificar las formas</a:t>
            </a:r>
            <a:endParaRPr lang="en-US" sz="18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342900" marR="0" lvl="0" indent="-342900">
              <a:buFont typeface="Symbol" pitchFamily="2" charset="2"/>
              <a:buChar char=""/>
            </a:pPr>
            <a:r>
              <a:rPr lang="es-ES" sz="1800" dirty="0">
                <a:solidFill>
                  <a:srgbClr val="0F173D"/>
                </a:solidFill>
                <a:effectLst/>
                <a:latin typeface="Poppins" pitchFamily="2" charset="77"/>
                <a:ea typeface="Times New Roman" panose="02020603050405020304" pitchFamily="18" charset="0"/>
                <a:cs typeface="Calibri" panose="020F0502020204030204" pitchFamily="34" charset="0"/>
              </a:rPr>
              <a:t>Componer y descomponer las formas</a:t>
            </a:r>
            <a:endParaRPr lang="en-US" sz="18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0" marR="0">
              <a:spcBef>
                <a:spcPts val="600"/>
              </a:spcBef>
            </a:pPr>
            <a:r>
              <a:rPr lang="es-ES" sz="1800" b="1" kern="1200" dirty="0">
                <a:solidFill>
                  <a:srgbClr val="0F173D"/>
                </a:solidFill>
                <a:effectLst/>
                <a:latin typeface="Poppins" pitchFamily="2" charset="77"/>
                <a:ea typeface="+mn-ea"/>
                <a:cs typeface="Calibri" panose="020F0502020204030204" pitchFamily="34" charset="0"/>
              </a:rPr>
              <a:t>Notas del facilitador</a:t>
            </a:r>
            <a:endParaRPr lang="en-US" sz="1800" b="1" kern="1200" dirty="0">
              <a:solidFill>
                <a:srgbClr val="0F173D"/>
              </a:solidFill>
              <a:effectLst/>
              <a:latin typeface="Poppins" pitchFamily="2" charset="77"/>
              <a:ea typeface="+mn-ea"/>
              <a:cs typeface="Calibri" panose="020F0502020204030204" pitchFamily="34" charset="0"/>
            </a:endParaRPr>
          </a:p>
          <a:p>
            <a:pPr marL="0" marR="0">
              <a:spcBef>
                <a:spcPts val="600"/>
              </a:spcBef>
              <a:spcAft>
                <a:spcPts val="600"/>
              </a:spcAft>
            </a:pPr>
            <a:r>
              <a:rPr lang="es-ES" sz="1800" kern="100" dirty="0">
                <a:solidFill>
                  <a:srgbClr val="0F173D"/>
                </a:solidFill>
                <a:effectLst/>
                <a:latin typeface="Poppins" pitchFamily="2" charset="77"/>
                <a:ea typeface="Calibri" panose="020F0502020204030204" pitchFamily="34" charset="0"/>
                <a:cs typeface="Times New Roman" panose="02020603050405020304" pitchFamily="18" charset="0"/>
              </a:rPr>
              <a:t>Para una comprensión más profunda de cómo los niños aprenden sobre las formas, considere leer el informe de investigación </a:t>
            </a:r>
            <a:r>
              <a:rPr lang="es-ES" sz="1800" b="1" kern="100" dirty="0">
                <a:solidFill>
                  <a:srgbClr val="0F173D"/>
                </a:solidFill>
                <a:effectLst/>
                <a:latin typeface="Poppins" pitchFamily="2" charset="77"/>
                <a:ea typeface="Calibri" panose="020F0502020204030204" pitchFamily="34" charset="0"/>
                <a:cs typeface="Times New Roman" panose="02020603050405020304" pitchFamily="18" charset="0"/>
              </a:rPr>
              <a:t>Las figuras geométricas y el razonamiento espacial: El desarrollo del conocimiento sobre geometría desde la infancia hasta los primeros años de la escuela</a:t>
            </a:r>
            <a:r>
              <a:rPr lang="es-ES" sz="1800" kern="100" dirty="0">
                <a:solidFill>
                  <a:srgbClr val="0F173D"/>
                </a:solidFill>
                <a:effectLst/>
                <a:latin typeface="Poppins" pitchFamily="2" charset="77"/>
                <a:ea typeface="Calibri" panose="020F0502020204030204" pitchFamily="34" charset="0"/>
                <a:cs typeface="Times New Roman" panose="02020603050405020304" pitchFamily="18" charset="0"/>
              </a:rPr>
              <a:t>.</a:t>
            </a:r>
            <a:endParaRPr lang="en-US" sz="1800" kern="100" dirty="0">
              <a:solidFill>
                <a:srgbClr val="0F173D"/>
              </a:solidFill>
              <a:effectLst/>
              <a:latin typeface="Poppins" pitchFamily="2" charset="77"/>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11</a:t>
            </a:fld>
            <a:endParaRPr lang="en-US"/>
          </a:p>
        </p:txBody>
      </p:sp>
    </p:spTree>
    <p:extLst>
      <p:ext uri="{BB962C8B-B14F-4D97-AF65-F5344CB8AC3E}">
        <p14:creationId xmlns:p14="http://schemas.microsoft.com/office/powerpoint/2010/main" val="8331045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600"/>
              </a:spcBef>
            </a:pPr>
            <a:r>
              <a:rPr lang="es-ES" sz="1800" b="1" kern="1200" dirty="0">
                <a:solidFill>
                  <a:srgbClr val="0F173D"/>
                </a:solidFill>
                <a:effectLst/>
                <a:latin typeface="Poppins" pitchFamily="2" charset="77"/>
                <a:ea typeface="+mn-ea"/>
                <a:cs typeface="Calibri" panose="020F0502020204030204" pitchFamily="34" charset="0"/>
              </a:rPr>
              <a:t>Puntos de discusión</a:t>
            </a:r>
            <a:endParaRPr lang="en-US" sz="1800" b="1" kern="1200" dirty="0">
              <a:solidFill>
                <a:srgbClr val="0F173D"/>
              </a:solidFill>
              <a:effectLst/>
              <a:latin typeface="Poppins" pitchFamily="2" charset="77"/>
              <a:ea typeface="+mn-ea"/>
              <a:cs typeface="Calibri" panose="020F0502020204030204" pitchFamily="34" charset="0"/>
            </a:endParaRPr>
          </a:p>
          <a:p>
            <a:pPr marL="342900" marR="0" lvl="0" indent="-342900">
              <a:buFont typeface="Symbol" pitchFamily="2" charset="2"/>
              <a:buChar char=""/>
            </a:pPr>
            <a:r>
              <a:rPr lang="es-ES" sz="1800" dirty="0">
                <a:solidFill>
                  <a:srgbClr val="0F173D"/>
                </a:solidFill>
                <a:effectLst/>
                <a:latin typeface="Poppins" pitchFamily="2" charset="77"/>
                <a:ea typeface="Times New Roman" panose="02020603050405020304" pitchFamily="18" charset="0"/>
                <a:cs typeface="Calibri" panose="020F0502020204030204" pitchFamily="34" charset="0"/>
              </a:rPr>
              <a:t>La percepción de similitudes y diferencias describe la capacidad de notar similitudes y diferencias en los atributos de los objetos, como la forma, el tamaño, el color y la textura. Los niños pueden hacer esto al tocar, hablar y mirar objetos. </a:t>
            </a:r>
            <a:endParaRPr lang="en-US" sz="18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342900" marR="0" lvl="0" indent="-342900">
              <a:buFont typeface="Symbol" pitchFamily="2" charset="2"/>
              <a:buChar char=""/>
            </a:pPr>
            <a:r>
              <a:rPr lang="es-ES" sz="1800" dirty="0">
                <a:solidFill>
                  <a:srgbClr val="0F173D"/>
                </a:solidFill>
                <a:effectLst/>
                <a:latin typeface="Poppins" pitchFamily="2" charset="77"/>
                <a:ea typeface="Times New Roman" panose="02020603050405020304" pitchFamily="18" charset="0"/>
                <a:cs typeface="Calibri" panose="020F0502020204030204" pitchFamily="34" charset="0"/>
              </a:rPr>
              <a:t>Cuando los niños notan por primera vez similitudes y diferencias entre las formas, pueden </a:t>
            </a:r>
            <a:r>
              <a:rPr lang="es-ES" sz="1800" b="1" dirty="0">
                <a:solidFill>
                  <a:srgbClr val="0F173D"/>
                </a:solidFill>
                <a:effectLst/>
                <a:latin typeface="Poppins" pitchFamily="2" charset="77"/>
                <a:ea typeface="Times New Roman" panose="02020603050405020304" pitchFamily="18" charset="0"/>
                <a:cs typeface="Calibri" panose="020F0502020204030204" pitchFamily="34" charset="0"/>
              </a:rPr>
              <a:t>ver</a:t>
            </a:r>
            <a:r>
              <a:rPr lang="es-ES" sz="1800" dirty="0">
                <a:solidFill>
                  <a:srgbClr val="0F173D"/>
                </a:solidFill>
                <a:effectLst/>
                <a:latin typeface="Poppins" pitchFamily="2" charset="77"/>
                <a:ea typeface="Times New Roman" panose="02020603050405020304" pitchFamily="18" charset="0"/>
                <a:cs typeface="Calibri" panose="020F0502020204030204" pitchFamily="34" charset="0"/>
              </a:rPr>
              <a:t> o </a:t>
            </a:r>
            <a:r>
              <a:rPr lang="es-ES" sz="1800" b="1" dirty="0">
                <a:solidFill>
                  <a:srgbClr val="0F173D"/>
                </a:solidFill>
                <a:effectLst/>
                <a:latin typeface="Poppins" pitchFamily="2" charset="77"/>
                <a:ea typeface="Times New Roman" panose="02020603050405020304" pitchFamily="18" charset="0"/>
                <a:cs typeface="Calibri" panose="020F0502020204030204" pitchFamily="34" charset="0"/>
              </a:rPr>
              <a:t>sentir</a:t>
            </a:r>
            <a:r>
              <a:rPr lang="es-ES" sz="1800" dirty="0">
                <a:solidFill>
                  <a:srgbClr val="0F173D"/>
                </a:solidFill>
                <a:effectLst/>
                <a:latin typeface="Poppins" pitchFamily="2" charset="77"/>
                <a:ea typeface="Times New Roman" panose="02020603050405020304" pitchFamily="18" charset="0"/>
                <a:cs typeface="Calibri" panose="020F0502020204030204" pitchFamily="34" charset="0"/>
              </a:rPr>
              <a:t> que dos formas son diferentes. Sin embargo, no entienden </a:t>
            </a:r>
            <a:r>
              <a:rPr lang="es-ES" sz="1800" b="1" dirty="0">
                <a:solidFill>
                  <a:srgbClr val="0F173D"/>
                </a:solidFill>
                <a:effectLst/>
                <a:latin typeface="Poppins" pitchFamily="2" charset="77"/>
                <a:ea typeface="Times New Roman" panose="02020603050405020304" pitchFamily="18" charset="0"/>
                <a:cs typeface="Calibri" panose="020F0502020204030204" pitchFamily="34" charset="0"/>
              </a:rPr>
              <a:t>cómo</a:t>
            </a:r>
            <a:r>
              <a:rPr lang="es-ES" sz="1800" dirty="0">
                <a:solidFill>
                  <a:srgbClr val="0F173D"/>
                </a:solidFill>
                <a:effectLst/>
                <a:latin typeface="Poppins" pitchFamily="2" charset="77"/>
                <a:ea typeface="Times New Roman" panose="02020603050405020304" pitchFamily="18" charset="0"/>
                <a:cs typeface="Calibri" panose="020F0502020204030204" pitchFamily="34" charset="0"/>
              </a:rPr>
              <a:t> estas formas son similares o diferentes. Los niños desarrollan una comprensión más profunda de lo que hace que las formas sean similares o diferentes a medida que aprenden a clasificar las formas y a conocer sus atributos.</a:t>
            </a:r>
            <a:endParaRPr lang="en-US" sz="1800" dirty="0">
              <a:solidFill>
                <a:srgbClr val="0F173D"/>
              </a:solidFill>
              <a:effectLst/>
              <a:latin typeface="Poppins" pitchFamily="2" charset="77"/>
              <a:ea typeface="Times New Roman" panose="02020603050405020304" pitchFamily="18"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12</a:t>
            </a:fld>
            <a:endParaRPr lang="en-US"/>
          </a:p>
        </p:txBody>
      </p:sp>
    </p:spTree>
    <p:extLst>
      <p:ext uri="{BB962C8B-B14F-4D97-AF65-F5344CB8AC3E}">
        <p14:creationId xmlns:p14="http://schemas.microsoft.com/office/powerpoint/2010/main" val="22513795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600"/>
              </a:spcBef>
            </a:pPr>
            <a:r>
              <a:rPr lang="es-ES" sz="1200" b="1" kern="1200" dirty="0">
                <a:solidFill>
                  <a:srgbClr val="0F173D"/>
                </a:solidFill>
                <a:effectLst/>
                <a:latin typeface="Poppins" pitchFamily="2" charset="77"/>
                <a:ea typeface="+mn-ea"/>
                <a:cs typeface="Calibri" panose="020F0502020204030204" pitchFamily="34" charset="0"/>
              </a:rPr>
              <a:t>Puntos de discusión</a:t>
            </a:r>
            <a:endParaRPr lang="en-US" sz="1200" b="1" kern="1200" dirty="0">
              <a:solidFill>
                <a:srgbClr val="0F173D"/>
              </a:solidFill>
              <a:effectLst/>
              <a:latin typeface="Poppins" pitchFamily="2" charset="77"/>
              <a:ea typeface="+mn-ea"/>
              <a:cs typeface="Calibri" panose="020F0502020204030204" pitchFamily="34" charset="0"/>
            </a:endParaRPr>
          </a:p>
          <a:p>
            <a:pPr marL="342900" marR="0" lvl="0" indent="-342900">
              <a:buFont typeface="Symbol" pitchFamily="2" charset="2"/>
              <a:buChar char=""/>
            </a:pPr>
            <a:r>
              <a:rPr lang="es-ES" sz="1100" dirty="0">
                <a:solidFill>
                  <a:srgbClr val="0F173D"/>
                </a:solidFill>
                <a:effectLst/>
                <a:latin typeface="Poppins" pitchFamily="2" charset="77"/>
                <a:ea typeface="Times New Roman" panose="02020603050405020304" pitchFamily="18" charset="0"/>
                <a:cs typeface="Calibri" panose="020F0502020204030204" pitchFamily="34" charset="0"/>
              </a:rPr>
              <a:t>Clasificar formas es agrupar las formas en base a similitudes. </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342900" marR="0" lvl="0" indent="-342900">
              <a:buFont typeface="Symbol" pitchFamily="2" charset="2"/>
              <a:buChar char=""/>
            </a:pPr>
            <a:r>
              <a:rPr lang="es-ES" sz="1100" dirty="0">
                <a:solidFill>
                  <a:srgbClr val="0F173D"/>
                </a:solidFill>
                <a:effectLst/>
                <a:latin typeface="Poppins" pitchFamily="2" charset="77"/>
                <a:ea typeface="Times New Roman" panose="02020603050405020304" pitchFamily="18" charset="0"/>
                <a:cs typeface="Calibri" panose="020F0502020204030204" pitchFamily="34" charset="0"/>
              </a:rPr>
              <a:t>Una vez que los niños notan cómo los objetos son similares y diferentes, comienzan con naturalidad a agrupar objetos similares en categorías. </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342900" marR="0" lvl="0" indent="-342900">
              <a:buFont typeface="Symbol" pitchFamily="2" charset="2"/>
              <a:buChar char=""/>
            </a:pPr>
            <a:r>
              <a:rPr lang="es-ES" sz="1100" dirty="0">
                <a:solidFill>
                  <a:srgbClr val="0F173D"/>
                </a:solidFill>
                <a:effectLst/>
                <a:latin typeface="Poppins" pitchFamily="2" charset="77"/>
                <a:ea typeface="Times New Roman" panose="02020603050405020304" pitchFamily="18" charset="0"/>
                <a:cs typeface="Calibri" panose="020F0502020204030204" pitchFamily="34" charset="0"/>
              </a:rPr>
              <a:t>Por la investigación, sabemos que, en su primer año, los bebés forman categorías para muchos tipos diferentes de objetos familiares (Quinn et al., 2001; </a:t>
            </a:r>
            <a:r>
              <a:rPr lang="es-ES" sz="1100" dirty="0" err="1">
                <a:solidFill>
                  <a:srgbClr val="0F173D"/>
                </a:solidFill>
                <a:effectLst/>
                <a:latin typeface="Poppins" pitchFamily="2" charset="77"/>
                <a:ea typeface="Times New Roman" panose="02020603050405020304" pitchFamily="18" charset="0"/>
                <a:cs typeface="Calibri" panose="020F0502020204030204" pitchFamily="34" charset="0"/>
              </a:rPr>
              <a:t>Rakinson</a:t>
            </a:r>
            <a:r>
              <a:rPr lang="es-ES" sz="1100" dirty="0">
                <a:solidFill>
                  <a:srgbClr val="0F173D"/>
                </a:solidFill>
                <a:effectLst/>
                <a:latin typeface="Poppins" pitchFamily="2" charset="77"/>
                <a:ea typeface="Times New Roman" panose="02020603050405020304" pitchFamily="18" charset="0"/>
                <a:cs typeface="Calibri" panose="020F0502020204030204" pitchFamily="34" charset="0"/>
              </a:rPr>
              <a:t> &amp; </a:t>
            </a:r>
            <a:r>
              <a:rPr lang="es-ES" sz="1100" dirty="0" err="1">
                <a:solidFill>
                  <a:srgbClr val="0F173D"/>
                </a:solidFill>
                <a:effectLst/>
                <a:latin typeface="Poppins" pitchFamily="2" charset="77"/>
                <a:ea typeface="Times New Roman" panose="02020603050405020304" pitchFamily="18" charset="0"/>
                <a:cs typeface="Calibri" panose="020F0502020204030204" pitchFamily="34" charset="0"/>
              </a:rPr>
              <a:t>Yermolayeva</a:t>
            </a:r>
            <a:r>
              <a:rPr lang="es-ES" sz="1100" dirty="0">
                <a:solidFill>
                  <a:srgbClr val="0F173D"/>
                </a:solidFill>
                <a:effectLst/>
                <a:latin typeface="Poppins" pitchFamily="2" charset="77"/>
                <a:ea typeface="Times New Roman" panose="02020603050405020304" pitchFamily="18" charset="0"/>
                <a:cs typeface="Calibri" panose="020F0502020204030204" pitchFamily="34" charset="0"/>
              </a:rPr>
              <a:t>, 2010). Estas categorías van desde muebles a animales y formas básicas como círculos y cuadrados.</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342900" marR="0" lvl="0" indent="-342900">
              <a:buFont typeface="Symbol" pitchFamily="2" charset="2"/>
              <a:buChar char=""/>
            </a:pPr>
            <a:r>
              <a:rPr lang="es-ES" sz="1100" dirty="0">
                <a:solidFill>
                  <a:srgbClr val="0F173D"/>
                </a:solidFill>
                <a:effectLst/>
                <a:latin typeface="Poppins" pitchFamily="2" charset="77"/>
                <a:ea typeface="Times New Roman" panose="02020603050405020304" pitchFamily="18" charset="0"/>
                <a:cs typeface="Calibri" panose="020F0502020204030204" pitchFamily="34" charset="0"/>
              </a:rPr>
              <a:t>A medida que los niños se exponen a más objetos, clasifican los objetos con mayor precisión. Para las formas, agrupan formas similares con mayor precisión (por ejemplo, muchos tipos diferentes de triángulos). También saben cuándo algo pertenece a una categoría de forma diferente (por ejemplo, un trapecio es diferente de un cuadrado). </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342900" marR="0" lvl="0" indent="-342900">
              <a:buFont typeface="Symbol" pitchFamily="2" charset="2"/>
              <a:buChar char=""/>
            </a:pPr>
            <a:r>
              <a:rPr lang="es-ES" sz="1100" dirty="0">
                <a:solidFill>
                  <a:srgbClr val="0F173D"/>
                </a:solidFill>
                <a:effectLst/>
                <a:latin typeface="Poppins" pitchFamily="2" charset="77"/>
                <a:ea typeface="Times New Roman" panose="02020603050405020304" pitchFamily="18" charset="0"/>
                <a:cs typeface="Calibri" panose="020F0502020204030204" pitchFamily="34" charset="0"/>
              </a:rPr>
              <a:t>Las estrategias de los niños para clasificar las formas cambian con el tiempo:</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742950" marR="0" lvl="1" indent="-285750">
              <a:buFont typeface="Courier New" panose="02070309020205020404" pitchFamily="49" charset="0"/>
              <a:buChar char="o"/>
            </a:pPr>
            <a:r>
              <a:rPr lang="es-ES" sz="1100" dirty="0">
                <a:solidFill>
                  <a:srgbClr val="0F173D"/>
                </a:solidFill>
                <a:effectLst/>
                <a:latin typeface="Poppins" pitchFamily="2" charset="77"/>
                <a:ea typeface="Times New Roman" panose="02020603050405020304" pitchFamily="18" charset="0"/>
                <a:cs typeface="Calibri" panose="020F0502020204030204" pitchFamily="34" charset="0"/>
              </a:rPr>
              <a:t>Cuando los niños comienzan a clasificar formas, tienden a concentrarse en las características generales de una forma. Por ejemplo, se centran en cómo "redondo" o "puntiagudo" es una forma. </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742950" marR="0" lvl="1" indent="-285750">
              <a:buFont typeface="Courier New" panose="02070309020205020404" pitchFamily="49" charset="0"/>
              <a:buChar char="o"/>
            </a:pPr>
            <a:r>
              <a:rPr lang="es-ES" sz="1100" dirty="0">
                <a:solidFill>
                  <a:srgbClr val="0F173D"/>
                </a:solidFill>
                <a:effectLst/>
                <a:latin typeface="Poppins" pitchFamily="2" charset="77"/>
                <a:ea typeface="Times New Roman" panose="02020603050405020304" pitchFamily="18" charset="0"/>
                <a:cs typeface="Calibri" panose="020F0502020204030204" pitchFamily="34" charset="0"/>
              </a:rPr>
              <a:t>Cuando los niños mayores clasifican las formas, también prestan atención a los atributos de una forma. Por ejemplo, notan cuántos lados tiene una forma. </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342900" marR="0" lvl="0" indent="-342900">
              <a:buFont typeface="Symbol" pitchFamily="2" charset="2"/>
              <a:buChar char=""/>
            </a:pPr>
            <a:r>
              <a:rPr lang="es-ES" sz="1100" dirty="0">
                <a:solidFill>
                  <a:srgbClr val="0F173D"/>
                </a:solidFill>
                <a:effectLst/>
                <a:latin typeface="Poppins" pitchFamily="2" charset="77"/>
                <a:ea typeface="Times New Roman" panose="02020603050405020304" pitchFamily="18" charset="0"/>
                <a:cs typeface="Calibri" panose="020F0502020204030204" pitchFamily="34" charset="0"/>
              </a:rPr>
              <a:t>Algunas clasificaciones de formas son más fáciles para los niños que otras. Discutamos esto con más detalle.</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13</a:t>
            </a:fld>
            <a:endParaRPr lang="en-US"/>
          </a:p>
        </p:txBody>
      </p:sp>
    </p:spTree>
    <p:extLst>
      <p:ext uri="{BB962C8B-B14F-4D97-AF65-F5344CB8AC3E}">
        <p14:creationId xmlns:p14="http://schemas.microsoft.com/office/powerpoint/2010/main" val="32306564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600"/>
              </a:spcBef>
            </a:pPr>
            <a:r>
              <a:rPr lang="es-ES" sz="1200" b="1" kern="1200" dirty="0">
                <a:solidFill>
                  <a:srgbClr val="0F173D"/>
                </a:solidFill>
                <a:effectLst/>
                <a:latin typeface="Poppins" pitchFamily="2" charset="77"/>
                <a:ea typeface="+mn-ea"/>
                <a:cs typeface="Calibri" panose="020F0502020204030204" pitchFamily="34" charset="0"/>
              </a:rPr>
              <a:t>Puntos de discusión</a:t>
            </a:r>
            <a:endParaRPr lang="en-US" sz="1200" b="1" kern="1200" dirty="0">
              <a:solidFill>
                <a:srgbClr val="0F173D"/>
              </a:solidFill>
              <a:effectLst/>
              <a:latin typeface="Poppins" pitchFamily="2" charset="77"/>
              <a:ea typeface="+mn-ea"/>
              <a:cs typeface="Calibri" panose="020F0502020204030204" pitchFamily="34" charset="0"/>
            </a:endParaRPr>
          </a:p>
          <a:p>
            <a:pPr marL="342900" marR="0" lvl="0" indent="-342900">
              <a:buFont typeface="Symbol" pitchFamily="2" charset="2"/>
              <a:buChar char=""/>
            </a:pPr>
            <a:r>
              <a:rPr lang="es-ES" sz="1100" dirty="0">
                <a:solidFill>
                  <a:srgbClr val="0F173D"/>
                </a:solidFill>
                <a:effectLst/>
                <a:latin typeface="Poppins" pitchFamily="2" charset="77"/>
                <a:ea typeface="Times New Roman" panose="02020603050405020304" pitchFamily="18" charset="0"/>
                <a:cs typeface="Calibri" panose="020F0502020204030204" pitchFamily="34" charset="0"/>
              </a:rPr>
              <a:t>El centrarse en características generales, como "redondo" o "puntiagudo", hace que algunas formas sean más fáciles de clasificar que otras:</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742950" marR="0" lvl="1" indent="-285750">
              <a:buFont typeface="Courier New" panose="02070309020205020404" pitchFamily="49" charset="0"/>
              <a:buChar char="o"/>
            </a:pPr>
            <a:r>
              <a:rPr lang="es-ES" sz="1100" dirty="0">
                <a:solidFill>
                  <a:srgbClr val="0F173D"/>
                </a:solidFill>
                <a:effectLst/>
                <a:latin typeface="Poppins" pitchFamily="2" charset="77"/>
                <a:ea typeface="Times New Roman" panose="02020603050405020304" pitchFamily="18" charset="0"/>
                <a:cs typeface="Calibri" panose="020F0502020204030204" pitchFamily="34" charset="0"/>
              </a:rPr>
              <a:t>Por ejemplo, cuando los niños observan tres círculos de diferente tamaño, como los de esta diapositiva, reconocen fácilmente que los tres círculos forman parte del mismo grupo. Aunque cada círculo es de un tamaño diferente, en todas las demás formas estas tres formas son las mismas.</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742950" marR="0" lvl="1" indent="-285750">
              <a:buFont typeface="Courier New" panose="02070309020205020404" pitchFamily="49" charset="0"/>
              <a:buChar char="o"/>
            </a:pPr>
            <a:r>
              <a:rPr lang="es-ES" sz="1100" dirty="0">
                <a:solidFill>
                  <a:srgbClr val="0F173D"/>
                </a:solidFill>
                <a:effectLst/>
                <a:latin typeface="Poppins" pitchFamily="2" charset="77"/>
                <a:ea typeface="Times New Roman" panose="02020603050405020304" pitchFamily="18" charset="0"/>
                <a:cs typeface="Calibri" panose="020F0502020204030204" pitchFamily="34" charset="0"/>
              </a:rPr>
              <a:t>Imagine a los niños observando los tres triángulos de la diapositiva. Será más difícil para ellos identificar estas formas como parte del mismo grupo de formas. Las tres formas tienen diferentes lados y ángulos. También están orientados de diferentes maneras, a veces un punto está en la parte inferior, a veces en la parte superior. </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742950" marR="0" lvl="1" indent="-285750">
              <a:buFont typeface="Courier New" panose="02070309020205020404" pitchFamily="49" charset="0"/>
              <a:buChar char="o"/>
            </a:pPr>
            <a:r>
              <a:rPr lang="es-ES" sz="1100" dirty="0">
                <a:solidFill>
                  <a:srgbClr val="0F173D"/>
                </a:solidFill>
                <a:effectLst/>
                <a:latin typeface="Poppins" pitchFamily="2" charset="77"/>
                <a:ea typeface="Times New Roman" panose="02020603050405020304" pitchFamily="18" charset="0"/>
                <a:cs typeface="Calibri" panose="020F0502020204030204" pitchFamily="34" charset="0"/>
              </a:rPr>
              <a:t>Los niños más pequeños pueden clasificar formas que no varían mucho, como círculos o cuadrados. Los niños mayores pueden clasificar con mayor precisión las formas que tienen más variación, como triángulos.</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14</a:t>
            </a:fld>
            <a:endParaRPr lang="en-US"/>
          </a:p>
        </p:txBody>
      </p:sp>
    </p:spTree>
    <p:extLst>
      <p:ext uri="{BB962C8B-B14F-4D97-AF65-F5344CB8AC3E}">
        <p14:creationId xmlns:p14="http://schemas.microsoft.com/office/powerpoint/2010/main" val="39048520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600"/>
              </a:spcBef>
            </a:pPr>
            <a:r>
              <a:rPr lang="es-ES" sz="1200" b="1" kern="1200" dirty="0">
                <a:solidFill>
                  <a:srgbClr val="0F173D"/>
                </a:solidFill>
                <a:effectLst/>
                <a:latin typeface="Poppins" pitchFamily="2" charset="77"/>
                <a:ea typeface="+mn-ea"/>
                <a:cs typeface="Calibri" panose="020F0502020204030204" pitchFamily="34" charset="0"/>
              </a:rPr>
              <a:t>Puntos de discusión</a:t>
            </a:r>
            <a:endParaRPr lang="en-US" sz="1200" b="1" kern="1200" dirty="0">
              <a:solidFill>
                <a:srgbClr val="0F173D"/>
              </a:solidFill>
              <a:effectLst/>
              <a:latin typeface="Poppins" pitchFamily="2" charset="77"/>
              <a:ea typeface="+mn-ea"/>
              <a:cs typeface="Calibri" panose="020F0502020204030204" pitchFamily="34" charset="0"/>
            </a:endParaRPr>
          </a:p>
          <a:p>
            <a:pPr marL="342900" marR="0" lvl="0" indent="-342900">
              <a:buFont typeface="Symbol" pitchFamily="2" charset="2"/>
              <a:buChar char=""/>
            </a:pPr>
            <a:r>
              <a:rPr lang="es-ES" sz="1100" dirty="0">
                <a:solidFill>
                  <a:srgbClr val="0F173D"/>
                </a:solidFill>
                <a:effectLst/>
                <a:latin typeface="Poppins" pitchFamily="2" charset="77"/>
                <a:ea typeface="Times New Roman" panose="02020603050405020304" pitchFamily="18" charset="0"/>
                <a:cs typeface="Calibri" panose="020F0502020204030204" pitchFamily="34" charset="0"/>
              </a:rPr>
              <a:t>Exponer los niños a diferentes tipos de formas puede afectar su capacidad para clasificar las formas.</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342900" marR="0" lvl="0" indent="-342900">
              <a:buFont typeface="Symbol" pitchFamily="2" charset="2"/>
              <a:buChar char=""/>
            </a:pPr>
            <a:r>
              <a:rPr lang="es-ES" sz="1100" dirty="0">
                <a:solidFill>
                  <a:srgbClr val="0F173D"/>
                </a:solidFill>
                <a:effectLst/>
                <a:latin typeface="Poppins" pitchFamily="2" charset="77"/>
                <a:ea typeface="Times New Roman" panose="02020603050405020304" pitchFamily="18" charset="0"/>
                <a:cs typeface="Calibri" panose="020F0502020204030204" pitchFamily="34" charset="0"/>
              </a:rPr>
              <a:t>Cuando los adultos llaman la atención a las formas en los entornos o actividades de los niños, las formas suelen ser </a:t>
            </a:r>
            <a:r>
              <a:rPr lang="es-ES" sz="1100" b="1" i="1" dirty="0">
                <a:solidFill>
                  <a:srgbClr val="0F173D"/>
                </a:solidFill>
                <a:effectLst/>
                <a:latin typeface="Poppins" pitchFamily="2" charset="77"/>
                <a:ea typeface="Times New Roman" panose="02020603050405020304" pitchFamily="18" charset="0"/>
                <a:cs typeface="Calibri" panose="020F0502020204030204" pitchFamily="34" charset="0"/>
              </a:rPr>
              <a:t>típicas</a:t>
            </a:r>
            <a:r>
              <a:rPr lang="es-ES" sz="1100" dirty="0">
                <a:solidFill>
                  <a:srgbClr val="0F173D"/>
                </a:solidFill>
                <a:effectLst/>
                <a:latin typeface="Poppins" pitchFamily="2" charset="77"/>
                <a:ea typeface="Times New Roman" panose="02020603050405020304" pitchFamily="18" charset="0"/>
                <a:cs typeface="Calibri" panose="020F0502020204030204" pitchFamily="34" charset="0"/>
              </a:rPr>
              <a:t>. </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742950" marR="0" lvl="1" indent="-285750">
              <a:buFont typeface="Courier New" panose="02070309020205020404" pitchFamily="49" charset="0"/>
              <a:buChar char="o"/>
            </a:pPr>
            <a:r>
              <a:rPr lang="es-ES" sz="1100" dirty="0">
                <a:solidFill>
                  <a:srgbClr val="0F173D"/>
                </a:solidFill>
                <a:effectLst/>
                <a:latin typeface="Poppins" pitchFamily="2" charset="77"/>
                <a:ea typeface="Times New Roman" panose="02020603050405020304" pitchFamily="18" charset="0"/>
                <a:cs typeface="Calibri" panose="020F0502020204030204" pitchFamily="34" charset="0"/>
              </a:rPr>
              <a:t> [Apunte a cada forma de la columna de la izquierda.] Los cuadrados con un lado en la parte inferior, los rectángulos con un lado en la parte inferior, y los triángulos equiláteros son todas </a:t>
            </a:r>
            <a:r>
              <a:rPr lang="es-ES" sz="1100" b="1" i="1" dirty="0">
                <a:solidFill>
                  <a:srgbClr val="0F173D"/>
                </a:solidFill>
                <a:effectLst/>
                <a:latin typeface="Poppins" pitchFamily="2" charset="77"/>
                <a:ea typeface="Times New Roman" panose="02020603050405020304" pitchFamily="18" charset="0"/>
                <a:cs typeface="Calibri" panose="020F0502020204030204" pitchFamily="34" charset="0"/>
              </a:rPr>
              <a:t>formas típicas</a:t>
            </a:r>
            <a:r>
              <a:rPr lang="es-ES" sz="1100" dirty="0">
                <a:solidFill>
                  <a:srgbClr val="0F173D"/>
                </a:solidFill>
                <a:effectLst/>
                <a:latin typeface="Poppins" pitchFamily="2" charset="77"/>
                <a:ea typeface="Times New Roman" panose="02020603050405020304" pitchFamily="18" charset="0"/>
                <a:cs typeface="Calibri" panose="020F0502020204030204" pitchFamily="34" charset="0"/>
              </a:rPr>
              <a:t>. </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742950" marR="0" lvl="1" indent="-285750">
              <a:buFont typeface="Courier New" panose="02070309020205020404" pitchFamily="49" charset="0"/>
              <a:buChar char="o"/>
            </a:pPr>
            <a:r>
              <a:rPr lang="es-ES" sz="1100" dirty="0">
                <a:solidFill>
                  <a:srgbClr val="0F173D"/>
                </a:solidFill>
                <a:effectLst/>
                <a:latin typeface="Poppins" pitchFamily="2" charset="77"/>
                <a:ea typeface="Times New Roman" panose="02020603050405020304" pitchFamily="18" charset="0"/>
                <a:cs typeface="Calibri" panose="020F0502020204030204" pitchFamily="34" charset="0"/>
              </a:rPr>
              <a:t>La mayoría de los libros o juguetes para niños muestran versiones </a:t>
            </a:r>
            <a:r>
              <a:rPr lang="es-ES" sz="1100" b="1" i="1" dirty="0">
                <a:solidFill>
                  <a:srgbClr val="0F173D"/>
                </a:solidFill>
                <a:effectLst/>
                <a:latin typeface="Poppins" pitchFamily="2" charset="77"/>
                <a:ea typeface="Times New Roman" panose="02020603050405020304" pitchFamily="18" charset="0"/>
                <a:cs typeface="Calibri" panose="020F0502020204030204" pitchFamily="34" charset="0"/>
              </a:rPr>
              <a:t>típicas</a:t>
            </a:r>
            <a:r>
              <a:rPr lang="es-ES" sz="1100" dirty="0">
                <a:solidFill>
                  <a:srgbClr val="0F173D"/>
                </a:solidFill>
                <a:effectLst/>
                <a:latin typeface="Poppins" pitchFamily="2" charset="77"/>
                <a:ea typeface="Times New Roman" panose="02020603050405020304" pitchFamily="18" charset="0"/>
                <a:cs typeface="Calibri" panose="020F0502020204030204" pitchFamily="34" charset="0"/>
              </a:rPr>
              <a:t> de formas. </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342900" marR="0" lvl="0" indent="-342900">
              <a:buFont typeface="Symbol" pitchFamily="2" charset="2"/>
              <a:buChar char=""/>
            </a:pPr>
            <a:r>
              <a:rPr lang="es-ES" sz="1100" dirty="0">
                <a:solidFill>
                  <a:srgbClr val="0F173D"/>
                </a:solidFill>
                <a:effectLst/>
                <a:latin typeface="Poppins" pitchFamily="2" charset="77"/>
                <a:ea typeface="Times New Roman" panose="02020603050405020304" pitchFamily="18" charset="0"/>
                <a:cs typeface="Calibri" panose="020F0502020204030204" pitchFamily="34" charset="0"/>
              </a:rPr>
              <a:t>Es mucho menos probable que las </a:t>
            </a:r>
            <a:r>
              <a:rPr lang="es-ES" sz="1100" b="1" i="1" dirty="0">
                <a:solidFill>
                  <a:srgbClr val="0F173D"/>
                </a:solidFill>
                <a:effectLst/>
                <a:latin typeface="Poppins" pitchFamily="2" charset="77"/>
                <a:ea typeface="Times New Roman" panose="02020603050405020304" pitchFamily="18" charset="0"/>
                <a:cs typeface="Calibri" panose="020F0502020204030204" pitchFamily="34" charset="0"/>
              </a:rPr>
              <a:t>formas atípicas</a:t>
            </a:r>
            <a:r>
              <a:rPr lang="es-ES" sz="1100" dirty="0">
                <a:solidFill>
                  <a:srgbClr val="0F173D"/>
                </a:solidFill>
                <a:effectLst/>
                <a:latin typeface="Poppins" pitchFamily="2" charset="77"/>
                <a:ea typeface="Times New Roman" panose="02020603050405020304" pitchFamily="18" charset="0"/>
                <a:cs typeface="Calibri" panose="020F0502020204030204" pitchFamily="34" charset="0"/>
              </a:rPr>
              <a:t> se destaquen en los entornos o actividades de los niños. Algunos ejemplos de formas atípicas incluyen un cuadrado presentado con un punto en la parte superior, un rectángulo largo y delgado, un triángulo escaleno o un triángulo con el punto hacia abajo. Llamamos a estas </a:t>
            </a:r>
            <a:r>
              <a:rPr lang="es-ES" sz="1100" b="1" i="1" dirty="0">
                <a:solidFill>
                  <a:srgbClr val="0F173D"/>
                </a:solidFill>
                <a:effectLst/>
                <a:latin typeface="Poppins" pitchFamily="2" charset="77"/>
                <a:ea typeface="Times New Roman" panose="02020603050405020304" pitchFamily="18" charset="0"/>
                <a:cs typeface="Calibri" panose="020F0502020204030204" pitchFamily="34" charset="0"/>
              </a:rPr>
              <a:t>formas atípicas</a:t>
            </a:r>
            <a:r>
              <a:rPr lang="es-ES" sz="1100" dirty="0">
                <a:solidFill>
                  <a:srgbClr val="0F173D"/>
                </a:solidFill>
                <a:effectLst/>
                <a:latin typeface="Poppins" pitchFamily="2" charset="77"/>
                <a:ea typeface="Times New Roman" panose="02020603050405020304" pitchFamily="18" charset="0"/>
                <a:cs typeface="Calibri" panose="020F0502020204030204" pitchFamily="34" charset="0"/>
              </a:rPr>
              <a:t> porque estas formas no suelen destacarse en los libros, juguetes o actividades infantiles.</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342900" marR="0" lvl="0" indent="-342900">
              <a:buFont typeface="Symbol" pitchFamily="2" charset="2"/>
              <a:buChar char=""/>
            </a:pPr>
            <a:r>
              <a:rPr lang="es-ES" sz="1100" dirty="0">
                <a:solidFill>
                  <a:srgbClr val="0F173D"/>
                </a:solidFill>
                <a:effectLst/>
                <a:latin typeface="Poppins" pitchFamily="2" charset="77"/>
                <a:ea typeface="Times New Roman" panose="02020603050405020304" pitchFamily="18" charset="0"/>
                <a:cs typeface="Calibri" panose="020F0502020204030204" pitchFamily="34" charset="0"/>
              </a:rPr>
              <a:t>Debido a que los niños están más familiarizados con las formas típicas, es más fácil para ellos clasificar las formas típicas. </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342900" marR="0" lvl="0" indent="-342900">
              <a:buFont typeface="Symbol" pitchFamily="2" charset="2"/>
              <a:buChar char=""/>
            </a:pPr>
            <a:r>
              <a:rPr lang="es-ES" sz="1100" dirty="0">
                <a:solidFill>
                  <a:srgbClr val="0F173D"/>
                </a:solidFill>
                <a:effectLst/>
                <a:latin typeface="Poppins" pitchFamily="2" charset="77"/>
                <a:ea typeface="Times New Roman" panose="02020603050405020304" pitchFamily="18" charset="0"/>
                <a:cs typeface="Calibri" panose="020F0502020204030204" pitchFamily="34" charset="0"/>
              </a:rPr>
              <a:t>Los niños pequeños son capaces de notar las diferencias entre las formas, independientemente de si son formas típicas o atípicas. Por ejemplo, notarán que una forma es larga y delgada y otra tiene un punto en la parte inferior. Sin embargo, debido a que los niños pequeños han tenido menos exposición a las versiones atípicas de una forma, todavía no están clasificando con precisión todas las formas en la categoría de forma correcta. Por ejemplo, es posible que no piensen que estos triángulos atípicos en la diapositiva están en la misma categoría de forma que el triángulo típico. Los adultos juegan un papel importante en destacar las formas típicas y atípicas para que los niños puedan aprender a clasificar con precisión todo tipo de formas.</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342900" marR="0" lvl="0" indent="-342900">
              <a:buFont typeface="Symbol" pitchFamily="2" charset="2"/>
              <a:buChar char=""/>
            </a:pPr>
            <a:r>
              <a:rPr lang="es-ES" sz="1100" b="1" dirty="0">
                <a:solidFill>
                  <a:srgbClr val="000000"/>
                </a:solidFill>
                <a:effectLst/>
                <a:latin typeface="Poppins" pitchFamily="2" charset="77"/>
                <a:ea typeface="Times New Roman" panose="02020603050405020304" pitchFamily="18" charset="0"/>
                <a:cs typeface="Calibri" panose="020F0502020204030204" pitchFamily="34" charset="0"/>
              </a:rPr>
              <a:t>Nota</a:t>
            </a:r>
            <a:r>
              <a:rPr lang="es-ES" sz="1100" dirty="0">
                <a:solidFill>
                  <a:srgbClr val="000000"/>
                </a:solidFill>
                <a:effectLst/>
                <a:latin typeface="Poppins" pitchFamily="2" charset="77"/>
                <a:ea typeface="Times New Roman" panose="02020603050405020304" pitchFamily="18" charset="0"/>
                <a:cs typeface="Calibri" panose="020F0502020204030204" pitchFamily="34" charset="0"/>
              </a:rPr>
              <a:t>: El concepto de clasificación es muy similar a la categorización y clasificación. Puede notar que los currículos y los estándares estatales usan una mezcla de estos términos. Para esta sesión, usaremos "clasificar</a:t>
            </a:r>
            <a:r>
              <a:rPr lang="es-ES" sz="1100" dirty="0">
                <a:solidFill>
                  <a:srgbClr val="0F173D"/>
                </a:solidFill>
                <a:effectLst/>
                <a:latin typeface="Poppins" pitchFamily="2" charset="77"/>
                <a:ea typeface="Times New Roman" panose="02020603050405020304" pitchFamily="18" charset="0"/>
                <a:cs typeface="Calibri" panose="020F0502020204030204" pitchFamily="34" charset="0"/>
              </a:rPr>
              <a:t>”.</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0" marR="0">
              <a:spcBef>
                <a:spcPts val="600"/>
              </a:spcBef>
            </a:pPr>
            <a:r>
              <a:rPr lang="es-ES" sz="1200" b="1" kern="1200" dirty="0">
                <a:solidFill>
                  <a:srgbClr val="0F173D"/>
                </a:solidFill>
                <a:effectLst/>
                <a:latin typeface="Poppins" pitchFamily="2" charset="77"/>
                <a:ea typeface="+mn-ea"/>
                <a:cs typeface="Calibri" panose="020F0502020204030204" pitchFamily="34" charset="0"/>
              </a:rPr>
              <a:t>Notas del facilitador</a:t>
            </a:r>
            <a:endParaRPr lang="en-US" sz="1200" b="1" kern="1200" dirty="0">
              <a:solidFill>
                <a:srgbClr val="0F173D"/>
              </a:solidFill>
              <a:effectLst/>
              <a:latin typeface="Poppins" pitchFamily="2" charset="77"/>
              <a:ea typeface="+mn-ea"/>
              <a:cs typeface="Calibri" panose="020F0502020204030204" pitchFamily="34" charset="0"/>
            </a:endParaRPr>
          </a:p>
          <a:p>
            <a:pPr marL="342900" marR="0" lvl="0" indent="-342900">
              <a:buFont typeface="Symbol" pitchFamily="2" charset="2"/>
              <a:buChar char=""/>
            </a:pPr>
            <a:r>
              <a:rPr lang="es-ES" sz="1100" dirty="0">
                <a:solidFill>
                  <a:srgbClr val="000000"/>
                </a:solidFill>
                <a:effectLst/>
                <a:latin typeface="Poppins" pitchFamily="2" charset="77"/>
                <a:ea typeface="Times New Roman" panose="02020603050405020304" pitchFamily="18" charset="0"/>
                <a:cs typeface="Calibri" panose="020F0502020204030204" pitchFamily="34" charset="0"/>
              </a:rPr>
              <a:t>Si los participantes dibujaron formas en notas adhesivas para diapositiva 1, invítelos a clasificar sus formas en formas típicas y atípicas</a:t>
            </a:r>
            <a:r>
              <a:rPr lang="es-ES" sz="1100" dirty="0">
                <a:solidFill>
                  <a:srgbClr val="0F173D"/>
                </a:solidFill>
                <a:effectLst/>
                <a:latin typeface="Poppins" pitchFamily="2" charset="77"/>
                <a:ea typeface="Times New Roman" panose="02020603050405020304" pitchFamily="18" charset="0"/>
                <a:cs typeface="Calibri" panose="020F0502020204030204" pitchFamily="34" charset="0"/>
              </a:rPr>
              <a:t>.</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896399F6-6299-4610-B81F-5B1794C45A33}" type="slidenum">
              <a:rPr lang="en-US" smtClean="0"/>
              <a:pPr/>
              <a:t>15</a:t>
            </a:fld>
            <a:endParaRPr lang="en-US" dirty="0"/>
          </a:p>
        </p:txBody>
      </p:sp>
    </p:spTree>
    <p:extLst>
      <p:ext uri="{BB962C8B-B14F-4D97-AF65-F5344CB8AC3E}">
        <p14:creationId xmlns:p14="http://schemas.microsoft.com/office/powerpoint/2010/main" val="36367316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600"/>
              </a:spcBef>
            </a:pPr>
            <a:r>
              <a:rPr lang="es-ES" sz="1800" b="1" kern="1200" dirty="0">
                <a:solidFill>
                  <a:srgbClr val="0F173D"/>
                </a:solidFill>
                <a:effectLst/>
                <a:latin typeface="Poppins" pitchFamily="2" charset="77"/>
                <a:ea typeface="+mn-ea"/>
                <a:cs typeface="Calibri" panose="020F0502020204030204" pitchFamily="34" charset="0"/>
              </a:rPr>
              <a:t>Puntos de discusión</a:t>
            </a:r>
            <a:endParaRPr lang="en-US" sz="1800" b="1" kern="1200" dirty="0">
              <a:solidFill>
                <a:srgbClr val="0F173D"/>
              </a:solidFill>
              <a:effectLst/>
              <a:latin typeface="Poppins" pitchFamily="2" charset="77"/>
              <a:ea typeface="+mn-ea"/>
              <a:cs typeface="Calibri" panose="020F0502020204030204" pitchFamily="34" charset="0"/>
            </a:endParaRPr>
          </a:p>
          <a:p>
            <a:pPr marL="342900" marR="0" lvl="0" indent="-342900">
              <a:buFont typeface="Symbol" pitchFamily="2" charset="2"/>
              <a:buChar char=""/>
            </a:pPr>
            <a:r>
              <a:rPr lang="es-ES" sz="1800" dirty="0">
                <a:solidFill>
                  <a:srgbClr val="0F173D"/>
                </a:solidFill>
                <a:effectLst/>
                <a:latin typeface="Poppins" pitchFamily="2" charset="77"/>
                <a:ea typeface="Times New Roman" panose="02020603050405020304" pitchFamily="18" charset="0"/>
                <a:cs typeface="Calibri" panose="020F0502020204030204" pitchFamily="34" charset="0"/>
              </a:rPr>
              <a:t>Casi al mismo tiempo que los niños aprenden a clasificar formas, también aprenden a identificar o nombrar figuras en inglés, su idioma del hogar o ambos. Los niños tienden a aprender los nombres de formas bidimensionales antes que los nombres de formas tridimensionales. </a:t>
            </a:r>
            <a:endParaRPr lang="en-US" sz="18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342900" marR="0" lvl="0" indent="-342900">
              <a:buFont typeface="Symbol" pitchFamily="2" charset="2"/>
              <a:buChar char=""/>
            </a:pPr>
            <a:r>
              <a:rPr lang="es-ES" sz="1800" dirty="0">
                <a:solidFill>
                  <a:srgbClr val="0F173D"/>
                </a:solidFill>
                <a:effectLst/>
                <a:latin typeface="Poppins" pitchFamily="2" charset="77"/>
                <a:ea typeface="Times New Roman" panose="02020603050405020304" pitchFamily="18" charset="0"/>
                <a:cs typeface="Calibri" panose="020F0502020204030204" pitchFamily="34" charset="0"/>
              </a:rPr>
              <a:t>Esta diapositiva muestra algunos ejemplos de formas bidimensionales, por ejemplo, círculo, cuadrado, triángulo, rectángulo, rombo, pentágono, hexágono y octágono.</a:t>
            </a:r>
            <a:endParaRPr lang="en-US" sz="18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342900" marR="0" lvl="0" indent="-342900">
              <a:buFont typeface="Symbol" pitchFamily="2" charset="2"/>
              <a:buChar char=""/>
            </a:pPr>
            <a:r>
              <a:rPr lang="es-ES" sz="1800" dirty="0">
                <a:solidFill>
                  <a:srgbClr val="0F173D"/>
                </a:solidFill>
                <a:effectLst/>
                <a:latin typeface="Poppins" pitchFamily="2" charset="77"/>
                <a:ea typeface="Times New Roman" panose="02020603050405020304" pitchFamily="18" charset="0"/>
                <a:cs typeface="Calibri" panose="020F0502020204030204" pitchFamily="34" charset="0"/>
              </a:rPr>
              <a:t>Identificar y nombrar son habilidades diferentes pero relacionadas. Identificar una forma es la capacidad de reconocer el nombre de una forma, por ejemplo, apuntando a la forma correcta cuando alguien pregunta: "¿Dónde está el triángulo?" Nombrar una forma es la capacidad de etiquetar una forma usando vocabulario. El dar nombres puede ser hablado, escrito o por señas. </a:t>
            </a:r>
            <a:endParaRPr lang="en-US" sz="18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342900" marR="0" lvl="0" indent="-342900">
              <a:buFont typeface="Symbol" pitchFamily="2" charset="2"/>
              <a:buChar char=""/>
            </a:pPr>
            <a:r>
              <a:rPr lang="es-ES" sz="1800" dirty="0">
                <a:solidFill>
                  <a:srgbClr val="0F173D"/>
                </a:solidFill>
                <a:effectLst/>
                <a:latin typeface="Poppins" pitchFamily="2" charset="77"/>
                <a:ea typeface="Times New Roman" panose="02020603050405020304" pitchFamily="18" charset="0"/>
                <a:cs typeface="Calibri" panose="020F0502020204030204" pitchFamily="34" charset="0"/>
              </a:rPr>
              <a:t>El componente de nombrar formas, como se describe aquí, puede tomar diferentes formas basadas en las preferencias y habilidades de los niños. Algunos niños pueden demostrar su conocimiento de los nombres de las formas usando vocabulario. Otros niños pueden optar por demostrar su comprensión a través de gestos</a:t>
            </a:r>
            <a:r>
              <a:rPr lang="es-ES" sz="1800" dirty="0">
                <a:solidFill>
                  <a:srgbClr val="000000"/>
                </a:solidFill>
                <a:effectLst/>
                <a:latin typeface="Poppins" pitchFamily="2" charset="77"/>
                <a:ea typeface="Times New Roman" panose="02020603050405020304" pitchFamily="18" charset="0"/>
                <a:cs typeface="Calibri" panose="020F0502020204030204" pitchFamily="34" charset="0"/>
              </a:rPr>
              <a:t>.</a:t>
            </a:r>
            <a:endParaRPr lang="en-US" sz="1800" dirty="0">
              <a:solidFill>
                <a:srgbClr val="0F173D"/>
              </a:solidFill>
              <a:effectLst/>
              <a:latin typeface="Poppins" pitchFamily="2" charset="77"/>
              <a:ea typeface="Times New Roman" panose="02020603050405020304" pitchFamily="18"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16</a:t>
            </a:fld>
            <a:endParaRPr lang="en-US"/>
          </a:p>
        </p:txBody>
      </p:sp>
    </p:spTree>
    <p:extLst>
      <p:ext uri="{BB962C8B-B14F-4D97-AF65-F5344CB8AC3E}">
        <p14:creationId xmlns:p14="http://schemas.microsoft.com/office/powerpoint/2010/main" val="17919728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600"/>
              </a:spcBef>
              <a:spcAft>
                <a:spcPts val="600"/>
              </a:spcAft>
            </a:pPr>
            <a:r>
              <a:rPr lang="es-ES" sz="1100" b="1" kern="100" dirty="0">
                <a:solidFill>
                  <a:srgbClr val="0F173D"/>
                </a:solidFill>
                <a:effectLst/>
                <a:latin typeface="Poppins" pitchFamily="2" charset="77"/>
                <a:ea typeface="Calibri" panose="020F0502020204030204" pitchFamily="34" charset="0"/>
                <a:cs typeface="Times New Roman" panose="02020603050405020304" pitchFamily="18" charset="0"/>
              </a:rPr>
              <a:t>Tiempo: </a:t>
            </a:r>
            <a:r>
              <a:rPr lang="es-ES" sz="1100" kern="100" dirty="0">
                <a:solidFill>
                  <a:srgbClr val="0F173D"/>
                </a:solidFill>
                <a:effectLst/>
                <a:latin typeface="Poppins" pitchFamily="2" charset="77"/>
                <a:ea typeface="Calibri" panose="020F0502020204030204" pitchFamily="34" charset="0"/>
                <a:cs typeface="Times New Roman" panose="02020603050405020304" pitchFamily="18" charset="0"/>
              </a:rPr>
              <a:t>5–7 minutos</a:t>
            </a:r>
            <a:endParaRPr lang="en-US" sz="1100" kern="100" dirty="0">
              <a:solidFill>
                <a:srgbClr val="0F173D"/>
              </a:solidFill>
              <a:effectLst/>
              <a:latin typeface="Poppins" pitchFamily="2" charset="77"/>
              <a:ea typeface="Calibri" panose="020F0502020204030204" pitchFamily="34" charset="0"/>
              <a:cs typeface="Times New Roman" panose="02020603050405020304" pitchFamily="18" charset="0"/>
            </a:endParaRPr>
          </a:p>
          <a:p>
            <a:pPr marL="0" marR="0">
              <a:spcBef>
                <a:spcPts val="600"/>
              </a:spcBef>
            </a:pPr>
            <a:r>
              <a:rPr lang="es-ES" sz="1200" b="1" kern="1200" dirty="0">
                <a:solidFill>
                  <a:srgbClr val="0F173D"/>
                </a:solidFill>
                <a:effectLst/>
                <a:latin typeface="Poppins" pitchFamily="2" charset="77"/>
                <a:ea typeface="+mn-ea"/>
                <a:cs typeface="Calibri" panose="020F0502020204030204" pitchFamily="34" charset="0"/>
              </a:rPr>
              <a:t>Puntos de discusión</a:t>
            </a:r>
            <a:endParaRPr lang="en-US" sz="1200" b="1" kern="1200" dirty="0">
              <a:solidFill>
                <a:srgbClr val="0F173D"/>
              </a:solidFill>
              <a:effectLst/>
              <a:latin typeface="Poppins" pitchFamily="2" charset="77"/>
              <a:ea typeface="+mn-ea"/>
              <a:cs typeface="Calibri" panose="020F0502020204030204" pitchFamily="34" charset="0"/>
            </a:endParaRPr>
          </a:p>
          <a:p>
            <a:pPr marL="342900" marR="0" lvl="0" indent="-342900">
              <a:buFont typeface="Symbol" pitchFamily="2" charset="2"/>
              <a:buChar char=""/>
            </a:pPr>
            <a:r>
              <a:rPr lang="es-ES" sz="1100" dirty="0">
                <a:solidFill>
                  <a:srgbClr val="0F173D"/>
                </a:solidFill>
                <a:effectLst/>
                <a:latin typeface="Poppins" pitchFamily="2" charset="77"/>
                <a:ea typeface="Times New Roman" panose="02020603050405020304" pitchFamily="18" charset="0"/>
                <a:cs typeface="Calibri" panose="020F0502020204030204" pitchFamily="34" charset="0"/>
              </a:rPr>
              <a:t>Además, algunas formas se pueden describir como parte de un grupo de formas similares. </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342900" marR="0" lvl="0" indent="-342900">
              <a:buFont typeface="Symbol" pitchFamily="2" charset="2"/>
              <a:buChar char=""/>
            </a:pPr>
            <a:r>
              <a:rPr lang="es-ES" sz="1100" dirty="0">
                <a:solidFill>
                  <a:srgbClr val="0F173D"/>
                </a:solidFill>
                <a:effectLst/>
                <a:latin typeface="Poppins" pitchFamily="2" charset="77"/>
                <a:ea typeface="Times New Roman" panose="02020603050405020304" pitchFamily="18" charset="0"/>
                <a:cs typeface="Calibri" panose="020F0502020204030204" pitchFamily="34" charset="0"/>
              </a:rPr>
              <a:t>Observe los cuadriláteros en esta diapositiva. Un cuadrilátero es una forma que tiene cuatro lados (o aristas) y cuatro esquinas (o vértices). Estas formas son ejemplos de cuadriláteros. Usted puede notar que estas formas no solo tienen algunas cosas en común entre sí, pero también tienen diferencias.</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342900" marR="0" lvl="0" indent="-342900">
              <a:buFont typeface="Symbol" pitchFamily="2" charset="2"/>
              <a:buChar char=""/>
            </a:pPr>
            <a:r>
              <a:rPr lang="es-ES" sz="1100" dirty="0">
                <a:solidFill>
                  <a:srgbClr val="0F173D"/>
                </a:solidFill>
                <a:effectLst/>
                <a:latin typeface="Poppins" pitchFamily="2" charset="77"/>
                <a:ea typeface="Times New Roman" panose="02020603050405020304" pitchFamily="18" charset="0"/>
                <a:cs typeface="Calibri" panose="020F0502020204030204" pitchFamily="34" charset="0"/>
              </a:rPr>
              <a:t>Piense en cómo estas formas son similares y diferentes entre sí. Para cada forma, considere la longitud de cada uno de sus lados y los ángulos de cada esquina. Desarrolle una definición para cada forma en la diapositiva. </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342900" marR="0" lvl="0" indent="-342900">
              <a:buFont typeface="Symbol" pitchFamily="2" charset="2"/>
              <a:buChar char=""/>
            </a:pPr>
            <a:r>
              <a:rPr lang="es-ES" sz="1100" dirty="0">
                <a:solidFill>
                  <a:srgbClr val="0F173D"/>
                </a:solidFill>
                <a:effectLst/>
                <a:latin typeface="Poppins" pitchFamily="2" charset="77"/>
                <a:ea typeface="Times New Roman" panose="02020603050405020304" pitchFamily="18" charset="0"/>
                <a:cs typeface="Calibri" panose="020F0502020204030204" pitchFamily="34" charset="0"/>
              </a:rPr>
              <a:t>[Después de que los participantes desarrollen definiciones, infórmese pidiendo a los participantes que compartan sus definiciones. Si es necesario, utilice la clave de respuesta en las notas del facilitador para garantizar la precisión de las definiciones.]</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0" marR="0">
              <a:spcBef>
                <a:spcPts val="600"/>
              </a:spcBef>
            </a:pPr>
            <a:r>
              <a:rPr lang="es-ES" sz="1200" b="1" kern="1200" dirty="0">
                <a:solidFill>
                  <a:srgbClr val="0F173D"/>
                </a:solidFill>
                <a:effectLst/>
                <a:latin typeface="Poppins" pitchFamily="2" charset="77"/>
                <a:ea typeface="+mn-ea"/>
                <a:cs typeface="Calibri" panose="020F0502020204030204" pitchFamily="34" charset="0"/>
              </a:rPr>
              <a:t>Notas del facilitador</a:t>
            </a:r>
            <a:endParaRPr lang="en-US" sz="1200" b="1" kern="1200" dirty="0">
              <a:solidFill>
                <a:srgbClr val="0F173D"/>
              </a:solidFill>
              <a:effectLst/>
              <a:latin typeface="Poppins" pitchFamily="2" charset="77"/>
              <a:ea typeface="+mn-ea"/>
              <a:cs typeface="Calibri" panose="020F0502020204030204" pitchFamily="34" charset="0"/>
            </a:endParaRPr>
          </a:p>
          <a:p>
            <a:pPr marL="342900" marR="0" lvl="0" indent="-342900">
              <a:buFont typeface="Symbol" pitchFamily="2" charset="2"/>
              <a:buChar char=""/>
            </a:pPr>
            <a:r>
              <a:rPr lang="es-ES" sz="1100" dirty="0">
                <a:solidFill>
                  <a:srgbClr val="0F173D"/>
                </a:solidFill>
                <a:effectLst/>
                <a:latin typeface="Poppins" pitchFamily="2" charset="77"/>
                <a:ea typeface="Times New Roman" panose="02020603050405020304" pitchFamily="18" charset="0"/>
                <a:cs typeface="Calibri" panose="020F0502020204030204" pitchFamily="34" charset="0"/>
              </a:rPr>
              <a:t>Permita a los participantes unos minutos para desarrollar definiciones de forma independiente. Luego, considere una de las siguientes maneras de informar sobre esta actividad:</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742950" marR="0" lvl="1" indent="-285750">
              <a:buFont typeface="Courier New" panose="02070309020205020404" pitchFamily="49" charset="0"/>
              <a:buChar char="o"/>
            </a:pPr>
            <a:r>
              <a:rPr lang="es-ES" sz="1100" dirty="0">
                <a:solidFill>
                  <a:srgbClr val="0F173D"/>
                </a:solidFill>
                <a:effectLst/>
                <a:latin typeface="Poppins" pitchFamily="2" charset="77"/>
                <a:ea typeface="Times New Roman" panose="02020603050405020304" pitchFamily="18" charset="0"/>
                <a:cs typeface="Calibri" panose="020F0502020204030204" pitchFamily="34" charset="0"/>
              </a:rPr>
              <a:t>Para sesiones más cortas: Revise las definiciones correctas con todo el grupo. Invite a los participantes a hacer cualquier pregunta que puedan tener.</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742950" marR="0" lvl="1" indent="-285750">
              <a:buFont typeface="Courier New" panose="02070309020205020404" pitchFamily="49" charset="0"/>
              <a:buChar char="o"/>
            </a:pPr>
            <a:r>
              <a:rPr lang="es-ES" sz="1100" dirty="0">
                <a:solidFill>
                  <a:srgbClr val="0F173D"/>
                </a:solidFill>
                <a:effectLst/>
                <a:latin typeface="Poppins" pitchFamily="2" charset="77"/>
                <a:ea typeface="Times New Roman" panose="02020603050405020304" pitchFamily="18" charset="0"/>
                <a:cs typeface="Calibri" panose="020F0502020204030204" pitchFamily="34" charset="0"/>
              </a:rPr>
              <a:t>Para sesiones más largas: Invite a los participantes a discutir sus respuestas con su grupo de mesa. Si los participantes dibujaron formas en notas adhesivas para la diapositiva 1, considere invitarlos a reclasificar sus formas cuadriláteras por nombre de forma. Luego, revise las definiciones correctas con todo el grupo. </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342900" marR="0" lvl="0" indent="-342900">
              <a:buFont typeface="Symbol" pitchFamily="2" charset="2"/>
              <a:buChar char=""/>
            </a:pPr>
            <a:r>
              <a:rPr lang="es-ES" sz="1100" dirty="0">
                <a:solidFill>
                  <a:srgbClr val="0F173D"/>
                </a:solidFill>
                <a:effectLst/>
                <a:latin typeface="Poppins" pitchFamily="2" charset="77"/>
                <a:ea typeface="Times New Roman" panose="02020603050405020304" pitchFamily="18" charset="0"/>
                <a:cs typeface="Calibri" panose="020F0502020204030204" pitchFamily="34" charset="0"/>
              </a:rPr>
              <a:t>Respuestas:</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742950" marR="0" lvl="1" indent="-285750">
              <a:buFont typeface="Courier New" panose="02070309020205020404" pitchFamily="49" charset="0"/>
              <a:buChar char="o"/>
            </a:pPr>
            <a:r>
              <a:rPr lang="es-ES" sz="1100" dirty="0">
                <a:solidFill>
                  <a:srgbClr val="0F173D"/>
                </a:solidFill>
                <a:effectLst/>
                <a:latin typeface="Poppins" pitchFamily="2" charset="77"/>
                <a:ea typeface="Times New Roman" panose="02020603050405020304" pitchFamily="18" charset="0"/>
                <a:cs typeface="Calibri" panose="020F0502020204030204" pitchFamily="34" charset="0"/>
              </a:rPr>
              <a:t>cuadrilátero: cuatro lados y cuatro esquinas</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742950" marR="0" lvl="1" indent="-285750">
              <a:buFont typeface="Courier New" panose="02070309020205020404" pitchFamily="49" charset="0"/>
              <a:buChar char="o"/>
            </a:pPr>
            <a:r>
              <a:rPr lang="es-ES" sz="1100" dirty="0">
                <a:solidFill>
                  <a:srgbClr val="0F173D"/>
                </a:solidFill>
                <a:effectLst/>
                <a:latin typeface="Poppins" pitchFamily="2" charset="77"/>
                <a:ea typeface="Times New Roman" panose="02020603050405020304" pitchFamily="18" charset="0"/>
                <a:cs typeface="Calibri" panose="020F0502020204030204" pitchFamily="34" charset="0"/>
              </a:rPr>
              <a:t>trapecio: un par de lados paralelos</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742950" marR="0" lvl="1" indent="-285750">
              <a:buFont typeface="Courier New" panose="02070309020205020404" pitchFamily="49" charset="0"/>
              <a:buChar char="o"/>
            </a:pPr>
            <a:r>
              <a:rPr lang="es-ES" sz="1100" dirty="0">
                <a:solidFill>
                  <a:srgbClr val="0F173D"/>
                </a:solidFill>
                <a:effectLst/>
                <a:latin typeface="Poppins" pitchFamily="2" charset="77"/>
                <a:ea typeface="Times New Roman" panose="02020603050405020304" pitchFamily="18" charset="0"/>
                <a:cs typeface="Calibri" panose="020F0502020204030204" pitchFamily="34" charset="0"/>
              </a:rPr>
              <a:t>paralelogramo: lados opuestos que son paralelos y dos pares de lados de igual longitud</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1143000" marR="0" lvl="2" indent="-228600">
              <a:buFont typeface="Wingdings" pitchFamily="2" charset="2"/>
              <a:buChar char=""/>
            </a:pPr>
            <a:r>
              <a:rPr lang="es-ES" sz="1100" kern="100" dirty="0">
                <a:solidFill>
                  <a:srgbClr val="0F173D"/>
                </a:solidFill>
                <a:effectLst/>
                <a:latin typeface="Poppins" pitchFamily="2" charset="77"/>
                <a:ea typeface="Calibri" panose="020F0502020204030204" pitchFamily="34" charset="0"/>
                <a:cs typeface="Times New Roman" panose="02020603050405020304" pitchFamily="18" charset="0"/>
              </a:rPr>
              <a:t>Rectángulo: un tipo específico de paralelogramo, además de todas las propiedades de un paralelogramo, todos sus ángulos son de 90 grados</a:t>
            </a:r>
            <a:endParaRPr lang="en-US" sz="1100" kern="100" dirty="0">
              <a:solidFill>
                <a:srgbClr val="0F173D"/>
              </a:solidFill>
              <a:effectLst/>
              <a:latin typeface="Poppins" pitchFamily="2" charset="77"/>
              <a:ea typeface="Calibri" panose="020F0502020204030204" pitchFamily="34" charset="0"/>
              <a:cs typeface="Times New Roman" panose="02020603050405020304" pitchFamily="18" charset="0"/>
            </a:endParaRPr>
          </a:p>
          <a:p>
            <a:pPr marL="1143000" marR="0" lvl="2" indent="-228600">
              <a:buFont typeface="Wingdings" pitchFamily="2" charset="2"/>
              <a:buChar char=""/>
            </a:pPr>
            <a:r>
              <a:rPr lang="es-ES" sz="1100" kern="100" dirty="0">
                <a:solidFill>
                  <a:srgbClr val="0F173D"/>
                </a:solidFill>
                <a:effectLst/>
                <a:latin typeface="Poppins" pitchFamily="2" charset="77"/>
                <a:ea typeface="Calibri" panose="020F0502020204030204" pitchFamily="34" charset="0"/>
                <a:cs typeface="Times New Roman" panose="02020603050405020304" pitchFamily="18" charset="0"/>
              </a:rPr>
              <a:t>Cuadrado: un tipo específico de rectángulo, además de todas las propiedades de un rectángulo, los cuatro de sus lados son iguales en longitud</a:t>
            </a:r>
            <a:endParaRPr lang="en-US" sz="1100" kern="100" dirty="0">
              <a:solidFill>
                <a:srgbClr val="0F173D"/>
              </a:solidFill>
              <a:effectLst/>
              <a:latin typeface="Poppins" pitchFamily="2" charset="77"/>
              <a:ea typeface="Calibri" panose="020F0502020204030204" pitchFamily="34" charset="0"/>
              <a:cs typeface="Times New Roman" panose="02020603050405020304" pitchFamily="18" charset="0"/>
            </a:endParaRPr>
          </a:p>
          <a:p>
            <a:pPr marL="742950" marR="0" lvl="1" indent="-285750">
              <a:buFont typeface="Courier New" panose="02070309020205020404" pitchFamily="49" charset="0"/>
              <a:buChar char="o"/>
            </a:pPr>
            <a:r>
              <a:rPr lang="es-ES" sz="1100" dirty="0">
                <a:solidFill>
                  <a:srgbClr val="0F173D"/>
                </a:solidFill>
                <a:effectLst/>
                <a:latin typeface="Poppins" pitchFamily="2" charset="77"/>
                <a:ea typeface="Times New Roman" panose="02020603050405020304" pitchFamily="18" charset="0"/>
                <a:cs typeface="Calibri" panose="020F0502020204030204" pitchFamily="34" charset="0"/>
              </a:rPr>
              <a:t>cometa: dos pares de lados de igual longitud</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742950" marR="0" lvl="1" indent="-285750">
              <a:buFont typeface="Courier New" panose="02070309020205020404" pitchFamily="49" charset="0"/>
              <a:buChar char="o"/>
            </a:pPr>
            <a:r>
              <a:rPr lang="es-ES" sz="1100" dirty="0">
                <a:solidFill>
                  <a:srgbClr val="0F173D"/>
                </a:solidFill>
                <a:effectLst/>
                <a:latin typeface="Poppins" pitchFamily="2" charset="77"/>
                <a:ea typeface="Times New Roman" panose="02020603050405020304" pitchFamily="18" charset="0"/>
                <a:cs typeface="Calibri" panose="020F0502020204030204" pitchFamily="34" charset="0"/>
              </a:rPr>
              <a:t>rombo: parte de la familia del cometa y el paralelogramo </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1143000" marR="0" lvl="2" indent="-228600">
              <a:buFont typeface="Wingdings" pitchFamily="2" charset="2"/>
              <a:buChar char=""/>
            </a:pPr>
            <a:r>
              <a:rPr lang="es-ES" sz="1100" kern="100" dirty="0">
                <a:solidFill>
                  <a:srgbClr val="0F173D"/>
                </a:solidFill>
                <a:effectLst/>
                <a:latin typeface="Poppins" pitchFamily="2" charset="77"/>
                <a:ea typeface="Calibri" panose="020F0502020204030204" pitchFamily="34" charset="0"/>
                <a:cs typeface="Times New Roman" panose="02020603050405020304" pitchFamily="18" charset="0"/>
              </a:rPr>
              <a:t>Los lados opuestos son paralelos, y los lados son iguales en longitud. También tiene dos pares opuestos de ángulos iguales, lo que significa que un cuadrado es un tipo específico de rombo.</a:t>
            </a:r>
            <a:endParaRPr lang="en-US" sz="1100" kern="100" dirty="0">
              <a:solidFill>
                <a:srgbClr val="0F173D"/>
              </a:solidFill>
              <a:effectLst/>
              <a:latin typeface="Poppins" pitchFamily="2" charset="77"/>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17</a:t>
            </a:fld>
            <a:endParaRPr lang="en-US"/>
          </a:p>
        </p:txBody>
      </p:sp>
    </p:spTree>
    <p:extLst>
      <p:ext uri="{BB962C8B-B14F-4D97-AF65-F5344CB8AC3E}">
        <p14:creationId xmlns:p14="http://schemas.microsoft.com/office/powerpoint/2010/main" val="35171605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600"/>
              </a:spcBef>
            </a:pPr>
            <a:r>
              <a:rPr lang="es-ES" sz="1200" b="1" kern="1200" dirty="0">
                <a:solidFill>
                  <a:srgbClr val="0F173D"/>
                </a:solidFill>
                <a:effectLst/>
                <a:latin typeface="Poppins" pitchFamily="2" charset="77"/>
                <a:ea typeface="+mn-ea"/>
                <a:cs typeface="Calibri" panose="020F0502020204030204" pitchFamily="34" charset="0"/>
              </a:rPr>
              <a:t>Puntos de discusión</a:t>
            </a:r>
            <a:endParaRPr lang="en-US" sz="1200" b="1" kern="1200" dirty="0">
              <a:solidFill>
                <a:srgbClr val="0F173D"/>
              </a:solidFill>
              <a:effectLst/>
              <a:latin typeface="Poppins" pitchFamily="2" charset="77"/>
              <a:ea typeface="+mn-ea"/>
              <a:cs typeface="Calibri" panose="020F0502020204030204" pitchFamily="34" charset="0"/>
            </a:endParaRPr>
          </a:p>
          <a:p>
            <a:pPr marL="342900" marR="0" lvl="0" indent="-342900">
              <a:buFont typeface="Symbol" pitchFamily="2" charset="2"/>
              <a:buChar char=""/>
            </a:pPr>
            <a:r>
              <a:rPr lang="es-ES" sz="1100" dirty="0">
                <a:solidFill>
                  <a:srgbClr val="0F173D"/>
                </a:solidFill>
                <a:effectLst/>
                <a:latin typeface="Poppins" pitchFamily="2" charset="77"/>
                <a:ea typeface="Times New Roman" panose="02020603050405020304" pitchFamily="18" charset="0"/>
                <a:cs typeface="Calibri" panose="020F0502020204030204" pitchFamily="34" charset="0"/>
              </a:rPr>
              <a:t>Esta diapositiva muestra algunas de las formas tridimensionales más comunes que los niños aprenden a identificar o nombrar, incluyendo esfera, cubo, cono, cilindro y pirámide.</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342900" marR="0" lvl="0" indent="-342900">
              <a:buFont typeface="Symbol" pitchFamily="2" charset="2"/>
              <a:buChar char=""/>
            </a:pPr>
            <a:r>
              <a:rPr lang="es-ES" sz="1100" dirty="0">
                <a:solidFill>
                  <a:srgbClr val="0F173D"/>
                </a:solidFill>
                <a:effectLst/>
                <a:latin typeface="Poppins" pitchFamily="2" charset="77"/>
                <a:ea typeface="Times New Roman" panose="02020603050405020304" pitchFamily="18" charset="0"/>
                <a:cs typeface="Calibri" panose="020F0502020204030204" pitchFamily="34" charset="0"/>
              </a:rPr>
              <a:t>El vocabulario que los adultos usan para identificar o nombrar formas afecta la forma en que los niños las identifican o nombran. Como adultos, a menudo usamos nombres informales para describir formas tridimensionales, y los niños a menudo hacen lo mismo. Por ejemplo, los adultos y los niños pueden decir "pelota" en lugar de "esfera", o "caja" en lugar de "cubo". Por ejemplo, sería extraño llamar a una "pelota" una "esfera" cuando se juega al fútbol.</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342900" marR="0" lvl="0" indent="-342900">
              <a:buFont typeface="Symbol" pitchFamily="2" charset="2"/>
              <a:buChar char=""/>
            </a:pPr>
            <a:r>
              <a:rPr lang="es-ES" sz="1100" dirty="0">
                <a:solidFill>
                  <a:srgbClr val="0F173D"/>
                </a:solidFill>
                <a:effectLst/>
                <a:latin typeface="Poppins" pitchFamily="2" charset="77"/>
                <a:ea typeface="Times New Roman" panose="02020603050405020304" pitchFamily="18" charset="0"/>
                <a:cs typeface="Calibri" panose="020F0502020204030204" pitchFamily="34" charset="0"/>
              </a:rPr>
              <a:t>Los adultos y los niños también suelen usar los nombres de formas bidimensionales para referirse a formas tridimensionales. Por ejemplo, los adultos y los niños pueden decir "triángulo" cuando significan "pirámide." </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342900" marR="0" lvl="0" indent="-342900">
              <a:buFont typeface="Symbol" pitchFamily="2" charset="2"/>
              <a:buChar char=""/>
            </a:pPr>
            <a:r>
              <a:rPr lang="es-ES" sz="1100" dirty="0">
                <a:solidFill>
                  <a:srgbClr val="0F173D"/>
                </a:solidFill>
                <a:effectLst/>
                <a:latin typeface="Poppins" pitchFamily="2" charset="77"/>
                <a:ea typeface="Times New Roman" panose="02020603050405020304" pitchFamily="18" charset="0"/>
                <a:cs typeface="Calibri" panose="020F0502020204030204" pitchFamily="34" charset="0"/>
              </a:rPr>
              <a:t>Para animar a los niños a aprender los nombres de formas tridimensionales, los adultos tendrán que ser coherentes sobre el uso de este vocabulario con los niños. </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342900" marR="0" lvl="0" indent="-342900">
              <a:buFont typeface="Symbol" pitchFamily="2" charset="2"/>
              <a:buChar char=""/>
            </a:pPr>
            <a:r>
              <a:rPr lang="es-ES" sz="1100" dirty="0">
                <a:solidFill>
                  <a:srgbClr val="0F173D"/>
                </a:solidFill>
                <a:effectLst/>
                <a:latin typeface="Poppins" pitchFamily="2" charset="77"/>
                <a:ea typeface="Times New Roman" panose="02020603050405020304" pitchFamily="18" charset="0"/>
                <a:cs typeface="Calibri" panose="020F0502020204030204" pitchFamily="34" charset="0"/>
              </a:rPr>
              <a:t>Hemos discutido tres componentes del aprendizaje de formas: percibir similitudes y diferencias, clasificar formas y nombrar formas</a:t>
            </a:r>
            <a:r>
              <a:rPr lang="es-ES" sz="1100" dirty="0">
                <a:solidFill>
                  <a:srgbClr val="000000"/>
                </a:solidFill>
                <a:effectLst/>
                <a:latin typeface="Poppins" pitchFamily="2" charset="77"/>
                <a:ea typeface="Times New Roman" panose="02020603050405020304" pitchFamily="18" charset="0"/>
                <a:cs typeface="Calibri" panose="020F0502020204030204" pitchFamily="34" charset="0"/>
              </a:rPr>
              <a:t>. </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742950" marR="0" lvl="1" indent="-285750">
              <a:buFont typeface="Courier New" panose="02070309020205020404" pitchFamily="49" charset="0"/>
              <a:buChar char="o"/>
            </a:pPr>
            <a:r>
              <a:rPr lang="es-ES" sz="1100" dirty="0">
                <a:solidFill>
                  <a:srgbClr val="0F173D"/>
                </a:solidFill>
                <a:effectLst/>
                <a:latin typeface="Poppins" pitchFamily="2" charset="77"/>
                <a:ea typeface="Times New Roman" panose="02020603050405020304" pitchFamily="18" charset="0"/>
                <a:cs typeface="Calibri" panose="020F0502020204030204" pitchFamily="34" charset="0"/>
              </a:rPr>
              <a:t>Identifique algo que era nuevo para usted. Conéctese con alguien que no esté sentado a su mesa. Cuando dé la señal, levántese y muévase hacia esa persona. Comparta lo que ha aprendido. Escuche a su pareja, y luego pase a otra persona que está buscando un compañero. Cuando de la señal, vuelva a su mesa. </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0" marR="0">
              <a:spcBef>
                <a:spcPts val="600"/>
              </a:spcBef>
            </a:pPr>
            <a:r>
              <a:rPr lang="es-ES" sz="1200" b="1" kern="1200" dirty="0">
                <a:solidFill>
                  <a:srgbClr val="0F173D"/>
                </a:solidFill>
                <a:effectLst/>
                <a:latin typeface="Poppins" pitchFamily="2" charset="77"/>
                <a:ea typeface="+mn-ea"/>
                <a:cs typeface="Calibri" panose="020F0502020204030204" pitchFamily="34" charset="0"/>
              </a:rPr>
              <a:t>Notas del facilitador</a:t>
            </a:r>
            <a:endParaRPr lang="en-US" sz="1200" b="1" kern="1200" dirty="0">
              <a:solidFill>
                <a:srgbClr val="0F173D"/>
              </a:solidFill>
              <a:effectLst/>
              <a:latin typeface="Poppins" pitchFamily="2" charset="77"/>
              <a:ea typeface="+mn-ea"/>
              <a:cs typeface="Calibri" panose="020F0502020204030204" pitchFamily="34" charset="0"/>
            </a:endParaRPr>
          </a:p>
          <a:p>
            <a:pPr marL="342900" marR="0" lvl="0" indent="-342900">
              <a:buFont typeface="Symbol" pitchFamily="2" charset="2"/>
              <a:buChar char=""/>
            </a:pPr>
            <a:r>
              <a:rPr lang="es-ES" sz="1100" dirty="0">
                <a:solidFill>
                  <a:srgbClr val="0F173D"/>
                </a:solidFill>
                <a:effectLst/>
                <a:latin typeface="Poppins" pitchFamily="2" charset="77"/>
                <a:ea typeface="Times New Roman" panose="02020603050405020304" pitchFamily="18" charset="0"/>
                <a:cs typeface="Calibri" panose="020F0502020204030204" pitchFamily="34" charset="0"/>
              </a:rPr>
              <a:t>Actividad opcional: Pida a los participantes que observen qué formas bidimensionales ven en estas formas tridimensionales. Por ejemplo, el cubo está hecho de seis cuadrados.</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18</a:t>
            </a:fld>
            <a:endParaRPr lang="en-US"/>
          </a:p>
        </p:txBody>
      </p:sp>
    </p:spTree>
    <p:extLst>
      <p:ext uri="{BB962C8B-B14F-4D97-AF65-F5344CB8AC3E}">
        <p14:creationId xmlns:p14="http://schemas.microsoft.com/office/powerpoint/2010/main" val="26974043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600"/>
              </a:spcBef>
            </a:pPr>
            <a:r>
              <a:rPr lang="es-ES" sz="1200" b="1" kern="1200" dirty="0">
                <a:solidFill>
                  <a:srgbClr val="0F173D"/>
                </a:solidFill>
                <a:effectLst/>
                <a:latin typeface="Poppins" pitchFamily="2" charset="77"/>
                <a:ea typeface="+mn-ea"/>
                <a:cs typeface="Calibri" panose="020F0502020204030204" pitchFamily="34" charset="0"/>
              </a:rPr>
              <a:t>Puntos de discusión</a:t>
            </a:r>
            <a:endParaRPr lang="en-US" sz="1200" b="1" kern="1200" dirty="0">
              <a:solidFill>
                <a:srgbClr val="0F173D"/>
              </a:solidFill>
              <a:effectLst/>
              <a:latin typeface="Poppins" pitchFamily="2" charset="77"/>
              <a:ea typeface="+mn-ea"/>
              <a:cs typeface="Calibri" panose="020F0502020204030204" pitchFamily="34" charset="0"/>
            </a:endParaRPr>
          </a:p>
          <a:p>
            <a:pPr marL="342900" marR="0" lvl="0" indent="-342900">
              <a:buFont typeface="Symbol" pitchFamily="2" charset="2"/>
              <a:buChar char=""/>
            </a:pPr>
            <a:r>
              <a:rPr lang="es-ES" sz="1100" dirty="0">
                <a:solidFill>
                  <a:srgbClr val="0F173D"/>
                </a:solidFill>
                <a:effectLst/>
                <a:latin typeface="Poppins" pitchFamily="2" charset="77"/>
                <a:ea typeface="Times New Roman" panose="02020603050405020304" pitchFamily="18" charset="0"/>
                <a:cs typeface="Calibri" panose="020F0502020204030204" pitchFamily="34" charset="0"/>
              </a:rPr>
              <a:t>Cuando los niños mayores clasifican las formas, prestan atención a los atributos de una forma. Los atributos de la forma son propiedades de una forma como el número de lados o esquinas. </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342900" marR="0" lvl="0" indent="-342900">
              <a:buFont typeface="Symbol" pitchFamily="2" charset="2"/>
              <a:buChar char=""/>
            </a:pPr>
            <a:r>
              <a:rPr lang="es-ES" sz="1100" dirty="0">
                <a:solidFill>
                  <a:srgbClr val="0F173D"/>
                </a:solidFill>
                <a:effectLst/>
                <a:latin typeface="Poppins" pitchFamily="2" charset="77"/>
                <a:ea typeface="Times New Roman" panose="02020603050405020304" pitchFamily="18" charset="0"/>
                <a:cs typeface="Calibri" panose="020F0502020204030204" pitchFamily="34" charset="0"/>
              </a:rPr>
              <a:t>Las formas bidimensionales tienen dos tipos de atributos: aristas (lados de la forma) y vértices (puntos donde dos aristas se encuentran).</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742950" marR="0" lvl="1" indent="-285750">
              <a:buFont typeface="Courier New" panose="02070309020205020404" pitchFamily="49" charset="0"/>
              <a:buChar char="o"/>
            </a:pPr>
            <a:r>
              <a:rPr lang="es-ES" sz="1100" dirty="0">
                <a:solidFill>
                  <a:srgbClr val="0F173D"/>
                </a:solidFill>
                <a:effectLst/>
                <a:latin typeface="Poppins" pitchFamily="2" charset="77"/>
                <a:ea typeface="Times New Roman" panose="02020603050405020304" pitchFamily="18" charset="0"/>
                <a:cs typeface="Calibri" panose="020F0502020204030204" pitchFamily="34" charset="0"/>
              </a:rPr>
              <a:t>Los aristas y vértices definen los atributos de una forma bidimensional. El número y los tipos de aristas y vértices determinan qué forma es.</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742950" marR="0" lvl="1" indent="-285750">
              <a:buFont typeface="Courier New" panose="02070309020205020404" pitchFamily="49" charset="0"/>
              <a:buChar char="o"/>
            </a:pPr>
            <a:r>
              <a:rPr lang="es-ES" sz="1100" dirty="0">
                <a:solidFill>
                  <a:srgbClr val="0F173D"/>
                </a:solidFill>
                <a:effectLst/>
                <a:latin typeface="Poppins" pitchFamily="2" charset="77"/>
                <a:ea typeface="Times New Roman" panose="02020603050405020304" pitchFamily="18" charset="0"/>
                <a:cs typeface="Calibri" panose="020F0502020204030204" pitchFamily="34" charset="0"/>
              </a:rPr>
              <a:t>Por ejemplo, un triángulo tiene tres aristas y tres vértices.</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342900" marR="0" lvl="0" indent="-342900">
              <a:buFont typeface="Symbol" pitchFamily="2" charset="2"/>
              <a:buChar char=""/>
            </a:pPr>
            <a:r>
              <a:rPr lang="es-ES" sz="1100" dirty="0">
                <a:solidFill>
                  <a:srgbClr val="0F173D"/>
                </a:solidFill>
                <a:effectLst/>
                <a:latin typeface="Poppins" pitchFamily="2" charset="77"/>
                <a:ea typeface="Times New Roman" panose="02020603050405020304" pitchFamily="18" charset="0"/>
                <a:cs typeface="Calibri" panose="020F0502020204030204" pitchFamily="34" charset="0"/>
              </a:rPr>
              <a:t>Los aristas y vértices definen los atributos de una forma bidimensional. El número y los tipos de aristas y vértices determinan qué forma es.</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342900" marR="0" lvl="0" indent="-342900">
              <a:buFont typeface="Symbol" pitchFamily="2" charset="2"/>
              <a:buChar char=""/>
            </a:pPr>
            <a:r>
              <a:rPr lang="es-ES" sz="1100" dirty="0">
                <a:solidFill>
                  <a:srgbClr val="0F173D"/>
                </a:solidFill>
                <a:effectLst/>
                <a:latin typeface="Poppins" pitchFamily="2" charset="77"/>
                <a:ea typeface="Times New Roman" panose="02020603050405020304" pitchFamily="18" charset="0"/>
                <a:cs typeface="Calibri" panose="020F0502020204030204" pitchFamily="34" charset="0"/>
              </a:rPr>
              <a:t>Por ejemplo, un triángulo tiene tres aristas y tres vértices.</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742950" marR="0" lvl="1" indent="-285750">
              <a:buFont typeface="Courier New" panose="02070309020205020404" pitchFamily="49" charset="0"/>
              <a:buChar char="o"/>
            </a:pPr>
            <a:r>
              <a:rPr lang="es-ES" sz="1100" dirty="0">
                <a:solidFill>
                  <a:srgbClr val="0F173D"/>
                </a:solidFill>
                <a:effectLst/>
                <a:latin typeface="Poppins" pitchFamily="2" charset="77"/>
                <a:ea typeface="Times New Roman" panose="02020603050405020304" pitchFamily="18" charset="0"/>
                <a:cs typeface="Calibri" panose="020F0502020204030204" pitchFamily="34" charset="0"/>
              </a:rPr>
              <a:t>Caras son las superficies planas en una forma tridimensional.</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742950" marR="0" lvl="1" indent="-285750">
              <a:buFont typeface="Courier New" panose="02070309020205020404" pitchFamily="49" charset="0"/>
              <a:buChar char="o"/>
            </a:pPr>
            <a:r>
              <a:rPr lang="es-ES" sz="1100" dirty="0">
                <a:solidFill>
                  <a:srgbClr val="0F173D"/>
                </a:solidFill>
                <a:effectLst/>
                <a:latin typeface="Poppins" pitchFamily="2" charset="77"/>
                <a:ea typeface="Times New Roman" panose="02020603050405020304" pitchFamily="18" charset="0"/>
                <a:cs typeface="Calibri" panose="020F0502020204030204" pitchFamily="34" charset="0"/>
              </a:rPr>
              <a:t>Los aristas, caras y vértices son atributos definitorios de una forma tridimensional. El número y los tipos de aristas, caras y vértices determinan qué forma es.</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742950" marR="0" lvl="1" indent="-285750">
              <a:buFont typeface="Courier New" panose="02070309020205020404" pitchFamily="49" charset="0"/>
              <a:buChar char="o"/>
            </a:pPr>
            <a:r>
              <a:rPr lang="es-ES" sz="1100" dirty="0">
                <a:solidFill>
                  <a:srgbClr val="0F173D"/>
                </a:solidFill>
                <a:effectLst/>
                <a:latin typeface="Poppins" pitchFamily="2" charset="77"/>
                <a:ea typeface="Times New Roman" panose="02020603050405020304" pitchFamily="18" charset="0"/>
                <a:cs typeface="Calibri" panose="020F0502020204030204" pitchFamily="34" charset="0"/>
              </a:rPr>
              <a:t>Por ejemplo, un cubo tiene 12 aristas, 6 caras y 8 vértices.</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342900" marR="0" lvl="0" indent="-342900">
              <a:buFont typeface="Symbol" pitchFamily="2" charset="2"/>
              <a:buChar char=""/>
            </a:pPr>
            <a:r>
              <a:rPr lang="es-ES" sz="1100" dirty="0">
                <a:solidFill>
                  <a:srgbClr val="0F173D"/>
                </a:solidFill>
                <a:effectLst/>
                <a:latin typeface="Poppins" pitchFamily="2" charset="77"/>
                <a:ea typeface="Times New Roman" panose="02020603050405020304" pitchFamily="18" charset="0"/>
                <a:cs typeface="Calibri" panose="020F0502020204030204" pitchFamily="34" charset="0"/>
              </a:rPr>
              <a:t>El vocabulario que los adultos usan para estos atributos afecta el vocabulario de los niños. Como adultos, a menudo usamos nombres informales para estos atributos, y los niños a menudo hacen lo mismo. Por ejemplo, muchos adultos y niños usan la palabra "lados" para referirse a "aristas" y "puntos" o "esquinas" para referirse a "vértices." Considere usar nombres formales e informales para estos atributos para ayudar a los niños a entender que estas palabras significan lo mismo.</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0" marR="0">
              <a:spcBef>
                <a:spcPts val="600"/>
              </a:spcBef>
            </a:pPr>
            <a:r>
              <a:rPr lang="es-ES" sz="1200" b="1" kern="1200" dirty="0">
                <a:solidFill>
                  <a:srgbClr val="0F173D"/>
                </a:solidFill>
                <a:effectLst/>
                <a:latin typeface="Poppins" pitchFamily="2" charset="77"/>
                <a:ea typeface="+mn-ea"/>
                <a:cs typeface="Calibri" panose="020F0502020204030204" pitchFamily="34" charset="0"/>
              </a:rPr>
              <a:t>Notas del facilitador</a:t>
            </a:r>
            <a:endParaRPr lang="en-US" sz="1200" b="1" kern="1200" dirty="0">
              <a:solidFill>
                <a:srgbClr val="0F173D"/>
              </a:solidFill>
              <a:effectLst/>
              <a:latin typeface="Poppins" pitchFamily="2" charset="77"/>
              <a:ea typeface="+mn-ea"/>
              <a:cs typeface="Calibri" panose="020F0502020204030204" pitchFamily="34" charset="0"/>
            </a:endParaRPr>
          </a:p>
          <a:p>
            <a:pPr marL="342900" marR="0" lvl="0" indent="-342900">
              <a:buFont typeface="Symbol" pitchFamily="2" charset="2"/>
              <a:buChar char=""/>
            </a:pPr>
            <a:r>
              <a:rPr lang="es-ES" sz="1100" dirty="0">
                <a:solidFill>
                  <a:srgbClr val="0F173D"/>
                </a:solidFill>
                <a:effectLst/>
                <a:latin typeface="Poppins" pitchFamily="2" charset="77"/>
                <a:ea typeface="Times New Roman" panose="02020603050405020304" pitchFamily="18" charset="0"/>
                <a:cs typeface="Calibri" panose="020F0502020204030204" pitchFamily="34" charset="0"/>
              </a:rPr>
              <a:t>A medida que describe y define los atributos de forma, apunte a la diapositiva para ayudar a hacer conexiones entre el vocabulario y las partes de la imagen.</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19</a:t>
            </a:fld>
            <a:endParaRPr lang="en-US"/>
          </a:p>
        </p:txBody>
      </p:sp>
    </p:spTree>
    <p:extLst>
      <p:ext uri="{BB962C8B-B14F-4D97-AF65-F5344CB8AC3E}">
        <p14:creationId xmlns:p14="http://schemas.microsoft.com/office/powerpoint/2010/main" val="184177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600"/>
              </a:spcBef>
            </a:pPr>
            <a:r>
              <a:rPr lang="es-ES" sz="1200" b="1" kern="1200" dirty="0">
                <a:solidFill>
                  <a:srgbClr val="0F173D"/>
                </a:solidFill>
                <a:effectLst/>
                <a:latin typeface="Poppins" pitchFamily="2" charset="77"/>
                <a:ea typeface="+mn-ea"/>
                <a:cs typeface="Calibri" panose="020F0502020204030204" pitchFamily="34" charset="0"/>
              </a:rPr>
              <a:t>Puntos de discusión</a:t>
            </a:r>
          </a:p>
          <a:p>
            <a:r>
              <a:rPr lang="en-US" sz="1800" kern="100" noProof="0" dirty="0">
                <a:solidFill>
                  <a:srgbClr val="222222"/>
                </a:solidFill>
                <a:effectLst/>
                <a:latin typeface="Poppins"/>
                <a:ea typeface="Arial" panose="020B0604020202020204" pitchFamily="34" charset="0"/>
                <a:cs typeface="Poppins"/>
              </a:rPr>
              <a:t>Count Play Explore </a:t>
            </a:r>
            <a:r>
              <a:rPr lang="es-ES" sz="1800" kern="100" dirty="0">
                <a:solidFill>
                  <a:srgbClr val="222222"/>
                </a:solidFill>
                <a:effectLst/>
                <a:latin typeface="Poppins"/>
                <a:ea typeface="Arial" panose="020B0604020202020204" pitchFamily="34" charset="0"/>
                <a:cs typeface="Poppins"/>
              </a:rPr>
              <a:t>recursos de aprendizaje profesional se hicieron posibles gracias a </a:t>
            </a:r>
            <a:r>
              <a:rPr lang="es-ES" sz="1800" kern="100" dirty="0" err="1">
                <a:solidFill>
                  <a:srgbClr val="222222"/>
                </a:solidFill>
                <a:effectLst/>
                <a:latin typeface="Poppins"/>
                <a:ea typeface="Arial" panose="020B0604020202020204" pitchFamily="34" charset="0"/>
                <a:cs typeface="Poppins"/>
              </a:rPr>
              <a:t>Count</a:t>
            </a:r>
            <a:r>
              <a:rPr lang="es-ES" sz="1800" kern="100" dirty="0">
                <a:solidFill>
                  <a:srgbClr val="222222"/>
                </a:solidFill>
                <a:effectLst/>
                <a:latin typeface="Poppins"/>
                <a:ea typeface="Arial" panose="020B0604020202020204" pitchFamily="34" charset="0"/>
                <a:cs typeface="Poppins"/>
              </a:rPr>
              <a:t> Play Explore, una iniciativa de matemáticas y ciencias temprana dirigida por el Superintendente de Escuelas del Condado de Fresno, Departamento de Cuidado y Educación temprana. Esta iniciativa está generosamente financiada por el Departamento de Educación de California y la Junta Estatal de Educación de California. Estos recursos</a:t>
            </a:r>
            <a:r>
              <a:rPr lang="es-ES" sz="1800" kern="100" dirty="0">
                <a:solidFill>
                  <a:srgbClr val="222222"/>
                </a:solidFill>
                <a:latin typeface="Poppins"/>
                <a:cs typeface="Poppins"/>
              </a:rPr>
              <a:t>, </a:t>
            </a:r>
            <a:r>
              <a:rPr lang="es-US" kern="100" dirty="0">
                <a:solidFill>
                  <a:srgbClr val="222222"/>
                </a:solidFill>
                <a:latin typeface="Montserrat"/>
              </a:rPr>
              <a:t>desarrollado en colaboración con </a:t>
            </a:r>
            <a:r>
              <a:rPr lang="es-US" kern="100" dirty="0" err="1">
                <a:solidFill>
                  <a:srgbClr val="222222"/>
                </a:solidFill>
                <a:latin typeface="Montserrat"/>
              </a:rPr>
              <a:t>WestEd</a:t>
            </a:r>
            <a:r>
              <a:rPr lang="es-US" kern="100" dirty="0">
                <a:solidFill>
                  <a:srgbClr val="222222"/>
                </a:solidFill>
                <a:latin typeface="Montserrat"/>
              </a:rPr>
              <a:t> y sus socios</a:t>
            </a:r>
            <a:r>
              <a:rPr lang="es-US" kern="100" dirty="0">
                <a:solidFill>
                  <a:srgbClr val="222222"/>
                </a:solidFill>
                <a:latin typeface="Montserrat"/>
                <a:cs typeface="Poppins"/>
              </a:rPr>
              <a:t>,</a:t>
            </a:r>
            <a:r>
              <a:rPr lang="es-ES" sz="1800" kern="100" dirty="0">
                <a:solidFill>
                  <a:srgbClr val="222222"/>
                </a:solidFill>
                <a:latin typeface="Poppins"/>
                <a:ea typeface="Arial" panose="020B0604020202020204" pitchFamily="34" charset="0"/>
                <a:cs typeface="Poppins"/>
              </a:rPr>
              <a:t> </a:t>
            </a:r>
            <a:r>
              <a:rPr lang="es-ES" sz="1800" kern="100" dirty="0">
                <a:solidFill>
                  <a:srgbClr val="222222"/>
                </a:solidFill>
                <a:effectLst/>
                <a:latin typeface="Poppins"/>
                <a:ea typeface="Arial" panose="020B0604020202020204" pitchFamily="34" charset="0"/>
                <a:cs typeface="Poppins"/>
              </a:rPr>
              <a:t>se utilizan como guía para aplicar estrategias basadas en pruebas, promover el aprendizaje activo y fomentar prácticas apropiadas para el desarrollo en los entornos de educación temprana. No están destinados a la distribución comercial, modificación no autorizada o uso fuera del ámbito de la educación profesional.</a:t>
            </a:r>
            <a:endParaRPr lang="en-US" sz="1800" kern="100" dirty="0">
              <a:effectLst/>
              <a:latin typeface="Poppins"/>
              <a:ea typeface="Calibri" panose="020F0502020204030204" pitchFamily="34" charset="0"/>
              <a:cs typeface="Poppins"/>
            </a:endParaRPr>
          </a:p>
        </p:txBody>
      </p:sp>
      <p:sp>
        <p:nvSpPr>
          <p:cNvPr id="4" name="Slide Number Placeholder 3"/>
          <p:cNvSpPr>
            <a:spLocks noGrp="1"/>
          </p:cNvSpPr>
          <p:nvPr>
            <p:ph type="sldNum" sz="quarter" idx="5"/>
          </p:nvPr>
        </p:nvSpPr>
        <p:spPr/>
        <p:txBody>
          <a:bodyPr/>
          <a:lstStyle/>
          <a:p>
            <a:fld id="{896399F6-6299-4610-B81F-5B1794C45A33}" type="slidenum">
              <a:rPr lang="en-US" smtClean="0"/>
              <a:pPr/>
              <a:t>2</a:t>
            </a:fld>
            <a:endParaRPr lang="en-US" dirty="0"/>
          </a:p>
        </p:txBody>
      </p:sp>
    </p:spTree>
    <p:extLst>
      <p:ext uri="{BB962C8B-B14F-4D97-AF65-F5344CB8AC3E}">
        <p14:creationId xmlns:p14="http://schemas.microsoft.com/office/powerpoint/2010/main" val="11764443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600"/>
              </a:spcBef>
            </a:pPr>
            <a:r>
              <a:rPr lang="es-ES" sz="1200" b="1" kern="1200" dirty="0">
                <a:solidFill>
                  <a:srgbClr val="0F173D"/>
                </a:solidFill>
                <a:effectLst/>
                <a:latin typeface="Poppins" pitchFamily="2" charset="77"/>
                <a:ea typeface="+mn-ea"/>
                <a:cs typeface="Calibri" panose="020F0502020204030204" pitchFamily="34" charset="0"/>
              </a:rPr>
              <a:t>Puntos de discusión</a:t>
            </a:r>
            <a:endParaRPr lang="en-US" sz="1200" b="1" kern="1200" dirty="0">
              <a:solidFill>
                <a:srgbClr val="0F173D"/>
              </a:solidFill>
              <a:effectLst/>
              <a:latin typeface="Poppins" pitchFamily="2" charset="77"/>
              <a:ea typeface="+mn-ea"/>
              <a:cs typeface="Calibri" panose="020F0502020204030204" pitchFamily="34" charset="0"/>
            </a:endParaRPr>
          </a:p>
          <a:p>
            <a:pPr marL="342900" marR="0" lvl="0" indent="-342900">
              <a:buFont typeface="Symbol" pitchFamily="2" charset="2"/>
              <a:buChar char=""/>
            </a:pPr>
            <a:r>
              <a:rPr lang="es-ES" sz="1100" dirty="0">
                <a:solidFill>
                  <a:srgbClr val="0F173D"/>
                </a:solidFill>
                <a:effectLst/>
                <a:latin typeface="Poppins" pitchFamily="2" charset="77"/>
                <a:ea typeface="Times New Roman" panose="02020603050405020304" pitchFamily="18" charset="0"/>
                <a:cs typeface="Calibri" panose="020F0502020204030204" pitchFamily="34" charset="0"/>
              </a:rPr>
              <a:t>Vamos a explorar cómo los niños utilizan lo que saben acerca de los atributos para clasificar las formas.</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342900" marR="0" lvl="0" indent="-342900">
              <a:buFont typeface="Symbol" pitchFamily="2" charset="2"/>
              <a:buChar char=""/>
            </a:pPr>
            <a:r>
              <a:rPr lang="es-ES" sz="1100" dirty="0">
                <a:solidFill>
                  <a:srgbClr val="0F173D"/>
                </a:solidFill>
                <a:effectLst/>
                <a:latin typeface="Poppins" pitchFamily="2" charset="77"/>
                <a:ea typeface="Times New Roman" panose="02020603050405020304" pitchFamily="18" charset="0"/>
                <a:cs typeface="Calibri" panose="020F0502020204030204" pitchFamily="34" charset="0"/>
              </a:rPr>
              <a:t>Para cuando los niños comienzan el preescolar, notan que las formas tienen atributos, como "esquinas" o "lados." </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342900" marR="0" lvl="0" indent="-342900">
              <a:buFont typeface="Symbol" pitchFamily="2" charset="2"/>
              <a:buChar char=""/>
            </a:pPr>
            <a:r>
              <a:rPr lang="es-ES" sz="1100" dirty="0">
                <a:solidFill>
                  <a:srgbClr val="0F173D"/>
                </a:solidFill>
                <a:effectLst/>
                <a:latin typeface="Poppins" pitchFamily="2" charset="77"/>
                <a:ea typeface="Times New Roman" panose="02020603050405020304" pitchFamily="18" charset="0"/>
                <a:cs typeface="Calibri" panose="020F0502020204030204" pitchFamily="34" charset="0"/>
              </a:rPr>
              <a:t>Incluso después de que los niños notan por primera vez los atributos de una forma, continúan utilizando las características generales de una forma para decidir qué forma es algo. </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742950" marR="0" lvl="1" indent="-285750">
              <a:buFont typeface="Courier New" panose="02070309020205020404" pitchFamily="49" charset="0"/>
              <a:buChar char="o"/>
            </a:pPr>
            <a:r>
              <a:rPr lang="es-ES" sz="1100" dirty="0">
                <a:solidFill>
                  <a:srgbClr val="0F173D"/>
                </a:solidFill>
                <a:effectLst/>
                <a:latin typeface="Poppins" pitchFamily="2" charset="77"/>
                <a:ea typeface="Times New Roman" panose="02020603050405020304" pitchFamily="18" charset="0"/>
                <a:cs typeface="Calibri" panose="020F0502020204030204" pitchFamily="34" charset="0"/>
              </a:rPr>
              <a:t>Por ejemplo, un niño puede observar un cuadrado con un punto hacia arriba e identificarlo como un triángulo porque parece "puntiagudo." Sin embargo, si le pide al niño que cuente el número de lados y bordes, es posible que se dé cuenta de que la forma es un cuadrado.</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342900" marR="0" lvl="0" indent="-342900">
              <a:buFont typeface="Symbol" pitchFamily="2" charset="2"/>
              <a:buChar char=""/>
            </a:pPr>
            <a:r>
              <a:rPr lang="es-ES" sz="1100" dirty="0">
                <a:solidFill>
                  <a:srgbClr val="0F173D"/>
                </a:solidFill>
                <a:effectLst/>
                <a:latin typeface="Poppins" pitchFamily="2" charset="77"/>
                <a:ea typeface="Times New Roman" panose="02020603050405020304" pitchFamily="18" charset="0"/>
                <a:cs typeface="Calibri" panose="020F0502020204030204" pitchFamily="34" charset="0"/>
              </a:rPr>
              <a:t>Con el tiempo, los niños aprenden que el uso de atributos es la forma más precisa de identificar y clasificar las formas. Eventualmente, prestarán menos atención a las características generales de una forma y usarán atributos más consistentemente.</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342900" marR="0" lvl="0" indent="-342900">
              <a:buFont typeface="Symbol" pitchFamily="2" charset="2"/>
              <a:buChar char=""/>
            </a:pPr>
            <a:r>
              <a:rPr lang="es-ES" sz="1100" dirty="0">
                <a:solidFill>
                  <a:srgbClr val="0F173D"/>
                </a:solidFill>
                <a:effectLst/>
                <a:latin typeface="Poppins" pitchFamily="2" charset="77"/>
                <a:ea typeface="Times New Roman" panose="02020603050405020304" pitchFamily="18" charset="0"/>
                <a:cs typeface="Calibri" panose="020F0502020204030204" pitchFamily="34" charset="0"/>
              </a:rPr>
              <a:t>A medida que los niños ingresan a la escuela primaria, también entienden que las formas múltiples pueden compartir los mismos atributos. Por ejemplo, se dan cuenta de que los cuadrados y rectángulos tienen cuatro lados y son cuadriláteros.</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20</a:t>
            </a:fld>
            <a:endParaRPr lang="en-US"/>
          </a:p>
        </p:txBody>
      </p:sp>
    </p:spTree>
    <p:extLst>
      <p:ext uri="{BB962C8B-B14F-4D97-AF65-F5344CB8AC3E}">
        <p14:creationId xmlns:p14="http://schemas.microsoft.com/office/powerpoint/2010/main" val="9015029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600"/>
              </a:spcBef>
            </a:pPr>
            <a:r>
              <a:rPr lang="es-ES" sz="1200" b="1" kern="1200" dirty="0">
                <a:solidFill>
                  <a:srgbClr val="0F173D"/>
                </a:solidFill>
                <a:effectLst/>
                <a:latin typeface="Poppins" pitchFamily="2" charset="77"/>
                <a:ea typeface="+mn-ea"/>
                <a:cs typeface="Calibri" panose="020F0502020204030204" pitchFamily="34" charset="0"/>
              </a:rPr>
              <a:t>Puntos de discusión</a:t>
            </a:r>
            <a:endParaRPr lang="en-US" sz="1200" b="1" kern="1200" dirty="0">
              <a:solidFill>
                <a:srgbClr val="0F173D"/>
              </a:solidFill>
              <a:effectLst/>
              <a:latin typeface="Poppins" pitchFamily="2" charset="77"/>
              <a:ea typeface="+mn-ea"/>
              <a:cs typeface="Calibri" panose="020F0502020204030204" pitchFamily="34" charset="0"/>
            </a:endParaRPr>
          </a:p>
          <a:p>
            <a:pPr marL="342900" marR="0" lvl="0" indent="-342900">
              <a:buFont typeface="Symbol" pitchFamily="2" charset="2"/>
              <a:buChar char=""/>
            </a:pPr>
            <a:r>
              <a:rPr lang="es-ES" sz="1100" dirty="0">
                <a:solidFill>
                  <a:srgbClr val="0F173D"/>
                </a:solidFill>
                <a:effectLst/>
                <a:latin typeface="Poppins" pitchFamily="2" charset="77"/>
                <a:ea typeface="Times New Roman" panose="02020603050405020304" pitchFamily="18" charset="0"/>
                <a:cs typeface="Calibri" panose="020F0502020204030204" pitchFamily="34" charset="0"/>
              </a:rPr>
              <a:t>A medida que los niños se familiarizan con las formas, empiezan a explorar la composición y descomposición de las formas. Los niños suelen hacerlo mientras construyen estructuras o realizan actividades artísticas con formas. </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342900" marR="0" lvl="0" indent="-342900">
              <a:buFont typeface="Symbol" pitchFamily="2" charset="2"/>
              <a:buChar char=""/>
            </a:pPr>
            <a:r>
              <a:rPr lang="es-ES" sz="1100" dirty="0">
                <a:solidFill>
                  <a:srgbClr val="0F173D"/>
                </a:solidFill>
                <a:effectLst/>
                <a:latin typeface="Poppins" pitchFamily="2" charset="77"/>
                <a:ea typeface="Times New Roman" panose="02020603050405020304" pitchFamily="18" charset="0"/>
                <a:cs typeface="Calibri" panose="020F0502020204030204" pitchFamily="34" charset="0"/>
              </a:rPr>
              <a:t>Al principio, los niños se centran en componer y descomponer formas individuales. Por ejemplo:</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742950" marR="0" lvl="1" indent="-285750">
              <a:buFont typeface="Courier New" panose="02070309020205020404" pitchFamily="49" charset="0"/>
              <a:buChar char="o"/>
            </a:pPr>
            <a:r>
              <a:rPr lang="es-ES" sz="1100" dirty="0">
                <a:solidFill>
                  <a:srgbClr val="0F173D"/>
                </a:solidFill>
                <a:effectLst/>
                <a:latin typeface="Poppins" pitchFamily="2" charset="77"/>
                <a:ea typeface="Times New Roman" panose="02020603050405020304" pitchFamily="18" charset="0"/>
                <a:cs typeface="Calibri" panose="020F0502020204030204" pitchFamily="34" charset="0"/>
              </a:rPr>
              <a:t>Los niños pueden juntar dos triángulos para formar un cuadrado o cortar un trozo cuadrado de plastilina en dos triángulos.</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342900" marR="0" lvl="0" indent="-342900">
              <a:buFont typeface="Symbol" pitchFamily="2" charset="2"/>
              <a:buChar char=""/>
            </a:pPr>
            <a:r>
              <a:rPr lang="es-ES" sz="1100" dirty="0">
                <a:solidFill>
                  <a:srgbClr val="0F173D"/>
                </a:solidFill>
                <a:effectLst/>
                <a:latin typeface="Poppins" pitchFamily="2" charset="77"/>
                <a:ea typeface="Times New Roman" panose="02020603050405020304" pitchFamily="18" charset="0"/>
                <a:cs typeface="Calibri" panose="020F0502020204030204" pitchFamily="34" charset="0"/>
              </a:rPr>
              <a:t>Con el tiempo, los niños harán dibujos y diseños más complejos. Por ejemplo:</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742950" marR="0" lvl="1" indent="-285750">
              <a:buFont typeface="Courier New" panose="02070309020205020404" pitchFamily="49" charset="0"/>
              <a:buChar char="o"/>
            </a:pPr>
            <a:r>
              <a:rPr lang="es-ES" sz="1100" dirty="0">
                <a:solidFill>
                  <a:srgbClr val="0F173D"/>
                </a:solidFill>
                <a:effectLst/>
                <a:latin typeface="Poppins" pitchFamily="2" charset="77"/>
                <a:ea typeface="Times New Roman" panose="02020603050405020304" pitchFamily="18" charset="0"/>
                <a:cs typeface="Calibri" panose="020F0502020204030204" pitchFamily="34" charset="0"/>
              </a:rPr>
              <a:t>Podrían crear un edificio de apartamentos a partir de una baldosa rectangular larga con pequeñas baldosas circulares a modo de ventanas.</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342900" marR="0" lvl="0" indent="-342900">
              <a:buFont typeface="Symbol" pitchFamily="2" charset="2"/>
              <a:buChar char=""/>
            </a:pPr>
            <a:r>
              <a:rPr lang="es-ES" sz="1100" dirty="0">
                <a:solidFill>
                  <a:srgbClr val="0F173D"/>
                </a:solidFill>
                <a:effectLst/>
                <a:latin typeface="Poppins" pitchFamily="2" charset="77"/>
                <a:ea typeface="Times New Roman" panose="02020603050405020304" pitchFamily="18" charset="0"/>
                <a:cs typeface="Calibri" panose="020F0502020204030204" pitchFamily="34" charset="0"/>
              </a:rPr>
              <a:t>Esta exploración de la composición y descomposición de formas ayuda a los niños a comprender que las formas pueden dividirse en partes más pequeñas. Saber que las formas pueden dividirse en partes más pequeñas es la base para comprender el área geométrica y las fracciones. Por ejemplo: </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742950" marR="0" lvl="1" indent="-285750">
              <a:buFont typeface="Courier New" panose="02070309020205020404" pitchFamily="49" charset="0"/>
              <a:buChar char="o"/>
            </a:pPr>
            <a:r>
              <a:rPr lang="es-ES" sz="1100" dirty="0">
                <a:solidFill>
                  <a:srgbClr val="0F173D"/>
                </a:solidFill>
                <a:effectLst/>
                <a:latin typeface="Poppins" pitchFamily="2" charset="77"/>
                <a:ea typeface="Times New Roman" panose="02020603050405020304" pitchFamily="18" charset="0"/>
                <a:cs typeface="Calibri" panose="020F0502020204030204" pitchFamily="34" charset="0"/>
              </a:rPr>
              <a:t>A principios de la escuela primaria, los niños aprenden a dividir un círculo en cuatro partes iguales. También aprenden a describir estas partes iguales utilizando vocabulario como mitades, tercios y cuartos.</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21</a:t>
            </a:fld>
            <a:endParaRPr lang="en-US"/>
          </a:p>
        </p:txBody>
      </p:sp>
    </p:spTree>
    <p:extLst>
      <p:ext uri="{BB962C8B-B14F-4D97-AF65-F5344CB8AC3E}">
        <p14:creationId xmlns:p14="http://schemas.microsoft.com/office/powerpoint/2010/main" val="25241169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600"/>
              </a:spcBef>
            </a:pPr>
            <a:r>
              <a:rPr lang="es-ES" sz="1200" b="1" kern="1200" dirty="0">
                <a:solidFill>
                  <a:srgbClr val="0F173D"/>
                </a:solidFill>
                <a:effectLst/>
                <a:latin typeface="Poppins" pitchFamily="2" charset="77"/>
                <a:ea typeface="+mn-ea"/>
                <a:cs typeface="Calibri" panose="020F0502020204030204" pitchFamily="34" charset="0"/>
              </a:rPr>
              <a:t>Puntos de discusión</a:t>
            </a:r>
            <a:endParaRPr lang="en-US" sz="1200" b="1" kern="1200" dirty="0">
              <a:solidFill>
                <a:srgbClr val="0F173D"/>
              </a:solidFill>
              <a:effectLst/>
              <a:latin typeface="Poppins" pitchFamily="2" charset="77"/>
              <a:ea typeface="+mn-ea"/>
              <a:cs typeface="Calibri" panose="020F0502020204030204" pitchFamily="34" charset="0"/>
            </a:endParaRPr>
          </a:p>
          <a:p>
            <a:pPr marL="342900" marR="0" lvl="0" indent="-342900">
              <a:buFont typeface="Symbol" pitchFamily="2" charset="2"/>
              <a:buChar char=""/>
            </a:pPr>
            <a:r>
              <a:rPr lang="es-ES" sz="1100" dirty="0">
                <a:solidFill>
                  <a:srgbClr val="0F173D"/>
                </a:solidFill>
                <a:effectLst/>
                <a:latin typeface="Poppins" pitchFamily="2" charset="77"/>
                <a:ea typeface="Times New Roman" panose="02020603050405020304" pitchFamily="18" charset="0"/>
                <a:cs typeface="Calibri" panose="020F0502020204030204" pitchFamily="34" charset="0"/>
              </a:rPr>
              <a:t>Hemos hablado de los cinco componentes del aprendizaje de las formas en la primera infancia. Dediquemos un momento a pensar en cómo se desarrolla y se hace más complejo el aprendizaje de las formas por parte de los niños con el paso del tiempo.</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342900" marR="0" lvl="0" indent="-342900">
              <a:buFont typeface="Symbol" pitchFamily="2" charset="2"/>
              <a:buChar char=""/>
            </a:pPr>
            <a:r>
              <a:rPr lang="es-ES" sz="1100" dirty="0">
                <a:solidFill>
                  <a:srgbClr val="0F173D"/>
                </a:solidFill>
                <a:effectLst/>
                <a:latin typeface="Poppins" pitchFamily="2" charset="77"/>
                <a:ea typeface="Times New Roman" panose="02020603050405020304" pitchFamily="18" charset="0"/>
                <a:cs typeface="Calibri" panose="020F0502020204030204" pitchFamily="34" charset="0"/>
              </a:rPr>
              <a:t>Esta diapositiva le muestra lo que saben sobre las formas los niños en tres momentos del desarrollo, utilizando los cinco componentes.</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742950" marR="0" lvl="1" indent="-285750">
              <a:buFont typeface="Courier New" panose="02070309020205020404" pitchFamily="49" charset="0"/>
              <a:buChar char="o"/>
            </a:pPr>
            <a:r>
              <a:rPr lang="es-ES" sz="1100" dirty="0">
                <a:solidFill>
                  <a:srgbClr val="0F173D"/>
                </a:solidFill>
                <a:effectLst/>
                <a:latin typeface="Poppins" pitchFamily="2" charset="77"/>
                <a:ea typeface="Times New Roman" panose="02020603050405020304" pitchFamily="18" charset="0"/>
                <a:cs typeface="Calibri" panose="020F0502020204030204" pitchFamily="34" charset="0"/>
              </a:rPr>
              <a:t>Los bebés y los niños pequeños empiezan notando cómo los objetos son iguales o diferentes. Con el apoyo de los adultos, los niños pequeños pueden aprender a identificar o nombrar algunas formas comunes. </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742950" marR="0" lvl="1" indent="-285750">
              <a:buFont typeface="Courier New" panose="02070309020205020404" pitchFamily="49" charset="0"/>
              <a:buChar char="o"/>
            </a:pPr>
            <a:r>
              <a:rPr lang="es-ES" sz="1100" dirty="0">
                <a:solidFill>
                  <a:srgbClr val="0F173D"/>
                </a:solidFill>
                <a:effectLst/>
                <a:latin typeface="Poppins" pitchFamily="2" charset="77"/>
                <a:ea typeface="Times New Roman" panose="02020603050405020304" pitchFamily="18" charset="0"/>
                <a:cs typeface="Calibri" panose="020F0502020204030204" pitchFamily="34" charset="0"/>
              </a:rPr>
              <a:t>Los niños de preescolar, kindergarten de transición y kindergarten desarrollan estas habilidades. Aprenden a clasificar e identificar o nombrar una mayor variedad de formas bidimensionales y tridimensionales. También aprenden los atributos de las formas.</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742950" marR="0" lvl="1" indent="-285750">
              <a:buFont typeface="Courier New" panose="02070309020205020404" pitchFamily="49" charset="0"/>
              <a:buChar char="o"/>
            </a:pPr>
            <a:r>
              <a:rPr lang="es-ES" sz="1100" dirty="0">
                <a:solidFill>
                  <a:srgbClr val="0F173D"/>
                </a:solidFill>
                <a:effectLst/>
                <a:latin typeface="Poppins" pitchFamily="2" charset="77"/>
                <a:ea typeface="Times New Roman" panose="02020603050405020304" pitchFamily="18" charset="0"/>
                <a:cs typeface="Calibri" panose="020F0502020204030204" pitchFamily="34" charset="0"/>
              </a:rPr>
              <a:t>En los primeros años de primaria, los niños siguen aprendiendo sobre los atributos de las formas y cómo estos atributos les ayudan a clasificarlas. También desarrollan la capacidad de componer y descomponer formas y de pensar en conceptos como cuarto, tercio y mitad.</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342900" marR="0" lvl="0" indent="-342900">
              <a:buFont typeface="Symbol" pitchFamily="2" charset="2"/>
              <a:buChar char=""/>
            </a:pPr>
            <a:r>
              <a:rPr lang="es-ES" sz="1100" dirty="0">
                <a:solidFill>
                  <a:srgbClr val="0F173D"/>
                </a:solidFill>
                <a:effectLst/>
                <a:latin typeface="Poppins" pitchFamily="2" charset="77"/>
                <a:ea typeface="Times New Roman" panose="02020603050405020304" pitchFamily="18" charset="0"/>
                <a:cs typeface="Calibri" panose="020F0502020204030204" pitchFamily="34" charset="0"/>
              </a:rPr>
              <a:t>[Si presenta el PPT 2a, PPT 2b o PPT 2c:] Esperamos que haya comprendido mejor los componentes del aprendizaje de las formas. A continuación, examinaremos lo que [inserte el grupo de edad pertinente: bebés y niños pequeños; niños de preescolar, kindergarten de transición y kindergarten; niños de primaria temprana] aprenden sobre las formas y las formas de apoyar su aprendizaje de la geometría. </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0" marR="0">
              <a:spcBef>
                <a:spcPts val="600"/>
              </a:spcBef>
            </a:pPr>
            <a:r>
              <a:rPr lang="es-ES" sz="1200" b="1" kern="1200" dirty="0">
                <a:solidFill>
                  <a:srgbClr val="0F173D"/>
                </a:solidFill>
                <a:effectLst/>
                <a:latin typeface="Poppins" pitchFamily="2" charset="77"/>
                <a:ea typeface="+mn-ea"/>
                <a:cs typeface="Calibri" panose="020F0502020204030204" pitchFamily="34" charset="0"/>
              </a:rPr>
              <a:t>Notas del facilitador</a:t>
            </a:r>
            <a:endParaRPr lang="en-US" sz="1200" b="1" kern="1200" dirty="0">
              <a:solidFill>
                <a:srgbClr val="0F173D"/>
              </a:solidFill>
              <a:effectLst/>
              <a:latin typeface="Poppins" pitchFamily="2" charset="77"/>
              <a:ea typeface="+mn-ea"/>
              <a:cs typeface="Calibri" panose="020F0502020204030204" pitchFamily="34" charset="0"/>
            </a:endParaRPr>
          </a:p>
          <a:p>
            <a:pPr marL="342900" marR="0" lvl="0" indent="-342900">
              <a:buFont typeface="Symbol" pitchFamily="2" charset="2"/>
              <a:buChar char=""/>
            </a:pPr>
            <a:r>
              <a:rPr lang="es-ES" sz="1100" dirty="0">
                <a:solidFill>
                  <a:srgbClr val="0F173D"/>
                </a:solidFill>
                <a:effectLst/>
                <a:latin typeface="Poppins" pitchFamily="2" charset="77"/>
                <a:ea typeface="Times New Roman" panose="02020603050405020304" pitchFamily="18" charset="0"/>
                <a:cs typeface="Calibri" panose="020F0502020204030204" pitchFamily="34" charset="0"/>
              </a:rPr>
              <a:t>Actividad opcional: En lugar de utilizar esta diapositiva, considere la posibilidad de utilizar el contenido como una actividad de rompecabezas para los participantes. Por ejemplo, podría ampliar e imprimir la progresión del desarrollo. A continuación, corte las celdas de la tabla en trozos. Proporcione un rompecabezas a cada mesa o pareja de participantes. Invite a los participantes a colocar los conocimientos y habilidades de cada celda bajo el grupo de edad y el componente correctos.</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22</a:t>
            </a:fld>
            <a:endParaRPr lang="en-US"/>
          </a:p>
        </p:txBody>
      </p:sp>
    </p:spTree>
    <p:extLst>
      <p:ext uri="{BB962C8B-B14F-4D97-AF65-F5344CB8AC3E}">
        <p14:creationId xmlns:p14="http://schemas.microsoft.com/office/powerpoint/2010/main" val="24994954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600"/>
              </a:spcBef>
            </a:pPr>
            <a:r>
              <a:rPr lang="es-ES" sz="1800" b="1" kern="1200" dirty="0">
                <a:solidFill>
                  <a:srgbClr val="0F173D"/>
                </a:solidFill>
                <a:effectLst/>
                <a:latin typeface="Poppins" pitchFamily="2" charset="77"/>
                <a:ea typeface="+mn-ea"/>
                <a:cs typeface="Calibri" panose="020F0502020204030204" pitchFamily="34" charset="0"/>
              </a:rPr>
              <a:t>Puntos de discusión</a:t>
            </a:r>
            <a:endParaRPr lang="en-US" sz="1800" b="1" kern="1200" dirty="0">
              <a:solidFill>
                <a:srgbClr val="0F173D"/>
              </a:solidFill>
              <a:effectLst/>
              <a:latin typeface="Poppins" pitchFamily="2" charset="77"/>
              <a:ea typeface="+mn-ea"/>
              <a:cs typeface="Calibri" panose="020F0502020204030204" pitchFamily="34" charset="0"/>
            </a:endParaRPr>
          </a:p>
          <a:p>
            <a:pPr marL="342900" marR="0" lvl="0" indent="-342900">
              <a:buFont typeface="Symbol" pitchFamily="2" charset="2"/>
              <a:buChar char=""/>
            </a:pPr>
            <a:r>
              <a:rPr lang="es-ES" sz="1800" dirty="0">
                <a:solidFill>
                  <a:srgbClr val="0F173D"/>
                </a:solidFill>
                <a:effectLst/>
                <a:latin typeface="Poppins" pitchFamily="2" charset="77"/>
                <a:ea typeface="Times New Roman" panose="02020603050405020304" pitchFamily="18" charset="0"/>
                <a:cs typeface="Calibri" panose="020F0502020204030204" pitchFamily="34" charset="0"/>
              </a:rPr>
              <a:t>En esta sesión, comenzaremos explorando y jugando con las formas.</a:t>
            </a:r>
            <a:endParaRPr lang="en-US" sz="18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342900" marR="0" lvl="0" indent="-342900">
              <a:buFont typeface="Symbol" pitchFamily="2" charset="2"/>
              <a:buChar char=""/>
            </a:pPr>
            <a:r>
              <a:rPr lang="es-ES" sz="1800" dirty="0">
                <a:solidFill>
                  <a:srgbClr val="0F173D"/>
                </a:solidFill>
                <a:effectLst/>
                <a:latin typeface="Poppins" pitchFamily="2" charset="77"/>
                <a:ea typeface="Times New Roman" panose="02020603050405020304" pitchFamily="18" charset="0"/>
                <a:cs typeface="Calibri" panose="020F0502020204030204" pitchFamily="34" charset="0"/>
              </a:rPr>
              <a:t>A continuación, describiremos cinco componentes clave del aprendizaje de las formas.</a:t>
            </a:r>
            <a:endParaRPr lang="en-US" sz="18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342900" marR="0" lvl="0" indent="-342900">
              <a:buFont typeface="Symbol" pitchFamily="2" charset="2"/>
              <a:buChar char=""/>
            </a:pPr>
            <a:r>
              <a:rPr lang="es-ES" sz="1800" dirty="0">
                <a:solidFill>
                  <a:srgbClr val="0F173D"/>
                </a:solidFill>
                <a:effectLst/>
                <a:latin typeface="Poppins" pitchFamily="2" charset="77"/>
                <a:ea typeface="Times New Roman" panose="02020603050405020304" pitchFamily="18" charset="0"/>
                <a:cs typeface="Calibri" panose="020F0502020204030204" pitchFamily="34" charset="0"/>
              </a:rPr>
              <a:t>También examinaremos las maneras en que los niños desarrollan conocimientos y habilidades en geometría.</a:t>
            </a:r>
            <a:endParaRPr lang="en-US" sz="18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342900" marR="0" lvl="0" indent="-342900">
              <a:buFont typeface="Symbol" pitchFamily="2" charset="2"/>
              <a:buChar char=""/>
            </a:pPr>
            <a:r>
              <a:rPr lang="es-ES" sz="1800" dirty="0">
                <a:solidFill>
                  <a:srgbClr val="0F173D"/>
                </a:solidFill>
                <a:effectLst/>
                <a:latin typeface="Poppins" pitchFamily="2" charset="77"/>
                <a:ea typeface="Times New Roman" panose="02020603050405020304" pitchFamily="18" charset="0"/>
                <a:cs typeface="Calibri" panose="020F0502020204030204" pitchFamily="34" charset="0"/>
              </a:rPr>
              <a:t>Las maneras en que aprenderemos juntos son similares a las maneras en que los niños aprenden. Jugaremos, observaremos, exploraremos y reflexionaremos.</a:t>
            </a:r>
            <a:endParaRPr lang="en-US" sz="18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0" marR="0">
              <a:spcBef>
                <a:spcPts val="600"/>
              </a:spcBef>
            </a:pPr>
            <a:r>
              <a:rPr lang="es-ES" sz="1800" b="1" kern="1200" dirty="0">
                <a:solidFill>
                  <a:srgbClr val="0F173D"/>
                </a:solidFill>
                <a:effectLst/>
                <a:latin typeface="Poppins" pitchFamily="2" charset="77"/>
                <a:ea typeface="+mn-ea"/>
                <a:cs typeface="Calibri" panose="020F0502020204030204" pitchFamily="34" charset="0"/>
              </a:rPr>
              <a:t>Notas del facilitador</a:t>
            </a:r>
            <a:endParaRPr lang="en-US" sz="1800" b="1" kern="1200" dirty="0">
              <a:solidFill>
                <a:srgbClr val="0F173D"/>
              </a:solidFill>
              <a:effectLst/>
              <a:latin typeface="Poppins" pitchFamily="2" charset="77"/>
              <a:ea typeface="+mn-ea"/>
              <a:cs typeface="Calibri" panose="020F0502020204030204" pitchFamily="34" charset="0"/>
            </a:endParaRPr>
          </a:p>
          <a:p>
            <a:pPr marL="342900" marR="0" lvl="0" indent="-342900">
              <a:buFont typeface="Symbol" pitchFamily="2" charset="2"/>
              <a:buChar char=""/>
            </a:pPr>
            <a:r>
              <a:rPr lang="es-ES" sz="1800" dirty="0">
                <a:solidFill>
                  <a:srgbClr val="0F173D"/>
                </a:solidFill>
                <a:effectLst/>
                <a:latin typeface="Poppins" pitchFamily="2" charset="77"/>
                <a:ea typeface="Times New Roman" panose="02020603050405020304" pitchFamily="18" charset="0"/>
                <a:cs typeface="Calibri" panose="020F0502020204030204" pitchFamily="34" charset="0"/>
              </a:rPr>
              <a:t>Ajuste el contenido de las diapositivas y los puntos de conversación para reflejar lo que planea abordar en esta sesión. </a:t>
            </a:r>
            <a:endParaRPr lang="en-US" sz="18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342900" marR="0" lvl="0" indent="-342900">
              <a:buFont typeface="Symbol" pitchFamily="2" charset="2"/>
              <a:buChar char=""/>
            </a:pPr>
            <a:r>
              <a:rPr lang="es-ES" sz="1800" dirty="0">
                <a:solidFill>
                  <a:srgbClr val="0F173D"/>
                </a:solidFill>
                <a:effectLst/>
                <a:latin typeface="Poppins" pitchFamily="2" charset="77"/>
                <a:ea typeface="Times New Roman" panose="02020603050405020304" pitchFamily="18" charset="0"/>
                <a:cs typeface="Calibri" panose="020F0502020204030204" pitchFamily="34" charset="0"/>
              </a:rPr>
              <a:t>Si está planeando presentar PPT 2a (para bebés y niños pequeños), PPT 2b (para preescolar, TK y K), o PPT 2c (para niños de primaria temprana) en la misma sesión, es posible que desee incluir cualquier ajuste en el contenido de la diapositiva y los puntos de discusión. </a:t>
            </a:r>
            <a:endParaRPr lang="en-US" sz="1800" dirty="0">
              <a:solidFill>
                <a:srgbClr val="0F173D"/>
              </a:solidFill>
              <a:effectLst/>
              <a:latin typeface="Poppins" pitchFamily="2" charset="77"/>
              <a:ea typeface="Times New Roman" panose="02020603050405020304" pitchFamily="18"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3</a:t>
            </a:fld>
            <a:endParaRPr lang="en-US"/>
          </a:p>
        </p:txBody>
      </p:sp>
    </p:spTree>
    <p:extLst>
      <p:ext uri="{BB962C8B-B14F-4D97-AF65-F5344CB8AC3E}">
        <p14:creationId xmlns:p14="http://schemas.microsoft.com/office/powerpoint/2010/main" val="6866361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600"/>
              </a:spcBef>
              <a:spcAft>
                <a:spcPts val="600"/>
              </a:spcAft>
            </a:pPr>
            <a:r>
              <a:rPr lang="es-ES" sz="1100" b="1" kern="100" dirty="0">
                <a:solidFill>
                  <a:srgbClr val="0F173D"/>
                </a:solidFill>
                <a:effectLst/>
                <a:latin typeface="Poppins" pitchFamily="2" charset="77"/>
                <a:ea typeface="Calibri" panose="020F0502020204030204" pitchFamily="34" charset="0"/>
                <a:cs typeface="Times New Roman" panose="02020603050405020304" pitchFamily="18" charset="0"/>
              </a:rPr>
              <a:t>Materiales (opcional): </a:t>
            </a:r>
            <a:r>
              <a:rPr lang="es-ES" sz="1100" kern="100" dirty="0">
                <a:solidFill>
                  <a:srgbClr val="0F173D"/>
                </a:solidFill>
                <a:effectLst/>
                <a:latin typeface="Poppins" pitchFamily="2" charset="77"/>
                <a:ea typeface="Calibri" panose="020F0502020204030204" pitchFamily="34" charset="0"/>
                <a:cs typeface="Times New Roman" panose="02020603050405020304" pitchFamily="18" charset="0"/>
              </a:rPr>
              <a:t>Marcadores, notas adhesivas</a:t>
            </a:r>
            <a:endParaRPr lang="en-US" sz="1100" kern="100" dirty="0">
              <a:solidFill>
                <a:srgbClr val="0F173D"/>
              </a:solidFill>
              <a:effectLst/>
              <a:latin typeface="Poppins" pitchFamily="2" charset="77"/>
              <a:ea typeface="Calibri" panose="020F0502020204030204" pitchFamily="34" charset="0"/>
              <a:cs typeface="Times New Roman" panose="02020603050405020304" pitchFamily="18" charset="0"/>
            </a:endParaRPr>
          </a:p>
          <a:p>
            <a:pPr marL="0" marR="0">
              <a:spcBef>
                <a:spcPts val="600"/>
              </a:spcBef>
              <a:spcAft>
                <a:spcPts val="600"/>
              </a:spcAft>
            </a:pPr>
            <a:r>
              <a:rPr lang="es-ES" sz="1100" b="1" kern="0" dirty="0">
                <a:solidFill>
                  <a:srgbClr val="222222"/>
                </a:solidFill>
                <a:effectLst/>
                <a:latin typeface="Poppins" pitchFamily="2" charset="77"/>
                <a:ea typeface="Times New Roman" panose="02020603050405020304" pitchFamily="18" charset="0"/>
                <a:cs typeface="Calibri" panose="020F0502020204030204" pitchFamily="34" charset="0"/>
              </a:rPr>
              <a:t>Tiempo: </a:t>
            </a:r>
            <a:r>
              <a:rPr lang="es-ES" sz="1100" kern="100" dirty="0">
                <a:solidFill>
                  <a:srgbClr val="222222"/>
                </a:solidFill>
                <a:effectLst/>
                <a:latin typeface="Poppins" pitchFamily="2" charset="77"/>
                <a:ea typeface="Calibri" panose="020F0502020204030204" pitchFamily="34" charset="0"/>
                <a:cs typeface="Calibri" panose="020F0502020204030204" pitchFamily="34" charset="0"/>
              </a:rPr>
              <a:t>5 minutos</a:t>
            </a:r>
            <a:endParaRPr lang="en-US" sz="1100" kern="100" dirty="0">
              <a:solidFill>
                <a:srgbClr val="0F173D"/>
              </a:solidFill>
              <a:effectLst/>
              <a:latin typeface="Poppins" pitchFamily="2" charset="77"/>
              <a:ea typeface="Calibri" panose="020F0502020204030204" pitchFamily="34" charset="0"/>
              <a:cs typeface="Times New Roman" panose="02020603050405020304" pitchFamily="18" charset="0"/>
            </a:endParaRPr>
          </a:p>
          <a:p>
            <a:pPr marL="0" marR="0">
              <a:spcBef>
                <a:spcPts val="600"/>
              </a:spcBef>
            </a:pPr>
            <a:r>
              <a:rPr lang="es-ES" sz="1200" b="1" kern="1200" dirty="0">
                <a:solidFill>
                  <a:srgbClr val="0F173D"/>
                </a:solidFill>
                <a:effectLst/>
                <a:latin typeface="Poppins" pitchFamily="2" charset="77"/>
                <a:ea typeface="+mn-ea"/>
                <a:cs typeface="Calibri" panose="020F0502020204030204" pitchFamily="34" charset="0"/>
              </a:rPr>
              <a:t>Puntos de discusión</a:t>
            </a:r>
            <a:endParaRPr lang="en-US" sz="1200" b="1" kern="1200" dirty="0">
              <a:solidFill>
                <a:srgbClr val="0F173D"/>
              </a:solidFill>
              <a:effectLst/>
              <a:latin typeface="Poppins" pitchFamily="2" charset="77"/>
              <a:ea typeface="+mn-ea"/>
              <a:cs typeface="Calibri" panose="020F0502020204030204" pitchFamily="34" charset="0"/>
            </a:endParaRPr>
          </a:p>
          <a:p>
            <a:pPr marL="342900" marR="0" lvl="0" indent="-342900">
              <a:buFont typeface="Symbol" pitchFamily="2" charset="2"/>
              <a:buChar char=""/>
            </a:pPr>
            <a:r>
              <a:rPr lang="es-ES" sz="1100" dirty="0">
                <a:solidFill>
                  <a:srgbClr val="0F173D"/>
                </a:solidFill>
                <a:effectLst/>
                <a:latin typeface="Poppins" pitchFamily="2" charset="77"/>
                <a:ea typeface="Times New Roman" panose="02020603050405020304" pitchFamily="18" charset="0"/>
                <a:cs typeface="Calibri" panose="020F0502020204030204" pitchFamily="34" charset="0"/>
              </a:rPr>
              <a:t>Cada uno de nosotros tiene pensamientos y sentimientos o puntos de vista acerca de la geometría. Traemos esas actitudes a nuestros entornos. Estos pueden afectar cómo apoyamos a los niños a aprender geometría. </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342900" marR="0" lvl="0" indent="-342900">
              <a:buFont typeface="Symbol" pitchFamily="2" charset="2"/>
              <a:buChar char=""/>
            </a:pPr>
            <a:r>
              <a:rPr lang="es-ES" sz="1100" dirty="0">
                <a:solidFill>
                  <a:srgbClr val="0F173D"/>
                </a:solidFill>
                <a:effectLst/>
                <a:latin typeface="Poppins" pitchFamily="2" charset="77"/>
                <a:ea typeface="Times New Roman" panose="02020603050405020304" pitchFamily="18" charset="0"/>
                <a:cs typeface="Calibri" panose="020F0502020204030204" pitchFamily="34" charset="0"/>
              </a:rPr>
              <a:t>Tomemos un momento para considerar nuestra mentalidad sobre la geometría. Responda a una de las siguientes indicaciones para hacer salir a la superficie su mentalidad sobre la geometría: </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742950" marR="0" lvl="1" indent="-285750">
              <a:buFont typeface="Courier New" panose="02070309020205020404" pitchFamily="49" charset="0"/>
              <a:buChar char="o"/>
            </a:pPr>
            <a:r>
              <a:rPr lang="es-ES" sz="1100" dirty="0">
                <a:solidFill>
                  <a:srgbClr val="0F173D"/>
                </a:solidFill>
                <a:effectLst/>
                <a:latin typeface="Poppins" pitchFamily="2" charset="77"/>
                <a:ea typeface="Times New Roman" panose="02020603050405020304" pitchFamily="18" charset="0"/>
                <a:cs typeface="Calibri" panose="020F0502020204030204" pitchFamily="34" charset="0"/>
              </a:rPr>
              <a:t>Cuando pienso en geometría, siento...</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742950" marR="0" lvl="1" indent="-285750">
              <a:buFont typeface="Courier New" panose="02070309020205020404" pitchFamily="49" charset="0"/>
              <a:buChar char="o"/>
            </a:pPr>
            <a:r>
              <a:rPr lang="es-ES" sz="1100" dirty="0">
                <a:solidFill>
                  <a:srgbClr val="0F173D"/>
                </a:solidFill>
                <a:effectLst/>
                <a:latin typeface="Poppins" pitchFamily="2" charset="77"/>
                <a:ea typeface="Times New Roman" panose="02020603050405020304" pitchFamily="18" charset="0"/>
                <a:cs typeface="Calibri" panose="020F0502020204030204" pitchFamily="34" charset="0"/>
              </a:rPr>
              <a:t>Un poderoso recuerdo que tengo de la geometría es...</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742950" marR="0" lvl="1" indent="-285750">
              <a:buFont typeface="Courier New" panose="02070309020205020404" pitchFamily="49" charset="0"/>
              <a:buChar char="o"/>
            </a:pPr>
            <a:r>
              <a:rPr lang="es-ES" sz="1100" dirty="0">
                <a:solidFill>
                  <a:srgbClr val="0F173D"/>
                </a:solidFill>
                <a:effectLst/>
                <a:latin typeface="Poppins" pitchFamily="2" charset="77"/>
                <a:ea typeface="Times New Roman" panose="02020603050405020304" pitchFamily="18" charset="0"/>
                <a:cs typeface="Calibri" panose="020F0502020204030204" pitchFamily="34" charset="0"/>
              </a:rPr>
              <a:t>Lo que más me gusta de la geometría es...</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742950" marR="0" lvl="1" indent="-285750">
              <a:buFont typeface="Courier New" panose="02070309020205020404" pitchFamily="49" charset="0"/>
              <a:buChar char="o"/>
            </a:pPr>
            <a:r>
              <a:rPr lang="es-ES" sz="1100" dirty="0">
                <a:solidFill>
                  <a:srgbClr val="0F173D"/>
                </a:solidFill>
                <a:effectLst/>
                <a:latin typeface="Poppins" pitchFamily="2" charset="77"/>
                <a:ea typeface="Times New Roman" panose="02020603050405020304" pitchFamily="18" charset="0"/>
                <a:cs typeface="Calibri" panose="020F0502020204030204" pitchFamily="34" charset="0"/>
              </a:rPr>
              <a:t>Lo que me parece desafiante sobre la geometría es...</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342900" marR="0" lvl="0" indent="-342900">
              <a:buFont typeface="Symbol" pitchFamily="2" charset="2"/>
              <a:buChar char=""/>
            </a:pPr>
            <a:r>
              <a:rPr lang="es-ES" sz="1100" dirty="0">
                <a:solidFill>
                  <a:srgbClr val="0F173D"/>
                </a:solidFill>
                <a:effectLst/>
                <a:latin typeface="Poppins" pitchFamily="2" charset="77"/>
                <a:ea typeface="Times New Roman" panose="02020603050405020304" pitchFamily="18" charset="0"/>
                <a:cs typeface="Calibri" panose="020F0502020204030204" pitchFamily="34" charset="0"/>
              </a:rPr>
              <a:t>Escriben lo que viene a la mente en notas adhesivas. </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342900" marR="0" lvl="0" indent="-342900">
              <a:buFont typeface="Symbol" pitchFamily="2" charset="2"/>
              <a:buChar char=""/>
            </a:pPr>
            <a:r>
              <a:rPr lang="es-ES" sz="1100" dirty="0">
                <a:solidFill>
                  <a:srgbClr val="0F173D"/>
                </a:solidFill>
                <a:effectLst/>
                <a:latin typeface="Poppins" pitchFamily="2" charset="77"/>
                <a:ea typeface="Times New Roman" panose="02020603050405020304" pitchFamily="18" charset="0"/>
                <a:cs typeface="Calibri" panose="020F0502020204030204" pitchFamily="34" charset="0"/>
              </a:rPr>
              <a:t>[Después de que los participantes hayan escrito sus pensamientos:] En esta actividad pueden haber surgido una variedad de pensamientos y sentimientos. Sean cuales sean sus pensamientos y sentimientos, espero que participar en la sesión de hoy promoverá pensamientos y sentimientos positivos sobre la geometría.</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0" marR="0">
              <a:spcBef>
                <a:spcPts val="600"/>
              </a:spcBef>
            </a:pPr>
            <a:r>
              <a:rPr lang="es-ES" sz="1200" b="1" kern="1200" dirty="0">
                <a:solidFill>
                  <a:srgbClr val="0F173D"/>
                </a:solidFill>
                <a:effectLst/>
                <a:latin typeface="Poppins" pitchFamily="2" charset="77"/>
                <a:ea typeface="+mn-ea"/>
                <a:cs typeface="Calibri" panose="020F0502020204030204" pitchFamily="34" charset="0"/>
              </a:rPr>
              <a:t>Notas del facilitador</a:t>
            </a:r>
            <a:endParaRPr lang="en-US" sz="1200" b="1" kern="1200" dirty="0">
              <a:solidFill>
                <a:srgbClr val="0F173D"/>
              </a:solidFill>
              <a:effectLst/>
              <a:latin typeface="Poppins" pitchFamily="2" charset="77"/>
              <a:ea typeface="+mn-ea"/>
              <a:cs typeface="Calibri" panose="020F0502020204030204" pitchFamily="34" charset="0"/>
            </a:endParaRPr>
          </a:p>
          <a:p>
            <a:pPr marL="342900" marR="0" lvl="0" indent="-342900">
              <a:buFont typeface="Symbol" pitchFamily="2" charset="2"/>
              <a:buChar char=""/>
            </a:pPr>
            <a:r>
              <a:rPr lang="es-ES" sz="1100" dirty="0">
                <a:solidFill>
                  <a:srgbClr val="0F173D"/>
                </a:solidFill>
                <a:effectLst/>
                <a:latin typeface="Poppins" pitchFamily="2" charset="77"/>
                <a:ea typeface="Times New Roman" panose="02020603050405020304" pitchFamily="18" charset="0"/>
                <a:cs typeface="Calibri" panose="020F0502020204030204" pitchFamily="34" charset="0"/>
              </a:rPr>
              <a:t>¡Las actitudes sobre las matemáticas importan! Este principio es clave para el enfoque de aprendizaje profesional cuente, juegue, explore. Si está interesado en proporcionar desarrollo profesional sobre la actitud hacia la matemática, considere revisar los recursos del conjunto en la serie </a:t>
            </a:r>
            <a:r>
              <a:rPr lang="es-ES" sz="1100" b="1" dirty="0">
                <a:solidFill>
                  <a:srgbClr val="0F173D"/>
                </a:solidFill>
                <a:effectLst/>
                <a:latin typeface="Poppins" pitchFamily="2" charset="77"/>
                <a:ea typeface="Times New Roman" panose="02020603050405020304" pitchFamily="18" charset="0"/>
                <a:cs typeface="Calibri" panose="020F0502020204030204" pitchFamily="34" charset="0"/>
              </a:rPr>
              <a:t>Las actitudes sobre las matemáticas importan</a:t>
            </a:r>
            <a:r>
              <a:rPr lang="es-ES" sz="1100" dirty="0">
                <a:solidFill>
                  <a:srgbClr val="0F173D"/>
                </a:solidFill>
                <a:effectLst/>
                <a:latin typeface="Poppins" pitchFamily="2" charset="77"/>
                <a:ea typeface="Times New Roman" panose="02020603050405020304" pitchFamily="18" charset="0"/>
                <a:cs typeface="Calibri" panose="020F0502020204030204" pitchFamily="34" charset="0"/>
              </a:rPr>
              <a:t>.</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342900" marR="0" lvl="0" indent="-342900">
              <a:buFont typeface="Symbol" pitchFamily="2" charset="2"/>
              <a:buChar char=""/>
            </a:pPr>
            <a:r>
              <a:rPr lang="es-ES" sz="1100" dirty="0">
                <a:solidFill>
                  <a:srgbClr val="0F173D"/>
                </a:solidFill>
                <a:effectLst/>
                <a:latin typeface="Poppins" pitchFamily="2" charset="77"/>
                <a:ea typeface="Times New Roman" panose="02020603050405020304" pitchFamily="18" charset="0"/>
                <a:cs typeface="Calibri" panose="020F0502020204030204" pitchFamily="34" charset="0"/>
              </a:rPr>
              <a:t>Invite a los participantes a completar individualmente su reflexión utilizando una de las indicaciones. El objetivo es que salgan a la superficie sus pensamientos y sentimientos relacionados con la geometría. </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342900" marR="0" lvl="0" indent="-342900">
              <a:buFont typeface="Symbol" pitchFamily="2" charset="2"/>
              <a:buChar char=""/>
            </a:pPr>
            <a:r>
              <a:rPr lang="es-ES" sz="1100" dirty="0">
                <a:solidFill>
                  <a:srgbClr val="0F173D"/>
                </a:solidFill>
                <a:effectLst/>
                <a:latin typeface="Poppins" pitchFamily="2" charset="77"/>
                <a:ea typeface="Times New Roman" panose="02020603050405020304" pitchFamily="18" charset="0"/>
                <a:cs typeface="Calibri" panose="020F0502020204030204" pitchFamily="34" charset="0"/>
              </a:rPr>
              <a:t>Considere el tamaño y la dinámica de su grupo. Si es apropiado, puede ofrecer una oportunidad para que los participantes compartan algunos de sus pensamientos. Anime a los participantes a reflexionar sobre lo que notan acerca de las experiencias compartidas por otros y cómo estas experiencias pueden afectar a los niños y las familias con las que trabajan. </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4</a:t>
            </a:fld>
            <a:endParaRPr lang="en-US"/>
          </a:p>
        </p:txBody>
      </p:sp>
    </p:spTree>
    <p:extLst>
      <p:ext uri="{BB962C8B-B14F-4D97-AF65-F5344CB8AC3E}">
        <p14:creationId xmlns:p14="http://schemas.microsoft.com/office/powerpoint/2010/main" val="10810155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600"/>
              </a:spcBef>
            </a:pPr>
            <a:r>
              <a:rPr lang="es-ES" sz="1800" b="1" kern="1200" dirty="0">
                <a:solidFill>
                  <a:srgbClr val="0F173D"/>
                </a:solidFill>
                <a:effectLst/>
                <a:latin typeface="Poppins" pitchFamily="2" charset="77"/>
                <a:ea typeface="+mn-ea"/>
                <a:cs typeface="Calibri" panose="020F0502020204030204" pitchFamily="34" charset="0"/>
              </a:rPr>
              <a:t>Puntos de discusión</a:t>
            </a:r>
            <a:endParaRPr lang="en-US" sz="1800" b="1" kern="1200" dirty="0">
              <a:solidFill>
                <a:srgbClr val="0F173D"/>
              </a:solidFill>
              <a:effectLst/>
              <a:latin typeface="Poppins" pitchFamily="2" charset="77"/>
              <a:ea typeface="+mn-ea"/>
              <a:cs typeface="Calibri" panose="020F0502020204030204" pitchFamily="34" charset="0"/>
            </a:endParaRPr>
          </a:p>
          <a:p>
            <a:pPr marL="342900" marR="0" lvl="0" indent="-342900">
              <a:buFont typeface="Symbol" pitchFamily="2" charset="2"/>
              <a:buChar char=""/>
            </a:pPr>
            <a:r>
              <a:rPr lang="es-ES" sz="1800" dirty="0">
                <a:solidFill>
                  <a:srgbClr val="0F173D"/>
                </a:solidFill>
                <a:effectLst/>
                <a:latin typeface="Poppins" pitchFamily="2" charset="77"/>
                <a:ea typeface="+mn-ea"/>
                <a:cs typeface="Calibri" panose="020F0502020204030204" pitchFamily="34" charset="0"/>
              </a:rPr>
              <a:t>Antes de revisar lo que los niños aprenden sobre las formas, comencemos con una comprensión compartida del aprendizaje de la geometría para los niños pequeños.</a:t>
            </a:r>
            <a:endParaRPr lang="en-US" sz="1800" dirty="0">
              <a:solidFill>
                <a:srgbClr val="0F173D"/>
              </a:solidFill>
              <a:effectLst/>
              <a:latin typeface="Poppins" pitchFamily="2" charset="77"/>
              <a:ea typeface="Times New Roman" panose="02020603050405020304" pitchFamily="18"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5</a:t>
            </a:fld>
            <a:endParaRPr lang="en-US"/>
          </a:p>
        </p:txBody>
      </p:sp>
    </p:spTree>
    <p:extLst>
      <p:ext uri="{BB962C8B-B14F-4D97-AF65-F5344CB8AC3E}">
        <p14:creationId xmlns:p14="http://schemas.microsoft.com/office/powerpoint/2010/main" val="34337106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600"/>
              </a:spcBef>
            </a:pPr>
            <a:r>
              <a:rPr lang="es-ES" sz="1800" b="1" kern="1200" dirty="0">
                <a:solidFill>
                  <a:srgbClr val="0F173D"/>
                </a:solidFill>
                <a:effectLst/>
                <a:latin typeface="Poppins" pitchFamily="2" charset="77"/>
                <a:ea typeface="+mn-ea"/>
                <a:cs typeface="Calibri" panose="020F0502020204030204" pitchFamily="34" charset="0"/>
              </a:rPr>
              <a:t>Puntos de discusión</a:t>
            </a:r>
            <a:endParaRPr lang="en-US" sz="1800" b="1" kern="1200" dirty="0">
              <a:solidFill>
                <a:srgbClr val="0F173D"/>
              </a:solidFill>
              <a:effectLst/>
              <a:latin typeface="Poppins" pitchFamily="2" charset="77"/>
              <a:ea typeface="+mn-ea"/>
              <a:cs typeface="Calibri" panose="020F0502020204030204" pitchFamily="34" charset="0"/>
            </a:endParaRPr>
          </a:p>
          <a:p>
            <a:pPr marL="342900" marR="0" lvl="0" indent="-342900">
              <a:buFont typeface="Symbol" pitchFamily="2" charset="2"/>
              <a:buChar char=""/>
            </a:pPr>
            <a:r>
              <a:rPr lang="es-ES" sz="1800" dirty="0">
                <a:solidFill>
                  <a:srgbClr val="0F173D"/>
                </a:solidFill>
                <a:effectLst/>
                <a:latin typeface="Poppins" pitchFamily="2" charset="77"/>
                <a:ea typeface="+mn-ea"/>
                <a:cs typeface="Calibri" panose="020F0502020204030204" pitchFamily="34" charset="0"/>
              </a:rPr>
              <a:t>La geometría es la matemática de formas, tamaños, ángulos, puntos, líneas y dimensiones. En la primera infancia, el aprendizaje de la geometría de la mayoría de los niños es sobre formas y tamaños bidimensionales y tridimensionales. Los niños mayores se centrarán más en conceptos como ángulos o líneas.</a:t>
            </a:r>
            <a:endParaRPr lang="en-US" sz="18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342900" marR="0" lvl="0" indent="-342900">
              <a:buFont typeface="Symbol" pitchFamily="2" charset="2"/>
              <a:buChar char=""/>
            </a:pPr>
            <a:r>
              <a:rPr lang="es-ES" sz="1800" dirty="0">
                <a:solidFill>
                  <a:srgbClr val="0F173D"/>
                </a:solidFill>
                <a:effectLst/>
                <a:latin typeface="Poppins" pitchFamily="2" charset="77"/>
                <a:ea typeface="+mn-ea"/>
                <a:cs typeface="Calibri" panose="020F0502020204030204" pitchFamily="34" charset="0"/>
              </a:rPr>
              <a:t>A lo largo de esta sesión, utilizaremos la palabra "forma" indistintamente con geometría</a:t>
            </a:r>
            <a:r>
              <a:rPr lang="es-ES" sz="1800" dirty="0">
                <a:solidFill>
                  <a:srgbClr val="000000"/>
                </a:solidFill>
                <a:effectLst/>
                <a:latin typeface="Poppins" pitchFamily="2" charset="77"/>
                <a:ea typeface="+mn-ea"/>
                <a:cs typeface="Calibri" panose="020F0502020204030204" pitchFamily="34" charset="0"/>
              </a:rPr>
              <a:t>.</a:t>
            </a:r>
            <a:endParaRPr lang="en-US" sz="1800" dirty="0">
              <a:solidFill>
                <a:srgbClr val="0F173D"/>
              </a:solidFill>
              <a:effectLst/>
              <a:latin typeface="Poppins" pitchFamily="2" charset="77"/>
              <a:ea typeface="Times New Roman" panose="02020603050405020304" pitchFamily="18"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6</a:t>
            </a:fld>
            <a:endParaRPr lang="en-US"/>
          </a:p>
        </p:txBody>
      </p:sp>
    </p:spTree>
    <p:extLst>
      <p:ext uri="{BB962C8B-B14F-4D97-AF65-F5344CB8AC3E}">
        <p14:creationId xmlns:p14="http://schemas.microsoft.com/office/powerpoint/2010/main" val="41776630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600"/>
              </a:spcBef>
            </a:pPr>
            <a:r>
              <a:rPr lang="es-ES" sz="1200" b="1" kern="1200" dirty="0">
                <a:solidFill>
                  <a:srgbClr val="0F173D"/>
                </a:solidFill>
                <a:effectLst/>
                <a:latin typeface="Poppins" pitchFamily="2" charset="77"/>
                <a:ea typeface="+mn-ea"/>
                <a:cs typeface="Calibri" panose="020F0502020204030204" pitchFamily="34" charset="0"/>
              </a:rPr>
              <a:t>Puntos de discusión</a:t>
            </a:r>
            <a:endParaRPr lang="en-US" sz="1200" b="1" kern="1200" dirty="0">
              <a:solidFill>
                <a:srgbClr val="0F173D"/>
              </a:solidFill>
              <a:effectLst/>
              <a:latin typeface="Poppins" pitchFamily="2" charset="77"/>
              <a:ea typeface="+mn-ea"/>
              <a:cs typeface="Calibri" panose="020F0502020204030204" pitchFamily="34" charset="0"/>
            </a:endParaRPr>
          </a:p>
          <a:p>
            <a:pPr marL="342900" marR="0" lvl="0" indent="-342900">
              <a:buFont typeface="Symbol" pitchFamily="2" charset="2"/>
              <a:buChar char=""/>
            </a:pPr>
            <a:r>
              <a:rPr lang="es-ES" sz="1100" dirty="0">
                <a:solidFill>
                  <a:srgbClr val="0F173D"/>
                </a:solidFill>
                <a:effectLst/>
                <a:latin typeface="Poppins" pitchFamily="2" charset="77"/>
                <a:ea typeface="+mn-ea"/>
                <a:cs typeface="Calibri" panose="020F0502020204030204" pitchFamily="34" charset="0"/>
              </a:rPr>
              <a:t>La geometría juega un papel clave en la vida de niños y adultos. Es por eso que es importante que ayudemos a los niños a desarrollar su comprensión y habilidades de geometría.  </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342900" marR="0" lvl="0" indent="-342900">
              <a:buFont typeface="Symbol" pitchFamily="2" charset="2"/>
              <a:buChar char=""/>
            </a:pPr>
            <a:r>
              <a:rPr lang="es-ES" sz="1100" dirty="0">
                <a:solidFill>
                  <a:srgbClr val="0F173D"/>
                </a:solidFill>
                <a:effectLst/>
                <a:latin typeface="Poppins" pitchFamily="2" charset="77"/>
                <a:ea typeface="+mn-ea"/>
                <a:cs typeface="Calibri" panose="020F0502020204030204" pitchFamily="34" charset="0"/>
              </a:rPr>
              <a:t>Usamos geometría todos los días. Por ejemplo, usamos geometría cuando hacemos lo siguiente: </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742950" marR="0" lvl="1" indent="-285750">
              <a:buFont typeface="Courier New" panose="02070309020205020404" pitchFamily="49" charset="0"/>
              <a:buChar char="o"/>
            </a:pPr>
            <a:r>
              <a:rPr lang="es-ES" sz="1100" dirty="0">
                <a:solidFill>
                  <a:srgbClr val="0F173D"/>
                </a:solidFill>
                <a:effectLst/>
                <a:latin typeface="Poppins" pitchFamily="2" charset="77"/>
                <a:ea typeface="+mn-ea"/>
                <a:cs typeface="Calibri" panose="020F0502020204030204" pitchFamily="34" charset="0"/>
              </a:rPr>
              <a:t>Envolver un regalo: cuando envolvemos un regalo, debemos considerar su forma. También pensamos en las dimensiones del papel de regalo necesario para cubrirlo.</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742950" marR="0" lvl="1" indent="-285750">
              <a:buFont typeface="Courier New" panose="02070309020205020404" pitchFamily="49" charset="0"/>
              <a:buChar char="o"/>
            </a:pPr>
            <a:r>
              <a:rPr lang="es-ES" sz="1100" dirty="0">
                <a:solidFill>
                  <a:srgbClr val="0F173D"/>
                </a:solidFill>
                <a:effectLst/>
                <a:latin typeface="Poppins" pitchFamily="2" charset="77"/>
                <a:ea typeface="+mn-ea"/>
                <a:cs typeface="Calibri" panose="020F0502020204030204" pitchFamily="34" charset="0"/>
              </a:rPr>
              <a:t>Practicar deportes: cuando lanzamos una pelota o bateamos, debemos considerar las líneas y los ángulos.</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742950" marR="0" lvl="1" indent="-285750">
              <a:buFont typeface="Courier New" panose="02070309020205020404" pitchFamily="49" charset="0"/>
              <a:buChar char="o"/>
            </a:pPr>
            <a:r>
              <a:rPr lang="es-ES" sz="1100" dirty="0">
                <a:solidFill>
                  <a:srgbClr val="0F173D"/>
                </a:solidFill>
                <a:effectLst/>
                <a:latin typeface="Poppins" pitchFamily="2" charset="77"/>
                <a:ea typeface="+mn-ea"/>
                <a:cs typeface="Calibri" panose="020F0502020204030204" pitchFamily="34" charset="0"/>
              </a:rPr>
              <a:t>Cocinar: al crear un plato como tortillas caseras, tenemos que considerar la simetría y el tamaño al rodar y dar forma a la masa.</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342900" marR="0" lvl="0" indent="-342900">
              <a:buFont typeface="Symbol" pitchFamily="2" charset="2"/>
              <a:buChar char=""/>
            </a:pPr>
            <a:r>
              <a:rPr lang="es-ES" sz="1100" dirty="0">
                <a:solidFill>
                  <a:srgbClr val="0F173D"/>
                </a:solidFill>
                <a:effectLst/>
                <a:latin typeface="Poppins" pitchFamily="2" charset="77"/>
                <a:ea typeface="+mn-ea"/>
                <a:cs typeface="Calibri" panose="020F0502020204030204" pitchFamily="34" charset="0"/>
              </a:rPr>
              <a:t>Muchos profesionales usan la geometría.</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742950" marR="0" lvl="1" indent="-285750">
              <a:buFont typeface="Courier New" panose="02070309020205020404" pitchFamily="49" charset="0"/>
              <a:buChar char="o"/>
            </a:pPr>
            <a:r>
              <a:rPr lang="es-ES" sz="1100" dirty="0">
                <a:solidFill>
                  <a:srgbClr val="0F173D"/>
                </a:solidFill>
                <a:effectLst/>
                <a:latin typeface="Poppins" pitchFamily="2" charset="77"/>
                <a:ea typeface="+mn-ea"/>
                <a:cs typeface="Calibri" panose="020F0502020204030204" pitchFamily="34" charset="0"/>
              </a:rPr>
              <a:t>Al diseñar espacios, arquitectos, ingenieros y diseñadores utilizan conceptos de geometría como longitud, ángulos, área y formas. </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742950" marR="0" lvl="1" indent="-285750">
              <a:buFont typeface="Courier New" panose="02070309020205020404" pitchFamily="49" charset="0"/>
              <a:buChar char="o"/>
            </a:pPr>
            <a:r>
              <a:rPr lang="es-ES" sz="1100" dirty="0">
                <a:solidFill>
                  <a:srgbClr val="0F173D"/>
                </a:solidFill>
                <a:effectLst/>
                <a:latin typeface="Poppins" pitchFamily="2" charset="77"/>
                <a:ea typeface="+mn-ea"/>
                <a:cs typeface="Calibri" panose="020F0502020204030204" pitchFamily="34" charset="0"/>
              </a:rPr>
              <a:t>Los carpinteros utilizan la geometría para identificar y cortar ángulos de madera para que las piezas encajen correctamente. </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742950" marR="0" lvl="1" indent="-285750">
              <a:buFont typeface="Courier New" panose="02070309020205020404" pitchFamily="49" charset="0"/>
              <a:buChar char="o"/>
            </a:pPr>
            <a:r>
              <a:rPr lang="es-ES" sz="1100" dirty="0">
                <a:solidFill>
                  <a:srgbClr val="0F173D"/>
                </a:solidFill>
                <a:effectLst/>
                <a:latin typeface="Poppins" pitchFamily="2" charset="77"/>
                <a:ea typeface="+mn-ea"/>
                <a:cs typeface="Calibri" panose="020F0502020204030204" pitchFamily="34" charset="0"/>
              </a:rPr>
              <a:t>Los profesionales médicos utilizan imágenes geométricas, como una resonancia magnética, para analizar exploraciones o hacer diagnósticos.</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342900" marR="0" lvl="0" indent="-342900">
              <a:buFont typeface="Symbol" pitchFamily="2" charset="2"/>
              <a:buChar char=""/>
            </a:pPr>
            <a:r>
              <a:rPr lang="es-ES" sz="1100" dirty="0">
                <a:solidFill>
                  <a:srgbClr val="0F173D"/>
                </a:solidFill>
                <a:effectLst/>
                <a:latin typeface="Poppins" pitchFamily="2" charset="77"/>
                <a:ea typeface="+mn-ea"/>
                <a:cs typeface="Calibri" panose="020F0502020204030204" pitchFamily="34" charset="0"/>
              </a:rPr>
              <a:t>Los niños también usan la geometría en sus rutinas diarias e interacciones. </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342900" marR="0" lvl="0" indent="-342900">
              <a:buFont typeface="Symbol" pitchFamily="2" charset="2"/>
              <a:buChar char=""/>
            </a:pPr>
            <a:r>
              <a:rPr lang="es-ES" sz="1100" dirty="0">
                <a:solidFill>
                  <a:srgbClr val="0F173D"/>
                </a:solidFill>
                <a:effectLst/>
                <a:latin typeface="Poppins" pitchFamily="2" charset="77"/>
                <a:ea typeface="+mn-ea"/>
                <a:cs typeface="Calibri" panose="020F0502020204030204" pitchFamily="34" charset="0"/>
              </a:rPr>
              <a:t>Cuando los niños se dedican al arte, a menudo usan formas como parte de sus creaciones. Por ejemplo, los niños a menudo dibujan figuras de palitos usando un círculo para la cabeza y líneas para los brazos y las piernas.</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342900" marR="0" lvl="0" indent="-342900">
              <a:buFont typeface="Symbol" pitchFamily="2" charset="2"/>
              <a:buChar char=""/>
            </a:pPr>
            <a:r>
              <a:rPr lang="es-ES" sz="1100" dirty="0">
                <a:solidFill>
                  <a:srgbClr val="0F173D"/>
                </a:solidFill>
                <a:effectLst/>
                <a:latin typeface="Poppins" pitchFamily="2" charset="77"/>
                <a:ea typeface="+mn-ea"/>
                <a:cs typeface="Calibri" panose="020F0502020204030204" pitchFamily="34" charset="0"/>
              </a:rPr>
              <a:t>Los niños pueden observar y describir las formas en su vecindario, usando el inglés, su lengua materna o ambos. Por ejemplo, un niño cuyo idioma materno es el español podría observar que una casa en su camino al parque infantil tiene una ventana que es un "círculo".</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342900" marR="0" lvl="0" indent="-342900">
              <a:buFont typeface="Symbol" pitchFamily="2" charset="2"/>
              <a:buChar char=""/>
            </a:pPr>
            <a:r>
              <a:rPr lang="es-ES" sz="1100" dirty="0">
                <a:solidFill>
                  <a:srgbClr val="0F173D"/>
                </a:solidFill>
                <a:effectLst/>
                <a:latin typeface="Poppins" pitchFamily="2" charset="77"/>
                <a:ea typeface="+mn-ea"/>
                <a:cs typeface="Calibri" panose="020F0502020204030204" pitchFamily="34" charset="0"/>
              </a:rPr>
              <a:t>¡Ahora vamos a jugar con algunas formas!</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0" marR="0">
              <a:spcBef>
                <a:spcPts val="600"/>
              </a:spcBef>
            </a:pPr>
            <a:r>
              <a:rPr lang="es-ES" sz="1200" b="1" kern="1200" dirty="0">
                <a:solidFill>
                  <a:srgbClr val="0F173D"/>
                </a:solidFill>
                <a:effectLst/>
                <a:latin typeface="Poppins" pitchFamily="2" charset="77"/>
                <a:ea typeface="+mn-ea"/>
                <a:cs typeface="Calibri" panose="020F0502020204030204" pitchFamily="34" charset="0"/>
              </a:rPr>
              <a:t>Notas del facilitador</a:t>
            </a:r>
            <a:endParaRPr lang="en-US" sz="1200" b="1" kern="1200" dirty="0">
              <a:solidFill>
                <a:srgbClr val="0F173D"/>
              </a:solidFill>
              <a:effectLst/>
              <a:latin typeface="Poppins" pitchFamily="2" charset="77"/>
              <a:ea typeface="+mn-ea"/>
              <a:cs typeface="Calibri" panose="020F0502020204030204" pitchFamily="34" charset="0"/>
            </a:endParaRPr>
          </a:p>
          <a:p>
            <a:pPr marL="342900" marR="0" lvl="0" indent="-342900">
              <a:buFont typeface="Symbol" pitchFamily="2" charset="2"/>
              <a:buChar char=""/>
            </a:pPr>
            <a:r>
              <a:rPr lang="es-ES" sz="1100" dirty="0">
                <a:solidFill>
                  <a:srgbClr val="0F173D"/>
                </a:solidFill>
                <a:effectLst/>
                <a:latin typeface="Poppins" pitchFamily="2" charset="77"/>
                <a:ea typeface="Times New Roman" panose="02020603050405020304" pitchFamily="18" charset="0"/>
                <a:cs typeface="Calibri" panose="020F0502020204030204" pitchFamily="34" charset="0"/>
              </a:rPr>
              <a:t>¡Las matemáticas están en todas partes! Este principio también es clave para el enfoque de Contar, Jugar, Explorar para el desarrollo profesional. </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342900" marR="0" lvl="0" indent="-342900">
              <a:buFont typeface="Symbol" pitchFamily="2" charset="2"/>
              <a:buChar char=""/>
            </a:pPr>
            <a:r>
              <a:rPr lang="es-ES" sz="1100" dirty="0">
                <a:solidFill>
                  <a:srgbClr val="0F173D"/>
                </a:solidFill>
                <a:effectLst/>
                <a:latin typeface="Poppins" pitchFamily="2" charset="77"/>
                <a:ea typeface="Times New Roman" panose="02020603050405020304" pitchFamily="18" charset="0"/>
                <a:cs typeface="Calibri" panose="020F0502020204030204" pitchFamily="34" charset="0"/>
              </a:rPr>
              <a:t>Con esta diapositiva, usted ayuda a los participantes a reconocer cómo la geometría es una parte integral de sus vidas. </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342900" marR="0" lvl="0" indent="-342900">
              <a:buFont typeface="Symbol" pitchFamily="2" charset="2"/>
              <a:buChar char=""/>
            </a:pPr>
            <a:r>
              <a:rPr lang="es-ES" sz="1100" dirty="0">
                <a:solidFill>
                  <a:srgbClr val="0F173D"/>
                </a:solidFill>
                <a:effectLst/>
                <a:latin typeface="Poppins" pitchFamily="2" charset="77"/>
                <a:ea typeface="Times New Roman" panose="02020603050405020304" pitchFamily="18" charset="0"/>
                <a:cs typeface="Calibri" panose="020F0502020204030204" pitchFamily="34" charset="0"/>
              </a:rPr>
              <a:t>Para sesiones más largas, después de observar que la geometría es parte de sus rutinas diarias, invite a los participantes a identificar cómo usan u observan la geometría en sus vidas diarias. Puede pedir a los participantes que describan algunas maneras en que han observado a los niños interactuando con la geometría. Luego, utilice el texto en pantalla y los puntos de discusión para conectar las observaciones de los participantes con los puntos clave. </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7</a:t>
            </a:fld>
            <a:endParaRPr lang="en-US"/>
          </a:p>
        </p:txBody>
      </p:sp>
    </p:spTree>
    <p:extLst>
      <p:ext uri="{BB962C8B-B14F-4D97-AF65-F5344CB8AC3E}">
        <p14:creationId xmlns:p14="http://schemas.microsoft.com/office/powerpoint/2010/main" val="34467946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600"/>
              </a:spcBef>
              <a:spcAft>
                <a:spcPts val="600"/>
              </a:spcAft>
            </a:pPr>
            <a:r>
              <a:rPr lang="es-ES" sz="1800" b="1" kern="100" dirty="0">
                <a:solidFill>
                  <a:srgbClr val="0F173D"/>
                </a:solidFill>
                <a:effectLst/>
                <a:latin typeface="Poppins" pitchFamily="2" charset="77"/>
                <a:ea typeface="Calibri" panose="020F0502020204030204" pitchFamily="34" charset="0"/>
                <a:cs typeface="Times New Roman" panose="02020603050405020304" pitchFamily="18" charset="0"/>
              </a:rPr>
              <a:t>Tiempo: </a:t>
            </a:r>
            <a:r>
              <a:rPr lang="es-ES" sz="1800" kern="100" dirty="0">
                <a:solidFill>
                  <a:srgbClr val="0F173D"/>
                </a:solidFill>
                <a:effectLst/>
                <a:latin typeface="Poppins" pitchFamily="2" charset="77"/>
                <a:ea typeface="Calibri" panose="020F0502020204030204" pitchFamily="34" charset="0"/>
                <a:cs typeface="Times New Roman" panose="02020603050405020304" pitchFamily="18" charset="0"/>
              </a:rPr>
              <a:t>30–60 minutos (incluyendo la reflexión y el informe sobre la siguiente diapositiva)</a:t>
            </a:r>
            <a:endParaRPr lang="en-US" sz="1800" kern="100" dirty="0">
              <a:solidFill>
                <a:srgbClr val="0F173D"/>
              </a:solidFill>
              <a:effectLst/>
              <a:latin typeface="Poppins" pitchFamily="2" charset="77"/>
              <a:ea typeface="Calibri" panose="020F0502020204030204" pitchFamily="34" charset="0"/>
              <a:cs typeface="Times New Roman" panose="02020603050405020304" pitchFamily="18" charset="0"/>
            </a:endParaRPr>
          </a:p>
          <a:p>
            <a:pPr marL="0" marR="0">
              <a:spcBef>
                <a:spcPts val="600"/>
              </a:spcBef>
              <a:spcAft>
                <a:spcPts val="600"/>
              </a:spcAft>
            </a:pPr>
            <a:r>
              <a:rPr lang="es-ES" sz="1800" b="1" kern="100" dirty="0">
                <a:solidFill>
                  <a:srgbClr val="0F173D"/>
                </a:solidFill>
                <a:effectLst/>
                <a:latin typeface="Poppins" pitchFamily="2" charset="77"/>
                <a:ea typeface="Calibri" panose="020F0502020204030204" pitchFamily="34" charset="0"/>
                <a:cs typeface="Times New Roman" panose="02020603050405020304" pitchFamily="18" charset="0"/>
              </a:rPr>
              <a:t>Materiales</a:t>
            </a:r>
            <a:r>
              <a:rPr lang="es-ES" sz="1800" kern="100" dirty="0">
                <a:solidFill>
                  <a:srgbClr val="0F173D"/>
                </a:solidFill>
                <a:effectLst/>
                <a:latin typeface="Poppins" pitchFamily="2" charset="77"/>
                <a:ea typeface="Calibri" panose="020F0502020204030204" pitchFamily="34" charset="0"/>
                <a:cs typeface="Times New Roman" panose="02020603050405020304" pitchFamily="18" charset="0"/>
              </a:rPr>
              <a:t>: El folleto </a:t>
            </a:r>
            <a:r>
              <a:rPr lang="es-ES" sz="1800" b="1" kern="100" dirty="0">
                <a:solidFill>
                  <a:srgbClr val="0F173D"/>
                </a:solidFill>
                <a:effectLst/>
                <a:latin typeface="Poppins" pitchFamily="2" charset="77"/>
                <a:ea typeface="Calibri" panose="020F0502020204030204" pitchFamily="34" charset="0"/>
                <a:cs typeface="Times New Roman" panose="02020603050405020304" pitchFamily="18" charset="0"/>
              </a:rPr>
              <a:t>Poliedros desplegables</a:t>
            </a:r>
            <a:r>
              <a:rPr lang="es-ES" sz="1800" kern="100" dirty="0">
                <a:solidFill>
                  <a:srgbClr val="0F173D"/>
                </a:solidFill>
                <a:effectLst/>
                <a:latin typeface="Poppins" pitchFamily="2" charset="77"/>
                <a:ea typeface="Calibri" panose="020F0502020204030204" pitchFamily="34" charset="0"/>
                <a:cs typeface="Times New Roman" panose="02020603050405020304" pitchFamily="18" charset="0"/>
              </a:rPr>
              <a:t>, plantillas, tijeras, perforadora de un solo agujero e hilo o cuerda</a:t>
            </a:r>
            <a:endParaRPr lang="en-US" sz="1800" kern="100" dirty="0">
              <a:solidFill>
                <a:srgbClr val="0F173D"/>
              </a:solidFill>
              <a:effectLst/>
              <a:latin typeface="Poppins" pitchFamily="2" charset="77"/>
              <a:ea typeface="Calibri" panose="020F0502020204030204" pitchFamily="34" charset="0"/>
              <a:cs typeface="Times New Roman" panose="02020603050405020304" pitchFamily="18" charset="0"/>
            </a:endParaRPr>
          </a:p>
          <a:p>
            <a:pPr marL="0" marR="0">
              <a:spcBef>
                <a:spcPts val="600"/>
              </a:spcBef>
            </a:pPr>
            <a:r>
              <a:rPr lang="es-ES" sz="1800" b="1" kern="1200" dirty="0">
                <a:solidFill>
                  <a:srgbClr val="0F173D"/>
                </a:solidFill>
                <a:effectLst/>
                <a:latin typeface="Poppins" pitchFamily="2" charset="77"/>
                <a:ea typeface="+mn-ea"/>
                <a:cs typeface="Calibri" panose="020F0502020204030204" pitchFamily="34" charset="0"/>
              </a:rPr>
              <a:t>Puntos de discusión </a:t>
            </a:r>
            <a:endParaRPr lang="en-US" sz="1800" b="1" kern="1200" dirty="0">
              <a:solidFill>
                <a:srgbClr val="0F173D"/>
              </a:solidFill>
              <a:effectLst/>
              <a:latin typeface="Poppins" pitchFamily="2" charset="77"/>
              <a:ea typeface="+mn-ea"/>
              <a:cs typeface="Calibri" panose="020F0502020204030204" pitchFamily="34" charset="0"/>
            </a:endParaRPr>
          </a:p>
          <a:p>
            <a:pPr marL="342900" marR="0" lvl="0" indent="-342900">
              <a:buFont typeface="Symbol" pitchFamily="2" charset="2"/>
              <a:buChar char=""/>
            </a:pPr>
            <a:r>
              <a:rPr lang="es-ES" sz="1800" dirty="0">
                <a:solidFill>
                  <a:srgbClr val="0F173D"/>
                </a:solidFill>
                <a:effectLst/>
                <a:latin typeface="Poppins" pitchFamily="2" charset="77"/>
                <a:ea typeface="Times New Roman" panose="02020603050405020304" pitchFamily="18" charset="0"/>
                <a:cs typeface="Calibri" panose="020F0502020204030204" pitchFamily="34" charset="0"/>
              </a:rPr>
              <a:t>Los poliedros son formas tridimensionales con caras planas, aristas rectas y esquinas. Una caja de cartón es un ejemplo de un poliedro. Interactuamos con los poliedros todos los días. ¿Cuáles son algunos ejemplos de poliedros en su vida cotidiana?</a:t>
            </a:r>
            <a:endParaRPr lang="en-US" sz="18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342900" marR="0" lvl="0" indent="-342900">
              <a:buFont typeface="Symbol" pitchFamily="2" charset="2"/>
              <a:buChar char=""/>
            </a:pPr>
            <a:r>
              <a:rPr lang="es-ES" sz="1800" dirty="0">
                <a:solidFill>
                  <a:srgbClr val="0F173D"/>
                </a:solidFill>
                <a:effectLst/>
                <a:latin typeface="Poppins" pitchFamily="2" charset="77"/>
                <a:ea typeface="Times New Roman" panose="02020603050405020304" pitchFamily="18" charset="0"/>
                <a:cs typeface="Calibri" panose="020F0502020204030204" pitchFamily="34" charset="0"/>
              </a:rPr>
              <a:t>En esta actividad, usaremos nuestro conocimiento de las formas para hacer formas tridimensionales usando redes de formas. Una red es como se vería una forma tridimensional cuando se abre y se coloca plana. </a:t>
            </a:r>
            <a:endParaRPr lang="en-US" sz="18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342900" marR="0" lvl="0" indent="-342900">
              <a:buFont typeface="Symbol" pitchFamily="2" charset="2"/>
              <a:buChar char=""/>
            </a:pPr>
            <a:r>
              <a:rPr lang="es-ES" sz="1800" dirty="0">
                <a:solidFill>
                  <a:srgbClr val="0F173D"/>
                </a:solidFill>
                <a:effectLst/>
                <a:latin typeface="Poppins" pitchFamily="2" charset="77"/>
                <a:ea typeface="Times New Roman" panose="02020603050405020304" pitchFamily="18" charset="0"/>
                <a:cs typeface="Calibri" panose="020F0502020204030204" pitchFamily="34" charset="0"/>
              </a:rPr>
              <a:t>Saque el folleto </a:t>
            </a:r>
            <a:r>
              <a:rPr lang="es-ES" sz="1800" b="1" dirty="0">
                <a:solidFill>
                  <a:srgbClr val="0F173D"/>
                </a:solidFill>
                <a:effectLst/>
                <a:latin typeface="Poppins" pitchFamily="2" charset="77"/>
                <a:ea typeface="Times New Roman" panose="02020603050405020304" pitchFamily="18" charset="0"/>
                <a:cs typeface="Calibri" panose="020F0502020204030204" pitchFamily="34" charset="0"/>
              </a:rPr>
              <a:t>Poliedros desplegables</a:t>
            </a:r>
            <a:r>
              <a:rPr lang="es-ES" sz="1800" dirty="0">
                <a:solidFill>
                  <a:srgbClr val="0F173D"/>
                </a:solidFill>
                <a:effectLst/>
                <a:latin typeface="Poppins" pitchFamily="2" charset="77"/>
                <a:ea typeface="Times New Roman" panose="02020603050405020304" pitchFamily="18" charset="0"/>
                <a:cs typeface="Calibri" panose="020F0502020204030204" pitchFamily="34" charset="0"/>
              </a:rPr>
              <a:t>. [Revise el folleto con los participantes y brinde apoyo según sea necesario. Mientras los participantes crean sus poliedros, muévanse por la sala.]</a:t>
            </a:r>
            <a:endParaRPr lang="en-US" sz="18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0" marR="0">
              <a:spcBef>
                <a:spcPts val="600"/>
              </a:spcBef>
            </a:pPr>
            <a:r>
              <a:rPr lang="es-ES" sz="1800" b="1" kern="1200" dirty="0">
                <a:solidFill>
                  <a:srgbClr val="0F173D"/>
                </a:solidFill>
                <a:effectLst/>
                <a:latin typeface="Poppins" pitchFamily="2" charset="77"/>
                <a:ea typeface="+mn-ea"/>
                <a:cs typeface="Calibri" panose="020F0502020204030204" pitchFamily="34" charset="0"/>
              </a:rPr>
              <a:t>Notas del facilitador </a:t>
            </a:r>
            <a:endParaRPr lang="en-US" sz="1800" b="1" kern="1200" dirty="0">
              <a:solidFill>
                <a:srgbClr val="0F173D"/>
              </a:solidFill>
              <a:effectLst/>
              <a:latin typeface="Poppins" pitchFamily="2" charset="77"/>
              <a:ea typeface="+mn-ea"/>
              <a:cs typeface="Calibri" panose="020F0502020204030204" pitchFamily="34" charset="0"/>
            </a:endParaRPr>
          </a:p>
          <a:p>
            <a:pPr marL="342900" marR="0" lvl="0" indent="-342900">
              <a:buFont typeface="Symbol" pitchFamily="2" charset="2"/>
              <a:buChar char=""/>
            </a:pPr>
            <a:r>
              <a:rPr lang="es-ES" sz="1800" dirty="0">
                <a:solidFill>
                  <a:srgbClr val="0F173D"/>
                </a:solidFill>
                <a:effectLst/>
                <a:latin typeface="Poppins" pitchFamily="2" charset="77"/>
                <a:ea typeface="Times New Roman" panose="02020603050405020304" pitchFamily="18" charset="0"/>
                <a:cs typeface="Calibri" panose="020F0502020204030204" pitchFamily="34" charset="0"/>
              </a:rPr>
              <a:t>¡Las matemáticas son divertidas! Este principio también es clave para el enfoque de desarrollo profesional de Contar, Jugar, Explorar. Esta actividad invita a los adultos a aprender sobre objetos bidimensionales y tridimensionales a través del juego.</a:t>
            </a:r>
            <a:endParaRPr lang="en-US" sz="18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342900" marR="0" lvl="0" indent="-342900">
              <a:buFont typeface="Symbol" pitchFamily="2" charset="2"/>
              <a:buChar char=""/>
            </a:pPr>
            <a:r>
              <a:rPr lang="es-ES" sz="1800" dirty="0">
                <a:solidFill>
                  <a:srgbClr val="0F173D"/>
                </a:solidFill>
                <a:effectLst/>
                <a:latin typeface="Poppins" pitchFamily="2" charset="77"/>
                <a:ea typeface="Times New Roman" panose="02020603050405020304" pitchFamily="18" charset="0"/>
                <a:cs typeface="Calibri" panose="020F0502020204030204" pitchFamily="34" charset="0"/>
              </a:rPr>
              <a:t>Poliedros es el plural de poliedro.</a:t>
            </a:r>
            <a:endParaRPr lang="en-US" sz="18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342900" marR="0" lvl="0" indent="-342900">
              <a:buFont typeface="Symbol" pitchFamily="2" charset="2"/>
              <a:buChar char=""/>
            </a:pPr>
            <a:r>
              <a:rPr lang="es-ES" sz="1800" dirty="0">
                <a:solidFill>
                  <a:srgbClr val="0F173D"/>
                </a:solidFill>
                <a:effectLst/>
                <a:latin typeface="Poppins" pitchFamily="2" charset="77"/>
                <a:ea typeface="Times New Roman" panose="02020603050405020304" pitchFamily="18" charset="0"/>
                <a:cs typeface="Calibri" panose="020F0502020204030204" pitchFamily="34" charset="0"/>
              </a:rPr>
              <a:t>Antes de su sesión, revise cuidadosamente el folleto y prepare los materiales necesarios. Seleccione un método de facilitación que funcione mejor para la duración y el formato de la sesión, el tamaño del grupo y las necesidades de los participantes. </a:t>
            </a:r>
            <a:endParaRPr lang="en-US" sz="18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342900" marR="0" lvl="0" indent="-342900">
              <a:buFont typeface="Symbol" pitchFamily="2" charset="2"/>
              <a:buChar char=""/>
            </a:pPr>
            <a:r>
              <a:rPr lang="es-ES" sz="1800" dirty="0">
                <a:solidFill>
                  <a:srgbClr val="0F173D"/>
                </a:solidFill>
                <a:effectLst/>
                <a:latin typeface="Poppins" pitchFamily="2" charset="77"/>
                <a:ea typeface="Times New Roman" panose="02020603050405020304" pitchFamily="18" charset="0"/>
                <a:cs typeface="Calibri" panose="020F0502020204030204" pitchFamily="34" charset="0"/>
              </a:rPr>
              <a:t>Esta actividad tiene tres redes de forma para que los participantes exploren. Anime a los participantes a comenzar con el "Red para cubo y cruz" ya que proporciona la mayoría de las formas. Si el tiempo lo permite, pida a los participantes que exploren una o ambas de las otras redes de forma (Red para tetraedro o red para cubo y escalera).</a:t>
            </a:r>
            <a:endParaRPr lang="en-US" sz="1800" dirty="0">
              <a:solidFill>
                <a:srgbClr val="0F173D"/>
              </a:solidFill>
              <a:effectLst/>
              <a:latin typeface="Poppins" pitchFamily="2" charset="77"/>
              <a:ea typeface="Times New Roman" panose="02020603050405020304" pitchFamily="18"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8</a:t>
            </a:fld>
            <a:endParaRPr lang="en-US"/>
          </a:p>
        </p:txBody>
      </p:sp>
    </p:spTree>
    <p:extLst>
      <p:ext uri="{BB962C8B-B14F-4D97-AF65-F5344CB8AC3E}">
        <p14:creationId xmlns:p14="http://schemas.microsoft.com/office/powerpoint/2010/main" val="14799408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600"/>
              </a:spcBef>
              <a:spcAft>
                <a:spcPts val="600"/>
              </a:spcAft>
            </a:pPr>
            <a:r>
              <a:rPr lang="es-ES" sz="1100" b="1" kern="100" dirty="0">
                <a:solidFill>
                  <a:srgbClr val="0F173D"/>
                </a:solidFill>
                <a:effectLst/>
                <a:latin typeface="Poppins" pitchFamily="2" charset="77"/>
                <a:ea typeface="Calibri" panose="020F0502020204030204" pitchFamily="34" charset="0"/>
                <a:cs typeface="Times New Roman" panose="02020603050405020304" pitchFamily="18" charset="0"/>
              </a:rPr>
              <a:t>Tiempo: </a:t>
            </a:r>
            <a:r>
              <a:rPr lang="es-ES" sz="1100" kern="100" dirty="0">
                <a:solidFill>
                  <a:srgbClr val="0F173D"/>
                </a:solidFill>
                <a:effectLst/>
                <a:latin typeface="Poppins" pitchFamily="2" charset="77"/>
                <a:ea typeface="Calibri" panose="020F0502020204030204" pitchFamily="34" charset="0"/>
                <a:cs typeface="Times New Roman" panose="02020603050405020304" pitchFamily="18" charset="0"/>
              </a:rPr>
              <a:t>30–60 minutos (incluyendo la actividad de la diapositiva anterior)</a:t>
            </a:r>
            <a:endParaRPr lang="en-US" sz="1100" kern="100" dirty="0">
              <a:solidFill>
                <a:srgbClr val="0F173D"/>
              </a:solidFill>
              <a:effectLst/>
              <a:latin typeface="Poppins" pitchFamily="2" charset="77"/>
              <a:ea typeface="Calibri" panose="020F0502020204030204" pitchFamily="34" charset="0"/>
              <a:cs typeface="Times New Roman" panose="02020603050405020304" pitchFamily="18" charset="0"/>
            </a:endParaRPr>
          </a:p>
          <a:p>
            <a:pPr marL="0" marR="0">
              <a:spcBef>
                <a:spcPts val="600"/>
              </a:spcBef>
              <a:spcAft>
                <a:spcPts val="600"/>
              </a:spcAft>
            </a:pPr>
            <a:r>
              <a:rPr lang="es-ES" sz="1100" b="1" kern="100" dirty="0">
                <a:solidFill>
                  <a:srgbClr val="0F173D"/>
                </a:solidFill>
                <a:effectLst/>
                <a:latin typeface="Poppins" pitchFamily="2" charset="77"/>
                <a:ea typeface="Calibri" panose="020F0502020204030204" pitchFamily="34" charset="0"/>
                <a:cs typeface="Times New Roman" panose="02020603050405020304" pitchFamily="18" charset="0"/>
              </a:rPr>
              <a:t>Materiales</a:t>
            </a:r>
            <a:r>
              <a:rPr lang="es-ES" sz="1100" kern="100" dirty="0">
                <a:solidFill>
                  <a:srgbClr val="0F173D"/>
                </a:solidFill>
                <a:effectLst/>
                <a:latin typeface="Poppins" pitchFamily="2" charset="77"/>
                <a:ea typeface="Calibri" panose="020F0502020204030204" pitchFamily="34" charset="0"/>
                <a:cs typeface="Times New Roman" panose="02020603050405020304" pitchFamily="18" charset="0"/>
              </a:rPr>
              <a:t>: El folleto </a:t>
            </a:r>
            <a:r>
              <a:rPr lang="es-ES" sz="1100" b="1" kern="100" dirty="0">
                <a:solidFill>
                  <a:srgbClr val="0F173D"/>
                </a:solidFill>
                <a:effectLst/>
                <a:latin typeface="Poppins" pitchFamily="2" charset="77"/>
                <a:ea typeface="Calibri" panose="020F0502020204030204" pitchFamily="34" charset="0"/>
                <a:cs typeface="Times New Roman" panose="02020603050405020304" pitchFamily="18" charset="0"/>
              </a:rPr>
              <a:t>Poliedros desplegables</a:t>
            </a:r>
            <a:r>
              <a:rPr lang="es-ES" sz="1100" kern="100" dirty="0">
                <a:solidFill>
                  <a:srgbClr val="0F173D"/>
                </a:solidFill>
                <a:effectLst/>
                <a:latin typeface="Poppins" pitchFamily="2" charset="77"/>
                <a:ea typeface="Calibri" panose="020F0502020204030204" pitchFamily="34" charset="0"/>
                <a:cs typeface="Times New Roman" panose="02020603050405020304" pitchFamily="18" charset="0"/>
              </a:rPr>
              <a:t>, plantillas, tijeras, perforadora de un solo agujero e hilo o cuerda</a:t>
            </a:r>
            <a:endParaRPr lang="en-US" sz="1100" kern="100" dirty="0">
              <a:solidFill>
                <a:srgbClr val="0F173D"/>
              </a:solidFill>
              <a:effectLst/>
              <a:latin typeface="Poppins" pitchFamily="2" charset="77"/>
              <a:ea typeface="Calibri" panose="020F0502020204030204" pitchFamily="34" charset="0"/>
              <a:cs typeface="Times New Roman" panose="02020603050405020304" pitchFamily="18" charset="0"/>
            </a:endParaRPr>
          </a:p>
          <a:p>
            <a:pPr marL="0" marR="0">
              <a:spcBef>
                <a:spcPts val="600"/>
              </a:spcBef>
            </a:pPr>
            <a:r>
              <a:rPr lang="es-ES" sz="1200" b="1" kern="1200" dirty="0">
                <a:solidFill>
                  <a:srgbClr val="0F173D"/>
                </a:solidFill>
                <a:effectLst/>
                <a:latin typeface="Poppins" pitchFamily="2" charset="77"/>
                <a:ea typeface="+mn-ea"/>
                <a:cs typeface="Calibri" panose="020F0502020204030204" pitchFamily="34" charset="0"/>
              </a:rPr>
              <a:t>Puntos de discusión</a:t>
            </a:r>
            <a:endParaRPr lang="en-US" sz="1200" b="1" kern="1200" dirty="0">
              <a:solidFill>
                <a:srgbClr val="0F173D"/>
              </a:solidFill>
              <a:effectLst/>
              <a:latin typeface="Poppins" pitchFamily="2" charset="77"/>
              <a:ea typeface="+mn-ea"/>
              <a:cs typeface="Calibri" panose="020F0502020204030204" pitchFamily="34" charset="0"/>
            </a:endParaRPr>
          </a:p>
          <a:p>
            <a:pPr marL="342900" marR="0" lvl="0" indent="-342900">
              <a:buFont typeface="Symbol" pitchFamily="2" charset="2"/>
              <a:buChar char=""/>
            </a:pPr>
            <a:r>
              <a:rPr lang="es-ES" sz="1100" dirty="0">
                <a:solidFill>
                  <a:srgbClr val="0F173D"/>
                </a:solidFill>
                <a:effectLst/>
                <a:latin typeface="Poppins" pitchFamily="2" charset="77"/>
                <a:ea typeface="Times New Roman" panose="02020603050405020304" pitchFamily="18" charset="0"/>
                <a:cs typeface="Calibri" panose="020F0502020204030204" pitchFamily="34" charset="0"/>
              </a:rPr>
              <a:t>Demos tiempo para discutir esta actividad. En su mesa, discuta las siguientes preguntas:</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742950" marR="0" lvl="1" indent="-285750">
              <a:buFont typeface="Courier New" panose="02070309020205020404" pitchFamily="49" charset="0"/>
              <a:buChar char="o"/>
            </a:pPr>
            <a:r>
              <a:rPr lang="es-ES" sz="1100" dirty="0">
                <a:solidFill>
                  <a:srgbClr val="0F173D"/>
                </a:solidFill>
                <a:effectLst/>
                <a:latin typeface="Poppins" pitchFamily="2" charset="77"/>
                <a:ea typeface="Times New Roman" panose="02020603050405020304" pitchFamily="18" charset="0"/>
                <a:cs typeface="Calibri" panose="020F0502020204030204" pitchFamily="34" charset="0"/>
              </a:rPr>
              <a:t>¿Qué observó acerca de su objeto cuando tiró del hilo?</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742950" marR="0" lvl="1" indent="-285750">
              <a:buFont typeface="Courier New" panose="02070309020205020404" pitchFamily="49" charset="0"/>
              <a:buChar char="o"/>
            </a:pPr>
            <a:r>
              <a:rPr lang="es-ES" sz="1100" dirty="0">
                <a:solidFill>
                  <a:srgbClr val="0F173D"/>
                </a:solidFill>
                <a:effectLst/>
                <a:latin typeface="Poppins" pitchFamily="2" charset="77"/>
                <a:ea typeface="Times New Roman" panose="02020603050405020304" pitchFamily="18" charset="0"/>
                <a:cs typeface="Calibri" panose="020F0502020204030204" pitchFamily="34" charset="0"/>
              </a:rPr>
              <a:t>¿Podría pasar el hilo a través de los agujeros de una manera diferente para crear el mismo objeto?</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742950" marR="0" lvl="1" indent="-285750">
              <a:buFont typeface="Courier New" panose="02070309020205020404" pitchFamily="49" charset="0"/>
              <a:buChar char="o"/>
            </a:pPr>
            <a:r>
              <a:rPr lang="es-ES" sz="1100" dirty="0">
                <a:solidFill>
                  <a:srgbClr val="0F173D"/>
                </a:solidFill>
                <a:effectLst/>
                <a:latin typeface="Poppins" pitchFamily="2" charset="77"/>
                <a:ea typeface="Times New Roman" panose="02020603050405020304" pitchFamily="18" charset="0"/>
                <a:cs typeface="Calibri" panose="020F0502020204030204" pitchFamily="34" charset="0"/>
              </a:rPr>
              <a:t>¿Qué otros poliedros se podrían crear con este método?</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342900" marR="0" lvl="0" indent="-342900">
              <a:buFont typeface="Symbol" pitchFamily="2" charset="2"/>
              <a:buChar char=""/>
            </a:pPr>
            <a:r>
              <a:rPr lang="es-ES" sz="1100" dirty="0">
                <a:solidFill>
                  <a:srgbClr val="0F173D"/>
                </a:solidFill>
                <a:effectLst/>
                <a:latin typeface="Poppins" pitchFamily="2" charset="77"/>
                <a:ea typeface="Times New Roman" panose="02020603050405020304" pitchFamily="18" charset="0"/>
                <a:cs typeface="Calibri" panose="020F0502020204030204" pitchFamily="34" charset="0"/>
              </a:rPr>
              <a:t>[Después de unos momentos de discusión en grupos pequeños, invite a los participantes a compartir sus pensamientos sobre esta actividad y el aprendizaje de la geometría.]</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342900" marR="0" lvl="0" indent="-342900">
              <a:buFont typeface="Symbol" pitchFamily="2" charset="2"/>
              <a:buChar char=""/>
            </a:pPr>
            <a:r>
              <a:rPr lang="es-ES" sz="1100" dirty="0">
                <a:solidFill>
                  <a:srgbClr val="0F173D"/>
                </a:solidFill>
                <a:effectLst/>
                <a:latin typeface="Poppins" pitchFamily="2" charset="77"/>
                <a:ea typeface="Times New Roman" panose="02020603050405020304" pitchFamily="18" charset="0"/>
                <a:cs typeface="Calibri" panose="020F0502020204030204" pitchFamily="34" charset="0"/>
              </a:rPr>
              <a:t>En esta actividad lúdica, utilizamos nuestro conocimiento de las formas y el pensamiento espacial para crear poliedros. Espero que esta experiencia le ayudó a hacer surgir pensamientos positivos y sentimientos acerca de la geometría.</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0" marR="0">
              <a:spcBef>
                <a:spcPts val="600"/>
              </a:spcBef>
            </a:pPr>
            <a:r>
              <a:rPr lang="es-ES" sz="1200" b="1" kern="1200" dirty="0">
                <a:solidFill>
                  <a:srgbClr val="0F173D"/>
                </a:solidFill>
                <a:effectLst/>
                <a:latin typeface="Poppins" pitchFamily="2" charset="77"/>
                <a:ea typeface="+mn-ea"/>
                <a:cs typeface="Calibri" panose="020F0502020204030204" pitchFamily="34" charset="0"/>
              </a:rPr>
              <a:t>Notas del facilitador</a:t>
            </a:r>
            <a:endParaRPr lang="en-US" sz="1200" b="1" kern="1200" dirty="0">
              <a:solidFill>
                <a:srgbClr val="0F173D"/>
              </a:solidFill>
              <a:effectLst/>
              <a:latin typeface="Poppins" pitchFamily="2" charset="77"/>
              <a:ea typeface="+mn-ea"/>
              <a:cs typeface="Calibri" panose="020F0502020204030204" pitchFamily="34" charset="0"/>
            </a:endParaRPr>
          </a:p>
          <a:p>
            <a:pPr marL="342900" marR="0" lvl="0" indent="-342900">
              <a:buFont typeface="Symbol" pitchFamily="2" charset="2"/>
              <a:buChar char=""/>
            </a:pPr>
            <a:r>
              <a:rPr lang="es-ES" sz="1100" dirty="0">
                <a:solidFill>
                  <a:srgbClr val="0F173D"/>
                </a:solidFill>
                <a:effectLst/>
                <a:latin typeface="Poppins" pitchFamily="2" charset="77"/>
                <a:ea typeface="Times New Roman" panose="02020603050405020304" pitchFamily="18" charset="0"/>
                <a:cs typeface="Calibri" panose="020F0502020204030204" pitchFamily="34" charset="0"/>
              </a:rPr>
              <a:t>Ajuste la forma en que los participantes reflexionan (por ejemplo, en pares o en mesas) en función del tamaño del grupo, la duración de la sesión, el formato, y las necesidades de los participantes. </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342900" marR="0" lvl="0" indent="-342900">
              <a:buFont typeface="Symbol" pitchFamily="2" charset="2"/>
              <a:buChar char=""/>
            </a:pPr>
            <a:r>
              <a:rPr lang="es-ES" sz="1100" dirty="0">
                <a:solidFill>
                  <a:srgbClr val="0F173D"/>
                </a:solidFill>
                <a:effectLst/>
                <a:latin typeface="Poppins" pitchFamily="2" charset="77"/>
                <a:ea typeface="Times New Roman" panose="02020603050405020304" pitchFamily="18" charset="0"/>
                <a:cs typeface="Calibri" panose="020F0502020204030204" pitchFamily="34" charset="0"/>
              </a:rPr>
              <a:t>Dé tiempo a los participantes para compartir sus experiencias con todo el grupo y resumir el propósito de esta actividad.</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9</a:t>
            </a:fld>
            <a:endParaRPr lang="en-US"/>
          </a:p>
        </p:txBody>
      </p:sp>
    </p:spTree>
    <p:extLst>
      <p:ext uri="{BB962C8B-B14F-4D97-AF65-F5344CB8AC3E}">
        <p14:creationId xmlns:p14="http://schemas.microsoft.com/office/powerpoint/2010/main" val="287768389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3">
    <p:spTree>
      <p:nvGrpSpPr>
        <p:cNvPr id="1" name=""/>
        <p:cNvGrpSpPr/>
        <p:nvPr/>
      </p:nvGrpSpPr>
      <p:grpSpPr>
        <a:xfrm>
          <a:off x="0" y="0"/>
          <a:ext cx="0" cy="0"/>
          <a:chOff x="0" y="0"/>
          <a:chExt cx="0" cy="0"/>
        </a:xfrm>
      </p:grpSpPr>
      <p:sp>
        <p:nvSpPr>
          <p:cNvPr id="3" name="Parallelogram 25">
            <a:extLst>
              <a:ext uri="{FF2B5EF4-FFF2-40B4-BE49-F238E27FC236}">
                <a16:creationId xmlns:a16="http://schemas.microsoft.com/office/drawing/2014/main" id="{F11391D5-3926-FA73-0BA5-A83E9854CEE1}"/>
              </a:ext>
            </a:extLst>
          </p:cNvPr>
          <p:cNvSpPr/>
          <p:nvPr userDrawn="1"/>
        </p:nvSpPr>
        <p:spPr>
          <a:xfrm>
            <a:off x="-25826" y="0"/>
            <a:ext cx="6653191" cy="603504"/>
          </a:xfrm>
          <a:custGeom>
            <a:avLst/>
            <a:gdLst>
              <a:gd name="connsiteX0" fmla="*/ 0 w 6798333"/>
              <a:gd name="connsiteY0" fmla="*/ 603504 h 603504"/>
              <a:gd name="connsiteX1" fmla="*/ 150876 w 6798333"/>
              <a:gd name="connsiteY1" fmla="*/ 0 h 603504"/>
              <a:gd name="connsiteX2" fmla="*/ 6798333 w 6798333"/>
              <a:gd name="connsiteY2" fmla="*/ 0 h 603504"/>
              <a:gd name="connsiteX3" fmla="*/ 6647457 w 6798333"/>
              <a:gd name="connsiteY3" fmla="*/ 603504 h 603504"/>
              <a:gd name="connsiteX4" fmla="*/ 0 w 6798333"/>
              <a:gd name="connsiteY4" fmla="*/ 603504 h 603504"/>
              <a:gd name="connsiteX0" fmla="*/ 0 w 6653191"/>
              <a:gd name="connsiteY0" fmla="*/ 603504 h 603504"/>
              <a:gd name="connsiteX1" fmla="*/ 150876 w 6653191"/>
              <a:gd name="connsiteY1" fmla="*/ 0 h 603504"/>
              <a:gd name="connsiteX2" fmla="*/ 6653191 w 6653191"/>
              <a:gd name="connsiteY2" fmla="*/ 0 h 603504"/>
              <a:gd name="connsiteX3" fmla="*/ 6647457 w 6653191"/>
              <a:gd name="connsiteY3" fmla="*/ 603504 h 603504"/>
              <a:gd name="connsiteX4" fmla="*/ 0 w 6653191"/>
              <a:gd name="connsiteY4" fmla="*/ 603504 h 6035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53191" h="603504">
                <a:moveTo>
                  <a:pt x="0" y="603504"/>
                </a:moveTo>
                <a:lnTo>
                  <a:pt x="150876" y="0"/>
                </a:lnTo>
                <a:lnTo>
                  <a:pt x="6653191" y="0"/>
                </a:lnTo>
                <a:cubicBezTo>
                  <a:pt x="6651280" y="201168"/>
                  <a:pt x="6649368" y="402336"/>
                  <a:pt x="6647457" y="603504"/>
                </a:cubicBezTo>
                <a:lnTo>
                  <a:pt x="0" y="603504"/>
                </a:lnTo>
                <a:close/>
              </a:path>
            </a:pathLst>
          </a:custGeom>
          <a:solidFill>
            <a:srgbClr val="2078A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anose="00000500000000000000" pitchFamily="50" charset="0"/>
            </a:endParaRPr>
          </a:p>
        </p:txBody>
      </p:sp>
      <p:sp>
        <p:nvSpPr>
          <p:cNvPr id="4" name="Parallelogram 3">
            <a:extLst>
              <a:ext uri="{FF2B5EF4-FFF2-40B4-BE49-F238E27FC236}">
                <a16:creationId xmlns:a16="http://schemas.microsoft.com/office/drawing/2014/main" id="{F0E330FB-5C6E-0610-7EB4-51FE605DC39E}"/>
              </a:ext>
            </a:extLst>
          </p:cNvPr>
          <p:cNvSpPr>
            <a:spLocks noChangeAspect="1"/>
          </p:cNvSpPr>
          <p:nvPr userDrawn="1"/>
        </p:nvSpPr>
        <p:spPr>
          <a:xfrm>
            <a:off x="-6520" y="-14991"/>
            <a:ext cx="2510362" cy="618494"/>
          </a:xfrm>
          <a:custGeom>
            <a:avLst/>
            <a:gdLst>
              <a:gd name="connsiteX0" fmla="*/ 0 w 2668733"/>
              <a:gd name="connsiteY0" fmla="*/ 603504 h 603504"/>
              <a:gd name="connsiteX1" fmla="*/ 150876 w 2668733"/>
              <a:gd name="connsiteY1" fmla="*/ 0 h 603504"/>
              <a:gd name="connsiteX2" fmla="*/ 2668733 w 2668733"/>
              <a:gd name="connsiteY2" fmla="*/ 0 h 603504"/>
              <a:gd name="connsiteX3" fmla="*/ 2517857 w 2668733"/>
              <a:gd name="connsiteY3" fmla="*/ 603504 h 603504"/>
              <a:gd name="connsiteX4" fmla="*/ 0 w 2668733"/>
              <a:gd name="connsiteY4" fmla="*/ 603504 h 603504"/>
              <a:gd name="connsiteX0" fmla="*/ 0 w 2541316"/>
              <a:gd name="connsiteY0" fmla="*/ 618494 h 618494"/>
              <a:gd name="connsiteX1" fmla="*/ 23459 w 2541316"/>
              <a:gd name="connsiteY1" fmla="*/ 0 h 618494"/>
              <a:gd name="connsiteX2" fmla="*/ 2541316 w 2541316"/>
              <a:gd name="connsiteY2" fmla="*/ 0 h 618494"/>
              <a:gd name="connsiteX3" fmla="*/ 2390440 w 2541316"/>
              <a:gd name="connsiteY3" fmla="*/ 603504 h 618494"/>
              <a:gd name="connsiteX4" fmla="*/ 0 w 2541316"/>
              <a:gd name="connsiteY4" fmla="*/ 618494 h 618494"/>
              <a:gd name="connsiteX0" fmla="*/ 0 w 2541316"/>
              <a:gd name="connsiteY0" fmla="*/ 625989 h 625989"/>
              <a:gd name="connsiteX1" fmla="*/ 68429 w 2541316"/>
              <a:gd name="connsiteY1" fmla="*/ 0 h 625989"/>
              <a:gd name="connsiteX2" fmla="*/ 2541316 w 2541316"/>
              <a:gd name="connsiteY2" fmla="*/ 7495 h 625989"/>
              <a:gd name="connsiteX3" fmla="*/ 2390440 w 2541316"/>
              <a:gd name="connsiteY3" fmla="*/ 610999 h 625989"/>
              <a:gd name="connsiteX4" fmla="*/ 0 w 2541316"/>
              <a:gd name="connsiteY4" fmla="*/ 625989 h 625989"/>
              <a:gd name="connsiteX0" fmla="*/ 0 w 2503841"/>
              <a:gd name="connsiteY0" fmla="*/ 610999 h 610999"/>
              <a:gd name="connsiteX1" fmla="*/ 30954 w 2503841"/>
              <a:gd name="connsiteY1" fmla="*/ 0 h 610999"/>
              <a:gd name="connsiteX2" fmla="*/ 2503841 w 2503841"/>
              <a:gd name="connsiteY2" fmla="*/ 7495 h 610999"/>
              <a:gd name="connsiteX3" fmla="*/ 2352965 w 2503841"/>
              <a:gd name="connsiteY3" fmla="*/ 610999 h 610999"/>
              <a:gd name="connsiteX4" fmla="*/ 0 w 2503841"/>
              <a:gd name="connsiteY4" fmla="*/ 610999 h 610999"/>
              <a:gd name="connsiteX0" fmla="*/ 6521 w 2510362"/>
              <a:gd name="connsiteY0" fmla="*/ 618494 h 618494"/>
              <a:gd name="connsiteX1" fmla="*/ 0 w 2510362"/>
              <a:gd name="connsiteY1" fmla="*/ 0 h 618494"/>
              <a:gd name="connsiteX2" fmla="*/ 2510362 w 2510362"/>
              <a:gd name="connsiteY2" fmla="*/ 14990 h 618494"/>
              <a:gd name="connsiteX3" fmla="*/ 2359486 w 2510362"/>
              <a:gd name="connsiteY3" fmla="*/ 618494 h 618494"/>
              <a:gd name="connsiteX4" fmla="*/ 6521 w 2510362"/>
              <a:gd name="connsiteY4" fmla="*/ 618494 h 618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0362" h="618494">
                <a:moveTo>
                  <a:pt x="6521" y="618494"/>
                </a:moveTo>
                <a:cubicBezTo>
                  <a:pt x="4347" y="412329"/>
                  <a:pt x="2174" y="206165"/>
                  <a:pt x="0" y="0"/>
                </a:cubicBezTo>
                <a:lnTo>
                  <a:pt x="2510362" y="14990"/>
                </a:lnTo>
                <a:lnTo>
                  <a:pt x="2359486" y="618494"/>
                </a:lnTo>
                <a:lnTo>
                  <a:pt x="6521" y="618494"/>
                </a:lnTo>
                <a:close/>
              </a:path>
            </a:pathLst>
          </a:custGeom>
          <a:solidFill>
            <a:srgbClr val="327F7C"/>
          </a:solidFill>
          <a:ln>
            <a:noFill/>
          </a:ln>
          <a:effectLst>
            <a:outerShdw blurRad="889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anose="00000500000000000000" pitchFamily="50" charset="0"/>
            </a:endParaRPr>
          </a:p>
        </p:txBody>
      </p:sp>
      <p:sp>
        <p:nvSpPr>
          <p:cNvPr id="7" name="Rectangle 6">
            <a:extLst>
              <a:ext uri="{FF2B5EF4-FFF2-40B4-BE49-F238E27FC236}">
                <a16:creationId xmlns:a16="http://schemas.microsoft.com/office/drawing/2014/main" id="{2D51F2B1-13E9-ABDD-A99B-E72A67C5B86F}"/>
              </a:ext>
            </a:extLst>
          </p:cNvPr>
          <p:cNvSpPr/>
          <p:nvPr userDrawn="1"/>
        </p:nvSpPr>
        <p:spPr>
          <a:xfrm>
            <a:off x="-6520" y="635587"/>
            <a:ext cx="6623701" cy="6252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anose="00000500000000000000" pitchFamily="50" charset="0"/>
            </a:endParaRPr>
          </a:p>
        </p:txBody>
      </p:sp>
      <p:pic>
        <p:nvPicPr>
          <p:cNvPr id="6" name="Picture 5" descr="A group of children sitting on the ground&#10;&#10;Description automatically generated">
            <a:extLst>
              <a:ext uri="{FF2B5EF4-FFF2-40B4-BE49-F238E27FC236}">
                <a16:creationId xmlns:a16="http://schemas.microsoft.com/office/drawing/2014/main" id="{53CE4823-5CD0-3A64-9835-A4105CFCD4A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880100" y="1669"/>
            <a:ext cx="6311900" cy="6856218"/>
          </a:xfrm>
          <a:prstGeom prst="rect">
            <a:avLst/>
          </a:prstGeom>
        </p:spPr>
      </p:pic>
      <p:sp>
        <p:nvSpPr>
          <p:cNvPr id="2" name="Title 1">
            <a:extLst>
              <a:ext uri="{FF2B5EF4-FFF2-40B4-BE49-F238E27FC236}">
                <a16:creationId xmlns:a16="http://schemas.microsoft.com/office/drawing/2014/main" id="{FDBF7215-C5B8-6E15-9850-186CD4A7A7C6}"/>
              </a:ext>
            </a:extLst>
          </p:cNvPr>
          <p:cNvSpPr>
            <a:spLocks noGrp="1"/>
          </p:cNvSpPr>
          <p:nvPr userDrawn="1">
            <p:ph type="ctrTitle"/>
          </p:nvPr>
        </p:nvSpPr>
        <p:spPr>
          <a:xfrm>
            <a:off x="609243" y="1637552"/>
            <a:ext cx="4781907" cy="2626360"/>
          </a:xfrm>
        </p:spPr>
        <p:txBody>
          <a:bodyPr anchor="t" anchorCtr="0">
            <a:normAutofit/>
          </a:bodyPr>
          <a:lstStyle>
            <a:lvl1pPr algn="l">
              <a:defRPr sz="5600" b="1">
                <a:solidFill>
                  <a:srgbClr val="2078B0"/>
                </a:solidFill>
                <a:latin typeface="Montserrat" pitchFamily="2" charset="77"/>
              </a:defRPr>
            </a:lvl1pPr>
          </a:lstStyle>
          <a:p>
            <a:r>
              <a:rPr lang="en-US" dirty="0"/>
              <a:t>Click to edit Master title style</a:t>
            </a:r>
          </a:p>
        </p:txBody>
      </p:sp>
      <p:sp>
        <p:nvSpPr>
          <p:cNvPr id="8" name="Date Placeholder 3">
            <a:extLst>
              <a:ext uri="{FF2B5EF4-FFF2-40B4-BE49-F238E27FC236}">
                <a16:creationId xmlns:a16="http://schemas.microsoft.com/office/drawing/2014/main" id="{490DB93D-3AC8-725C-EE6C-57B8574A7807}"/>
              </a:ext>
            </a:extLst>
          </p:cNvPr>
          <p:cNvSpPr txBox="1">
            <a:spLocks/>
          </p:cNvSpPr>
          <p:nvPr userDrawn="1"/>
        </p:nvSpPr>
        <p:spPr>
          <a:xfrm>
            <a:off x="38624" y="170047"/>
            <a:ext cx="4153347" cy="230832"/>
          </a:xfrm>
          <a:prstGeom prst="rect">
            <a:avLst/>
          </a:prstGeom>
        </p:spPr>
        <p:txBody>
          <a:bodyPr vert="horz" wrap="square" lIns="91440" tIns="45720" rIns="91440" bIns="45720" rtlCol="0">
            <a:spAutoFit/>
          </a:bodyPr>
          <a:lstStyle>
            <a:defPPr>
              <a:defRPr lang="en-US"/>
            </a:defPPr>
            <a:lvl1pPr marL="0" algn="l" defTabSz="914400" rtl="0" eaLnBrk="1" latinLnBrk="0" hangingPunct="1">
              <a:defRPr sz="1400" b="0" kern="1200">
                <a:solidFill>
                  <a:schemeClr val="accent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Aft>
                <a:spcPts val="600"/>
              </a:spcAft>
            </a:pPr>
            <a:r>
              <a:rPr lang="es-ES_tradnl" sz="1000" noProof="0" dirty="0">
                <a:solidFill>
                  <a:schemeClr val="bg1"/>
                </a:solidFill>
              </a:rPr>
              <a:t>Temas de matemáticas temprana</a:t>
            </a:r>
          </a:p>
        </p:txBody>
      </p:sp>
      <p:sp>
        <p:nvSpPr>
          <p:cNvPr id="11" name="Date Placeholder 3">
            <a:extLst>
              <a:ext uri="{FF2B5EF4-FFF2-40B4-BE49-F238E27FC236}">
                <a16:creationId xmlns:a16="http://schemas.microsoft.com/office/drawing/2014/main" id="{557C4999-7ACA-D86D-FC57-093852D4AF0C}"/>
              </a:ext>
            </a:extLst>
          </p:cNvPr>
          <p:cNvSpPr txBox="1">
            <a:spLocks/>
          </p:cNvSpPr>
          <p:nvPr userDrawn="1"/>
        </p:nvSpPr>
        <p:spPr>
          <a:xfrm>
            <a:off x="2523148" y="170047"/>
            <a:ext cx="5528105" cy="230832"/>
          </a:xfrm>
          <a:prstGeom prst="rect">
            <a:avLst/>
          </a:prstGeom>
        </p:spPr>
        <p:txBody>
          <a:bodyPr vert="horz" wrap="square" lIns="91440" tIns="45720" rIns="91440" bIns="45720" rtlCol="0">
            <a:spAutoFit/>
          </a:bodyPr>
          <a:lstStyle>
            <a:defPPr>
              <a:defRPr lang="en-US"/>
            </a:defPPr>
            <a:lvl1pPr marL="0" algn="l" defTabSz="914400" rtl="0" eaLnBrk="1" latinLnBrk="0" hangingPunct="1">
              <a:defRPr sz="1400" b="0" kern="1200">
                <a:solidFill>
                  <a:schemeClr val="accent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600"/>
              </a:spcAft>
              <a:buClrTx/>
              <a:buSzTx/>
              <a:buFontTx/>
              <a:buNone/>
              <a:tabLst/>
              <a:defRPr/>
            </a:pPr>
            <a:r>
              <a:rPr lang="es-ES_tradnl" sz="1000" noProof="0" dirty="0">
                <a:solidFill>
                  <a:schemeClr val="bg1"/>
                </a:solidFill>
              </a:rPr>
              <a:t>Geometría</a:t>
            </a:r>
            <a:endParaRPr lang="es-ES_tradnl" sz="800" noProof="0" dirty="0">
              <a:solidFill>
                <a:schemeClr val="bg1"/>
              </a:solidFill>
            </a:endParaRPr>
          </a:p>
        </p:txBody>
      </p:sp>
      <p:pic>
        <p:nvPicPr>
          <p:cNvPr id="5" name="Graphic 4">
            <a:extLst>
              <a:ext uri="{FF2B5EF4-FFF2-40B4-BE49-F238E27FC236}">
                <a16:creationId xmlns:a16="http://schemas.microsoft.com/office/drawing/2014/main" id="{FB097D6B-8F9C-A299-E9C5-D1EA1E17ECD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966491" y="94785"/>
            <a:ext cx="482421" cy="422118"/>
          </a:xfrm>
          <a:prstGeom prst="rect">
            <a:avLst/>
          </a:prstGeom>
        </p:spPr>
      </p:pic>
      <p:pic>
        <p:nvPicPr>
          <p:cNvPr id="10" name="Picture 9" descr="A black background with orange and pink text&#10;&#10;Description automatically generated">
            <a:extLst>
              <a:ext uri="{FF2B5EF4-FFF2-40B4-BE49-F238E27FC236}">
                <a16:creationId xmlns:a16="http://schemas.microsoft.com/office/drawing/2014/main" id="{E6862D12-1A12-79C4-BBBE-5235949FEDF9}"/>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Tree>
    <p:extLst>
      <p:ext uri="{BB962C8B-B14F-4D97-AF65-F5344CB8AC3E}">
        <p14:creationId xmlns:p14="http://schemas.microsoft.com/office/powerpoint/2010/main" val="23120190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C065B1A-284E-4DA4-073F-279F353483DE}"/>
              </a:ext>
            </a:extLst>
          </p:cNvPr>
          <p:cNvSpPr/>
          <p:nvPr userDrawn="1"/>
        </p:nvSpPr>
        <p:spPr>
          <a:xfrm>
            <a:off x="0" y="-1"/>
            <a:ext cx="12192000" cy="969264"/>
          </a:xfrm>
          <a:prstGeom prst="rect">
            <a:avLst/>
          </a:prstGeom>
          <a:solidFill>
            <a:srgbClr val="2078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pitchFamily="2" charset="77"/>
            </a:endParaRPr>
          </a:p>
        </p:txBody>
      </p:sp>
      <p:sp>
        <p:nvSpPr>
          <p:cNvPr id="2" name="Title 1">
            <a:extLst>
              <a:ext uri="{FF2B5EF4-FFF2-40B4-BE49-F238E27FC236}">
                <a16:creationId xmlns:a16="http://schemas.microsoft.com/office/drawing/2014/main" id="{6F07DABB-E10E-EB75-AF1A-0D85E50420C5}"/>
              </a:ext>
            </a:extLst>
          </p:cNvPr>
          <p:cNvSpPr>
            <a:spLocks noGrp="1"/>
          </p:cNvSpPr>
          <p:nvPr>
            <p:ph type="title"/>
          </p:nvPr>
        </p:nvSpPr>
        <p:spPr>
          <a:xfrm>
            <a:off x="839788" y="237744"/>
            <a:ext cx="10515600" cy="507831"/>
          </a:xfrm>
        </p:spPr>
        <p:txBody>
          <a:bodyPr>
            <a:spAutoFit/>
          </a:bodyPr>
          <a:lstStyle>
            <a:lvl1pPr>
              <a:defRPr>
                <a:solidFill>
                  <a:schemeClr val="bg1"/>
                </a:solidFill>
                <a:latin typeface="Montserrat" pitchFamily="2" charset="77"/>
              </a:defRPr>
            </a:lvl1pPr>
          </a:lstStyle>
          <a:p>
            <a:r>
              <a:rPr lang="en-US" dirty="0"/>
              <a:t>Click to edit Master title style</a:t>
            </a:r>
          </a:p>
        </p:txBody>
      </p:sp>
      <p:sp>
        <p:nvSpPr>
          <p:cNvPr id="3" name="Text Placeholder 2">
            <a:extLst>
              <a:ext uri="{FF2B5EF4-FFF2-40B4-BE49-F238E27FC236}">
                <a16:creationId xmlns:a16="http://schemas.microsoft.com/office/drawing/2014/main" id="{7A7BE126-C168-0CA5-8A24-E6D07F2710F7}"/>
              </a:ext>
            </a:extLst>
          </p:cNvPr>
          <p:cNvSpPr>
            <a:spLocks noGrp="1"/>
          </p:cNvSpPr>
          <p:nvPr>
            <p:ph type="body" idx="1"/>
          </p:nvPr>
        </p:nvSpPr>
        <p:spPr>
          <a:xfrm>
            <a:off x="839788" y="1106424"/>
            <a:ext cx="5157787" cy="823912"/>
          </a:xfrm>
        </p:spPr>
        <p:txBody>
          <a:bodyPr anchor="b"/>
          <a:lstStyle>
            <a:lvl1pPr marL="0" indent="0">
              <a:buNone/>
              <a:defRPr sz="2400" b="1">
                <a:solidFill>
                  <a:srgbClr val="0F173D"/>
                </a:solidFill>
                <a:latin typeface="Montserrat"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074B2156-5D79-5FA6-B285-764B4A03A036}"/>
              </a:ext>
            </a:extLst>
          </p:cNvPr>
          <p:cNvSpPr>
            <a:spLocks noGrp="1"/>
          </p:cNvSpPr>
          <p:nvPr>
            <p:ph sz="half" idx="2"/>
          </p:nvPr>
        </p:nvSpPr>
        <p:spPr>
          <a:xfrm>
            <a:off x="839788" y="2058352"/>
            <a:ext cx="5157787" cy="4131311"/>
          </a:xfrm>
        </p:spPr>
        <p:txBody>
          <a:bodyPr/>
          <a:lstStyle>
            <a:lvl1pPr>
              <a:buClr>
                <a:srgbClr val="2078AE"/>
              </a:buClr>
              <a:defRPr>
                <a:latin typeface="Montserrat" pitchFamily="2" charset="77"/>
              </a:defRPr>
            </a:lvl1pPr>
            <a:lvl2pPr>
              <a:buClr>
                <a:srgbClr val="2078AE"/>
              </a:buClr>
              <a:defRPr>
                <a:latin typeface="Montserrat" pitchFamily="2" charset="77"/>
              </a:defRPr>
            </a:lvl2pPr>
            <a:lvl3pPr>
              <a:buClr>
                <a:srgbClr val="2078AE"/>
              </a:buClr>
              <a:defRPr>
                <a:latin typeface="Montserrat" pitchFamily="2" charset="77"/>
              </a:defRPr>
            </a:lvl3pPr>
            <a:lvl4pPr>
              <a:buClr>
                <a:srgbClr val="2078AE"/>
              </a:buClr>
              <a:defRPr>
                <a:latin typeface="Montserrat" pitchFamily="2" charset="77"/>
              </a:defRPr>
            </a:lvl4pPr>
            <a:lvl5pPr>
              <a:buClr>
                <a:srgbClr val="2078AE"/>
              </a:buClr>
              <a:defRPr>
                <a:latin typeface="Montserrat"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B196CF8A-BFA6-6268-01D7-FE72AC9FF389}"/>
              </a:ext>
            </a:extLst>
          </p:cNvPr>
          <p:cNvSpPr>
            <a:spLocks noGrp="1"/>
          </p:cNvSpPr>
          <p:nvPr>
            <p:ph type="body" sz="quarter" idx="3"/>
          </p:nvPr>
        </p:nvSpPr>
        <p:spPr>
          <a:xfrm>
            <a:off x="6172200" y="1106424"/>
            <a:ext cx="5183188" cy="823912"/>
          </a:xfrm>
        </p:spPr>
        <p:txBody>
          <a:bodyPr anchor="b"/>
          <a:lstStyle>
            <a:lvl1pPr marL="0" indent="0">
              <a:buNone/>
              <a:defRPr sz="2400" b="1">
                <a:solidFill>
                  <a:srgbClr val="0F173D"/>
                </a:solidFill>
                <a:latin typeface="Montserrat"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6DBD6D31-CF21-9AF9-44EC-B8DBC730368E}"/>
              </a:ext>
            </a:extLst>
          </p:cNvPr>
          <p:cNvSpPr>
            <a:spLocks noGrp="1"/>
          </p:cNvSpPr>
          <p:nvPr>
            <p:ph sz="quarter" idx="4"/>
          </p:nvPr>
        </p:nvSpPr>
        <p:spPr>
          <a:xfrm>
            <a:off x="6172200" y="2058352"/>
            <a:ext cx="5183188" cy="4131311"/>
          </a:xfrm>
        </p:spPr>
        <p:txBody>
          <a:bodyPr/>
          <a:lstStyle>
            <a:lvl1pPr>
              <a:buClr>
                <a:srgbClr val="2078AE"/>
              </a:buClr>
              <a:defRPr>
                <a:latin typeface="Montserrat" pitchFamily="2" charset="77"/>
              </a:defRPr>
            </a:lvl1pPr>
            <a:lvl2pPr>
              <a:buClr>
                <a:srgbClr val="2078AE"/>
              </a:buClr>
              <a:defRPr>
                <a:latin typeface="Montserrat" pitchFamily="2" charset="77"/>
              </a:defRPr>
            </a:lvl2pPr>
            <a:lvl3pPr>
              <a:buClr>
                <a:srgbClr val="2078AE"/>
              </a:buClr>
              <a:defRPr>
                <a:latin typeface="Montserrat" pitchFamily="2" charset="77"/>
              </a:defRPr>
            </a:lvl3pPr>
            <a:lvl4pPr>
              <a:buClr>
                <a:srgbClr val="2078AE"/>
              </a:buClr>
              <a:defRPr>
                <a:latin typeface="Montserrat" pitchFamily="2" charset="77"/>
              </a:defRPr>
            </a:lvl4pPr>
            <a:lvl5pPr>
              <a:buClr>
                <a:srgbClr val="2078AE"/>
              </a:buClr>
              <a:defRPr>
                <a:latin typeface="Montserrat"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2" name="Picture 11" descr="A black background with orange and pink text&#10;&#10;Description automatically generated">
            <a:extLst>
              <a:ext uri="{FF2B5EF4-FFF2-40B4-BE49-F238E27FC236}">
                <a16:creationId xmlns:a16="http://schemas.microsoft.com/office/drawing/2014/main" id="{FE2432FC-A6EC-6EFC-00EB-C1AC9D10E96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11" name="Slide Number Placeholder 3">
            <a:extLst>
              <a:ext uri="{FF2B5EF4-FFF2-40B4-BE49-F238E27FC236}">
                <a16:creationId xmlns:a16="http://schemas.microsoft.com/office/drawing/2014/main" id="{B517E7F4-32A6-424E-BA96-ADFD88B2DCF0}"/>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_tradnl" noProof="0" dirty="0"/>
              <a:t>Recién nacido – 8 años </a:t>
            </a:r>
            <a:r>
              <a:rPr lang="en-US" dirty="0"/>
              <a:t>|     </a:t>
            </a:r>
            <a:fld id="{8B512919-B088-4E12-9038-722E97F79378}" type="slidenum">
              <a:rPr lang="en-US" smtClean="0"/>
              <a:pPr/>
              <a:t>‹#›</a:t>
            </a:fld>
            <a:endParaRPr lang="en-US" dirty="0"/>
          </a:p>
        </p:txBody>
      </p:sp>
    </p:spTree>
    <p:extLst>
      <p:ext uri="{BB962C8B-B14F-4D97-AF65-F5344CB8AC3E}">
        <p14:creationId xmlns:p14="http://schemas.microsoft.com/office/powerpoint/2010/main" val="343008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8B0855-026B-A1A2-EDFD-FABC6107F019}"/>
              </a:ext>
            </a:extLst>
          </p:cNvPr>
          <p:cNvSpPr>
            <a:spLocks noGrp="1"/>
          </p:cNvSpPr>
          <p:nvPr>
            <p:ph type="title"/>
          </p:nvPr>
        </p:nvSpPr>
        <p:spPr>
          <a:xfrm>
            <a:off x="700548" y="237744"/>
            <a:ext cx="11326136" cy="507831"/>
          </a:xfrm>
        </p:spPr>
        <p:txBody>
          <a:bodyPr wrap="square">
            <a:spAutoFit/>
          </a:bodyPr>
          <a:lstStyle>
            <a:lvl1pPr>
              <a:defRPr>
                <a:latin typeface="Montserrat" pitchFamily="2" charset="77"/>
              </a:defRPr>
            </a:lvl1pPr>
          </a:lstStyle>
          <a:p>
            <a:r>
              <a:rPr lang="en-US" dirty="0"/>
              <a:t>Click to edit Master title style</a:t>
            </a:r>
          </a:p>
        </p:txBody>
      </p:sp>
      <p:pic>
        <p:nvPicPr>
          <p:cNvPr id="7" name="Picture 6" descr="A black background with orange and pink text&#10;&#10;Description automatically generated">
            <a:extLst>
              <a:ext uri="{FF2B5EF4-FFF2-40B4-BE49-F238E27FC236}">
                <a16:creationId xmlns:a16="http://schemas.microsoft.com/office/drawing/2014/main" id="{79956B3A-40E3-1ED9-745D-9B21B659333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6" name="Slide Number Placeholder 3">
            <a:extLst>
              <a:ext uri="{FF2B5EF4-FFF2-40B4-BE49-F238E27FC236}">
                <a16:creationId xmlns:a16="http://schemas.microsoft.com/office/drawing/2014/main" id="{03D6B610-7BEB-3855-BBDF-E49B1A4B4897}"/>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_tradnl" noProof="0" dirty="0"/>
              <a:t>Recién nacido – 8 años </a:t>
            </a:r>
            <a:r>
              <a:rPr lang="en-US" dirty="0"/>
              <a:t>|     </a:t>
            </a:r>
            <a:fld id="{8B512919-B088-4E12-9038-722E97F79378}" type="slidenum">
              <a:rPr lang="en-US" smtClean="0"/>
              <a:pPr/>
              <a:t>‹#›</a:t>
            </a:fld>
            <a:endParaRPr lang="en-US" dirty="0"/>
          </a:p>
        </p:txBody>
      </p:sp>
    </p:spTree>
    <p:extLst>
      <p:ext uri="{BB962C8B-B14F-4D97-AF65-F5344CB8AC3E}">
        <p14:creationId xmlns:p14="http://schemas.microsoft.com/office/powerpoint/2010/main" val="1866703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0563DBB-4D26-ADF3-B848-BF7567D645DB}"/>
              </a:ext>
            </a:extLst>
          </p:cNvPr>
          <p:cNvSpPr/>
          <p:nvPr userDrawn="1"/>
        </p:nvSpPr>
        <p:spPr>
          <a:xfrm>
            <a:off x="0" y="-1"/>
            <a:ext cx="12192000" cy="969264"/>
          </a:xfrm>
          <a:prstGeom prst="rect">
            <a:avLst/>
          </a:prstGeom>
          <a:solidFill>
            <a:srgbClr val="2078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pitchFamily="2" charset="77"/>
            </a:endParaRPr>
          </a:p>
        </p:txBody>
      </p:sp>
      <p:sp>
        <p:nvSpPr>
          <p:cNvPr id="2" name="Title 1">
            <a:extLst>
              <a:ext uri="{FF2B5EF4-FFF2-40B4-BE49-F238E27FC236}">
                <a16:creationId xmlns:a16="http://schemas.microsoft.com/office/drawing/2014/main" id="{4E8B0855-026B-A1A2-EDFD-FABC6107F019}"/>
              </a:ext>
            </a:extLst>
          </p:cNvPr>
          <p:cNvSpPr>
            <a:spLocks noGrp="1"/>
          </p:cNvSpPr>
          <p:nvPr>
            <p:ph type="title"/>
          </p:nvPr>
        </p:nvSpPr>
        <p:spPr>
          <a:xfrm>
            <a:off x="835572" y="237744"/>
            <a:ext cx="11192256" cy="507831"/>
          </a:xfrm>
        </p:spPr>
        <p:txBody>
          <a:bodyPr>
            <a:spAutoFit/>
          </a:bodyPr>
          <a:lstStyle>
            <a:lvl1pPr>
              <a:defRPr>
                <a:solidFill>
                  <a:schemeClr val="bg1"/>
                </a:solidFill>
                <a:latin typeface="Montserrat" pitchFamily="2" charset="77"/>
              </a:defRPr>
            </a:lvl1pPr>
          </a:lstStyle>
          <a:p>
            <a:r>
              <a:rPr lang="en-US" dirty="0"/>
              <a:t>Click to edit Master title style</a:t>
            </a:r>
          </a:p>
        </p:txBody>
      </p:sp>
      <p:pic>
        <p:nvPicPr>
          <p:cNvPr id="8" name="Picture 7" descr="A black background with orange and pink text&#10;&#10;Description automatically generated">
            <a:extLst>
              <a:ext uri="{FF2B5EF4-FFF2-40B4-BE49-F238E27FC236}">
                <a16:creationId xmlns:a16="http://schemas.microsoft.com/office/drawing/2014/main" id="{645B382D-AAC1-66B3-20FE-CA5CD6E4D1C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7" name="Slide Number Placeholder 3">
            <a:extLst>
              <a:ext uri="{FF2B5EF4-FFF2-40B4-BE49-F238E27FC236}">
                <a16:creationId xmlns:a16="http://schemas.microsoft.com/office/drawing/2014/main" id="{777834D0-02D0-248F-7921-B5A342FDA890}"/>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_tradnl" noProof="0" dirty="0"/>
              <a:t>Recién nacido – 8 años </a:t>
            </a:r>
            <a:r>
              <a:rPr lang="en-US" dirty="0"/>
              <a:t>|     </a:t>
            </a:r>
            <a:fld id="{8B512919-B088-4E12-9038-722E97F79378}" type="slidenum">
              <a:rPr lang="en-US" smtClean="0"/>
              <a:pPr/>
              <a:t>‹#›</a:t>
            </a:fld>
            <a:endParaRPr lang="en-US" dirty="0"/>
          </a:p>
        </p:txBody>
      </p:sp>
    </p:spTree>
    <p:extLst>
      <p:ext uri="{BB962C8B-B14F-4D97-AF65-F5344CB8AC3E}">
        <p14:creationId xmlns:p14="http://schemas.microsoft.com/office/powerpoint/2010/main" val="19681507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6" name="Picture 5" descr="A black background with orange and pink text&#10;&#10;Description automatically generated">
            <a:extLst>
              <a:ext uri="{FF2B5EF4-FFF2-40B4-BE49-F238E27FC236}">
                <a16:creationId xmlns:a16="http://schemas.microsoft.com/office/drawing/2014/main" id="{0B60E583-C90A-BAC8-F9C0-C707CBEDDDB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5" name="Slide Number Placeholder 3">
            <a:extLst>
              <a:ext uri="{FF2B5EF4-FFF2-40B4-BE49-F238E27FC236}">
                <a16:creationId xmlns:a16="http://schemas.microsoft.com/office/drawing/2014/main" id="{8DBA41EC-2497-6BC6-024E-F08ACDC2B079}"/>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_tradnl" noProof="0" dirty="0"/>
              <a:t>Recién nacido – 8 años </a:t>
            </a:r>
            <a:r>
              <a:rPr lang="en-US" dirty="0"/>
              <a:t>|     </a:t>
            </a:r>
            <a:fld id="{8B512919-B088-4E12-9038-722E97F79378}" type="slidenum">
              <a:rPr lang="en-US" smtClean="0"/>
              <a:pPr/>
              <a:t>‹#›</a:t>
            </a:fld>
            <a:endParaRPr lang="en-US" dirty="0"/>
          </a:p>
        </p:txBody>
      </p:sp>
    </p:spTree>
    <p:extLst>
      <p:ext uri="{BB962C8B-B14F-4D97-AF65-F5344CB8AC3E}">
        <p14:creationId xmlns:p14="http://schemas.microsoft.com/office/powerpoint/2010/main" val="21187612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07190-965A-EBDD-07AF-719E03061A59}"/>
              </a:ext>
            </a:extLst>
          </p:cNvPr>
          <p:cNvSpPr>
            <a:spLocks noGrp="1"/>
          </p:cNvSpPr>
          <p:nvPr>
            <p:ph type="title"/>
          </p:nvPr>
        </p:nvSpPr>
        <p:spPr>
          <a:xfrm>
            <a:off x="839788" y="457200"/>
            <a:ext cx="3932237" cy="1600200"/>
          </a:xfrm>
        </p:spPr>
        <p:txBody>
          <a:bodyPr anchor="b"/>
          <a:lstStyle>
            <a:lvl1pPr>
              <a:defRPr sz="3200">
                <a:latin typeface="Montserrat" pitchFamily="2" charset="77"/>
              </a:defRPr>
            </a:lvl1pPr>
          </a:lstStyle>
          <a:p>
            <a:r>
              <a:rPr lang="en-US"/>
              <a:t>Click to edit Master title style</a:t>
            </a:r>
          </a:p>
        </p:txBody>
      </p:sp>
      <p:sp>
        <p:nvSpPr>
          <p:cNvPr id="3" name="Content Placeholder 2">
            <a:extLst>
              <a:ext uri="{FF2B5EF4-FFF2-40B4-BE49-F238E27FC236}">
                <a16:creationId xmlns:a16="http://schemas.microsoft.com/office/drawing/2014/main" id="{59A6202B-C2B4-A588-9E1F-4A8BF1B3838C}"/>
              </a:ext>
            </a:extLst>
          </p:cNvPr>
          <p:cNvSpPr>
            <a:spLocks noGrp="1"/>
          </p:cNvSpPr>
          <p:nvPr>
            <p:ph idx="1"/>
          </p:nvPr>
        </p:nvSpPr>
        <p:spPr>
          <a:xfrm>
            <a:off x="5183188" y="987425"/>
            <a:ext cx="6172200" cy="4873625"/>
          </a:xfrm>
        </p:spPr>
        <p:txBody>
          <a:bodyPr/>
          <a:lstStyle>
            <a:lvl1pPr>
              <a:defRPr sz="3200">
                <a:latin typeface="Montserrat" pitchFamily="2" charset="77"/>
              </a:defRPr>
            </a:lvl1pPr>
            <a:lvl2pPr>
              <a:defRPr sz="2800">
                <a:latin typeface="Montserrat" pitchFamily="2" charset="77"/>
              </a:defRPr>
            </a:lvl2pPr>
            <a:lvl3pPr>
              <a:defRPr sz="2400">
                <a:latin typeface="Montserrat" pitchFamily="2" charset="77"/>
              </a:defRPr>
            </a:lvl3pPr>
            <a:lvl4pPr>
              <a:defRPr sz="2000">
                <a:latin typeface="Montserrat" pitchFamily="2" charset="77"/>
              </a:defRPr>
            </a:lvl4pPr>
            <a:lvl5pPr>
              <a:defRPr sz="2000">
                <a:latin typeface="Montserrat" pitchFamily="2" charset="77"/>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DAF49E5-F935-17B2-5630-C8C2EFA9AA41}"/>
              </a:ext>
            </a:extLst>
          </p:cNvPr>
          <p:cNvSpPr>
            <a:spLocks noGrp="1"/>
          </p:cNvSpPr>
          <p:nvPr>
            <p:ph type="body" sz="half" idx="2"/>
          </p:nvPr>
        </p:nvSpPr>
        <p:spPr>
          <a:xfrm>
            <a:off x="839788" y="2057400"/>
            <a:ext cx="3932237" cy="3811588"/>
          </a:xfrm>
        </p:spPr>
        <p:txBody>
          <a:bodyPr/>
          <a:lstStyle>
            <a:lvl1pPr marL="0" indent="0">
              <a:buNone/>
              <a:defRPr sz="1600">
                <a:latin typeface="Montserrat"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9" name="Picture 8" descr="A black background with orange and pink text&#10;&#10;Description automatically generated">
            <a:extLst>
              <a:ext uri="{FF2B5EF4-FFF2-40B4-BE49-F238E27FC236}">
                <a16:creationId xmlns:a16="http://schemas.microsoft.com/office/drawing/2014/main" id="{0D5FC8AA-D44B-BFF7-EB12-BC48B086D15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8" name="Slide Number Placeholder 3">
            <a:extLst>
              <a:ext uri="{FF2B5EF4-FFF2-40B4-BE49-F238E27FC236}">
                <a16:creationId xmlns:a16="http://schemas.microsoft.com/office/drawing/2014/main" id="{3DCA7BA5-513E-766C-5A46-9052F0ED5C61}"/>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_tradnl" noProof="0" dirty="0"/>
              <a:t>Recién nacido – 8 años </a:t>
            </a:r>
            <a:r>
              <a:rPr lang="en-US" dirty="0"/>
              <a:t>|     </a:t>
            </a:r>
            <a:fld id="{8B512919-B088-4E12-9038-722E97F79378}" type="slidenum">
              <a:rPr lang="en-US" smtClean="0"/>
              <a:pPr/>
              <a:t>‹#›</a:t>
            </a:fld>
            <a:endParaRPr lang="en-US" dirty="0"/>
          </a:p>
        </p:txBody>
      </p:sp>
    </p:spTree>
    <p:extLst>
      <p:ext uri="{BB962C8B-B14F-4D97-AF65-F5344CB8AC3E}">
        <p14:creationId xmlns:p14="http://schemas.microsoft.com/office/powerpoint/2010/main" val="974976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F24FBB-FF83-C9B1-CD65-E03D4F5AAB30}"/>
              </a:ext>
            </a:extLst>
          </p:cNvPr>
          <p:cNvSpPr>
            <a:spLocks noGrp="1"/>
          </p:cNvSpPr>
          <p:nvPr>
            <p:ph type="title"/>
          </p:nvPr>
        </p:nvSpPr>
        <p:spPr>
          <a:xfrm>
            <a:off x="839788" y="457200"/>
            <a:ext cx="3932237" cy="1600200"/>
          </a:xfrm>
        </p:spPr>
        <p:txBody>
          <a:bodyPr anchor="b"/>
          <a:lstStyle>
            <a:lvl1pPr>
              <a:defRPr sz="3200">
                <a:latin typeface="Montserrat" pitchFamily="2" charset="77"/>
              </a:defRPr>
            </a:lvl1pPr>
          </a:lstStyle>
          <a:p>
            <a:r>
              <a:rPr lang="en-US"/>
              <a:t>Click to edit Master title style</a:t>
            </a:r>
          </a:p>
        </p:txBody>
      </p:sp>
      <p:sp>
        <p:nvSpPr>
          <p:cNvPr id="3" name="Picture Placeholder 2">
            <a:extLst>
              <a:ext uri="{FF2B5EF4-FFF2-40B4-BE49-F238E27FC236}">
                <a16:creationId xmlns:a16="http://schemas.microsoft.com/office/drawing/2014/main" id="{C70FD461-79AE-06AC-4A8A-8F97F9810776}"/>
              </a:ext>
            </a:extLst>
          </p:cNvPr>
          <p:cNvSpPr>
            <a:spLocks noGrp="1"/>
          </p:cNvSpPr>
          <p:nvPr>
            <p:ph type="pic" idx="1"/>
          </p:nvPr>
        </p:nvSpPr>
        <p:spPr>
          <a:xfrm>
            <a:off x="5183188" y="987425"/>
            <a:ext cx="6172200" cy="4873625"/>
          </a:xfrm>
        </p:spPr>
        <p:txBody>
          <a:bodyPr/>
          <a:lstStyle>
            <a:lvl1pPr marL="0" indent="0">
              <a:buNone/>
              <a:defRPr sz="3200">
                <a:latin typeface="Montserrat" pitchFamily="2"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6B2D769-9BCC-0D85-A22A-B0EC226B0045}"/>
              </a:ext>
            </a:extLst>
          </p:cNvPr>
          <p:cNvSpPr>
            <a:spLocks noGrp="1"/>
          </p:cNvSpPr>
          <p:nvPr>
            <p:ph type="body" sz="half" idx="2"/>
          </p:nvPr>
        </p:nvSpPr>
        <p:spPr>
          <a:xfrm>
            <a:off x="839788" y="2057400"/>
            <a:ext cx="3932237" cy="3811588"/>
          </a:xfrm>
        </p:spPr>
        <p:txBody>
          <a:bodyPr/>
          <a:lstStyle>
            <a:lvl1pPr marL="0" indent="0">
              <a:buNone/>
              <a:defRPr sz="1600">
                <a:latin typeface="Montserrat"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9" name="Picture 8" descr="A black background with orange and pink text&#10;&#10;Description automatically generated">
            <a:extLst>
              <a:ext uri="{FF2B5EF4-FFF2-40B4-BE49-F238E27FC236}">
                <a16:creationId xmlns:a16="http://schemas.microsoft.com/office/drawing/2014/main" id="{A30E90F8-9D06-DA50-7A8A-7B8B22339C1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8" name="Slide Number Placeholder 3">
            <a:extLst>
              <a:ext uri="{FF2B5EF4-FFF2-40B4-BE49-F238E27FC236}">
                <a16:creationId xmlns:a16="http://schemas.microsoft.com/office/drawing/2014/main" id="{BB7372E2-E57A-4624-F6EA-E52B5DB079B0}"/>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_tradnl" noProof="0" dirty="0"/>
              <a:t>Recién nacido – 8 años </a:t>
            </a:r>
            <a:r>
              <a:rPr lang="en-US" dirty="0"/>
              <a:t>|     </a:t>
            </a:r>
            <a:fld id="{8B512919-B088-4E12-9038-722E97F79378}" type="slidenum">
              <a:rPr lang="en-US" smtClean="0"/>
              <a:pPr/>
              <a:t>‹#›</a:t>
            </a:fld>
            <a:endParaRPr lang="en-US" dirty="0"/>
          </a:p>
        </p:txBody>
      </p:sp>
    </p:spTree>
    <p:extLst>
      <p:ext uri="{BB962C8B-B14F-4D97-AF65-F5344CB8AC3E}">
        <p14:creationId xmlns:p14="http://schemas.microsoft.com/office/powerpoint/2010/main" val="10018251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BC7B992-835B-9CA9-2753-5510D5C0CACA}"/>
              </a:ext>
            </a:extLst>
          </p:cNvPr>
          <p:cNvSpPr/>
          <p:nvPr userDrawn="1"/>
        </p:nvSpPr>
        <p:spPr>
          <a:xfrm>
            <a:off x="0" y="-1"/>
            <a:ext cx="12192000" cy="969264"/>
          </a:xfrm>
          <a:prstGeom prst="rect">
            <a:avLst/>
          </a:prstGeom>
          <a:solidFill>
            <a:srgbClr val="2078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pitchFamily="2" charset="77"/>
            </a:endParaRPr>
          </a:p>
        </p:txBody>
      </p:sp>
      <p:sp>
        <p:nvSpPr>
          <p:cNvPr id="2" name="Title 1">
            <a:extLst>
              <a:ext uri="{FF2B5EF4-FFF2-40B4-BE49-F238E27FC236}">
                <a16:creationId xmlns:a16="http://schemas.microsoft.com/office/drawing/2014/main" id="{33CD1C2F-ADBE-D7AB-25C7-1F4C327A51C9}"/>
              </a:ext>
            </a:extLst>
          </p:cNvPr>
          <p:cNvSpPr>
            <a:spLocks noGrp="1"/>
          </p:cNvSpPr>
          <p:nvPr>
            <p:ph type="title"/>
          </p:nvPr>
        </p:nvSpPr>
        <p:spPr>
          <a:xfrm>
            <a:off x="851646" y="237744"/>
            <a:ext cx="10834075" cy="507831"/>
          </a:xfrm>
        </p:spPr>
        <p:txBody>
          <a:bodyPr anchor="t" anchorCtr="0">
            <a:spAutoFit/>
          </a:bodyPr>
          <a:lstStyle>
            <a:lvl1pPr>
              <a:defRPr>
                <a:solidFill>
                  <a:schemeClr val="bg1"/>
                </a:solidFill>
                <a:latin typeface="Montserrat" pitchFamily="2" charset="77"/>
              </a:defRPr>
            </a:lvl1pPr>
          </a:lstStyle>
          <a:p>
            <a:r>
              <a:rPr lang="en-US" dirty="0"/>
              <a:t>Click to edit Master title style</a:t>
            </a:r>
          </a:p>
        </p:txBody>
      </p:sp>
      <p:sp>
        <p:nvSpPr>
          <p:cNvPr id="3" name="Content Placeholder 2">
            <a:extLst>
              <a:ext uri="{FF2B5EF4-FFF2-40B4-BE49-F238E27FC236}">
                <a16:creationId xmlns:a16="http://schemas.microsoft.com/office/drawing/2014/main" id="{EB33346D-541E-3A94-728C-8339318FF420}"/>
              </a:ext>
            </a:extLst>
          </p:cNvPr>
          <p:cNvSpPr>
            <a:spLocks noGrp="1"/>
          </p:cNvSpPr>
          <p:nvPr>
            <p:ph idx="1"/>
          </p:nvPr>
        </p:nvSpPr>
        <p:spPr>
          <a:xfrm>
            <a:off x="851646" y="1253331"/>
            <a:ext cx="10834075" cy="4351338"/>
          </a:xfrm>
        </p:spPr>
        <p:txBody>
          <a:bodyPr/>
          <a:lstStyle>
            <a:lvl1pPr>
              <a:buClr>
                <a:srgbClr val="2078B0"/>
              </a:buClr>
              <a:defRPr>
                <a:latin typeface="Montserrat" pitchFamily="2" charset="77"/>
              </a:defRPr>
            </a:lvl1pPr>
            <a:lvl2pPr>
              <a:buClr>
                <a:srgbClr val="2078B0"/>
              </a:buClr>
              <a:defRPr>
                <a:latin typeface="Montserrat" pitchFamily="2" charset="77"/>
              </a:defRPr>
            </a:lvl2pPr>
            <a:lvl3pPr>
              <a:buClr>
                <a:srgbClr val="2078B0"/>
              </a:buClr>
              <a:defRPr>
                <a:latin typeface="Montserrat" pitchFamily="2" charset="77"/>
              </a:defRPr>
            </a:lvl3pPr>
            <a:lvl4pPr>
              <a:buClr>
                <a:srgbClr val="2078B0"/>
              </a:buClr>
              <a:defRPr>
                <a:latin typeface="Montserrat" pitchFamily="2" charset="77"/>
              </a:defRPr>
            </a:lvl4pPr>
            <a:lvl5pPr>
              <a:buClr>
                <a:srgbClr val="2078B0"/>
              </a:buClr>
              <a:defRPr>
                <a:latin typeface="Montserrat"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descr="A black background with orange and pink text&#10;&#10;Description automatically generated">
            <a:extLst>
              <a:ext uri="{FF2B5EF4-FFF2-40B4-BE49-F238E27FC236}">
                <a16:creationId xmlns:a16="http://schemas.microsoft.com/office/drawing/2014/main" id="{86E44BF6-F247-874D-13AE-E57516A97E3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6" name="Slide Number Placeholder 3">
            <a:extLst>
              <a:ext uri="{FF2B5EF4-FFF2-40B4-BE49-F238E27FC236}">
                <a16:creationId xmlns:a16="http://schemas.microsoft.com/office/drawing/2014/main" id="{83A41F9A-B391-D782-AFAD-9FA20268D188}"/>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_tradnl" noProof="0" dirty="0"/>
              <a:t>Recién nacido – 8 años |     </a:t>
            </a:r>
            <a:fld id="{8B512919-B088-4E12-9038-722E97F79378}" type="slidenum">
              <a:rPr lang="es-ES_tradnl" noProof="0" smtClean="0"/>
              <a:pPr/>
              <a:t>‹#›</a:t>
            </a:fld>
            <a:endParaRPr lang="es-ES_tradnl" noProof="0" dirty="0"/>
          </a:p>
        </p:txBody>
      </p:sp>
    </p:spTree>
    <p:extLst>
      <p:ext uri="{BB962C8B-B14F-4D97-AF65-F5344CB8AC3E}">
        <p14:creationId xmlns:p14="http://schemas.microsoft.com/office/powerpoint/2010/main" val="1037503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and Content 1">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3205FBB4-540F-5F2A-DD65-0AB91B820959}"/>
              </a:ext>
            </a:extLst>
          </p:cNvPr>
          <p:cNvSpPr/>
          <p:nvPr userDrawn="1"/>
        </p:nvSpPr>
        <p:spPr>
          <a:xfrm>
            <a:off x="-12123" y="0"/>
            <a:ext cx="8629073" cy="6197600"/>
          </a:xfrm>
          <a:custGeom>
            <a:avLst/>
            <a:gdLst>
              <a:gd name="connsiteX0" fmla="*/ 0 w 10778837"/>
              <a:gd name="connsiteY0" fmla="*/ 6858000 h 6858000"/>
              <a:gd name="connsiteX1" fmla="*/ 1714500 w 10778837"/>
              <a:gd name="connsiteY1" fmla="*/ 0 h 6858000"/>
              <a:gd name="connsiteX2" fmla="*/ 10778837 w 10778837"/>
              <a:gd name="connsiteY2" fmla="*/ 0 h 6858000"/>
              <a:gd name="connsiteX3" fmla="*/ 9064337 w 10778837"/>
              <a:gd name="connsiteY3" fmla="*/ 6858000 h 6858000"/>
              <a:gd name="connsiteX4" fmla="*/ 0 w 10778837"/>
              <a:gd name="connsiteY4" fmla="*/ 6858000 h 6858000"/>
              <a:gd name="connsiteX0" fmla="*/ 387350 w 9064337"/>
              <a:gd name="connsiteY0" fmla="*/ 6870700 h 6870700"/>
              <a:gd name="connsiteX1" fmla="*/ 0 w 9064337"/>
              <a:gd name="connsiteY1" fmla="*/ 0 h 6870700"/>
              <a:gd name="connsiteX2" fmla="*/ 9064337 w 9064337"/>
              <a:gd name="connsiteY2" fmla="*/ 0 h 6870700"/>
              <a:gd name="connsiteX3" fmla="*/ 7349837 w 9064337"/>
              <a:gd name="connsiteY3" fmla="*/ 6858000 h 6870700"/>
              <a:gd name="connsiteX4" fmla="*/ 387350 w 9064337"/>
              <a:gd name="connsiteY4" fmla="*/ 6870700 h 6870700"/>
              <a:gd name="connsiteX0" fmla="*/ 12700 w 9064337"/>
              <a:gd name="connsiteY0" fmla="*/ 6870700 h 6870700"/>
              <a:gd name="connsiteX1" fmla="*/ 0 w 9064337"/>
              <a:gd name="connsiteY1" fmla="*/ 0 h 6870700"/>
              <a:gd name="connsiteX2" fmla="*/ 9064337 w 9064337"/>
              <a:gd name="connsiteY2" fmla="*/ 0 h 6870700"/>
              <a:gd name="connsiteX3" fmla="*/ 7349837 w 9064337"/>
              <a:gd name="connsiteY3" fmla="*/ 6858000 h 6870700"/>
              <a:gd name="connsiteX4" fmla="*/ 12700 w 9064337"/>
              <a:gd name="connsiteY4" fmla="*/ 6870700 h 6870700"/>
              <a:gd name="connsiteX0" fmla="*/ 12700 w 9064337"/>
              <a:gd name="connsiteY0" fmla="*/ 6870700 h 6870700"/>
              <a:gd name="connsiteX1" fmla="*/ 0 w 9064337"/>
              <a:gd name="connsiteY1" fmla="*/ 0 h 6870700"/>
              <a:gd name="connsiteX2" fmla="*/ 9064337 w 9064337"/>
              <a:gd name="connsiteY2" fmla="*/ 0 h 6870700"/>
              <a:gd name="connsiteX3" fmla="*/ 9026237 w 9064337"/>
              <a:gd name="connsiteY3" fmla="*/ 6858000 h 6870700"/>
              <a:gd name="connsiteX4" fmla="*/ 12700 w 9064337"/>
              <a:gd name="connsiteY4" fmla="*/ 6870700 h 6870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64337" h="6870700">
                <a:moveTo>
                  <a:pt x="12700" y="6870700"/>
                </a:moveTo>
                <a:cubicBezTo>
                  <a:pt x="8467" y="4580467"/>
                  <a:pt x="4233" y="2290233"/>
                  <a:pt x="0" y="0"/>
                </a:cubicBezTo>
                <a:lnTo>
                  <a:pt x="9064337" y="0"/>
                </a:lnTo>
                <a:lnTo>
                  <a:pt x="9026237" y="6858000"/>
                </a:lnTo>
                <a:lnTo>
                  <a:pt x="12700" y="6870700"/>
                </a:lnTo>
                <a:close/>
              </a:path>
            </a:pathLst>
          </a:custGeom>
          <a:solidFill>
            <a:srgbClr val="2078B0"/>
          </a:solidFill>
          <a:ln>
            <a:noFill/>
          </a:ln>
          <a:effectLst>
            <a:outerShdw blurRad="889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anose="00000500000000000000" pitchFamily="50" charset="0"/>
            </a:endParaRPr>
          </a:p>
        </p:txBody>
      </p:sp>
      <p:sp>
        <p:nvSpPr>
          <p:cNvPr id="2" name="Title 1">
            <a:extLst>
              <a:ext uri="{FF2B5EF4-FFF2-40B4-BE49-F238E27FC236}">
                <a16:creationId xmlns:a16="http://schemas.microsoft.com/office/drawing/2014/main" id="{33CD1C2F-ADBE-D7AB-25C7-1F4C327A51C9}"/>
              </a:ext>
            </a:extLst>
          </p:cNvPr>
          <p:cNvSpPr>
            <a:spLocks noGrp="1"/>
          </p:cNvSpPr>
          <p:nvPr>
            <p:ph type="title"/>
          </p:nvPr>
        </p:nvSpPr>
        <p:spPr>
          <a:xfrm>
            <a:off x="1022350" y="2603734"/>
            <a:ext cx="5720195" cy="1421928"/>
          </a:xfrm>
        </p:spPr>
        <p:txBody>
          <a:bodyPr wrap="square" anchor="t" anchorCtr="0">
            <a:spAutoFit/>
          </a:bodyPr>
          <a:lstStyle>
            <a:lvl1pPr algn="ctr">
              <a:defRPr sz="4800">
                <a:solidFill>
                  <a:schemeClr val="bg1"/>
                </a:solidFill>
                <a:latin typeface="Montserrat" pitchFamily="2" charset="77"/>
              </a:defRPr>
            </a:lvl1pPr>
          </a:lstStyle>
          <a:p>
            <a:r>
              <a:rPr lang="en-US" dirty="0"/>
              <a:t>Click to edit Master title style</a:t>
            </a:r>
          </a:p>
        </p:txBody>
      </p:sp>
      <p:pic>
        <p:nvPicPr>
          <p:cNvPr id="6" name="Graphic 5">
            <a:extLst>
              <a:ext uri="{FF2B5EF4-FFF2-40B4-BE49-F238E27FC236}">
                <a16:creationId xmlns:a16="http://schemas.microsoft.com/office/drawing/2014/main" id="{0E5DCA5D-9557-8649-CD4B-4DF3374F637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467273" y="107484"/>
            <a:ext cx="617389" cy="540215"/>
          </a:xfrm>
          <a:prstGeom prst="rect">
            <a:avLst/>
          </a:prstGeom>
        </p:spPr>
      </p:pic>
      <p:pic>
        <p:nvPicPr>
          <p:cNvPr id="10" name="Picture 9" descr="A black background with orange and pink text&#10;&#10;Description automatically generated">
            <a:extLst>
              <a:ext uri="{FF2B5EF4-FFF2-40B4-BE49-F238E27FC236}">
                <a16:creationId xmlns:a16="http://schemas.microsoft.com/office/drawing/2014/main" id="{C12437DD-CD6E-34B4-2D32-916DFFEBA819}"/>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7" name="Slide Number Placeholder 3">
            <a:extLst>
              <a:ext uri="{FF2B5EF4-FFF2-40B4-BE49-F238E27FC236}">
                <a16:creationId xmlns:a16="http://schemas.microsoft.com/office/drawing/2014/main" id="{8F876CB2-02E7-FD7C-CBF3-E47E6831F1FC}"/>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_tradnl" noProof="0" dirty="0"/>
              <a:t>Recién nacido – 8 años </a:t>
            </a:r>
            <a:r>
              <a:rPr lang="en-US" dirty="0"/>
              <a:t>|     </a:t>
            </a:r>
            <a:fld id="{8B512919-B088-4E12-9038-722E97F79378}" type="slidenum">
              <a:rPr lang="en-US" smtClean="0"/>
              <a:pPr/>
              <a:t>‹#›</a:t>
            </a:fld>
            <a:endParaRPr lang="en-US" dirty="0"/>
          </a:p>
        </p:txBody>
      </p:sp>
    </p:spTree>
    <p:extLst>
      <p:ext uri="{BB962C8B-B14F-4D97-AF65-F5344CB8AC3E}">
        <p14:creationId xmlns:p14="http://schemas.microsoft.com/office/powerpoint/2010/main" val="42355366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C53F61F-4211-FC0C-0F79-348FCF10FDF1}"/>
              </a:ext>
            </a:extLst>
          </p:cNvPr>
          <p:cNvSpPr/>
          <p:nvPr userDrawn="1"/>
        </p:nvSpPr>
        <p:spPr>
          <a:xfrm>
            <a:off x="4047359" y="-1"/>
            <a:ext cx="8144642" cy="6176964"/>
          </a:xfrm>
          <a:prstGeom prst="rect">
            <a:avLst/>
          </a:prstGeom>
          <a:solidFill>
            <a:srgbClr val="2078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pitchFamily="2" charset="77"/>
            </a:endParaRPr>
          </a:p>
        </p:txBody>
      </p:sp>
      <p:sp>
        <p:nvSpPr>
          <p:cNvPr id="7" name="Title 1">
            <a:extLst>
              <a:ext uri="{FF2B5EF4-FFF2-40B4-BE49-F238E27FC236}">
                <a16:creationId xmlns:a16="http://schemas.microsoft.com/office/drawing/2014/main" id="{277E722D-964F-6926-6941-B07C59F26A69}"/>
              </a:ext>
            </a:extLst>
          </p:cNvPr>
          <p:cNvSpPr>
            <a:spLocks noGrp="1"/>
          </p:cNvSpPr>
          <p:nvPr>
            <p:ph type="title"/>
          </p:nvPr>
        </p:nvSpPr>
        <p:spPr>
          <a:xfrm>
            <a:off x="4303419" y="237744"/>
            <a:ext cx="7705701" cy="535531"/>
          </a:xfrm>
        </p:spPr>
        <p:txBody>
          <a:bodyPr>
            <a:spAutoFit/>
          </a:bodyPr>
          <a:lstStyle>
            <a:lvl1pPr>
              <a:defRPr sz="3200" b="1">
                <a:solidFill>
                  <a:schemeClr val="bg1"/>
                </a:solidFill>
                <a:latin typeface="Montserrat" pitchFamily="2" charset="77"/>
              </a:defRPr>
            </a:lvl1pPr>
          </a:lstStyle>
          <a:p>
            <a:r>
              <a:rPr lang="en-US" dirty="0"/>
              <a:t>Click to edit Master title style</a:t>
            </a:r>
          </a:p>
        </p:txBody>
      </p:sp>
      <p:sp>
        <p:nvSpPr>
          <p:cNvPr id="8" name="Content Placeholder 2">
            <a:extLst>
              <a:ext uri="{FF2B5EF4-FFF2-40B4-BE49-F238E27FC236}">
                <a16:creationId xmlns:a16="http://schemas.microsoft.com/office/drawing/2014/main" id="{CC35C7D8-2045-FB6C-413B-E2DB364759B2}"/>
              </a:ext>
            </a:extLst>
          </p:cNvPr>
          <p:cNvSpPr>
            <a:spLocks noGrp="1"/>
          </p:cNvSpPr>
          <p:nvPr>
            <p:ph idx="1"/>
          </p:nvPr>
        </p:nvSpPr>
        <p:spPr>
          <a:xfrm>
            <a:off x="4348480" y="1876097"/>
            <a:ext cx="7487919" cy="4300866"/>
          </a:xfrm>
        </p:spPr>
        <p:txBody>
          <a:bodyPr/>
          <a:lstStyle>
            <a:lvl1pPr>
              <a:buClr>
                <a:schemeClr val="bg1"/>
              </a:buClr>
              <a:defRPr>
                <a:solidFill>
                  <a:schemeClr val="bg1"/>
                </a:solidFill>
                <a:latin typeface="Montserrat" pitchFamily="2" charset="77"/>
              </a:defRPr>
            </a:lvl1pPr>
            <a:lvl2pPr>
              <a:buClr>
                <a:schemeClr val="bg1"/>
              </a:buClr>
              <a:defRPr>
                <a:solidFill>
                  <a:schemeClr val="bg1"/>
                </a:solidFill>
                <a:latin typeface="Montserrat" pitchFamily="2" charset="77"/>
              </a:defRPr>
            </a:lvl2pPr>
            <a:lvl3pPr>
              <a:buClr>
                <a:schemeClr val="bg1"/>
              </a:buClr>
              <a:defRPr>
                <a:solidFill>
                  <a:schemeClr val="bg1"/>
                </a:solidFill>
                <a:latin typeface="Montserrat" pitchFamily="2" charset="77"/>
              </a:defRPr>
            </a:lvl3pPr>
            <a:lvl4pPr>
              <a:buClr>
                <a:schemeClr val="bg1"/>
              </a:buClr>
              <a:defRPr>
                <a:solidFill>
                  <a:schemeClr val="bg1"/>
                </a:solidFill>
                <a:latin typeface="Montserrat" pitchFamily="2" charset="77"/>
              </a:defRPr>
            </a:lvl4pPr>
            <a:lvl5pPr>
              <a:buClr>
                <a:schemeClr val="bg1"/>
              </a:buClr>
              <a:defRPr>
                <a:solidFill>
                  <a:schemeClr val="bg1"/>
                </a:solidFill>
                <a:latin typeface="Montserrat"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Picture Placeholder 2">
            <a:extLst>
              <a:ext uri="{FF2B5EF4-FFF2-40B4-BE49-F238E27FC236}">
                <a16:creationId xmlns:a16="http://schemas.microsoft.com/office/drawing/2014/main" id="{76513295-8E09-244A-2049-48F81DF08D12}"/>
              </a:ext>
            </a:extLst>
          </p:cNvPr>
          <p:cNvSpPr>
            <a:spLocks noGrp="1"/>
          </p:cNvSpPr>
          <p:nvPr>
            <p:ph type="pic" idx="13"/>
          </p:nvPr>
        </p:nvSpPr>
        <p:spPr>
          <a:xfrm>
            <a:off x="0" y="0"/>
            <a:ext cx="4038599" cy="6176963"/>
          </a:xfrm>
        </p:spPr>
        <p:txBody>
          <a:bodyPr/>
          <a:lstStyle>
            <a:lvl1pPr marL="0" indent="0">
              <a:buNone/>
              <a:defRPr sz="3200">
                <a:latin typeface="Montserrat" pitchFamily="2"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2" name="Subtitle 2">
            <a:extLst>
              <a:ext uri="{FF2B5EF4-FFF2-40B4-BE49-F238E27FC236}">
                <a16:creationId xmlns:a16="http://schemas.microsoft.com/office/drawing/2014/main" id="{4D7A4D84-B73D-5B55-A89F-415F0A515566}"/>
              </a:ext>
            </a:extLst>
          </p:cNvPr>
          <p:cNvSpPr>
            <a:spLocks noGrp="1"/>
          </p:cNvSpPr>
          <p:nvPr>
            <p:ph type="subTitle" idx="14" hasCustomPrompt="1"/>
          </p:nvPr>
        </p:nvSpPr>
        <p:spPr>
          <a:xfrm>
            <a:off x="4364335" y="1027595"/>
            <a:ext cx="7254326" cy="580486"/>
          </a:xfrm>
        </p:spPr>
        <p:txBody>
          <a:bodyPr anchor="ctr">
            <a:normAutofit/>
          </a:bodyPr>
          <a:lstStyle>
            <a:lvl1pPr marL="0" indent="0" algn="l">
              <a:buNone/>
              <a:defRPr sz="3200" b="0" i="0">
                <a:solidFill>
                  <a:schemeClr val="bg1"/>
                </a:solidFill>
                <a:latin typeface="Montserra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Enter subtitle here</a:t>
            </a:r>
          </a:p>
        </p:txBody>
      </p:sp>
      <p:pic>
        <p:nvPicPr>
          <p:cNvPr id="9" name="Picture 8" descr="A black background with orange and pink text&#10;&#10;Description automatically generated">
            <a:extLst>
              <a:ext uri="{FF2B5EF4-FFF2-40B4-BE49-F238E27FC236}">
                <a16:creationId xmlns:a16="http://schemas.microsoft.com/office/drawing/2014/main" id="{0876E714-C574-C726-F51F-DAA6F35C48A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10" name="Slide Number Placeholder 3">
            <a:extLst>
              <a:ext uri="{FF2B5EF4-FFF2-40B4-BE49-F238E27FC236}">
                <a16:creationId xmlns:a16="http://schemas.microsoft.com/office/drawing/2014/main" id="{425559D1-9615-8CF8-0BB9-88126A14BD1B}"/>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_tradnl" noProof="0" dirty="0"/>
              <a:t>Recién nacido – 8 años </a:t>
            </a:r>
            <a:r>
              <a:rPr lang="en-US" dirty="0"/>
              <a:t>|     </a:t>
            </a:r>
            <a:fld id="{8B512919-B088-4E12-9038-722E97F79378}" type="slidenum">
              <a:rPr lang="en-US" smtClean="0"/>
              <a:pPr/>
              <a:t>‹#›</a:t>
            </a:fld>
            <a:endParaRPr lang="en-US" dirty="0"/>
          </a:p>
        </p:txBody>
      </p:sp>
    </p:spTree>
    <p:extLst>
      <p:ext uri="{BB962C8B-B14F-4D97-AF65-F5344CB8AC3E}">
        <p14:creationId xmlns:p14="http://schemas.microsoft.com/office/powerpoint/2010/main" val="11596063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5">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8E627EE-0A7F-0078-3527-846179D3A03E}"/>
              </a:ext>
            </a:extLst>
          </p:cNvPr>
          <p:cNvSpPr/>
          <p:nvPr userDrawn="1"/>
        </p:nvSpPr>
        <p:spPr>
          <a:xfrm>
            <a:off x="618565" y="685800"/>
            <a:ext cx="5155453" cy="5491163"/>
          </a:xfrm>
          <a:prstGeom prst="rect">
            <a:avLst/>
          </a:prstGeom>
          <a:solidFill>
            <a:srgbClr val="2078AE"/>
          </a:solidFill>
          <a:ln w="25400">
            <a:noFill/>
            <a:prstDash val="solid"/>
            <a:round/>
          </a:ln>
          <a:effectLst>
            <a:outerShdw blurRad="76200" dist="635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pitchFamily="2" charset="77"/>
            </a:endParaRPr>
          </a:p>
        </p:txBody>
      </p:sp>
      <p:sp>
        <p:nvSpPr>
          <p:cNvPr id="17" name="Title 1">
            <a:extLst>
              <a:ext uri="{FF2B5EF4-FFF2-40B4-BE49-F238E27FC236}">
                <a16:creationId xmlns:a16="http://schemas.microsoft.com/office/drawing/2014/main" id="{D9BE3C12-23AE-5E72-09F2-AAB9B150A468}"/>
              </a:ext>
            </a:extLst>
          </p:cNvPr>
          <p:cNvSpPr>
            <a:spLocks noGrp="1"/>
          </p:cNvSpPr>
          <p:nvPr>
            <p:ph type="title"/>
          </p:nvPr>
        </p:nvSpPr>
        <p:spPr>
          <a:xfrm>
            <a:off x="1237130" y="905669"/>
            <a:ext cx="4034118" cy="5041900"/>
          </a:xfrm>
        </p:spPr>
        <p:txBody>
          <a:bodyPr>
            <a:normAutofit/>
          </a:bodyPr>
          <a:lstStyle>
            <a:lvl1pPr algn="ctr">
              <a:defRPr sz="4800">
                <a:solidFill>
                  <a:schemeClr val="bg1"/>
                </a:solidFill>
                <a:latin typeface="Montserrat" pitchFamily="2" charset="77"/>
              </a:defRPr>
            </a:lvl1pPr>
          </a:lstStyle>
          <a:p>
            <a:r>
              <a:rPr lang="en-US" dirty="0"/>
              <a:t>Click to edit Master title style</a:t>
            </a:r>
          </a:p>
        </p:txBody>
      </p:sp>
      <p:sp>
        <p:nvSpPr>
          <p:cNvPr id="18" name="Content Placeholder 2">
            <a:extLst>
              <a:ext uri="{FF2B5EF4-FFF2-40B4-BE49-F238E27FC236}">
                <a16:creationId xmlns:a16="http://schemas.microsoft.com/office/drawing/2014/main" id="{955EC6AE-21B1-EBC3-1269-54B3B8D45118}"/>
              </a:ext>
            </a:extLst>
          </p:cNvPr>
          <p:cNvSpPr>
            <a:spLocks noGrp="1"/>
          </p:cNvSpPr>
          <p:nvPr>
            <p:ph idx="1"/>
          </p:nvPr>
        </p:nvSpPr>
        <p:spPr>
          <a:xfrm>
            <a:off x="6096000" y="685800"/>
            <a:ext cx="5257800" cy="5491163"/>
          </a:xfrm>
        </p:spPr>
        <p:txBody>
          <a:bodyPr anchor="ctr"/>
          <a:lstStyle>
            <a:lvl1pPr>
              <a:defRPr>
                <a:latin typeface="Montserrat" pitchFamily="2" charset="77"/>
              </a:defRPr>
            </a:lvl1pPr>
            <a:lvl2pPr>
              <a:defRPr>
                <a:latin typeface="Montserrat" pitchFamily="2" charset="77"/>
              </a:defRPr>
            </a:lvl2pPr>
            <a:lvl3pPr>
              <a:defRPr>
                <a:latin typeface="Montserrat" pitchFamily="2" charset="77"/>
              </a:defRPr>
            </a:lvl3pPr>
            <a:lvl4pPr>
              <a:defRPr>
                <a:latin typeface="Montserrat" pitchFamily="2" charset="77"/>
              </a:defRPr>
            </a:lvl4pPr>
            <a:lvl5pPr>
              <a:defRPr>
                <a:latin typeface="Montserrat"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descr="A black background with orange and pink text&#10;&#10;Description automatically generated">
            <a:extLst>
              <a:ext uri="{FF2B5EF4-FFF2-40B4-BE49-F238E27FC236}">
                <a16:creationId xmlns:a16="http://schemas.microsoft.com/office/drawing/2014/main" id="{2104E753-2329-9084-4218-19149C82261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6" name="Slide Number Placeholder 3">
            <a:extLst>
              <a:ext uri="{FF2B5EF4-FFF2-40B4-BE49-F238E27FC236}">
                <a16:creationId xmlns:a16="http://schemas.microsoft.com/office/drawing/2014/main" id="{15F62AA3-E770-ECAB-642A-F09E19539375}"/>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_tradnl" noProof="0" dirty="0"/>
              <a:t>Recién nacido – 8 años </a:t>
            </a:r>
            <a:r>
              <a:rPr lang="en-US" dirty="0"/>
              <a:t>|     </a:t>
            </a:r>
            <a:fld id="{8B512919-B088-4E12-9038-722E97F79378}" type="slidenum">
              <a:rPr lang="en-US" smtClean="0"/>
              <a:pPr/>
              <a:t>‹#›</a:t>
            </a:fld>
            <a:endParaRPr lang="en-US" dirty="0"/>
          </a:p>
        </p:txBody>
      </p:sp>
    </p:spTree>
    <p:extLst>
      <p:ext uri="{BB962C8B-B14F-4D97-AF65-F5344CB8AC3E}">
        <p14:creationId xmlns:p14="http://schemas.microsoft.com/office/powerpoint/2010/main" val="21312988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and Content 5">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8E627EE-0A7F-0078-3527-846179D3A03E}"/>
              </a:ext>
            </a:extLst>
          </p:cNvPr>
          <p:cNvSpPr/>
          <p:nvPr userDrawn="1"/>
        </p:nvSpPr>
        <p:spPr>
          <a:xfrm>
            <a:off x="618565" y="685800"/>
            <a:ext cx="5155453" cy="5491163"/>
          </a:xfrm>
          <a:prstGeom prst="rect">
            <a:avLst/>
          </a:prstGeom>
          <a:solidFill>
            <a:srgbClr val="2078AE"/>
          </a:solidFill>
          <a:ln w="25400">
            <a:noFill/>
            <a:prstDash val="solid"/>
            <a:round/>
          </a:ln>
          <a:effectLst>
            <a:outerShdw blurRad="76200" dist="635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pitchFamily="2" charset="77"/>
            </a:endParaRPr>
          </a:p>
        </p:txBody>
      </p:sp>
      <p:sp>
        <p:nvSpPr>
          <p:cNvPr id="17" name="Title 1">
            <a:extLst>
              <a:ext uri="{FF2B5EF4-FFF2-40B4-BE49-F238E27FC236}">
                <a16:creationId xmlns:a16="http://schemas.microsoft.com/office/drawing/2014/main" id="{D9BE3C12-23AE-5E72-09F2-AAB9B150A468}"/>
              </a:ext>
            </a:extLst>
          </p:cNvPr>
          <p:cNvSpPr>
            <a:spLocks noGrp="1"/>
          </p:cNvSpPr>
          <p:nvPr>
            <p:ph type="title"/>
          </p:nvPr>
        </p:nvSpPr>
        <p:spPr>
          <a:xfrm>
            <a:off x="1237130" y="905669"/>
            <a:ext cx="4034118" cy="5041900"/>
          </a:xfrm>
        </p:spPr>
        <p:txBody>
          <a:bodyPr>
            <a:normAutofit/>
          </a:bodyPr>
          <a:lstStyle>
            <a:lvl1pPr algn="ctr">
              <a:defRPr sz="4800">
                <a:solidFill>
                  <a:schemeClr val="bg1"/>
                </a:solidFill>
                <a:latin typeface="Montserrat" pitchFamily="2" charset="77"/>
              </a:defRPr>
            </a:lvl1pPr>
          </a:lstStyle>
          <a:p>
            <a:r>
              <a:rPr lang="en-US" dirty="0"/>
              <a:t>Click to edit Master title style</a:t>
            </a:r>
          </a:p>
        </p:txBody>
      </p:sp>
      <p:sp>
        <p:nvSpPr>
          <p:cNvPr id="18" name="Content Placeholder 2">
            <a:extLst>
              <a:ext uri="{FF2B5EF4-FFF2-40B4-BE49-F238E27FC236}">
                <a16:creationId xmlns:a16="http://schemas.microsoft.com/office/drawing/2014/main" id="{955EC6AE-21B1-EBC3-1269-54B3B8D45118}"/>
              </a:ext>
            </a:extLst>
          </p:cNvPr>
          <p:cNvSpPr>
            <a:spLocks noGrp="1"/>
          </p:cNvSpPr>
          <p:nvPr>
            <p:ph idx="1"/>
          </p:nvPr>
        </p:nvSpPr>
        <p:spPr>
          <a:xfrm>
            <a:off x="6096000" y="685800"/>
            <a:ext cx="5257800" cy="5491163"/>
          </a:xfrm>
        </p:spPr>
        <p:txBody>
          <a:bodyPr anchor="ctr"/>
          <a:lstStyle>
            <a:lvl1pPr>
              <a:defRPr>
                <a:latin typeface="Montserrat" pitchFamily="2" charset="77"/>
              </a:defRPr>
            </a:lvl1pPr>
            <a:lvl2pPr>
              <a:defRPr>
                <a:latin typeface="Montserrat" pitchFamily="2" charset="77"/>
              </a:defRPr>
            </a:lvl2pPr>
            <a:lvl3pPr>
              <a:defRPr>
                <a:latin typeface="Montserrat" pitchFamily="2" charset="77"/>
              </a:defRPr>
            </a:lvl3pPr>
            <a:lvl4pPr>
              <a:defRPr>
                <a:latin typeface="Montserrat" pitchFamily="2" charset="77"/>
              </a:defRPr>
            </a:lvl4pPr>
            <a:lvl5pPr>
              <a:defRPr>
                <a:latin typeface="Montserrat"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4" name="Picture 3" descr="A black background with orange and pink text&#10;&#10;Description automatically generated">
            <a:extLst>
              <a:ext uri="{FF2B5EF4-FFF2-40B4-BE49-F238E27FC236}">
                <a16:creationId xmlns:a16="http://schemas.microsoft.com/office/drawing/2014/main" id="{2EC26C64-B33E-F1A1-4BCB-29D97F9A079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726768" y="92978"/>
            <a:ext cx="2286000" cy="449154"/>
          </a:xfrm>
          <a:prstGeom prst="rect">
            <a:avLst/>
          </a:prstGeom>
        </p:spPr>
      </p:pic>
      <p:pic>
        <p:nvPicPr>
          <p:cNvPr id="6" name="Picture 5" descr="A black background with orange and pink text&#10;&#10;Description automatically generated">
            <a:extLst>
              <a:ext uri="{FF2B5EF4-FFF2-40B4-BE49-F238E27FC236}">
                <a16:creationId xmlns:a16="http://schemas.microsoft.com/office/drawing/2014/main" id="{B38732A5-1F15-21B2-394C-D34130ED655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7" name="Slide Number Placeholder 3">
            <a:extLst>
              <a:ext uri="{FF2B5EF4-FFF2-40B4-BE49-F238E27FC236}">
                <a16:creationId xmlns:a16="http://schemas.microsoft.com/office/drawing/2014/main" id="{2FFB1EBF-5427-B9C5-0BCA-2F19C41F23C5}"/>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_tradnl" noProof="0" dirty="0"/>
              <a:t>Recién nacido – 8 años </a:t>
            </a:r>
            <a:r>
              <a:rPr lang="en-US" dirty="0"/>
              <a:t>|     </a:t>
            </a:r>
            <a:fld id="{8B512919-B088-4E12-9038-722E97F79378}" type="slidenum">
              <a:rPr lang="en-US" smtClean="0"/>
              <a:pPr/>
              <a:t>‹#›</a:t>
            </a:fld>
            <a:endParaRPr lang="en-US" dirty="0"/>
          </a:p>
        </p:txBody>
      </p:sp>
    </p:spTree>
    <p:extLst>
      <p:ext uri="{BB962C8B-B14F-4D97-AF65-F5344CB8AC3E}">
        <p14:creationId xmlns:p14="http://schemas.microsoft.com/office/powerpoint/2010/main" val="41474524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Subtitle and Conten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8E627EE-0A7F-0078-3527-846179D3A03E}"/>
              </a:ext>
            </a:extLst>
          </p:cNvPr>
          <p:cNvSpPr/>
          <p:nvPr userDrawn="1"/>
        </p:nvSpPr>
        <p:spPr>
          <a:xfrm>
            <a:off x="618565" y="685800"/>
            <a:ext cx="5155453" cy="5491163"/>
          </a:xfrm>
          <a:prstGeom prst="rect">
            <a:avLst/>
          </a:prstGeom>
          <a:solidFill>
            <a:srgbClr val="2078AE"/>
          </a:solidFill>
          <a:ln w="19050">
            <a:noFill/>
            <a:prstDash val="solid"/>
            <a:round/>
          </a:ln>
          <a:effectLst>
            <a:outerShdw blurRad="76200" dist="635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pitchFamily="2" charset="77"/>
            </a:endParaRPr>
          </a:p>
        </p:txBody>
      </p:sp>
      <p:sp>
        <p:nvSpPr>
          <p:cNvPr id="17" name="Title 1">
            <a:extLst>
              <a:ext uri="{FF2B5EF4-FFF2-40B4-BE49-F238E27FC236}">
                <a16:creationId xmlns:a16="http://schemas.microsoft.com/office/drawing/2014/main" id="{D9BE3C12-23AE-5E72-09F2-AAB9B150A468}"/>
              </a:ext>
            </a:extLst>
          </p:cNvPr>
          <p:cNvSpPr>
            <a:spLocks noGrp="1"/>
          </p:cNvSpPr>
          <p:nvPr>
            <p:ph type="title"/>
          </p:nvPr>
        </p:nvSpPr>
        <p:spPr>
          <a:xfrm>
            <a:off x="1237130" y="905669"/>
            <a:ext cx="4034118" cy="3288644"/>
          </a:xfrm>
        </p:spPr>
        <p:txBody>
          <a:bodyPr anchor="b">
            <a:normAutofit/>
          </a:bodyPr>
          <a:lstStyle>
            <a:lvl1pPr algn="ctr">
              <a:defRPr sz="4800" i="0">
                <a:solidFill>
                  <a:schemeClr val="bg1"/>
                </a:solidFill>
                <a:latin typeface="Montserrat" pitchFamily="2" charset="77"/>
              </a:defRPr>
            </a:lvl1pPr>
          </a:lstStyle>
          <a:p>
            <a:r>
              <a:rPr lang="en-US" dirty="0"/>
              <a:t>Click to edit Master title style</a:t>
            </a:r>
          </a:p>
        </p:txBody>
      </p:sp>
      <p:sp>
        <p:nvSpPr>
          <p:cNvPr id="18" name="Content Placeholder 2">
            <a:extLst>
              <a:ext uri="{FF2B5EF4-FFF2-40B4-BE49-F238E27FC236}">
                <a16:creationId xmlns:a16="http://schemas.microsoft.com/office/drawing/2014/main" id="{955EC6AE-21B1-EBC3-1269-54B3B8D45118}"/>
              </a:ext>
            </a:extLst>
          </p:cNvPr>
          <p:cNvSpPr>
            <a:spLocks noGrp="1"/>
          </p:cNvSpPr>
          <p:nvPr>
            <p:ph idx="1"/>
          </p:nvPr>
        </p:nvSpPr>
        <p:spPr>
          <a:xfrm>
            <a:off x="6096000" y="685800"/>
            <a:ext cx="5257800" cy="5491163"/>
          </a:xfrm>
        </p:spPr>
        <p:txBody>
          <a:bodyPr anchor="ctr"/>
          <a:lstStyle>
            <a:lvl1pPr>
              <a:defRPr>
                <a:latin typeface="Montserrat" pitchFamily="2" charset="77"/>
              </a:defRPr>
            </a:lvl1pPr>
            <a:lvl2pPr>
              <a:defRPr>
                <a:latin typeface="Montserrat" pitchFamily="2" charset="77"/>
              </a:defRPr>
            </a:lvl2pPr>
            <a:lvl3pPr>
              <a:defRPr>
                <a:latin typeface="Montserrat" pitchFamily="2" charset="77"/>
              </a:defRPr>
            </a:lvl3pPr>
            <a:lvl4pPr>
              <a:defRPr>
                <a:latin typeface="Montserrat" pitchFamily="2" charset="77"/>
              </a:defRPr>
            </a:lvl4pPr>
            <a:lvl5pPr>
              <a:defRPr>
                <a:latin typeface="Montserrat"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Subtitle 2">
            <a:extLst>
              <a:ext uri="{FF2B5EF4-FFF2-40B4-BE49-F238E27FC236}">
                <a16:creationId xmlns:a16="http://schemas.microsoft.com/office/drawing/2014/main" id="{4838C7E2-6BA9-D11B-CA74-660EA8553C64}"/>
              </a:ext>
            </a:extLst>
          </p:cNvPr>
          <p:cNvSpPr>
            <a:spLocks noGrp="1"/>
          </p:cNvSpPr>
          <p:nvPr>
            <p:ph type="subTitle" idx="13" hasCustomPrompt="1"/>
          </p:nvPr>
        </p:nvSpPr>
        <p:spPr>
          <a:xfrm>
            <a:off x="1237130" y="4485862"/>
            <a:ext cx="4034118" cy="1466470"/>
          </a:xfrm>
        </p:spPr>
        <p:txBody>
          <a:bodyPr anchor="t">
            <a:normAutofit/>
          </a:bodyPr>
          <a:lstStyle>
            <a:lvl1pPr marL="0" indent="0" algn="ctr">
              <a:buNone/>
              <a:defRPr sz="3200" b="0" i="0">
                <a:solidFill>
                  <a:schemeClr val="bg1"/>
                </a:solidFill>
                <a:latin typeface="Montserra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pic>
        <p:nvPicPr>
          <p:cNvPr id="6" name="Picture 5" descr="A black background with orange and pink text&#10;&#10;Description automatically generated">
            <a:extLst>
              <a:ext uri="{FF2B5EF4-FFF2-40B4-BE49-F238E27FC236}">
                <a16:creationId xmlns:a16="http://schemas.microsoft.com/office/drawing/2014/main" id="{B9E4DB87-E719-9AFF-DB15-CF0539703E1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7" name="Slide Number Placeholder 3">
            <a:extLst>
              <a:ext uri="{FF2B5EF4-FFF2-40B4-BE49-F238E27FC236}">
                <a16:creationId xmlns:a16="http://schemas.microsoft.com/office/drawing/2014/main" id="{90C59199-1C20-E358-0F31-6327CDEBE46B}"/>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_tradnl" noProof="0" dirty="0"/>
              <a:t>Recién nacido – 8 años </a:t>
            </a:r>
            <a:r>
              <a:rPr lang="en-US" dirty="0"/>
              <a:t>|     </a:t>
            </a:r>
            <a:fld id="{8B512919-B088-4E12-9038-722E97F79378}" type="slidenum">
              <a:rPr lang="en-US" smtClean="0"/>
              <a:pPr/>
              <a:t>‹#›</a:t>
            </a:fld>
            <a:endParaRPr lang="en-US" dirty="0"/>
          </a:p>
        </p:txBody>
      </p:sp>
    </p:spTree>
    <p:extLst>
      <p:ext uri="{BB962C8B-B14F-4D97-AF65-F5344CB8AC3E}">
        <p14:creationId xmlns:p14="http://schemas.microsoft.com/office/powerpoint/2010/main" val="1752425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832852-58CE-6473-0BBB-FC1E334A8753}"/>
              </a:ext>
            </a:extLst>
          </p:cNvPr>
          <p:cNvSpPr/>
          <p:nvPr userDrawn="1"/>
        </p:nvSpPr>
        <p:spPr>
          <a:xfrm>
            <a:off x="0" y="-1"/>
            <a:ext cx="12192000" cy="969264"/>
          </a:xfrm>
          <a:prstGeom prst="rect">
            <a:avLst/>
          </a:prstGeom>
          <a:solidFill>
            <a:srgbClr val="2078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pitchFamily="2" charset="77"/>
            </a:endParaRPr>
          </a:p>
        </p:txBody>
      </p:sp>
      <p:sp>
        <p:nvSpPr>
          <p:cNvPr id="3" name="Content Placeholder 2">
            <a:extLst>
              <a:ext uri="{FF2B5EF4-FFF2-40B4-BE49-F238E27FC236}">
                <a16:creationId xmlns:a16="http://schemas.microsoft.com/office/drawing/2014/main" id="{9FAE4AF1-6EAD-64C4-F42D-DC36190BEC61}"/>
              </a:ext>
            </a:extLst>
          </p:cNvPr>
          <p:cNvSpPr>
            <a:spLocks noGrp="1"/>
          </p:cNvSpPr>
          <p:nvPr>
            <p:ph sz="half" idx="1"/>
          </p:nvPr>
        </p:nvSpPr>
        <p:spPr>
          <a:xfrm>
            <a:off x="838200" y="1324303"/>
            <a:ext cx="5181600" cy="4530397"/>
          </a:xfrm>
        </p:spPr>
        <p:txBody>
          <a:bodyPr/>
          <a:lstStyle>
            <a:lvl1pPr>
              <a:buClr>
                <a:srgbClr val="2078AE"/>
              </a:buClr>
              <a:defRPr>
                <a:latin typeface="Montserrat" pitchFamily="2" charset="77"/>
              </a:defRPr>
            </a:lvl1pPr>
            <a:lvl2pPr>
              <a:buClr>
                <a:srgbClr val="2078AE"/>
              </a:buClr>
              <a:defRPr>
                <a:latin typeface="Montserrat" pitchFamily="2" charset="77"/>
              </a:defRPr>
            </a:lvl2pPr>
            <a:lvl3pPr>
              <a:buClr>
                <a:srgbClr val="2078AE"/>
              </a:buClr>
              <a:defRPr>
                <a:latin typeface="Montserrat" pitchFamily="2" charset="77"/>
              </a:defRPr>
            </a:lvl3pPr>
            <a:lvl4pPr>
              <a:buClr>
                <a:srgbClr val="2078AE"/>
              </a:buClr>
              <a:defRPr>
                <a:latin typeface="Montserrat" pitchFamily="2" charset="77"/>
              </a:defRPr>
            </a:lvl4pPr>
            <a:lvl5pPr>
              <a:buClr>
                <a:srgbClr val="2078AE"/>
              </a:buClr>
              <a:defRPr>
                <a:latin typeface="Montserrat"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1B61BBA8-0A2B-8AE5-81F4-FA2F0A66FA8D}"/>
              </a:ext>
            </a:extLst>
          </p:cNvPr>
          <p:cNvSpPr>
            <a:spLocks noGrp="1"/>
          </p:cNvSpPr>
          <p:nvPr>
            <p:ph sz="half" idx="2"/>
          </p:nvPr>
        </p:nvSpPr>
        <p:spPr>
          <a:xfrm>
            <a:off x="6172200" y="1324303"/>
            <a:ext cx="5181600" cy="4530397"/>
          </a:xfrm>
        </p:spPr>
        <p:txBody>
          <a:bodyPr/>
          <a:lstStyle>
            <a:lvl1pPr>
              <a:buClr>
                <a:srgbClr val="2078AE"/>
              </a:buClr>
              <a:defRPr>
                <a:latin typeface="Montserrat" pitchFamily="2" charset="77"/>
              </a:defRPr>
            </a:lvl1pPr>
            <a:lvl2pPr>
              <a:buClr>
                <a:srgbClr val="2078AE"/>
              </a:buClr>
              <a:defRPr>
                <a:latin typeface="Montserrat" pitchFamily="2" charset="77"/>
              </a:defRPr>
            </a:lvl2pPr>
            <a:lvl3pPr>
              <a:buClr>
                <a:srgbClr val="2078AE"/>
              </a:buClr>
              <a:defRPr>
                <a:latin typeface="Montserrat" pitchFamily="2" charset="77"/>
              </a:defRPr>
            </a:lvl3pPr>
            <a:lvl4pPr>
              <a:buClr>
                <a:srgbClr val="2078AE"/>
              </a:buClr>
              <a:defRPr>
                <a:latin typeface="Montserrat" pitchFamily="2" charset="77"/>
              </a:defRPr>
            </a:lvl4pPr>
            <a:lvl5pPr>
              <a:buClr>
                <a:srgbClr val="2078AE"/>
              </a:buClr>
              <a:defRPr>
                <a:latin typeface="Montserrat"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itle 1">
            <a:extLst>
              <a:ext uri="{FF2B5EF4-FFF2-40B4-BE49-F238E27FC236}">
                <a16:creationId xmlns:a16="http://schemas.microsoft.com/office/drawing/2014/main" id="{0EB9DD08-DE4B-3F61-5503-09F4531B37D9}"/>
              </a:ext>
            </a:extLst>
          </p:cNvPr>
          <p:cNvSpPr>
            <a:spLocks noGrp="1"/>
          </p:cNvSpPr>
          <p:nvPr>
            <p:ph type="title"/>
          </p:nvPr>
        </p:nvSpPr>
        <p:spPr>
          <a:xfrm>
            <a:off x="838199" y="237744"/>
            <a:ext cx="10812517" cy="507831"/>
          </a:xfrm>
        </p:spPr>
        <p:txBody>
          <a:bodyPr>
            <a:spAutoFit/>
          </a:bodyPr>
          <a:lstStyle>
            <a:lvl1pPr>
              <a:defRPr>
                <a:solidFill>
                  <a:schemeClr val="bg1"/>
                </a:solidFill>
                <a:latin typeface="Montserrat" pitchFamily="2" charset="77"/>
              </a:defRPr>
            </a:lvl1pPr>
          </a:lstStyle>
          <a:p>
            <a:r>
              <a:rPr lang="en-US" dirty="0"/>
              <a:t>Click to edit Master title style</a:t>
            </a:r>
          </a:p>
        </p:txBody>
      </p:sp>
      <p:pic>
        <p:nvPicPr>
          <p:cNvPr id="7" name="Picture 6" descr="A black background with orange and pink text&#10;&#10;Description automatically generated">
            <a:extLst>
              <a:ext uri="{FF2B5EF4-FFF2-40B4-BE49-F238E27FC236}">
                <a16:creationId xmlns:a16="http://schemas.microsoft.com/office/drawing/2014/main" id="{83D0191C-B9E6-0802-965E-DB464CDD93F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10" name="Slide Number Placeholder 3">
            <a:extLst>
              <a:ext uri="{FF2B5EF4-FFF2-40B4-BE49-F238E27FC236}">
                <a16:creationId xmlns:a16="http://schemas.microsoft.com/office/drawing/2014/main" id="{3E4D71E9-273D-5F38-C95D-2E20CC9FB787}"/>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_tradnl" noProof="0" dirty="0"/>
              <a:t>Recién nacido – 8 años </a:t>
            </a:r>
            <a:r>
              <a:rPr lang="en-US" dirty="0"/>
              <a:t>|     </a:t>
            </a:r>
            <a:fld id="{8B512919-B088-4E12-9038-722E97F79378}" type="slidenum">
              <a:rPr lang="en-US" smtClean="0"/>
              <a:pPr/>
              <a:t>‹#›</a:t>
            </a:fld>
            <a:endParaRPr lang="en-US" dirty="0"/>
          </a:p>
        </p:txBody>
      </p:sp>
    </p:spTree>
    <p:extLst>
      <p:ext uri="{BB962C8B-B14F-4D97-AF65-F5344CB8AC3E}">
        <p14:creationId xmlns:p14="http://schemas.microsoft.com/office/powerpoint/2010/main" val="22477482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724F931-A9E5-BA55-03DC-13CFBC0FBC9A}"/>
              </a:ext>
            </a:extLst>
          </p:cNvPr>
          <p:cNvSpPr/>
          <p:nvPr userDrawn="1"/>
        </p:nvSpPr>
        <p:spPr>
          <a:xfrm>
            <a:off x="0" y="-1"/>
            <a:ext cx="12192000" cy="969264"/>
          </a:xfrm>
          <a:prstGeom prst="rect">
            <a:avLst/>
          </a:prstGeom>
          <a:solidFill>
            <a:srgbClr val="2078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pitchFamily="2" charset="77"/>
            </a:endParaRPr>
          </a:p>
        </p:txBody>
      </p:sp>
      <p:sp>
        <p:nvSpPr>
          <p:cNvPr id="3" name="Content Placeholder 2">
            <a:extLst>
              <a:ext uri="{FF2B5EF4-FFF2-40B4-BE49-F238E27FC236}">
                <a16:creationId xmlns:a16="http://schemas.microsoft.com/office/drawing/2014/main" id="{9FAE4AF1-6EAD-64C4-F42D-DC36190BEC61}"/>
              </a:ext>
            </a:extLst>
          </p:cNvPr>
          <p:cNvSpPr>
            <a:spLocks noGrp="1"/>
          </p:cNvSpPr>
          <p:nvPr>
            <p:ph sz="half" idx="1"/>
          </p:nvPr>
        </p:nvSpPr>
        <p:spPr>
          <a:xfrm>
            <a:off x="838200" y="1923393"/>
            <a:ext cx="5181600" cy="3910479"/>
          </a:xfrm>
        </p:spPr>
        <p:txBody>
          <a:bodyPr/>
          <a:lstStyle>
            <a:lvl1pPr>
              <a:buClr>
                <a:srgbClr val="2078AE"/>
              </a:buClr>
              <a:defRPr>
                <a:latin typeface="Montserrat" pitchFamily="2" charset="77"/>
              </a:defRPr>
            </a:lvl1pPr>
            <a:lvl2pPr>
              <a:buClr>
                <a:srgbClr val="2078AE"/>
              </a:buClr>
              <a:defRPr>
                <a:latin typeface="Montserrat" pitchFamily="2" charset="77"/>
              </a:defRPr>
            </a:lvl2pPr>
            <a:lvl3pPr>
              <a:buClr>
                <a:srgbClr val="2078AE"/>
              </a:buClr>
              <a:defRPr>
                <a:latin typeface="Montserrat" pitchFamily="2" charset="77"/>
              </a:defRPr>
            </a:lvl3pPr>
            <a:lvl4pPr>
              <a:buClr>
                <a:srgbClr val="2078AE"/>
              </a:buClr>
              <a:defRPr>
                <a:latin typeface="Montserrat" pitchFamily="2" charset="77"/>
              </a:defRPr>
            </a:lvl4pPr>
            <a:lvl5pPr>
              <a:buClr>
                <a:srgbClr val="2078AE"/>
              </a:buClr>
              <a:defRPr>
                <a:latin typeface="Montserrat"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1B61BBA8-0A2B-8AE5-81F4-FA2F0A66FA8D}"/>
              </a:ext>
            </a:extLst>
          </p:cNvPr>
          <p:cNvSpPr>
            <a:spLocks noGrp="1"/>
          </p:cNvSpPr>
          <p:nvPr>
            <p:ph sz="half" idx="2"/>
          </p:nvPr>
        </p:nvSpPr>
        <p:spPr>
          <a:xfrm>
            <a:off x="6172200" y="1923393"/>
            <a:ext cx="5181600" cy="3910479"/>
          </a:xfrm>
        </p:spPr>
        <p:txBody>
          <a:bodyPr/>
          <a:lstStyle>
            <a:lvl1pPr>
              <a:buClr>
                <a:srgbClr val="2078AE"/>
              </a:buClr>
              <a:defRPr>
                <a:latin typeface="Montserrat" pitchFamily="2" charset="77"/>
              </a:defRPr>
            </a:lvl1pPr>
            <a:lvl2pPr>
              <a:buClr>
                <a:srgbClr val="2078AE"/>
              </a:buClr>
              <a:defRPr>
                <a:latin typeface="Montserrat" pitchFamily="2" charset="77"/>
              </a:defRPr>
            </a:lvl2pPr>
            <a:lvl3pPr>
              <a:buClr>
                <a:srgbClr val="2078AE"/>
              </a:buClr>
              <a:defRPr>
                <a:latin typeface="Montserrat" pitchFamily="2" charset="77"/>
              </a:defRPr>
            </a:lvl3pPr>
            <a:lvl4pPr>
              <a:buClr>
                <a:srgbClr val="2078AE"/>
              </a:buClr>
              <a:defRPr>
                <a:latin typeface="Montserrat" pitchFamily="2" charset="77"/>
              </a:defRPr>
            </a:lvl4pPr>
            <a:lvl5pPr>
              <a:buClr>
                <a:srgbClr val="2078AE"/>
              </a:buClr>
              <a:defRPr>
                <a:latin typeface="Montserrat"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itle 1">
            <a:extLst>
              <a:ext uri="{FF2B5EF4-FFF2-40B4-BE49-F238E27FC236}">
                <a16:creationId xmlns:a16="http://schemas.microsoft.com/office/drawing/2014/main" id="{0EB9DD08-DE4B-3F61-5503-09F4531B37D9}"/>
              </a:ext>
            </a:extLst>
          </p:cNvPr>
          <p:cNvSpPr>
            <a:spLocks noGrp="1"/>
          </p:cNvSpPr>
          <p:nvPr>
            <p:ph type="title"/>
          </p:nvPr>
        </p:nvSpPr>
        <p:spPr>
          <a:xfrm>
            <a:off x="838200" y="237744"/>
            <a:ext cx="10515600" cy="507831"/>
          </a:xfrm>
        </p:spPr>
        <p:txBody>
          <a:bodyPr>
            <a:spAutoFit/>
          </a:bodyPr>
          <a:lstStyle>
            <a:lvl1pPr>
              <a:defRPr>
                <a:solidFill>
                  <a:schemeClr val="bg1"/>
                </a:solidFill>
                <a:latin typeface="Montserrat" pitchFamily="2" charset="77"/>
              </a:defRPr>
            </a:lvl1pPr>
          </a:lstStyle>
          <a:p>
            <a:r>
              <a:rPr lang="en-US" dirty="0"/>
              <a:t>Click to edit Master title style</a:t>
            </a:r>
          </a:p>
        </p:txBody>
      </p:sp>
      <p:sp>
        <p:nvSpPr>
          <p:cNvPr id="2" name="Subtitle 2">
            <a:extLst>
              <a:ext uri="{FF2B5EF4-FFF2-40B4-BE49-F238E27FC236}">
                <a16:creationId xmlns:a16="http://schemas.microsoft.com/office/drawing/2014/main" id="{CE871B53-9DBA-10F1-A915-F8BEAC880898}"/>
              </a:ext>
            </a:extLst>
          </p:cNvPr>
          <p:cNvSpPr>
            <a:spLocks noGrp="1"/>
          </p:cNvSpPr>
          <p:nvPr>
            <p:ph type="subTitle" idx="14" hasCustomPrompt="1"/>
          </p:nvPr>
        </p:nvSpPr>
        <p:spPr>
          <a:xfrm>
            <a:off x="838198" y="1024128"/>
            <a:ext cx="10165605" cy="687429"/>
          </a:xfrm>
        </p:spPr>
        <p:txBody>
          <a:bodyPr anchor="ctr">
            <a:normAutofit/>
          </a:bodyPr>
          <a:lstStyle>
            <a:lvl1pPr marL="0" indent="0" algn="l">
              <a:buNone/>
              <a:defRPr sz="3200" b="0" i="0">
                <a:solidFill>
                  <a:srgbClr val="2078AE"/>
                </a:solidFill>
                <a:latin typeface="Montserra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Enter subtitle here</a:t>
            </a:r>
          </a:p>
        </p:txBody>
      </p:sp>
      <p:pic>
        <p:nvPicPr>
          <p:cNvPr id="7" name="Picture 6" descr="A black background with orange and pink text&#10;&#10;Description automatically generated">
            <a:extLst>
              <a:ext uri="{FF2B5EF4-FFF2-40B4-BE49-F238E27FC236}">
                <a16:creationId xmlns:a16="http://schemas.microsoft.com/office/drawing/2014/main" id="{18DD2418-9281-FF38-87F4-9834D4D31EF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10" name="Slide Number Placeholder 3">
            <a:extLst>
              <a:ext uri="{FF2B5EF4-FFF2-40B4-BE49-F238E27FC236}">
                <a16:creationId xmlns:a16="http://schemas.microsoft.com/office/drawing/2014/main" id="{E615CD77-C99D-19FA-49AD-98DE490A1617}"/>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_tradnl" noProof="0" dirty="0"/>
              <a:t>Recién nacido – 8 años </a:t>
            </a:r>
            <a:r>
              <a:rPr lang="en-US" dirty="0"/>
              <a:t>|     </a:t>
            </a:r>
            <a:fld id="{8B512919-B088-4E12-9038-722E97F79378}" type="slidenum">
              <a:rPr lang="en-US" smtClean="0"/>
              <a:pPr/>
              <a:t>‹#›</a:t>
            </a:fld>
            <a:endParaRPr lang="en-US" dirty="0"/>
          </a:p>
        </p:txBody>
      </p:sp>
    </p:spTree>
    <p:extLst>
      <p:ext uri="{BB962C8B-B14F-4D97-AF65-F5344CB8AC3E}">
        <p14:creationId xmlns:p14="http://schemas.microsoft.com/office/powerpoint/2010/main" val="14146896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A58F496-FA92-9058-EA6C-7E4B80805B20}"/>
              </a:ext>
            </a:extLst>
          </p:cNvPr>
          <p:cNvSpPr>
            <a:spLocks noGrp="1"/>
          </p:cNvSpPr>
          <p:nvPr>
            <p:ph type="title"/>
          </p:nvPr>
        </p:nvSpPr>
        <p:spPr>
          <a:xfrm>
            <a:off x="187271" y="199156"/>
            <a:ext cx="11839413" cy="808872"/>
          </a:xfrm>
          <a:prstGeom prst="rect">
            <a:avLst/>
          </a:prstGeom>
        </p:spPr>
        <p:txBody>
          <a:bodyPr vert="horz" lIns="91440" tIns="45720" rIns="91440" bIns="45720" rtlCol="0" anchor="t" anchorCtr="0">
            <a:normAutofit/>
          </a:bodyPr>
          <a:lstStyle/>
          <a:p>
            <a:r>
              <a:rPr lang="en-US" dirty="0"/>
              <a:t>Click to edit Master title style</a:t>
            </a:r>
          </a:p>
        </p:txBody>
      </p:sp>
      <p:sp>
        <p:nvSpPr>
          <p:cNvPr id="3" name="Text Placeholder 2">
            <a:extLst>
              <a:ext uri="{FF2B5EF4-FFF2-40B4-BE49-F238E27FC236}">
                <a16:creationId xmlns:a16="http://schemas.microsoft.com/office/drawing/2014/main" id="{04CB3DFC-8703-37CA-7721-AEEDA04DB6C3}"/>
              </a:ext>
            </a:extLst>
          </p:cNvPr>
          <p:cNvSpPr>
            <a:spLocks noGrp="1"/>
          </p:cNvSpPr>
          <p:nvPr>
            <p:ph type="body" idx="1"/>
          </p:nvPr>
        </p:nvSpPr>
        <p:spPr>
          <a:xfrm>
            <a:off x="590226" y="1253331"/>
            <a:ext cx="11095495"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3">
            <a:extLst>
              <a:ext uri="{FF2B5EF4-FFF2-40B4-BE49-F238E27FC236}">
                <a16:creationId xmlns:a16="http://schemas.microsoft.com/office/drawing/2014/main" id="{CBC42AAE-0E43-40C0-E42A-A224072FDEDC}"/>
              </a:ext>
            </a:extLst>
          </p:cNvPr>
          <p:cNvSpPr>
            <a:spLocks noGrp="1"/>
          </p:cNvSpPr>
          <p:nvPr>
            <p:ph type="sldNum" sz="quarter" idx="4"/>
          </p:nvPr>
        </p:nvSpPr>
        <p:spPr>
          <a:xfrm>
            <a:off x="11685720" y="6445250"/>
            <a:ext cx="468179" cy="365125"/>
          </a:xfrm>
          <a:prstGeom prst="rect">
            <a:avLst/>
          </a:prstGeom>
        </p:spPr>
        <p:txBody>
          <a:bodyPr vert="horz" lIns="91440" tIns="45720" rIns="91440" bIns="45720" rtlCol="0" anchor="ctr"/>
          <a:lstStyle>
            <a:lvl1pPr algn="r">
              <a:defRPr sz="1200" b="1">
                <a:solidFill>
                  <a:schemeClr val="tx2"/>
                </a:solidFill>
                <a:latin typeface="Montserrat" panose="00000500000000000000" pitchFamily="50" charset="0"/>
              </a:defRPr>
            </a:lvl1pPr>
          </a:lstStyle>
          <a:p>
            <a:fld id="{AC596A7D-1D3C-414F-A301-BBFEF7F5444D}" type="slidenum">
              <a:rPr lang="en-US" smtClean="0"/>
              <a:pPr/>
              <a:t>‹#›</a:t>
            </a:fld>
            <a:endParaRPr lang="en-US"/>
          </a:p>
        </p:txBody>
      </p:sp>
    </p:spTree>
    <p:extLst>
      <p:ext uri="{BB962C8B-B14F-4D97-AF65-F5344CB8AC3E}">
        <p14:creationId xmlns:p14="http://schemas.microsoft.com/office/powerpoint/2010/main" val="2490919570"/>
      </p:ext>
    </p:extLst>
  </p:cSld>
  <p:clrMap bg1="lt1" tx1="dk1" bg2="lt2" tx2="dk2" accent1="accent1" accent2="accent2" accent3="accent3" accent4="accent4" accent5="accent5" accent6="accent6" hlink="hlink" folHlink="folHlink"/>
  <p:sldLayoutIdLst>
    <p:sldLayoutId id="2147483662" r:id="rId1"/>
    <p:sldLayoutId id="2147483650" r:id="rId2"/>
    <p:sldLayoutId id="2147483669" r:id="rId3"/>
    <p:sldLayoutId id="2147483667" r:id="rId4"/>
    <p:sldLayoutId id="2147483660" r:id="rId5"/>
    <p:sldLayoutId id="2147483672" r:id="rId6"/>
    <p:sldLayoutId id="2147483664" r:id="rId7"/>
    <p:sldLayoutId id="2147483652" r:id="rId8"/>
    <p:sldLayoutId id="2147483665" r:id="rId9"/>
    <p:sldLayoutId id="2147483653" r:id="rId10"/>
    <p:sldLayoutId id="2147483654" r:id="rId11"/>
    <p:sldLayoutId id="2147483666" r:id="rId12"/>
    <p:sldLayoutId id="2147483655" r:id="rId13"/>
    <p:sldLayoutId id="2147483656" r:id="rId14"/>
    <p:sldLayoutId id="2147483657" r:id="rId15"/>
  </p:sldLayoutIdLst>
  <p:hf hdr="0" ftr="0" dt="0"/>
  <p:txStyles>
    <p:titleStyle>
      <a:lvl1pPr algn="l" defTabSz="914400" rtl="0" eaLnBrk="1" latinLnBrk="0" hangingPunct="1">
        <a:lnSpc>
          <a:spcPct val="90000"/>
        </a:lnSpc>
        <a:spcBef>
          <a:spcPct val="0"/>
        </a:spcBef>
        <a:buNone/>
        <a:defRPr sz="3000" b="1" kern="1200">
          <a:solidFill>
            <a:srgbClr val="2078AE"/>
          </a:solidFill>
          <a:latin typeface="Montserrat SemiBold" panose="00000700000000000000" pitchFamily="2" charset="0"/>
          <a:ea typeface="+mj-ea"/>
          <a:cs typeface="+mj-cs"/>
        </a:defRPr>
      </a:lvl1pPr>
    </p:titleStyle>
    <p:bodyStyle>
      <a:lvl1pPr marL="228600" indent="-228600" algn="l" defTabSz="914400" rtl="0" eaLnBrk="1" latinLnBrk="0" hangingPunct="1">
        <a:lnSpc>
          <a:spcPct val="90000"/>
        </a:lnSpc>
        <a:spcBef>
          <a:spcPts val="1000"/>
        </a:spcBef>
        <a:buClr>
          <a:srgbClr val="2078AE"/>
        </a:buClr>
        <a:buFont typeface="Arial" panose="020B0604020202020204" pitchFamily="34" charset="0"/>
        <a:buChar char="•"/>
        <a:defRPr sz="2800" kern="1200">
          <a:solidFill>
            <a:srgbClr val="0F173D"/>
          </a:solidFill>
          <a:latin typeface="Montserrat" panose="00000500000000000000" pitchFamily="50" charset="0"/>
          <a:ea typeface="+mn-ea"/>
          <a:cs typeface="+mn-cs"/>
        </a:defRPr>
      </a:lvl1pPr>
      <a:lvl2pPr marL="685800" indent="-228600" algn="l" defTabSz="914400" rtl="0" eaLnBrk="1" latinLnBrk="0" hangingPunct="1">
        <a:lnSpc>
          <a:spcPct val="90000"/>
        </a:lnSpc>
        <a:spcBef>
          <a:spcPts val="500"/>
        </a:spcBef>
        <a:buClr>
          <a:srgbClr val="2078AE"/>
        </a:buClr>
        <a:buFont typeface="Arial" panose="020B0604020202020204" pitchFamily="34" charset="0"/>
        <a:buChar char="•"/>
        <a:defRPr sz="2400" kern="1200">
          <a:solidFill>
            <a:srgbClr val="0F173D"/>
          </a:solidFill>
          <a:latin typeface="Montserrat" panose="00000500000000000000" pitchFamily="50" charset="0"/>
          <a:ea typeface="+mn-ea"/>
          <a:cs typeface="+mn-cs"/>
        </a:defRPr>
      </a:lvl2pPr>
      <a:lvl3pPr marL="1143000" indent="-228600" algn="l" defTabSz="914400" rtl="0" eaLnBrk="1" latinLnBrk="0" hangingPunct="1">
        <a:lnSpc>
          <a:spcPct val="90000"/>
        </a:lnSpc>
        <a:spcBef>
          <a:spcPts val="500"/>
        </a:spcBef>
        <a:buClr>
          <a:srgbClr val="2078AE"/>
        </a:buClr>
        <a:buFont typeface="Arial" panose="020B0604020202020204" pitchFamily="34" charset="0"/>
        <a:buChar char="•"/>
        <a:defRPr sz="2000" kern="1200">
          <a:solidFill>
            <a:srgbClr val="0F173D"/>
          </a:solidFill>
          <a:latin typeface="Montserrat" panose="00000500000000000000" pitchFamily="50" charset="0"/>
          <a:ea typeface="+mn-ea"/>
          <a:cs typeface="+mn-cs"/>
        </a:defRPr>
      </a:lvl3pPr>
      <a:lvl4pPr marL="1600200" indent="-228600" algn="l" defTabSz="914400" rtl="0" eaLnBrk="1" latinLnBrk="0" hangingPunct="1">
        <a:lnSpc>
          <a:spcPct val="90000"/>
        </a:lnSpc>
        <a:spcBef>
          <a:spcPts val="500"/>
        </a:spcBef>
        <a:buClr>
          <a:srgbClr val="2078AE"/>
        </a:buClr>
        <a:buFont typeface="Arial" panose="020B0604020202020204" pitchFamily="34" charset="0"/>
        <a:buChar char="•"/>
        <a:defRPr sz="1800" kern="1200">
          <a:solidFill>
            <a:srgbClr val="0F173D"/>
          </a:solidFill>
          <a:latin typeface="Montserrat" panose="00000500000000000000" pitchFamily="50" charset="0"/>
          <a:ea typeface="+mn-ea"/>
          <a:cs typeface="+mn-cs"/>
        </a:defRPr>
      </a:lvl4pPr>
      <a:lvl5pPr marL="2057400" indent="-228600" algn="l" defTabSz="914400" rtl="0" eaLnBrk="1" latinLnBrk="0" hangingPunct="1">
        <a:lnSpc>
          <a:spcPct val="90000"/>
        </a:lnSpc>
        <a:spcBef>
          <a:spcPts val="500"/>
        </a:spcBef>
        <a:buClr>
          <a:srgbClr val="2078AE"/>
        </a:buClr>
        <a:buFont typeface="Arial" panose="020B0604020202020204" pitchFamily="34" charset="0"/>
        <a:buChar char="•"/>
        <a:defRPr sz="1800" kern="1200">
          <a:solidFill>
            <a:srgbClr val="0F173D"/>
          </a:solidFill>
          <a:latin typeface="Montserrat"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microsoft.com/office/2007/relationships/hdphoto" Target="../media/hdphoto2.wdp"/></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microsoft.com/office/2007/relationships/hdphoto" Target="../media/hdphoto3.wdp"/></Relationships>
</file>

<file path=ppt/slides/_rels/slide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image" Target="../media/image22.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C3222D5-6FE3-BC6F-608E-57B8261DE85E}"/>
              </a:ext>
            </a:extLst>
          </p:cNvPr>
          <p:cNvSpPr>
            <a:spLocks noGrp="1"/>
          </p:cNvSpPr>
          <p:nvPr>
            <p:ph type="ctrTitle"/>
          </p:nvPr>
        </p:nvSpPr>
        <p:spPr>
          <a:xfrm>
            <a:off x="452846" y="2121787"/>
            <a:ext cx="5468983" cy="2142125"/>
          </a:xfrm>
        </p:spPr>
        <p:txBody>
          <a:bodyPr wrap="square" anchor="b">
            <a:spAutoFit/>
          </a:bodyPr>
          <a:lstStyle/>
          <a:p>
            <a:pPr algn="l"/>
            <a:r>
              <a:rPr lang="es-ES_tradnl" sz="5400" b="1" dirty="0">
                <a:solidFill>
                  <a:srgbClr val="2078AE"/>
                </a:solidFill>
                <a:latin typeface="Montserrat" pitchFamily="2" charset="77"/>
              </a:rPr>
              <a:t>Introducción a la geometría: </a:t>
            </a:r>
            <a:r>
              <a:rPr lang="es-ES_tradnl" sz="3600" b="0" dirty="0">
                <a:solidFill>
                  <a:srgbClr val="2078AE"/>
                </a:solidFill>
                <a:latin typeface="Montserrat Medium" panose="00000600000000000000" pitchFamily="2" charset="0"/>
              </a:rPr>
              <a:t>Recién nacido–8 años</a:t>
            </a:r>
            <a:endParaRPr lang="es-ES_tradnl" sz="4400" b="0" dirty="0">
              <a:solidFill>
                <a:srgbClr val="2078AE"/>
              </a:solidFill>
              <a:latin typeface="Montserrat Medium" panose="00000600000000000000" pitchFamily="2" charset="0"/>
            </a:endParaRPr>
          </a:p>
        </p:txBody>
      </p:sp>
    </p:spTree>
    <p:extLst>
      <p:ext uri="{BB962C8B-B14F-4D97-AF65-F5344CB8AC3E}">
        <p14:creationId xmlns:p14="http://schemas.microsoft.com/office/powerpoint/2010/main" val="12371216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E59B8ED-6A6C-D3AB-328F-22F48F2812CD}"/>
              </a:ext>
            </a:extLst>
          </p:cNvPr>
          <p:cNvSpPr>
            <a:spLocks noGrp="1"/>
          </p:cNvSpPr>
          <p:nvPr>
            <p:ph type="title"/>
          </p:nvPr>
        </p:nvSpPr>
        <p:spPr/>
        <p:txBody>
          <a:bodyPr/>
          <a:lstStyle/>
          <a:p>
            <a:r>
              <a:rPr lang="es-ES_tradnl" dirty="0"/>
              <a:t>Aprender sobre formas</a:t>
            </a:r>
            <a:endParaRPr lang="en-US" dirty="0"/>
          </a:p>
        </p:txBody>
      </p:sp>
    </p:spTree>
    <p:extLst>
      <p:ext uri="{BB962C8B-B14F-4D97-AF65-F5344CB8AC3E}">
        <p14:creationId xmlns:p14="http://schemas.microsoft.com/office/powerpoint/2010/main" val="39214568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38542-B440-AFB3-27F6-60D87FF71925}"/>
              </a:ext>
            </a:extLst>
          </p:cNvPr>
          <p:cNvSpPr>
            <a:spLocks noGrp="1"/>
          </p:cNvSpPr>
          <p:nvPr>
            <p:ph type="title"/>
          </p:nvPr>
        </p:nvSpPr>
        <p:spPr/>
        <p:txBody>
          <a:bodyPr>
            <a:noAutofit/>
          </a:bodyPr>
          <a:lstStyle/>
          <a:p>
            <a:r>
              <a:rPr lang="es-ES_tradnl" b="1" dirty="0">
                <a:latin typeface="Montserrat" pitchFamily="2" charset="77"/>
              </a:rPr>
              <a:t>Cinco componentes del aprendizaje sobre las formas</a:t>
            </a:r>
            <a:endParaRPr lang="en-US" b="1" dirty="0">
              <a:latin typeface="Montserrat" pitchFamily="2" charset="77"/>
            </a:endParaRPr>
          </a:p>
        </p:txBody>
      </p:sp>
      <p:sp>
        <p:nvSpPr>
          <p:cNvPr id="5" name="Subtitle 4">
            <a:extLst>
              <a:ext uri="{FF2B5EF4-FFF2-40B4-BE49-F238E27FC236}">
                <a16:creationId xmlns:a16="http://schemas.microsoft.com/office/drawing/2014/main" id="{25EE64C4-D5C5-61CD-EAB5-83CC6BB8BC87}"/>
              </a:ext>
            </a:extLst>
          </p:cNvPr>
          <p:cNvSpPr>
            <a:spLocks noGrp="1"/>
          </p:cNvSpPr>
          <p:nvPr>
            <p:ph type="subTitle" idx="14"/>
          </p:nvPr>
        </p:nvSpPr>
        <p:spPr>
          <a:xfrm>
            <a:off x="4348163" y="1204576"/>
            <a:ext cx="7254326" cy="580486"/>
          </a:xfrm>
        </p:spPr>
        <p:txBody>
          <a:bodyPr/>
          <a:lstStyle/>
          <a:p>
            <a:endParaRPr lang="en-US" dirty="0"/>
          </a:p>
        </p:txBody>
      </p:sp>
      <p:graphicFrame>
        <p:nvGraphicFramePr>
          <p:cNvPr id="20" name="Content Placeholder 7" descr="Percepción de similitudes y diferencias.&#10;Clasificar las formas.&#10;Nombrar las formas.&#10;Aprender sobre los atributos de las formas.&#10;Componer y descomponer las formas.&#10;">
            <a:extLst>
              <a:ext uri="{FF2B5EF4-FFF2-40B4-BE49-F238E27FC236}">
                <a16:creationId xmlns:a16="http://schemas.microsoft.com/office/drawing/2014/main" id="{306AF5EE-0A80-EF0A-51DC-3F365DA6EC05}"/>
              </a:ext>
            </a:extLst>
          </p:cNvPr>
          <p:cNvGraphicFramePr>
            <a:graphicFrameLocks noGrp="1"/>
          </p:cNvGraphicFramePr>
          <p:nvPr>
            <p:ph idx="1"/>
            <p:extLst>
              <p:ext uri="{D42A27DB-BD31-4B8C-83A1-F6EECF244321}">
                <p14:modId xmlns:p14="http://schemas.microsoft.com/office/powerpoint/2010/main" val="2643244847"/>
              </p:ext>
            </p:extLst>
          </p:nvPr>
        </p:nvGraphicFramePr>
        <p:xfrm>
          <a:off x="4348163" y="1876425"/>
          <a:ext cx="7488237" cy="43005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2" name="Picture Placeholder 11">
            <a:extLst>
              <a:ext uri="{FF2B5EF4-FFF2-40B4-BE49-F238E27FC236}">
                <a16:creationId xmlns:a16="http://schemas.microsoft.com/office/drawing/2014/main" id="{2DEA9265-3209-D58C-35CD-F7E3E6D24401}"/>
              </a:ext>
              <a:ext uri="{C183D7F6-B498-43B3-948B-1728B52AA6E4}">
                <adec:decorative xmlns:adec="http://schemas.microsoft.com/office/drawing/2017/decorative" val="1"/>
              </a:ext>
            </a:extLst>
          </p:cNvPr>
          <p:cNvPicPr>
            <a:picLocks noGrp="1" noChangeAspect="1"/>
          </p:cNvPicPr>
          <p:nvPr>
            <p:ph type="pic" idx="13"/>
          </p:nvPr>
        </p:nvPicPr>
        <p:blipFill rotWithShape="1">
          <a:blip r:embed="rId8" cstate="screen">
            <a:extLst>
              <a:ext uri="{28A0092B-C50C-407E-A947-70E740481C1C}">
                <a14:useLocalDpi xmlns:a14="http://schemas.microsoft.com/office/drawing/2010/main"/>
              </a:ext>
            </a:extLst>
          </a:blip>
          <a:srcRect/>
          <a:stretch/>
        </p:blipFill>
        <p:spPr>
          <a:xfrm>
            <a:off x="0" y="0"/>
            <a:ext cx="4046903" cy="6176963"/>
          </a:xfrm>
        </p:spPr>
      </p:pic>
    </p:spTree>
    <p:extLst>
      <p:ext uri="{BB962C8B-B14F-4D97-AF65-F5344CB8AC3E}">
        <p14:creationId xmlns:p14="http://schemas.microsoft.com/office/powerpoint/2010/main" val="17417872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1536C-D764-8E49-E9BC-F14C58EB3909}"/>
              </a:ext>
            </a:extLst>
          </p:cNvPr>
          <p:cNvSpPr>
            <a:spLocks noGrp="1"/>
          </p:cNvSpPr>
          <p:nvPr>
            <p:ph type="title"/>
          </p:nvPr>
        </p:nvSpPr>
        <p:spPr/>
        <p:txBody>
          <a:bodyPr/>
          <a:lstStyle/>
          <a:p>
            <a:r>
              <a:rPr lang="es-419" dirty="0"/>
              <a:t>Percepción de similitudes y diferencias</a:t>
            </a:r>
            <a:endParaRPr lang="en-US" b="1" dirty="0">
              <a:solidFill>
                <a:schemeClr val="bg1"/>
              </a:solidFill>
            </a:endParaRPr>
          </a:p>
        </p:txBody>
      </p:sp>
      <p:sp>
        <p:nvSpPr>
          <p:cNvPr id="6" name="Content Placeholder 5">
            <a:extLst>
              <a:ext uri="{FF2B5EF4-FFF2-40B4-BE49-F238E27FC236}">
                <a16:creationId xmlns:a16="http://schemas.microsoft.com/office/drawing/2014/main" id="{220CCEAD-3F42-E752-EFE5-10524C48CCD5}"/>
              </a:ext>
            </a:extLst>
          </p:cNvPr>
          <p:cNvSpPr>
            <a:spLocks noGrp="1"/>
          </p:cNvSpPr>
          <p:nvPr>
            <p:ph idx="1"/>
          </p:nvPr>
        </p:nvSpPr>
        <p:spPr>
          <a:xfrm>
            <a:off x="851647" y="2396613"/>
            <a:ext cx="4922348" cy="3208056"/>
          </a:xfrm>
        </p:spPr>
        <p:txBody>
          <a:bodyPr/>
          <a:lstStyle/>
          <a:p>
            <a:pPr marL="0" indent="0">
              <a:buNone/>
            </a:pPr>
            <a:r>
              <a:rPr lang="es-ES_tradnl" dirty="0"/>
              <a:t>Observar las similitudes y diferencias de las formas.</a:t>
            </a:r>
          </a:p>
          <a:p>
            <a:endParaRPr lang="en-US" dirty="0"/>
          </a:p>
        </p:txBody>
      </p:sp>
      <p:pic>
        <p:nvPicPr>
          <p:cNvPr id="5" name="Content Placeholder 6">
            <a:extLst>
              <a:ext uri="{FF2B5EF4-FFF2-40B4-BE49-F238E27FC236}">
                <a16:creationId xmlns:a16="http://schemas.microsoft.com/office/drawing/2014/main" id="{E1D18431-1547-F266-A5EC-3A0172E9FA5F}"/>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172202" y="972982"/>
            <a:ext cx="6019798" cy="5294816"/>
          </a:xfrm>
          <a:prstGeom prst="rect">
            <a:avLst/>
          </a:prstGeom>
        </p:spPr>
      </p:pic>
    </p:spTree>
    <p:extLst>
      <p:ext uri="{BB962C8B-B14F-4D97-AF65-F5344CB8AC3E}">
        <p14:creationId xmlns:p14="http://schemas.microsoft.com/office/powerpoint/2010/main" val="20193146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A86EB8-D790-F248-626B-9E590DA0686B}"/>
              </a:ext>
            </a:extLst>
          </p:cNvPr>
          <p:cNvSpPr>
            <a:spLocks noGrp="1"/>
          </p:cNvSpPr>
          <p:nvPr>
            <p:ph type="title"/>
          </p:nvPr>
        </p:nvSpPr>
        <p:spPr/>
        <p:txBody>
          <a:bodyPr/>
          <a:lstStyle/>
          <a:p>
            <a:r>
              <a:rPr lang="es-419" dirty="0"/>
              <a:t>Clasificar formas</a:t>
            </a:r>
            <a:endParaRPr lang="en-US" dirty="0"/>
          </a:p>
        </p:txBody>
      </p:sp>
      <p:sp>
        <p:nvSpPr>
          <p:cNvPr id="3" name="Content Placeholder 2">
            <a:extLst>
              <a:ext uri="{FF2B5EF4-FFF2-40B4-BE49-F238E27FC236}">
                <a16:creationId xmlns:a16="http://schemas.microsoft.com/office/drawing/2014/main" id="{98EA4977-D4FE-0412-ECAD-B8C8C616BCC5}"/>
              </a:ext>
            </a:extLst>
          </p:cNvPr>
          <p:cNvSpPr>
            <a:spLocks noGrp="1"/>
          </p:cNvSpPr>
          <p:nvPr>
            <p:ph idx="1"/>
          </p:nvPr>
        </p:nvSpPr>
        <p:spPr>
          <a:xfrm>
            <a:off x="851647" y="1253331"/>
            <a:ext cx="4892662" cy="4351338"/>
          </a:xfrm>
        </p:spPr>
        <p:txBody>
          <a:bodyPr>
            <a:normAutofit lnSpcReduction="10000"/>
          </a:bodyPr>
          <a:lstStyle/>
          <a:p>
            <a:pPr marL="0" lvl="0" indent="0">
              <a:spcAft>
                <a:spcPts val="1800"/>
              </a:spcAft>
              <a:buNone/>
            </a:pPr>
            <a:r>
              <a:rPr lang="es-419" dirty="0">
                <a:latin typeface="Montserrat" panose="00000500000000000000" pitchFamily="50" charset="0"/>
              </a:rPr>
              <a:t>Agrupar formas similares y eventualmente nombrar su categoría.</a:t>
            </a:r>
          </a:p>
          <a:p>
            <a:pPr>
              <a:spcAft>
                <a:spcPts val="1800"/>
              </a:spcAft>
            </a:pPr>
            <a:r>
              <a:rPr lang="es-419" dirty="0">
                <a:latin typeface="Montserrat" panose="00000500000000000000" pitchFamily="50" charset="0"/>
              </a:rPr>
              <a:t>Al principio los niños se concentran en las características generales de la forma.</a:t>
            </a:r>
          </a:p>
          <a:p>
            <a:r>
              <a:rPr lang="es-419" dirty="0">
                <a:latin typeface="Montserrat" panose="00000500000000000000" pitchFamily="50" charset="0"/>
              </a:rPr>
              <a:t>Con la experiencia  los niños prestan atención a los atributos de la forma.</a:t>
            </a:r>
          </a:p>
        </p:txBody>
      </p:sp>
      <p:sp>
        <p:nvSpPr>
          <p:cNvPr id="4" name="TextBox 3">
            <a:extLst>
              <a:ext uri="{FF2B5EF4-FFF2-40B4-BE49-F238E27FC236}">
                <a16:creationId xmlns:a16="http://schemas.microsoft.com/office/drawing/2014/main" id="{D2E89986-72B2-1504-63AC-4498489D2B0E}"/>
              </a:ext>
            </a:extLst>
          </p:cNvPr>
          <p:cNvSpPr txBox="1"/>
          <p:nvPr/>
        </p:nvSpPr>
        <p:spPr>
          <a:xfrm>
            <a:off x="901464" y="5468007"/>
            <a:ext cx="5194536" cy="276999"/>
          </a:xfrm>
          <a:prstGeom prst="rect">
            <a:avLst/>
          </a:prstGeom>
          <a:noFill/>
        </p:spPr>
        <p:txBody>
          <a:bodyPr wrap="square" rtlCol="0">
            <a:spAutoFit/>
          </a:bodyPr>
          <a:lstStyle/>
          <a:p>
            <a:r>
              <a:rPr lang="en-US" sz="1200" dirty="0">
                <a:solidFill>
                  <a:srgbClr val="767676"/>
                </a:solidFill>
                <a:latin typeface="Montserrat" panose="00000500000000000000" pitchFamily="50" charset="0"/>
              </a:rPr>
              <a:t>Quinn et al. (2001); </a:t>
            </a:r>
            <a:r>
              <a:rPr lang="en-US" sz="1200" dirty="0" err="1">
                <a:solidFill>
                  <a:srgbClr val="767676"/>
                </a:solidFill>
                <a:latin typeface="Montserrat" panose="00000500000000000000" pitchFamily="50" charset="0"/>
              </a:rPr>
              <a:t>Rakinson</a:t>
            </a:r>
            <a:r>
              <a:rPr lang="en-US" sz="1200" dirty="0">
                <a:solidFill>
                  <a:srgbClr val="767676"/>
                </a:solidFill>
                <a:latin typeface="Montserrat" panose="00000500000000000000" pitchFamily="50" charset="0"/>
              </a:rPr>
              <a:t> &amp; </a:t>
            </a:r>
            <a:r>
              <a:rPr lang="en-US" sz="1200" dirty="0" err="1">
                <a:solidFill>
                  <a:srgbClr val="767676"/>
                </a:solidFill>
                <a:latin typeface="Montserrat" panose="00000500000000000000" pitchFamily="50" charset="0"/>
              </a:rPr>
              <a:t>Yermolayeva</a:t>
            </a:r>
            <a:r>
              <a:rPr lang="en-US" sz="1200" dirty="0">
                <a:solidFill>
                  <a:srgbClr val="767676"/>
                </a:solidFill>
                <a:latin typeface="Montserrat" panose="00000500000000000000" pitchFamily="50" charset="0"/>
              </a:rPr>
              <a:t> (2010)</a:t>
            </a:r>
            <a:endParaRPr lang="en-US" sz="1200" i="1" dirty="0">
              <a:solidFill>
                <a:srgbClr val="767676"/>
              </a:solidFill>
              <a:latin typeface="Montserrat" panose="00000500000000000000" pitchFamily="50" charset="0"/>
            </a:endParaRPr>
          </a:p>
        </p:txBody>
      </p:sp>
      <p:pic>
        <p:nvPicPr>
          <p:cNvPr id="6" name="Content Placeholder 4">
            <a:extLst>
              <a:ext uri="{FF2B5EF4-FFF2-40B4-BE49-F238E27FC236}">
                <a16:creationId xmlns:a16="http://schemas.microsoft.com/office/drawing/2014/main" id="{22C9950D-B3CE-CA41-9236-F40E22C86D36}"/>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369538" y="971675"/>
            <a:ext cx="5822462" cy="5312747"/>
          </a:xfrm>
          <a:prstGeom prst="rect">
            <a:avLst/>
          </a:prstGeom>
        </p:spPr>
      </p:pic>
    </p:spTree>
    <p:extLst>
      <p:ext uri="{BB962C8B-B14F-4D97-AF65-F5344CB8AC3E}">
        <p14:creationId xmlns:p14="http://schemas.microsoft.com/office/powerpoint/2010/main" val="6146349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43A05C-83E3-419C-9DBC-B9B1A9E681A9}"/>
              </a:ext>
            </a:extLst>
          </p:cNvPr>
          <p:cNvSpPr>
            <a:spLocks noGrp="1"/>
          </p:cNvSpPr>
          <p:nvPr>
            <p:ph type="title"/>
          </p:nvPr>
        </p:nvSpPr>
        <p:spPr/>
        <p:txBody>
          <a:bodyPr/>
          <a:lstStyle/>
          <a:p>
            <a:r>
              <a:rPr lang="es-ES_tradnl" dirty="0"/>
              <a:t>Clasificar formas: Variaciones de las formas</a:t>
            </a:r>
            <a:endParaRPr lang="en-US" dirty="0"/>
          </a:p>
        </p:txBody>
      </p:sp>
      <p:sp>
        <p:nvSpPr>
          <p:cNvPr id="4" name="Content Placeholder 1">
            <a:extLst>
              <a:ext uri="{FF2B5EF4-FFF2-40B4-BE49-F238E27FC236}">
                <a16:creationId xmlns:a16="http://schemas.microsoft.com/office/drawing/2014/main" id="{35F7B524-DAC2-DAD3-D940-F38A5952BADC}"/>
              </a:ext>
              <a:ext uri="{C183D7F6-B498-43B3-948B-1728B52AA6E4}">
                <adec:decorative xmlns:adec="http://schemas.microsoft.com/office/drawing/2017/decorative" val="1"/>
              </a:ext>
            </a:extLst>
          </p:cNvPr>
          <p:cNvSpPr txBox="1">
            <a:spLocks/>
          </p:cNvSpPr>
          <p:nvPr/>
        </p:nvSpPr>
        <p:spPr>
          <a:xfrm>
            <a:off x="838200" y="1316805"/>
            <a:ext cx="5181600" cy="4351338"/>
          </a:xfrm>
          <a:prstGeom prst="rect">
            <a:avLst/>
          </a:prstGeom>
          <a:solidFill>
            <a:schemeClr val="bg1"/>
          </a:solidFill>
          <a:ln w="28575">
            <a:solidFill>
              <a:schemeClr val="tx2"/>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2078B0"/>
              </a:buClr>
              <a:buFont typeface="Arial" panose="020B0604020202020204" pitchFamily="34" charset="0"/>
              <a:buChar char="•"/>
              <a:defRPr sz="2800" kern="1200">
                <a:solidFill>
                  <a:srgbClr val="0F173D"/>
                </a:solidFill>
                <a:latin typeface="Montserrat" pitchFamily="2" charset="77"/>
                <a:ea typeface="+mn-ea"/>
                <a:cs typeface="+mn-cs"/>
              </a:defRPr>
            </a:lvl1pPr>
            <a:lvl2pPr marL="685800" indent="-228600" algn="l" defTabSz="914400" rtl="0" eaLnBrk="1" latinLnBrk="0" hangingPunct="1">
              <a:lnSpc>
                <a:spcPct val="90000"/>
              </a:lnSpc>
              <a:spcBef>
                <a:spcPts val="500"/>
              </a:spcBef>
              <a:buClr>
                <a:srgbClr val="2078B0"/>
              </a:buClr>
              <a:buFont typeface="Arial" panose="020B0604020202020204" pitchFamily="34" charset="0"/>
              <a:buChar char="•"/>
              <a:defRPr sz="2400" kern="1200">
                <a:solidFill>
                  <a:srgbClr val="0F173D"/>
                </a:solidFill>
                <a:latin typeface="Montserrat" pitchFamily="2" charset="77"/>
                <a:ea typeface="+mn-ea"/>
                <a:cs typeface="+mn-cs"/>
              </a:defRPr>
            </a:lvl2pPr>
            <a:lvl3pPr marL="1143000" indent="-228600" algn="l" defTabSz="914400" rtl="0" eaLnBrk="1" latinLnBrk="0" hangingPunct="1">
              <a:lnSpc>
                <a:spcPct val="90000"/>
              </a:lnSpc>
              <a:spcBef>
                <a:spcPts val="500"/>
              </a:spcBef>
              <a:buClr>
                <a:srgbClr val="2078B0"/>
              </a:buClr>
              <a:buFont typeface="Arial" panose="020B0604020202020204" pitchFamily="34" charset="0"/>
              <a:buChar char="•"/>
              <a:defRPr sz="2000" kern="1200">
                <a:solidFill>
                  <a:srgbClr val="0F173D"/>
                </a:solidFill>
                <a:latin typeface="Montserrat" pitchFamily="2" charset="77"/>
                <a:ea typeface="+mn-ea"/>
                <a:cs typeface="+mn-cs"/>
              </a:defRPr>
            </a:lvl3pPr>
            <a:lvl4pPr marL="1600200" indent="-228600" algn="l" defTabSz="914400" rtl="0" eaLnBrk="1" latinLnBrk="0" hangingPunct="1">
              <a:lnSpc>
                <a:spcPct val="90000"/>
              </a:lnSpc>
              <a:spcBef>
                <a:spcPts val="500"/>
              </a:spcBef>
              <a:buClr>
                <a:srgbClr val="2078B0"/>
              </a:buClr>
              <a:buFont typeface="Arial" panose="020B0604020202020204" pitchFamily="34" charset="0"/>
              <a:buChar char="•"/>
              <a:defRPr sz="1800" kern="1200">
                <a:solidFill>
                  <a:srgbClr val="0F173D"/>
                </a:solidFill>
                <a:latin typeface="Montserrat" pitchFamily="2" charset="77"/>
                <a:ea typeface="+mn-ea"/>
                <a:cs typeface="+mn-cs"/>
              </a:defRPr>
            </a:lvl4pPr>
            <a:lvl5pPr marL="2057400" indent="-228600" algn="l" defTabSz="914400" rtl="0" eaLnBrk="1" latinLnBrk="0" hangingPunct="1">
              <a:lnSpc>
                <a:spcPct val="90000"/>
              </a:lnSpc>
              <a:spcBef>
                <a:spcPts val="500"/>
              </a:spcBef>
              <a:buClr>
                <a:srgbClr val="2078B0"/>
              </a:buClr>
              <a:buFont typeface="Arial" panose="020B0604020202020204" pitchFamily="34" charset="0"/>
              <a:buChar char="•"/>
              <a:defRPr sz="1800" kern="1200">
                <a:solidFill>
                  <a:srgbClr val="0F173D"/>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a:t> </a:t>
            </a:r>
            <a:endParaRPr lang="en-US" dirty="0"/>
          </a:p>
        </p:txBody>
      </p:sp>
      <p:sp>
        <p:nvSpPr>
          <p:cNvPr id="5" name="Content Placeholder 2">
            <a:extLst>
              <a:ext uri="{FF2B5EF4-FFF2-40B4-BE49-F238E27FC236}">
                <a16:creationId xmlns:a16="http://schemas.microsoft.com/office/drawing/2014/main" id="{CA378FA9-EDC6-DF69-0B84-7D9AC23E9950}"/>
              </a:ext>
              <a:ext uri="{C183D7F6-B498-43B3-948B-1728B52AA6E4}">
                <adec:decorative xmlns:adec="http://schemas.microsoft.com/office/drawing/2017/decorative" val="1"/>
              </a:ext>
            </a:extLst>
          </p:cNvPr>
          <p:cNvSpPr txBox="1">
            <a:spLocks/>
          </p:cNvSpPr>
          <p:nvPr/>
        </p:nvSpPr>
        <p:spPr>
          <a:xfrm>
            <a:off x="6172200" y="1316805"/>
            <a:ext cx="5181600" cy="4351338"/>
          </a:xfrm>
          <a:prstGeom prst="rect">
            <a:avLst/>
          </a:prstGeom>
          <a:ln w="28575">
            <a:solidFill>
              <a:schemeClr val="tx2"/>
            </a:solidFill>
          </a:ln>
        </p:spPr>
        <p:txBody>
          <a:bodyPr/>
          <a:lstStyle>
            <a:lvl1pPr marL="228600" indent="-228600" algn="l" defTabSz="914400" rtl="0" eaLnBrk="1" latinLnBrk="0" hangingPunct="1">
              <a:lnSpc>
                <a:spcPct val="90000"/>
              </a:lnSpc>
              <a:spcBef>
                <a:spcPts val="1000"/>
              </a:spcBef>
              <a:buClr>
                <a:srgbClr val="2078AE"/>
              </a:buClr>
              <a:buFont typeface="Arial" panose="020B0604020202020204" pitchFamily="34" charset="0"/>
              <a:buChar char="•"/>
              <a:defRPr sz="2800" kern="1200">
                <a:solidFill>
                  <a:srgbClr val="0F173D"/>
                </a:solidFill>
                <a:latin typeface="Proxima Nova" panose="02000506030000020004" pitchFamily="50" charset="0"/>
                <a:ea typeface="+mn-ea"/>
                <a:cs typeface="+mn-cs"/>
              </a:defRPr>
            </a:lvl1pPr>
            <a:lvl2pPr marL="685800" indent="-228600" algn="l" defTabSz="914400" rtl="0" eaLnBrk="1" latinLnBrk="0" hangingPunct="1">
              <a:lnSpc>
                <a:spcPct val="90000"/>
              </a:lnSpc>
              <a:spcBef>
                <a:spcPts val="500"/>
              </a:spcBef>
              <a:buClr>
                <a:srgbClr val="2078AE"/>
              </a:buClr>
              <a:buFont typeface="Arial" panose="020B0604020202020204" pitchFamily="34" charset="0"/>
              <a:buChar char="•"/>
              <a:defRPr sz="2400" kern="1200">
                <a:solidFill>
                  <a:srgbClr val="0F173D"/>
                </a:solidFill>
                <a:latin typeface="Proxima Nova" panose="02000506030000020004" pitchFamily="50" charset="0"/>
                <a:ea typeface="+mn-ea"/>
                <a:cs typeface="+mn-cs"/>
              </a:defRPr>
            </a:lvl2pPr>
            <a:lvl3pPr marL="1143000" indent="-228600" algn="l" defTabSz="914400" rtl="0" eaLnBrk="1" latinLnBrk="0" hangingPunct="1">
              <a:lnSpc>
                <a:spcPct val="90000"/>
              </a:lnSpc>
              <a:spcBef>
                <a:spcPts val="500"/>
              </a:spcBef>
              <a:buClr>
                <a:srgbClr val="2078AE"/>
              </a:buClr>
              <a:buFont typeface="Arial" panose="020B0604020202020204" pitchFamily="34" charset="0"/>
              <a:buChar char="•"/>
              <a:defRPr sz="2000" kern="1200">
                <a:solidFill>
                  <a:srgbClr val="0F173D"/>
                </a:solidFill>
                <a:latin typeface="Proxima Nova" panose="02000506030000020004" pitchFamily="50" charset="0"/>
                <a:ea typeface="+mn-ea"/>
                <a:cs typeface="+mn-cs"/>
              </a:defRPr>
            </a:lvl3pPr>
            <a:lvl4pPr marL="1600200" indent="-228600" algn="l" defTabSz="914400" rtl="0" eaLnBrk="1" latinLnBrk="0" hangingPunct="1">
              <a:lnSpc>
                <a:spcPct val="90000"/>
              </a:lnSpc>
              <a:spcBef>
                <a:spcPts val="500"/>
              </a:spcBef>
              <a:buClr>
                <a:srgbClr val="2078AE"/>
              </a:buClr>
              <a:buFont typeface="Arial" panose="020B0604020202020204" pitchFamily="34" charset="0"/>
              <a:buChar char="•"/>
              <a:defRPr sz="1800" kern="1200">
                <a:solidFill>
                  <a:srgbClr val="0F173D"/>
                </a:solidFill>
                <a:latin typeface="Proxima Nova" panose="02000506030000020004" pitchFamily="50" charset="0"/>
                <a:ea typeface="+mn-ea"/>
                <a:cs typeface="+mn-cs"/>
              </a:defRPr>
            </a:lvl4pPr>
            <a:lvl5pPr marL="2057400" indent="-228600" algn="l" defTabSz="914400" rtl="0" eaLnBrk="1" latinLnBrk="0" hangingPunct="1">
              <a:lnSpc>
                <a:spcPct val="90000"/>
              </a:lnSpc>
              <a:spcBef>
                <a:spcPts val="500"/>
              </a:spcBef>
              <a:buClr>
                <a:srgbClr val="2078AE"/>
              </a:buClr>
              <a:buFont typeface="Arial" panose="020B0604020202020204" pitchFamily="34" charset="0"/>
              <a:buChar char="•"/>
              <a:defRPr sz="1800" kern="1200">
                <a:solidFill>
                  <a:srgbClr val="0F173D"/>
                </a:solidFill>
                <a:latin typeface="Proxima Nova" panose="02000506030000020004"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dirty="0">
                <a:latin typeface="Montserrat" panose="00000500000000000000" pitchFamily="50" charset="0"/>
              </a:rPr>
              <a:t> </a:t>
            </a:r>
          </a:p>
        </p:txBody>
      </p:sp>
      <p:grpSp>
        <p:nvGrpSpPr>
          <p:cNvPr id="13" name="Group 12" descr="Tres círculos de diferentes tamaños.">
            <a:extLst>
              <a:ext uri="{FF2B5EF4-FFF2-40B4-BE49-F238E27FC236}">
                <a16:creationId xmlns:a16="http://schemas.microsoft.com/office/drawing/2014/main" id="{02A3789D-A739-BE2C-636D-408FB9C1A3A9}"/>
              </a:ext>
            </a:extLst>
          </p:cNvPr>
          <p:cNvGrpSpPr/>
          <p:nvPr/>
        </p:nvGrpSpPr>
        <p:grpSpPr>
          <a:xfrm>
            <a:off x="1369084" y="1630144"/>
            <a:ext cx="4461452" cy="3426127"/>
            <a:chOff x="1369084" y="1630144"/>
            <a:chExt cx="4461452" cy="3426127"/>
          </a:xfrm>
        </p:grpSpPr>
        <p:sp>
          <p:nvSpPr>
            <p:cNvPr id="7" name="Oval 6">
              <a:extLst>
                <a:ext uri="{FF2B5EF4-FFF2-40B4-BE49-F238E27FC236}">
                  <a16:creationId xmlns:a16="http://schemas.microsoft.com/office/drawing/2014/main" id="{0318DC9A-1E8D-4E46-6E8D-6EDDB410758D}"/>
                </a:ext>
                <a:ext uri="{C183D7F6-B498-43B3-948B-1728B52AA6E4}">
                  <adec:decorative xmlns:adec="http://schemas.microsoft.com/office/drawing/2017/decorative" val="1"/>
                </a:ext>
              </a:extLst>
            </p:cNvPr>
            <p:cNvSpPr>
              <a:spLocks noChangeAspect="1"/>
            </p:cNvSpPr>
            <p:nvPr/>
          </p:nvSpPr>
          <p:spPr>
            <a:xfrm>
              <a:off x="2283432" y="1630144"/>
              <a:ext cx="914400" cy="9144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anose="00000500000000000000" pitchFamily="50" charset="0"/>
              </a:endParaRPr>
            </a:p>
          </p:txBody>
        </p:sp>
        <p:sp>
          <p:nvSpPr>
            <p:cNvPr id="8" name="Oval 7">
              <a:extLst>
                <a:ext uri="{FF2B5EF4-FFF2-40B4-BE49-F238E27FC236}">
                  <a16:creationId xmlns:a16="http://schemas.microsoft.com/office/drawing/2014/main" id="{98940E8B-9ED1-584B-EE9E-25EFA6CF4F83}"/>
                </a:ext>
                <a:ext uri="{C183D7F6-B498-43B3-948B-1728B52AA6E4}">
                  <adec:decorative xmlns:adec="http://schemas.microsoft.com/office/drawing/2017/decorative" val="1"/>
                </a:ext>
              </a:extLst>
            </p:cNvPr>
            <p:cNvSpPr>
              <a:spLocks noChangeAspect="1"/>
            </p:cNvSpPr>
            <p:nvPr/>
          </p:nvSpPr>
          <p:spPr>
            <a:xfrm>
              <a:off x="3604694" y="2830429"/>
              <a:ext cx="2225842" cy="2225842"/>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anose="00000500000000000000" pitchFamily="50" charset="0"/>
              </a:endParaRPr>
            </a:p>
          </p:txBody>
        </p:sp>
        <p:sp>
          <p:nvSpPr>
            <p:cNvPr id="3" name="Oval 2">
              <a:extLst>
                <a:ext uri="{FF2B5EF4-FFF2-40B4-BE49-F238E27FC236}">
                  <a16:creationId xmlns:a16="http://schemas.microsoft.com/office/drawing/2014/main" id="{70022E1A-2CEC-18D4-024F-B680E5965149}"/>
                </a:ext>
                <a:ext uri="{C183D7F6-B498-43B3-948B-1728B52AA6E4}">
                  <adec:decorative xmlns:adec="http://schemas.microsoft.com/office/drawing/2017/decorative" val="1"/>
                </a:ext>
              </a:extLst>
            </p:cNvPr>
            <p:cNvSpPr>
              <a:spLocks noChangeAspect="1"/>
            </p:cNvSpPr>
            <p:nvPr/>
          </p:nvSpPr>
          <p:spPr>
            <a:xfrm>
              <a:off x="1369084" y="3441312"/>
              <a:ext cx="1330062" cy="1330062"/>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anose="00000500000000000000" pitchFamily="50" charset="0"/>
              </a:endParaRPr>
            </a:p>
          </p:txBody>
        </p:sp>
      </p:grpSp>
      <p:grpSp>
        <p:nvGrpSpPr>
          <p:cNvPr id="9" name="Group 8" descr="Tres triángulos de diferentes tamaños, orientaciones, ángulos y longitud de los lados.">
            <a:extLst>
              <a:ext uri="{FF2B5EF4-FFF2-40B4-BE49-F238E27FC236}">
                <a16:creationId xmlns:a16="http://schemas.microsoft.com/office/drawing/2014/main" id="{75E258AF-B8A0-DABD-2E11-78D46B422867}"/>
              </a:ext>
            </a:extLst>
          </p:cNvPr>
          <p:cNvGrpSpPr/>
          <p:nvPr/>
        </p:nvGrpSpPr>
        <p:grpSpPr>
          <a:xfrm>
            <a:off x="6746587" y="1274517"/>
            <a:ext cx="4073813" cy="4286544"/>
            <a:chOff x="6622480" y="2227822"/>
            <a:chExt cx="4073813" cy="4286544"/>
          </a:xfrm>
          <a:solidFill>
            <a:schemeClr val="tx2"/>
          </a:solidFill>
        </p:grpSpPr>
        <p:sp>
          <p:nvSpPr>
            <p:cNvPr id="10" name="Triangle 11">
              <a:extLst>
                <a:ext uri="{FF2B5EF4-FFF2-40B4-BE49-F238E27FC236}">
                  <a16:creationId xmlns:a16="http://schemas.microsoft.com/office/drawing/2014/main" id="{AFDCF525-4021-BB6C-E7B7-E9F7AF5FAF0A}"/>
                </a:ext>
                <a:ext uri="{C183D7F6-B498-43B3-948B-1728B52AA6E4}">
                  <adec:decorative xmlns:adec="http://schemas.microsoft.com/office/drawing/2017/decorative" val="1"/>
                </a:ext>
              </a:extLst>
            </p:cNvPr>
            <p:cNvSpPr/>
            <p:nvPr/>
          </p:nvSpPr>
          <p:spPr>
            <a:xfrm rot="10800000">
              <a:off x="7602188" y="4064434"/>
              <a:ext cx="2056926" cy="2449932"/>
            </a:xfrm>
            <a:custGeom>
              <a:avLst/>
              <a:gdLst>
                <a:gd name="connsiteX0" fmla="*/ 0 w 790885"/>
                <a:gd name="connsiteY0" fmla="*/ 576883 h 576883"/>
                <a:gd name="connsiteX1" fmla="*/ 395443 w 790885"/>
                <a:gd name="connsiteY1" fmla="*/ 0 h 576883"/>
                <a:gd name="connsiteX2" fmla="*/ 790885 w 790885"/>
                <a:gd name="connsiteY2" fmla="*/ 576883 h 576883"/>
                <a:gd name="connsiteX3" fmla="*/ 0 w 790885"/>
                <a:gd name="connsiteY3" fmla="*/ 576883 h 576883"/>
                <a:gd name="connsiteX0" fmla="*/ 0 w 938782"/>
                <a:gd name="connsiteY0" fmla="*/ 841927 h 841927"/>
                <a:gd name="connsiteX1" fmla="*/ 938782 w 938782"/>
                <a:gd name="connsiteY1" fmla="*/ 0 h 841927"/>
                <a:gd name="connsiteX2" fmla="*/ 790885 w 938782"/>
                <a:gd name="connsiteY2" fmla="*/ 841927 h 841927"/>
                <a:gd name="connsiteX3" fmla="*/ 0 w 938782"/>
                <a:gd name="connsiteY3" fmla="*/ 841927 h 841927"/>
                <a:gd name="connsiteX0" fmla="*/ 0 w 938782"/>
                <a:gd name="connsiteY0" fmla="*/ 841927 h 841927"/>
                <a:gd name="connsiteX1" fmla="*/ 938782 w 938782"/>
                <a:gd name="connsiteY1" fmla="*/ 0 h 841927"/>
                <a:gd name="connsiteX2" fmla="*/ 645111 w 938782"/>
                <a:gd name="connsiteY2" fmla="*/ 775666 h 841927"/>
                <a:gd name="connsiteX3" fmla="*/ 0 w 938782"/>
                <a:gd name="connsiteY3" fmla="*/ 841927 h 841927"/>
              </a:gdLst>
              <a:ahLst/>
              <a:cxnLst>
                <a:cxn ang="0">
                  <a:pos x="connsiteX0" y="connsiteY0"/>
                </a:cxn>
                <a:cxn ang="0">
                  <a:pos x="connsiteX1" y="connsiteY1"/>
                </a:cxn>
                <a:cxn ang="0">
                  <a:pos x="connsiteX2" y="connsiteY2"/>
                </a:cxn>
                <a:cxn ang="0">
                  <a:pos x="connsiteX3" y="connsiteY3"/>
                </a:cxn>
              </a:cxnLst>
              <a:rect l="l" t="t" r="r" b="b"/>
              <a:pathLst>
                <a:path w="938782" h="841927">
                  <a:moveTo>
                    <a:pt x="0" y="841927"/>
                  </a:moveTo>
                  <a:lnTo>
                    <a:pt x="938782" y="0"/>
                  </a:lnTo>
                  <a:lnTo>
                    <a:pt x="645111" y="775666"/>
                  </a:lnTo>
                  <a:lnTo>
                    <a:pt x="0" y="841927"/>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anose="00000500000000000000" pitchFamily="50" charset="0"/>
              </a:endParaRPr>
            </a:p>
          </p:txBody>
        </p:sp>
        <p:sp>
          <p:nvSpPr>
            <p:cNvPr id="11" name="Triangle 11">
              <a:extLst>
                <a:ext uri="{FF2B5EF4-FFF2-40B4-BE49-F238E27FC236}">
                  <a16:creationId xmlns:a16="http://schemas.microsoft.com/office/drawing/2014/main" id="{EE80CD85-CBFD-5F2B-62AC-565A1598795F}"/>
                </a:ext>
                <a:ext uri="{C183D7F6-B498-43B3-948B-1728B52AA6E4}">
                  <adec:decorative xmlns:adec="http://schemas.microsoft.com/office/drawing/2017/decorative" val="1"/>
                </a:ext>
              </a:extLst>
            </p:cNvPr>
            <p:cNvSpPr/>
            <p:nvPr/>
          </p:nvSpPr>
          <p:spPr>
            <a:xfrm rot="9260343">
              <a:off x="10232422" y="2831759"/>
              <a:ext cx="463871" cy="1919822"/>
            </a:xfrm>
            <a:custGeom>
              <a:avLst/>
              <a:gdLst>
                <a:gd name="connsiteX0" fmla="*/ 0 w 790885"/>
                <a:gd name="connsiteY0" fmla="*/ 576883 h 576883"/>
                <a:gd name="connsiteX1" fmla="*/ 395443 w 790885"/>
                <a:gd name="connsiteY1" fmla="*/ 0 h 576883"/>
                <a:gd name="connsiteX2" fmla="*/ 790885 w 790885"/>
                <a:gd name="connsiteY2" fmla="*/ 576883 h 576883"/>
                <a:gd name="connsiteX3" fmla="*/ 0 w 790885"/>
                <a:gd name="connsiteY3" fmla="*/ 576883 h 576883"/>
                <a:gd name="connsiteX0" fmla="*/ 0 w 938782"/>
                <a:gd name="connsiteY0" fmla="*/ 841927 h 841927"/>
                <a:gd name="connsiteX1" fmla="*/ 938782 w 938782"/>
                <a:gd name="connsiteY1" fmla="*/ 0 h 841927"/>
                <a:gd name="connsiteX2" fmla="*/ 790885 w 938782"/>
                <a:gd name="connsiteY2" fmla="*/ 841927 h 841927"/>
                <a:gd name="connsiteX3" fmla="*/ 0 w 938782"/>
                <a:gd name="connsiteY3" fmla="*/ 841927 h 841927"/>
                <a:gd name="connsiteX0" fmla="*/ 0 w 938782"/>
                <a:gd name="connsiteY0" fmla="*/ 841927 h 841927"/>
                <a:gd name="connsiteX1" fmla="*/ 938782 w 938782"/>
                <a:gd name="connsiteY1" fmla="*/ 0 h 841927"/>
                <a:gd name="connsiteX2" fmla="*/ 645111 w 938782"/>
                <a:gd name="connsiteY2" fmla="*/ 775666 h 841927"/>
                <a:gd name="connsiteX3" fmla="*/ 0 w 938782"/>
                <a:gd name="connsiteY3" fmla="*/ 841927 h 841927"/>
                <a:gd name="connsiteX0" fmla="*/ 0 w 645111"/>
                <a:gd name="connsiteY0" fmla="*/ 881683 h 881683"/>
                <a:gd name="connsiteX1" fmla="*/ 395443 w 645111"/>
                <a:gd name="connsiteY1" fmla="*/ 0 h 881683"/>
                <a:gd name="connsiteX2" fmla="*/ 645111 w 645111"/>
                <a:gd name="connsiteY2" fmla="*/ 815422 h 881683"/>
                <a:gd name="connsiteX3" fmla="*/ 0 w 645111"/>
                <a:gd name="connsiteY3" fmla="*/ 881683 h 881683"/>
                <a:gd name="connsiteX0" fmla="*/ 0 w 514586"/>
                <a:gd name="connsiteY0" fmla="*/ 881683 h 881683"/>
                <a:gd name="connsiteX1" fmla="*/ 395443 w 514586"/>
                <a:gd name="connsiteY1" fmla="*/ 0 h 881683"/>
                <a:gd name="connsiteX2" fmla="*/ 514586 w 514586"/>
                <a:gd name="connsiteY2" fmla="*/ 841894 h 881683"/>
                <a:gd name="connsiteX3" fmla="*/ 0 w 514586"/>
                <a:gd name="connsiteY3" fmla="*/ 881683 h 881683"/>
                <a:gd name="connsiteX0" fmla="*/ 0 w 515915"/>
                <a:gd name="connsiteY0" fmla="*/ 868498 h 868498"/>
                <a:gd name="connsiteX1" fmla="*/ 396772 w 515915"/>
                <a:gd name="connsiteY1" fmla="*/ 0 h 868498"/>
                <a:gd name="connsiteX2" fmla="*/ 515915 w 515915"/>
                <a:gd name="connsiteY2" fmla="*/ 841894 h 868498"/>
                <a:gd name="connsiteX3" fmla="*/ 0 w 515915"/>
                <a:gd name="connsiteY3" fmla="*/ 868498 h 868498"/>
                <a:gd name="connsiteX0" fmla="*/ 0 w 515915"/>
                <a:gd name="connsiteY0" fmla="*/ 871155 h 871155"/>
                <a:gd name="connsiteX1" fmla="*/ 423143 w 515915"/>
                <a:gd name="connsiteY1" fmla="*/ 0 h 871155"/>
                <a:gd name="connsiteX2" fmla="*/ 515915 w 515915"/>
                <a:gd name="connsiteY2" fmla="*/ 844551 h 871155"/>
                <a:gd name="connsiteX3" fmla="*/ 0 w 515915"/>
                <a:gd name="connsiteY3" fmla="*/ 871155 h 871155"/>
                <a:gd name="connsiteX0" fmla="*/ 0 w 577856"/>
                <a:gd name="connsiteY0" fmla="*/ 917354 h 917354"/>
                <a:gd name="connsiteX1" fmla="*/ 485084 w 577856"/>
                <a:gd name="connsiteY1" fmla="*/ 0 h 917354"/>
                <a:gd name="connsiteX2" fmla="*/ 577856 w 577856"/>
                <a:gd name="connsiteY2" fmla="*/ 844551 h 917354"/>
                <a:gd name="connsiteX3" fmla="*/ 0 w 577856"/>
                <a:gd name="connsiteY3" fmla="*/ 917354 h 917354"/>
              </a:gdLst>
              <a:ahLst/>
              <a:cxnLst>
                <a:cxn ang="0">
                  <a:pos x="connsiteX0" y="connsiteY0"/>
                </a:cxn>
                <a:cxn ang="0">
                  <a:pos x="connsiteX1" y="connsiteY1"/>
                </a:cxn>
                <a:cxn ang="0">
                  <a:pos x="connsiteX2" y="connsiteY2"/>
                </a:cxn>
                <a:cxn ang="0">
                  <a:pos x="connsiteX3" y="connsiteY3"/>
                </a:cxn>
              </a:cxnLst>
              <a:rect l="l" t="t" r="r" b="b"/>
              <a:pathLst>
                <a:path w="577856" h="917354">
                  <a:moveTo>
                    <a:pt x="0" y="917354"/>
                  </a:moveTo>
                  <a:lnTo>
                    <a:pt x="485084" y="0"/>
                  </a:lnTo>
                  <a:lnTo>
                    <a:pt x="577856" y="844551"/>
                  </a:lnTo>
                  <a:lnTo>
                    <a:pt x="0" y="917354"/>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anose="00000500000000000000" pitchFamily="50" charset="0"/>
              </a:endParaRPr>
            </a:p>
          </p:txBody>
        </p:sp>
        <p:sp>
          <p:nvSpPr>
            <p:cNvPr id="12" name="Triangle 9">
              <a:extLst>
                <a:ext uri="{FF2B5EF4-FFF2-40B4-BE49-F238E27FC236}">
                  <a16:creationId xmlns:a16="http://schemas.microsoft.com/office/drawing/2014/main" id="{A5A17F70-9096-CD5A-2E8B-D24B222C7906}"/>
                </a:ext>
                <a:ext uri="{C183D7F6-B498-43B3-948B-1728B52AA6E4}">
                  <adec:decorative xmlns:adec="http://schemas.microsoft.com/office/drawing/2017/decorative" val="1"/>
                </a:ext>
              </a:extLst>
            </p:cNvPr>
            <p:cNvSpPr>
              <a:spLocks noChangeAspect="1"/>
            </p:cNvSpPr>
            <p:nvPr/>
          </p:nvSpPr>
          <p:spPr>
            <a:xfrm rot="1488156">
              <a:off x="6622480" y="2227822"/>
              <a:ext cx="1430019" cy="1281446"/>
            </a:xfrm>
            <a:prstGeom prst="triangle">
              <a:avLst>
                <a:gd name="adj" fmla="val 10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anose="00000500000000000000" pitchFamily="50" charset="0"/>
              </a:endParaRPr>
            </a:p>
          </p:txBody>
        </p:sp>
      </p:grpSp>
    </p:spTree>
    <p:extLst>
      <p:ext uri="{BB962C8B-B14F-4D97-AF65-F5344CB8AC3E}">
        <p14:creationId xmlns:p14="http://schemas.microsoft.com/office/powerpoint/2010/main" val="41758893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F8B077-86AC-5767-7E9D-2314F18A6348}"/>
              </a:ext>
            </a:extLst>
          </p:cNvPr>
          <p:cNvSpPr>
            <a:spLocks noGrp="1"/>
          </p:cNvSpPr>
          <p:nvPr>
            <p:ph type="title"/>
          </p:nvPr>
        </p:nvSpPr>
        <p:spPr/>
        <p:txBody>
          <a:bodyPr/>
          <a:lstStyle/>
          <a:p>
            <a:r>
              <a:rPr lang="es-419" dirty="0"/>
              <a:t>Clasificar formas: Formas típicas y atípicas</a:t>
            </a:r>
            <a:endParaRPr lang="en-US" dirty="0"/>
          </a:p>
        </p:txBody>
      </p:sp>
      <p:graphicFrame>
        <p:nvGraphicFramePr>
          <p:cNvPr id="5" name="Table 4">
            <a:extLst>
              <a:ext uri="{FF2B5EF4-FFF2-40B4-BE49-F238E27FC236}">
                <a16:creationId xmlns:a16="http://schemas.microsoft.com/office/drawing/2014/main" id="{F0FDAC22-4499-AA06-4E51-F98F2E57C5CF}"/>
              </a:ext>
            </a:extLst>
          </p:cNvPr>
          <p:cNvGraphicFramePr>
            <a:graphicFrameLocks/>
          </p:cNvGraphicFramePr>
          <p:nvPr>
            <p:extLst>
              <p:ext uri="{D42A27DB-BD31-4B8C-83A1-F6EECF244321}">
                <p14:modId xmlns:p14="http://schemas.microsoft.com/office/powerpoint/2010/main" val="2309914717"/>
              </p:ext>
            </p:extLst>
          </p:nvPr>
        </p:nvGraphicFramePr>
        <p:xfrm>
          <a:off x="958646" y="1093527"/>
          <a:ext cx="10515598" cy="4795807"/>
        </p:xfrm>
        <a:graphic>
          <a:graphicData uri="http://schemas.openxmlformats.org/drawingml/2006/table">
            <a:tbl>
              <a:tblPr firstRow="1" bandRow="1">
                <a:tableStyleId>{5C22544A-7EE6-4342-B048-85BDC9FD1C3A}</a:tableStyleId>
              </a:tblPr>
              <a:tblGrid>
                <a:gridCol w="1571350">
                  <a:extLst>
                    <a:ext uri="{9D8B030D-6E8A-4147-A177-3AD203B41FA5}">
                      <a16:colId xmlns:a16="http://schemas.microsoft.com/office/drawing/2014/main" val="1263285585"/>
                    </a:ext>
                  </a:extLst>
                </a:gridCol>
                <a:gridCol w="3545142">
                  <a:extLst>
                    <a:ext uri="{9D8B030D-6E8A-4147-A177-3AD203B41FA5}">
                      <a16:colId xmlns:a16="http://schemas.microsoft.com/office/drawing/2014/main" val="3629347565"/>
                    </a:ext>
                  </a:extLst>
                </a:gridCol>
                <a:gridCol w="5399106">
                  <a:extLst>
                    <a:ext uri="{9D8B030D-6E8A-4147-A177-3AD203B41FA5}">
                      <a16:colId xmlns:a16="http://schemas.microsoft.com/office/drawing/2014/main" val="3122783404"/>
                    </a:ext>
                  </a:extLst>
                </a:gridCol>
              </a:tblGrid>
              <a:tr h="43665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chemeClr val="bg1"/>
                          </a:solidFill>
                          <a:latin typeface="Montserrat" panose="00000500000000000000" pitchFamily="50" charset="0"/>
                        </a:rPr>
                        <a:t>Formas</a:t>
                      </a:r>
                    </a:p>
                  </a:txBody>
                  <a:tcPr anchor="ctr">
                    <a:lnL w="12700" cap="flat" cmpd="sng" algn="ctr">
                      <a:solidFill>
                        <a:schemeClr val="tx2"/>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solidFill>
                  </a:tcPr>
                </a:tc>
                <a:tc>
                  <a:txBody>
                    <a:bodyPr/>
                    <a:lstStyle/>
                    <a:p>
                      <a:pPr algn="ctr"/>
                      <a:r>
                        <a:rPr lang="es-ES_tradnl" sz="2000" noProof="0" dirty="0">
                          <a:solidFill>
                            <a:schemeClr val="bg1"/>
                          </a:solidFill>
                          <a:latin typeface="Montserrat" panose="00000500000000000000" pitchFamily="50" charset="0"/>
                        </a:rPr>
                        <a:t>Formas típicas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solidFill>
                  </a:tcPr>
                </a:tc>
                <a:tc>
                  <a:txBody>
                    <a:bodyPr/>
                    <a:lstStyle/>
                    <a:p>
                      <a:pPr algn="ctr"/>
                      <a:r>
                        <a:rPr lang="es-ES_tradnl" sz="2000" dirty="0">
                          <a:solidFill>
                            <a:schemeClr val="bg1"/>
                          </a:solidFill>
                          <a:latin typeface="Montserrat" panose="00000500000000000000" pitchFamily="50" charset="0"/>
                        </a:rPr>
                        <a:t>Formas </a:t>
                      </a:r>
                      <a:r>
                        <a:rPr lang="es-ES_tradnl" sz="2000" noProof="0" dirty="0">
                          <a:solidFill>
                            <a:schemeClr val="bg1"/>
                          </a:solidFill>
                          <a:latin typeface="Montserrat" panose="00000500000000000000" pitchFamily="50" charset="0"/>
                        </a:rPr>
                        <a:t>atípicas</a:t>
                      </a:r>
                    </a:p>
                  </a:txBody>
                  <a:tcPr anchor="ctr">
                    <a:lnL w="12700" cap="flat" cmpd="sng" algn="ctr">
                      <a:solidFill>
                        <a:schemeClr val="bg1"/>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solidFill>
                  </a:tcPr>
                </a:tc>
                <a:extLst>
                  <a:ext uri="{0D108BD9-81ED-4DB2-BD59-A6C34878D82A}">
                    <a16:rowId xmlns:a16="http://schemas.microsoft.com/office/drawing/2014/main" val="2250085410"/>
                  </a:ext>
                </a:extLst>
              </a:tr>
              <a:tr h="1450714">
                <a:tc>
                  <a:txBody>
                    <a:bodyPr/>
                    <a:lstStyle/>
                    <a:p>
                      <a:pPr algn="ctr"/>
                      <a:r>
                        <a:rPr lang="es-ES_tradnl" sz="1800" noProof="0" dirty="0">
                          <a:latin typeface="Montserrat" panose="00000500000000000000" pitchFamily="50" charset="0"/>
                        </a:rPr>
                        <a:t>Cuadrado</a:t>
                      </a:r>
                      <a:endParaRPr lang="es-ES_tradnl" sz="2000" noProof="0" dirty="0">
                        <a:latin typeface="Montserrat" panose="00000500000000000000" pitchFamily="50"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latin typeface="Montserrat" panose="00000500000000000000" pitchFamily="50" charset="0"/>
                      </a:endParaRP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latin typeface="Montserrat" panose="00000500000000000000" pitchFamily="50" charset="0"/>
                      </a:endParaRP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469956946"/>
                  </a:ext>
                </a:extLst>
              </a:tr>
              <a:tr h="1498287">
                <a:tc>
                  <a:txBody>
                    <a:bodyPr/>
                    <a:lstStyle/>
                    <a:p>
                      <a:pPr algn="ctr"/>
                      <a:r>
                        <a:rPr lang="es-ES_tradnl" sz="1800" noProof="0" dirty="0">
                          <a:latin typeface="Montserrat" panose="00000500000000000000" pitchFamily="50" charset="0"/>
                        </a:rPr>
                        <a:t>Rectángulo</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latin typeface="Montserrat" panose="00000500000000000000" pitchFamily="50" charset="0"/>
                      </a:endParaRP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latin typeface="Montserrat" panose="00000500000000000000" pitchFamily="50" charset="0"/>
                      </a:endParaRP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531340357"/>
                  </a:ext>
                </a:extLst>
              </a:tr>
              <a:tr h="1410151">
                <a:tc>
                  <a:txBody>
                    <a:bodyPr/>
                    <a:lstStyle/>
                    <a:p>
                      <a:pPr algn="ctr"/>
                      <a:r>
                        <a:rPr lang="es-ES_tradnl" sz="1800" noProof="0" dirty="0">
                          <a:latin typeface="Montserrat" panose="00000500000000000000" pitchFamily="50" charset="0"/>
                        </a:rPr>
                        <a:t>Triángulo</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latin typeface="Montserrat" panose="00000500000000000000" pitchFamily="50" charset="0"/>
                      </a:endParaRP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latin typeface="Montserrat" panose="00000500000000000000" pitchFamily="50" charset="0"/>
                      </a:endParaRP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08006839"/>
                  </a:ext>
                </a:extLst>
              </a:tr>
            </a:tbl>
          </a:graphicData>
        </a:graphic>
      </p:graphicFrame>
      <p:sp>
        <p:nvSpPr>
          <p:cNvPr id="7" name="Rectangle 6" descr="o Cuadrado típico.">
            <a:extLst>
              <a:ext uri="{FF2B5EF4-FFF2-40B4-BE49-F238E27FC236}">
                <a16:creationId xmlns:a16="http://schemas.microsoft.com/office/drawing/2014/main" id="{CF389D8C-7786-5E28-9B1A-DA0A376E3099}"/>
              </a:ext>
            </a:extLst>
          </p:cNvPr>
          <p:cNvSpPr/>
          <p:nvPr/>
        </p:nvSpPr>
        <p:spPr>
          <a:xfrm>
            <a:off x="3715405" y="2003202"/>
            <a:ext cx="670027" cy="65556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anose="00000500000000000000" pitchFamily="50" charset="0"/>
            </a:endParaRPr>
          </a:p>
        </p:txBody>
      </p:sp>
      <p:sp>
        <p:nvSpPr>
          <p:cNvPr id="8" name="Rectangle 7" descr="Rectángulo típico.">
            <a:extLst>
              <a:ext uri="{FF2B5EF4-FFF2-40B4-BE49-F238E27FC236}">
                <a16:creationId xmlns:a16="http://schemas.microsoft.com/office/drawing/2014/main" id="{D47B109C-BCC3-4E57-893A-D739835E2614}"/>
              </a:ext>
            </a:extLst>
          </p:cNvPr>
          <p:cNvSpPr/>
          <p:nvPr/>
        </p:nvSpPr>
        <p:spPr>
          <a:xfrm>
            <a:off x="3485949" y="3443995"/>
            <a:ext cx="1208576" cy="63355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anose="00000500000000000000" pitchFamily="50" charset="0"/>
            </a:endParaRPr>
          </a:p>
        </p:txBody>
      </p:sp>
      <p:sp>
        <p:nvSpPr>
          <p:cNvPr id="9" name="Triangle 8" descr="Triángulo típico.">
            <a:extLst>
              <a:ext uri="{FF2B5EF4-FFF2-40B4-BE49-F238E27FC236}">
                <a16:creationId xmlns:a16="http://schemas.microsoft.com/office/drawing/2014/main" id="{818CC245-2789-BFF9-E806-0C850E35E5B3}"/>
              </a:ext>
            </a:extLst>
          </p:cNvPr>
          <p:cNvSpPr>
            <a:spLocks noChangeAspect="1"/>
          </p:cNvSpPr>
          <p:nvPr/>
        </p:nvSpPr>
        <p:spPr>
          <a:xfrm>
            <a:off x="3626410" y="4800507"/>
            <a:ext cx="927653" cy="831273"/>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anose="00000500000000000000" pitchFamily="50" charset="0"/>
            </a:endParaRPr>
          </a:p>
        </p:txBody>
      </p:sp>
      <p:grpSp>
        <p:nvGrpSpPr>
          <p:cNvPr id="10" name="Group 9" descr="Dos cuadrados girados en distintas direcciones de diferentes tamaños.">
            <a:extLst>
              <a:ext uri="{FF2B5EF4-FFF2-40B4-BE49-F238E27FC236}">
                <a16:creationId xmlns:a16="http://schemas.microsoft.com/office/drawing/2014/main" id="{E4521793-D7D6-8F2A-9266-F591931DBBE0}"/>
              </a:ext>
            </a:extLst>
          </p:cNvPr>
          <p:cNvGrpSpPr/>
          <p:nvPr/>
        </p:nvGrpSpPr>
        <p:grpSpPr>
          <a:xfrm>
            <a:off x="7477961" y="1963048"/>
            <a:ext cx="2377472" cy="695717"/>
            <a:chOff x="6312571" y="2991005"/>
            <a:chExt cx="2377472" cy="695717"/>
          </a:xfrm>
          <a:solidFill>
            <a:schemeClr val="tx2"/>
          </a:solidFill>
        </p:grpSpPr>
        <p:sp>
          <p:nvSpPr>
            <p:cNvPr id="11" name="Rectangle 10">
              <a:extLst>
                <a:ext uri="{FF2B5EF4-FFF2-40B4-BE49-F238E27FC236}">
                  <a16:creationId xmlns:a16="http://schemas.microsoft.com/office/drawing/2014/main" id="{2291C958-A88E-9923-D11D-8FA32C1AFC89}"/>
                </a:ext>
                <a:ext uri="{C183D7F6-B498-43B3-948B-1728B52AA6E4}">
                  <adec:decorative xmlns:adec="http://schemas.microsoft.com/office/drawing/2017/decorative" val="1"/>
                </a:ext>
              </a:extLst>
            </p:cNvPr>
            <p:cNvSpPr>
              <a:spLocks noChangeAspect="1"/>
            </p:cNvSpPr>
            <p:nvPr/>
          </p:nvSpPr>
          <p:spPr>
            <a:xfrm rot="2724567">
              <a:off x="8258314" y="3118377"/>
              <a:ext cx="430663" cy="43279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anose="00000500000000000000" pitchFamily="50" charset="0"/>
              </a:endParaRPr>
            </a:p>
          </p:txBody>
        </p:sp>
        <p:sp>
          <p:nvSpPr>
            <p:cNvPr id="12" name="Rectangle 11">
              <a:extLst>
                <a:ext uri="{FF2B5EF4-FFF2-40B4-BE49-F238E27FC236}">
                  <a16:creationId xmlns:a16="http://schemas.microsoft.com/office/drawing/2014/main" id="{858B1BB1-D0DC-3579-E740-CBE0418DE2A4}"/>
                </a:ext>
              </a:extLst>
            </p:cNvPr>
            <p:cNvSpPr>
              <a:spLocks noChangeAspect="1"/>
            </p:cNvSpPr>
            <p:nvPr/>
          </p:nvSpPr>
          <p:spPr>
            <a:xfrm rot="1239865">
              <a:off x="6312571" y="2991005"/>
              <a:ext cx="695717" cy="69571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anose="00000500000000000000" pitchFamily="50" charset="0"/>
              </a:endParaRPr>
            </a:p>
          </p:txBody>
        </p:sp>
      </p:grpSp>
      <p:grpSp>
        <p:nvGrpSpPr>
          <p:cNvPr id="13" name="Group 12" descr="Dos rectángulos. Uno está girado hacia la derecha. El otro rectángulo es largo y estrecho.">
            <a:extLst>
              <a:ext uri="{FF2B5EF4-FFF2-40B4-BE49-F238E27FC236}">
                <a16:creationId xmlns:a16="http://schemas.microsoft.com/office/drawing/2014/main" id="{094A3984-AD2A-E542-1556-2AFD05E427B1}"/>
              </a:ext>
            </a:extLst>
          </p:cNvPr>
          <p:cNvGrpSpPr/>
          <p:nvPr/>
        </p:nvGrpSpPr>
        <p:grpSpPr>
          <a:xfrm>
            <a:off x="7078665" y="3523832"/>
            <a:ext cx="3421317" cy="466865"/>
            <a:chOff x="5927078" y="4313842"/>
            <a:chExt cx="3421317" cy="466865"/>
          </a:xfrm>
          <a:solidFill>
            <a:schemeClr val="tx2"/>
          </a:solidFill>
        </p:grpSpPr>
        <p:sp>
          <p:nvSpPr>
            <p:cNvPr id="14" name="Rectangle 13">
              <a:extLst>
                <a:ext uri="{FF2B5EF4-FFF2-40B4-BE49-F238E27FC236}">
                  <a16:creationId xmlns:a16="http://schemas.microsoft.com/office/drawing/2014/main" id="{54D50049-E871-D6B5-3A02-5E446742FE2B}"/>
                </a:ext>
                <a:ext uri="{C183D7F6-B498-43B3-948B-1728B52AA6E4}">
                  <adec:decorative xmlns:adec="http://schemas.microsoft.com/office/drawing/2017/decorative" val="1"/>
                </a:ext>
              </a:extLst>
            </p:cNvPr>
            <p:cNvSpPr/>
            <p:nvPr/>
          </p:nvSpPr>
          <p:spPr>
            <a:xfrm>
              <a:off x="7532708" y="4503109"/>
              <a:ext cx="1815687" cy="12760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anose="00000500000000000000" pitchFamily="50" charset="0"/>
              </a:endParaRPr>
            </a:p>
          </p:txBody>
        </p:sp>
        <p:sp>
          <p:nvSpPr>
            <p:cNvPr id="15" name="Rectangle 14">
              <a:extLst>
                <a:ext uri="{FF2B5EF4-FFF2-40B4-BE49-F238E27FC236}">
                  <a16:creationId xmlns:a16="http://schemas.microsoft.com/office/drawing/2014/main" id="{E111E27F-FA36-1ECF-732A-30CB63164E52}"/>
                </a:ext>
                <a:ext uri="{C183D7F6-B498-43B3-948B-1728B52AA6E4}">
                  <adec:decorative xmlns:adec="http://schemas.microsoft.com/office/drawing/2017/decorative" val="1"/>
                </a:ext>
              </a:extLst>
            </p:cNvPr>
            <p:cNvSpPr/>
            <p:nvPr/>
          </p:nvSpPr>
          <p:spPr>
            <a:xfrm rot="19566294">
              <a:off x="5927078" y="4313842"/>
              <a:ext cx="1004349" cy="4668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anose="00000500000000000000" pitchFamily="50" charset="0"/>
              </a:endParaRPr>
            </a:p>
          </p:txBody>
        </p:sp>
      </p:grpSp>
      <p:grpSp>
        <p:nvGrpSpPr>
          <p:cNvPr id="16" name="Group 15" descr="Tres triángulos. Uno es equilátero y está girado para que el vértice apunte hacia abajo. Los otros triángulos tienen ángulos diferentes.">
            <a:extLst>
              <a:ext uri="{FF2B5EF4-FFF2-40B4-BE49-F238E27FC236}">
                <a16:creationId xmlns:a16="http://schemas.microsoft.com/office/drawing/2014/main" id="{3BE60FBB-A1AF-D62E-5830-A34A68A08B03}"/>
              </a:ext>
            </a:extLst>
          </p:cNvPr>
          <p:cNvGrpSpPr/>
          <p:nvPr/>
        </p:nvGrpSpPr>
        <p:grpSpPr>
          <a:xfrm>
            <a:off x="6691781" y="4710193"/>
            <a:ext cx="3895432" cy="1071214"/>
            <a:chOff x="5631340" y="5175287"/>
            <a:chExt cx="3895432" cy="1071214"/>
          </a:xfrm>
          <a:solidFill>
            <a:schemeClr val="tx2"/>
          </a:solidFill>
        </p:grpSpPr>
        <p:sp>
          <p:nvSpPr>
            <p:cNvPr id="17" name="Triangle 11">
              <a:extLst>
                <a:ext uri="{FF2B5EF4-FFF2-40B4-BE49-F238E27FC236}">
                  <a16:creationId xmlns:a16="http://schemas.microsoft.com/office/drawing/2014/main" id="{93A79007-7A60-8441-B755-C9DC646DE71A}"/>
                </a:ext>
                <a:ext uri="{C183D7F6-B498-43B3-948B-1728B52AA6E4}">
                  <adec:decorative xmlns:adec="http://schemas.microsoft.com/office/drawing/2017/decorative" val="1"/>
                </a:ext>
              </a:extLst>
            </p:cNvPr>
            <p:cNvSpPr/>
            <p:nvPr/>
          </p:nvSpPr>
          <p:spPr>
            <a:xfrm rot="10800000">
              <a:off x="7078666" y="5291595"/>
              <a:ext cx="938782" cy="841927"/>
            </a:xfrm>
            <a:custGeom>
              <a:avLst/>
              <a:gdLst>
                <a:gd name="connsiteX0" fmla="*/ 0 w 790885"/>
                <a:gd name="connsiteY0" fmla="*/ 576883 h 576883"/>
                <a:gd name="connsiteX1" fmla="*/ 395443 w 790885"/>
                <a:gd name="connsiteY1" fmla="*/ 0 h 576883"/>
                <a:gd name="connsiteX2" fmla="*/ 790885 w 790885"/>
                <a:gd name="connsiteY2" fmla="*/ 576883 h 576883"/>
                <a:gd name="connsiteX3" fmla="*/ 0 w 790885"/>
                <a:gd name="connsiteY3" fmla="*/ 576883 h 576883"/>
                <a:gd name="connsiteX0" fmla="*/ 0 w 938782"/>
                <a:gd name="connsiteY0" fmla="*/ 841927 h 841927"/>
                <a:gd name="connsiteX1" fmla="*/ 938782 w 938782"/>
                <a:gd name="connsiteY1" fmla="*/ 0 h 841927"/>
                <a:gd name="connsiteX2" fmla="*/ 790885 w 938782"/>
                <a:gd name="connsiteY2" fmla="*/ 841927 h 841927"/>
                <a:gd name="connsiteX3" fmla="*/ 0 w 938782"/>
                <a:gd name="connsiteY3" fmla="*/ 841927 h 841927"/>
                <a:gd name="connsiteX0" fmla="*/ 0 w 938782"/>
                <a:gd name="connsiteY0" fmla="*/ 841927 h 841927"/>
                <a:gd name="connsiteX1" fmla="*/ 938782 w 938782"/>
                <a:gd name="connsiteY1" fmla="*/ 0 h 841927"/>
                <a:gd name="connsiteX2" fmla="*/ 645111 w 938782"/>
                <a:gd name="connsiteY2" fmla="*/ 775666 h 841927"/>
                <a:gd name="connsiteX3" fmla="*/ 0 w 938782"/>
                <a:gd name="connsiteY3" fmla="*/ 841927 h 841927"/>
              </a:gdLst>
              <a:ahLst/>
              <a:cxnLst>
                <a:cxn ang="0">
                  <a:pos x="connsiteX0" y="connsiteY0"/>
                </a:cxn>
                <a:cxn ang="0">
                  <a:pos x="connsiteX1" y="connsiteY1"/>
                </a:cxn>
                <a:cxn ang="0">
                  <a:pos x="connsiteX2" y="connsiteY2"/>
                </a:cxn>
                <a:cxn ang="0">
                  <a:pos x="connsiteX3" y="connsiteY3"/>
                </a:cxn>
              </a:cxnLst>
              <a:rect l="l" t="t" r="r" b="b"/>
              <a:pathLst>
                <a:path w="938782" h="841927">
                  <a:moveTo>
                    <a:pt x="0" y="841927"/>
                  </a:moveTo>
                  <a:lnTo>
                    <a:pt x="938782" y="0"/>
                  </a:lnTo>
                  <a:lnTo>
                    <a:pt x="645111" y="775666"/>
                  </a:lnTo>
                  <a:lnTo>
                    <a:pt x="0" y="841927"/>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anose="00000500000000000000" pitchFamily="50" charset="0"/>
              </a:endParaRPr>
            </a:p>
          </p:txBody>
        </p:sp>
        <p:sp>
          <p:nvSpPr>
            <p:cNvPr id="18" name="Triangle 3">
              <a:extLst>
                <a:ext uri="{FF2B5EF4-FFF2-40B4-BE49-F238E27FC236}">
                  <a16:creationId xmlns:a16="http://schemas.microsoft.com/office/drawing/2014/main" id="{9AF0339C-B7A2-5476-DE4D-879B63FB8D81}"/>
                </a:ext>
                <a:ext uri="{C183D7F6-B498-43B3-948B-1728B52AA6E4}">
                  <adec:decorative xmlns:adec="http://schemas.microsoft.com/office/drawing/2017/decorative" val="1"/>
                </a:ext>
              </a:extLst>
            </p:cNvPr>
            <p:cNvSpPr>
              <a:spLocks noChangeAspect="1"/>
            </p:cNvSpPr>
            <p:nvPr/>
          </p:nvSpPr>
          <p:spPr>
            <a:xfrm rot="10800000">
              <a:off x="5631340" y="5425308"/>
              <a:ext cx="709497" cy="63578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anose="00000500000000000000" pitchFamily="50" charset="0"/>
              </a:endParaRPr>
            </a:p>
          </p:txBody>
        </p:sp>
        <p:sp>
          <p:nvSpPr>
            <p:cNvPr id="19" name="Triangle 11">
              <a:extLst>
                <a:ext uri="{FF2B5EF4-FFF2-40B4-BE49-F238E27FC236}">
                  <a16:creationId xmlns:a16="http://schemas.microsoft.com/office/drawing/2014/main" id="{E47CF085-EED4-2BAB-F339-5674145CEEEA}"/>
                </a:ext>
                <a:ext uri="{C183D7F6-B498-43B3-948B-1728B52AA6E4}">
                  <adec:decorative xmlns:adec="http://schemas.microsoft.com/office/drawing/2017/decorative" val="1"/>
                </a:ext>
              </a:extLst>
            </p:cNvPr>
            <p:cNvSpPr/>
            <p:nvPr/>
          </p:nvSpPr>
          <p:spPr>
            <a:xfrm rot="8220241">
              <a:off x="9254281" y="5175287"/>
              <a:ext cx="272491" cy="1071214"/>
            </a:xfrm>
            <a:custGeom>
              <a:avLst/>
              <a:gdLst>
                <a:gd name="connsiteX0" fmla="*/ 0 w 790885"/>
                <a:gd name="connsiteY0" fmla="*/ 576883 h 576883"/>
                <a:gd name="connsiteX1" fmla="*/ 395443 w 790885"/>
                <a:gd name="connsiteY1" fmla="*/ 0 h 576883"/>
                <a:gd name="connsiteX2" fmla="*/ 790885 w 790885"/>
                <a:gd name="connsiteY2" fmla="*/ 576883 h 576883"/>
                <a:gd name="connsiteX3" fmla="*/ 0 w 790885"/>
                <a:gd name="connsiteY3" fmla="*/ 576883 h 576883"/>
                <a:gd name="connsiteX0" fmla="*/ 0 w 938782"/>
                <a:gd name="connsiteY0" fmla="*/ 841927 h 841927"/>
                <a:gd name="connsiteX1" fmla="*/ 938782 w 938782"/>
                <a:gd name="connsiteY1" fmla="*/ 0 h 841927"/>
                <a:gd name="connsiteX2" fmla="*/ 790885 w 938782"/>
                <a:gd name="connsiteY2" fmla="*/ 841927 h 841927"/>
                <a:gd name="connsiteX3" fmla="*/ 0 w 938782"/>
                <a:gd name="connsiteY3" fmla="*/ 841927 h 841927"/>
                <a:gd name="connsiteX0" fmla="*/ 0 w 938782"/>
                <a:gd name="connsiteY0" fmla="*/ 841927 h 841927"/>
                <a:gd name="connsiteX1" fmla="*/ 938782 w 938782"/>
                <a:gd name="connsiteY1" fmla="*/ 0 h 841927"/>
                <a:gd name="connsiteX2" fmla="*/ 645111 w 938782"/>
                <a:gd name="connsiteY2" fmla="*/ 775666 h 841927"/>
                <a:gd name="connsiteX3" fmla="*/ 0 w 938782"/>
                <a:gd name="connsiteY3" fmla="*/ 841927 h 841927"/>
                <a:gd name="connsiteX0" fmla="*/ 0 w 645111"/>
                <a:gd name="connsiteY0" fmla="*/ 881683 h 881683"/>
                <a:gd name="connsiteX1" fmla="*/ 395443 w 645111"/>
                <a:gd name="connsiteY1" fmla="*/ 0 h 881683"/>
                <a:gd name="connsiteX2" fmla="*/ 645111 w 645111"/>
                <a:gd name="connsiteY2" fmla="*/ 815422 h 881683"/>
                <a:gd name="connsiteX3" fmla="*/ 0 w 645111"/>
                <a:gd name="connsiteY3" fmla="*/ 881683 h 881683"/>
                <a:gd name="connsiteX0" fmla="*/ 0 w 514586"/>
                <a:gd name="connsiteY0" fmla="*/ 881683 h 881683"/>
                <a:gd name="connsiteX1" fmla="*/ 395443 w 514586"/>
                <a:gd name="connsiteY1" fmla="*/ 0 h 881683"/>
                <a:gd name="connsiteX2" fmla="*/ 514586 w 514586"/>
                <a:gd name="connsiteY2" fmla="*/ 841894 h 881683"/>
                <a:gd name="connsiteX3" fmla="*/ 0 w 514586"/>
                <a:gd name="connsiteY3" fmla="*/ 881683 h 881683"/>
                <a:gd name="connsiteX0" fmla="*/ 0 w 515915"/>
                <a:gd name="connsiteY0" fmla="*/ 868498 h 868498"/>
                <a:gd name="connsiteX1" fmla="*/ 396772 w 515915"/>
                <a:gd name="connsiteY1" fmla="*/ 0 h 868498"/>
                <a:gd name="connsiteX2" fmla="*/ 515915 w 515915"/>
                <a:gd name="connsiteY2" fmla="*/ 841894 h 868498"/>
                <a:gd name="connsiteX3" fmla="*/ 0 w 515915"/>
                <a:gd name="connsiteY3" fmla="*/ 868498 h 868498"/>
                <a:gd name="connsiteX0" fmla="*/ 0 w 515915"/>
                <a:gd name="connsiteY0" fmla="*/ 871155 h 871155"/>
                <a:gd name="connsiteX1" fmla="*/ 423143 w 515915"/>
                <a:gd name="connsiteY1" fmla="*/ 0 h 871155"/>
                <a:gd name="connsiteX2" fmla="*/ 515915 w 515915"/>
                <a:gd name="connsiteY2" fmla="*/ 844551 h 871155"/>
                <a:gd name="connsiteX3" fmla="*/ 0 w 515915"/>
                <a:gd name="connsiteY3" fmla="*/ 871155 h 871155"/>
                <a:gd name="connsiteX0" fmla="*/ 0 w 577856"/>
                <a:gd name="connsiteY0" fmla="*/ 917354 h 917354"/>
                <a:gd name="connsiteX1" fmla="*/ 485084 w 577856"/>
                <a:gd name="connsiteY1" fmla="*/ 0 h 917354"/>
                <a:gd name="connsiteX2" fmla="*/ 577856 w 577856"/>
                <a:gd name="connsiteY2" fmla="*/ 844551 h 917354"/>
                <a:gd name="connsiteX3" fmla="*/ 0 w 577856"/>
                <a:gd name="connsiteY3" fmla="*/ 917354 h 917354"/>
              </a:gdLst>
              <a:ahLst/>
              <a:cxnLst>
                <a:cxn ang="0">
                  <a:pos x="connsiteX0" y="connsiteY0"/>
                </a:cxn>
                <a:cxn ang="0">
                  <a:pos x="connsiteX1" y="connsiteY1"/>
                </a:cxn>
                <a:cxn ang="0">
                  <a:pos x="connsiteX2" y="connsiteY2"/>
                </a:cxn>
                <a:cxn ang="0">
                  <a:pos x="connsiteX3" y="connsiteY3"/>
                </a:cxn>
              </a:cxnLst>
              <a:rect l="l" t="t" r="r" b="b"/>
              <a:pathLst>
                <a:path w="577856" h="917354">
                  <a:moveTo>
                    <a:pt x="0" y="917354"/>
                  </a:moveTo>
                  <a:lnTo>
                    <a:pt x="485084" y="0"/>
                  </a:lnTo>
                  <a:lnTo>
                    <a:pt x="577856" y="844551"/>
                  </a:lnTo>
                  <a:lnTo>
                    <a:pt x="0" y="917354"/>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anose="00000500000000000000" pitchFamily="50" charset="0"/>
              </a:endParaRPr>
            </a:p>
          </p:txBody>
        </p:sp>
      </p:grpSp>
    </p:spTree>
    <p:extLst>
      <p:ext uri="{BB962C8B-B14F-4D97-AF65-F5344CB8AC3E}">
        <p14:creationId xmlns:p14="http://schemas.microsoft.com/office/powerpoint/2010/main" val="26105064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9E0A730-A779-65A3-90DC-5E2D23B3633A}"/>
              </a:ext>
            </a:extLst>
          </p:cNvPr>
          <p:cNvSpPr>
            <a:spLocks noGrp="1"/>
          </p:cNvSpPr>
          <p:nvPr>
            <p:ph type="title"/>
          </p:nvPr>
        </p:nvSpPr>
        <p:spPr/>
        <p:txBody>
          <a:bodyPr/>
          <a:lstStyle/>
          <a:p>
            <a:r>
              <a:rPr lang="es-ES_tradnl" dirty="0"/>
              <a:t>Nombrar formas bidimensionales</a:t>
            </a:r>
            <a:endParaRPr lang="en-US" dirty="0"/>
          </a:p>
        </p:txBody>
      </p:sp>
      <p:sp>
        <p:nvSpPr>
          <p:cNvPr id="4" name="Content Placeholder 3">
            <a:extLst>
              <a:ext uri="{FF2B5EF4-FFF2-40B4-BE49-F238E27FC236}">
                <a16:creationId xmlns:a16="http://schemas.microsoft.com/office/drawing/2014/main" id="{1E43A466-5CB5-6834-A0ED-7F01BA594A88}"/>
              </a:ext>
            </a:extLst>
          </p:cNvPr>
          <p:cNvSpPr>
            <a:spLocks noGrp="1"/>
          </p:cNvSpPr>
          <p:nvPr>
            <p:ph idx="1"/>
          </p:nvPr>
        </p:nvSpPr>
        <p:spPr>
          <a:xfrm>
            <a:off x="851646" y="1175390"/>
            <a:ext cx="10834075" cy="4351338"/>
          </a:xfrm>
        </p:spPr>
        <p:txBody>
          <a:bodyPr/>
          <a:lstStyle/>
          <a:p>
            <a:pPr marL="0" indent="0">
              <a:buNone/>
            </a:pPr>
            <a:r>
              <a:rPr lang="es-ES_tradnl" dirty="0"/>
              <a:t>Identificar formas bidimensionales por nombre.</a:t>
            </a:r>
          </a:p>
        </p:txBody>
      </p:sp>
      <p:pic>
        <p:nvPicPr>
          <p:cNvPr id="6" name="Picture 5" descr="Círculo, cuadrado, triángulo, óvalo, rectángulo, rombo, pentagrama, hexágono, heptágono, octógono.">
            <a:extLst>
              <a:ext uri="{FF2B5EF4-FFF2-40B4-BE49-F238E27FC236}">
                <a16:creationId xmlns:a16="http://schemas.microsoft.com/office/drawing/2014/main" id="{67D7344A-B95B-157D-CB35-1B8B96FC8DFD}"/>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1629295" y="1722924"/>
            <a:ext cx="8489982" cy="4199590"/>
          </a:xfrm>
          <a:prstGeom prst="rect">
            <a:avLst/>
          </a:prstGeom>
        </p:spPr>
      </p:pic>
    </p:spTree>
    <p:extLst>
      <p:ext uri="{BB962C8B-B14F-4D97-AF65-F5344CB8AC3E}">
        <p14:creationId xmlns:p14="http://schemas.microsoft.com/office/powerpoint/2010/main" val="32385957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FB6A30-C3BB-55FC-EE60-EE59EB9E78E4}"/>
              </a:ext>
            </a:extLst>
          </p:cNvPr>
          <p:cNvSpPr>
            <a:spLocks noGrp="1"/>
          </p:cNvSpPr>
          <p:nvPr>
            <p:ph type="title"/>
          </p:nvPr>
        </p:nvSpPr>
        <p:spPr/>
        <p:txBody>
          <a:bodyPr/>
          <a:lstStyle/>
          <a:p>
            <a:r>
              <a:rPr lang="es-419" dirty="0"/>
              <a:t>Familia de formas cuadriláteras</a:t>
            </a:r>
            <a:endParaRPr lang="en-US" dirty="0"/>
          </a:p>
        </p:txBody>
      </p:sp>
      <p:pic>
        <p:nvPicPr>
          <p:cNvPr id="13" name="Content Placeholder 12" descr="Una familia de formas cuadrilátera con una jerarquía de 4 niveles: una forma cuadrilátera en la parte superior. La rama izquierda muestra un trapecio. La rama central muestra un paralelogramo y luego un rectángulo. La rama derecha muestra una cometa y luego un rombo. Una línea conecta el rectángulo y el rombo con un cuadrado.">
            <a:extLst>
              <a:ext uri="{FF2B5EF4-FFF2-40B4-BE49-F238E27FC236}">
                <a16:creationId xmlns:a16="http://schemas.microsoft.com/office/drawing/2014/main" id="{F9B49DEB-2560-D2BE-6D94-92D57D48CC61}"/>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rcRect/>
          <a:stretch/>
        </p:blipFill>
        <p:spPr>
          <a:xfrm>
            <a:off x="3428399" y="1014333"/>
            <a:ext cx="4959373" cy="5605923"/>
          </a:xfrm>
        </p:spPr>
      </p:pic>
    </p:spTree>
    <p:extLst>
      <p:ext uri="{BB962C8B-B14F-4D97-AF65-F5344CB8AC3E}">
        <p14:creationId xmlns:p14="http://schemas.microsoft.com/office/powerpoint/2010/main" val="5334967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B458CE-3D25-D1FC-2671-79521B4D8917}"/>
              </a:ext>
            </a:extLst>
          </p:cNvPr>
          <p:cNvSpPr>
            <a:spLocks noGrp="1"/>
          </p:cNvSpPr>
          <p:nvPr>
            <p:ph type="title"/>
          </p:nvPr>
        </p:nvSpPr>
        <p:spPr/>
        <p:txBody>
          <a:bodyPr/>
          <a:lstStyle/>
          <a:p>
            <a:r>
              <a:rPr lang="es-ES_tradnl" dirty="0">
                <a:cs typeface="Arial"/>
              </a:rPr>
              <a:t>Nombrar formas tridimensionales</a:t>
            </a:r>
            <a:endParaRPr lang="en-US" dirty="0"/>
          </a:p>
        </p:txBody>
      </p:sp>
      <p:sp>
        <p:nvSpPr>
          <p:cNvPr id="3" name="Content Placeholder 2">
            <a:extLst>
              <a:ext uri="{FF2B5EF4-FFF2-40B4-BE49-F238E27FC236}">
                <a16:creationId xmlns:a16="http://schemas.microsoft.com/office/drawing/2014/main" id="{12233455-179D-8B2B-6BD6-4E37C856B44D}"/>
              </a:ext>
            </a:extLst>
          </p:cNvPr>
          <p:cNvSpPr>
            <a:spLocks noGrp="1"/>
          </p:cNvSpPr>
          <p:nvPr>
            <p:ph idx="1"/>
          </p:nvPr>
        </p:nvSpPr>
        <p:spPr/>
        <p:txBody>
          <a:bodyPr/>
          <a:lstStyle/>
          <a:p>
            <a:pPr marL="0" indent="0">
              <a:buNone/>
            </a:pPr>
            <a:r>
              <a:rPr lang="es-ES_tradnl" dirty="0">
                <a:cs typeface="Arial"/>
              </a:rPr>
              <a:t>Identificar formas y tridimensionales por nombre.</a:t>
            </a:r>
          </a:p>
        </p:txBody>
      </p:sp>
      <p:pic>
        <p:nvPicPr>
          <p:cNvPr id="5" name="Picture 4" descr="Esfera, cubo, cono, cilindro, pirámide.">
            <a:extLst>
              <a:ext uri="{FF2B5EF4-FFF2-40B4-BE49-F238E27FC236}">
                <a16:creationId xmlns:a16="http://schemas.microsoft.com/office/drawing/2014/main" id="{53BFBC3A-7C14-47D2-B184-A99F970EB4C9}"/>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528379" y="2325622"/>
            <a:ext cx="11135240" cy="2206756"/>
          </a:xfrm>
          <a:prstGeom prst="rect">
            <a:avLst/>
          </a:prstGeom>
        </p:spPr>
      </p:pic>
    </p:spTree>
    <p:extLst>
      <p:ext uri="{BB962C8B-B14F-4D97-AF65-F5344CB8AC3E}">
        <p14:creationId xmlns:p14="http://schemas.microsoft.com/office/powerpoint/2010/main" val="24608935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1536C-D764-8E49-E9BC-F14C58EB3909}"/>
              </a:ext>
            </a:extLst>
          </p:cNvPr>
          <p:cNvSpPr>
            <a:spLocks noGrp="1"/>
          </p:cNvSpPr>
          <p:nvPr>
            <p:ph type="title"/>
          </p:nvPr>
        </p:nvSpPr>
        <p:spPr/>
        <p:txBody>
          <a:bodyPr/>
          <a:lstStyle/>
          <a:p>
            <a:r>
              <a:rPr lang="es-419" b="1" kern="100" dirty="0">
                <a:solidFill>
                  <a:srgbClr val="FDFDFE"/>
                </a:solidFill>
                <a:effectLst/>
                <a:ea typeface="DengXian Light" panose="02010600030101010101" pitchFamily="2" charset="-122"/>
                <a:cs typeface="Times New Roman" panose="02020603050405020304" pitchFamily="18" charset="0"/>
              </a:rPr>
              <a:t>¿Qué son atributos de las formas?</a:t>
            </a:r>
            <a:endParaRPr lang="en-US" b="1" dirty="0">
              <a:solidFill>
                <a:schemeClr val="bg1"/>
              </a:solidFill>
              <a:latin typeface="Montserrat" pitchFamily="2" charset="77"/>
            </a:endParaRPr>
          </a:p>
        </p:txBody>
      </p:sp>
      <p:sp>
        <p:nvSpPr>
          <p:cNvPr id="3" name="Content Placeholder 2">
            <a:extLst>
              <a:ext uri="{FF2B5EF4-FFF2-40B4-BE49-F238E27FC236}">
                <a16:creationId xmlns:a16="http://schemas.microsoft.com/office/drawing/2014/main" id="{EBB0CD6F-BC9C-A1FD-B51F-7F887E248513}"/>
              </a:ext>
            </a:extLst>
          </p:cNvPr>
          <p:cNvSpPr>
            <a:spLocks noGrp="1"/>
          </p:cNvSpPr>
          <p:nvPr>
            <p:ph idx="1"/>
          </p:nvPr>
        </p:nvSpPr>
        <p:spPr/>
        <p:txBody>
          <a:bodyPr/>
          <a:lstStyle/>
          <a:p>
            <a:pPr marL="0" indent="0">
              <a:buNone/>
            </a:pPr>
            <a:r>
              <a:rPr lang="es-419" dirty="0">
                <a:effectLst/>
                <a:ea typeface="Calibri" panose="020F0502020204030204" pitchFamily="34" charset="0"/>
                <a:cs typeface="Times New Roman" panose="02020603050405020304" pitchFamily="18" charset="0"/>
              </a:rPr>
              <a:t>Los atributos de la forma son propiedades de una forma como lados o esquinas, caras y vértices. </a:t>
            </a:r>
            <a:endParaRPr lang="en-US" dirty="0">
              <a:cs typeface="Arial"/>
            </a:endParaRPr>
          </a:p>
        </p:txBody>
      </p:sp>
      <p:pic>
        <p:nvPicPr>
          <p:cNvPr id="11" name="Picture 10" descr="Rectángulo bidimensional con vértice (esquina de la forma) etiquetado y borde o lado etiquetado.">
            <a:extLst>
              <a:ext uri="{FF2B5EF4-FFF2-40B4-BE49-F238E27FC236}">
                <a16:creationId xmlns:a16="http://schemas.microsoft.com/office/drawing/2014/main" id="{7E2FF5BB-2476-46E8-885C-630AD1B59D5A}"/>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738776" y="2358365"/>
            <a:ext cx="4874369" cy="3544995"/>
          </a:xfrm>
          <a:prstGeom prst="rect">
            <a:avLst/>
          </a:prstGeom>
        </p:spPr>
      </p:pic>
      <p:pic>
        <p:nvPicPr>
          <p:cNvPr id="5" name="Picture 4" descr="Cubo tridimensional con vértice (esquina de la forma) etiquetado y arista y cara etiquetadas.">
            <a:extLst>
              <a:ext uri="{FF2B5EF4-FFF2-40B4-BE49-F238E27FC236}">
                <a16:creationId xmlns:a16="http://schemas.microsoft.com/office/drawing/2014/main" id="{C3114FCB-A24E-900D-BF08-2ECFA06ED8B8}"/>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5490843" y="2354859"/>
            <a:ext cx="6349968" cy="3483235"/>
          </a:xfrm>
          <a:prstGeom prst="rect">
            <a:avLst/>
          </a:prstGeom>
        </p:spPr>
      </p:pic>
    </p:spTree>
    <p:extLst>
      <p:ext uri="{BB962C8B-B14F-4D97-AF65-F5344CB8AC3E}">
        <p14:creationId xmlns:p14="http://schemas.microsoft.com/office/powerpoint/2010/main" val="26574560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2826E6B-5C70-738D-370B-F31A70C59B48}"/>
              </a:ext>
            </a:extLst>
          </p:cNvPr>
          <p:cNvSpPr>
            <a:spLocks noGrp="1"/>
          </p:cNvSpPr>
          <p:nvPr>
            <p:ph type="title" idx="4294967295"/>
          </p:nvPr>
        </p:nvSpPr>
        <p:spPr>
          <a:xfrm>
            <a:off x="176293" y="-499584"/>
            <a:ext cx="11839413" cy="327056"/>
          </a:xfrm>
        </p:spPr>
        <p:txBody>
          <a:bodyPr/>
          <a:lstStyle/>
          <a:p>
            <a:r>
              <a:rPr lang="es-419" sz="1200" b="1" kern="1200" dirty="0">
                <a:solidFill>
                  <a:srgbClr val="2078AE"/>
                </a:solidFill>
                <a:effectLst/>
                <a:latin typeface="Montserrat Medium" panose="00000600000000000000" pitchFamily="2" charset="0"/>
                <a:ea typeface="Calibri" panose="020F0502020204030204" pitchFamily="34" charset="0"/>
                <a:cs typeface="Times New Roman" panose="02020603050405020304" pitchFamily="18" charset="0"/>
              </a:rPr>
              <a:t>Agradecimientos</a:t>
            </a:r>
            <a:endParaRPr lang="en-US" dirty="0">
              <a:latin typeface="Montserrat Medium" panose="00000600000000000000" pitchFamily="2" charset="0"/>
            </a:endParaRPr>
          </a:p>
        </p:txBody>
      </p:sp>
      <p:pic>
        <p:nvPicPr>
          <p:cNvPr id="5" name="Picture 4" descr="Logotipos para el Superintendente de Escuelas del Condado de Fresno y Count Play Explore.">
            <a:extLst>
              <a:ext uri="{FF2B5EF4-FFF2-40B4-BE49-F238E27FC236}">
                <a16:creationId xmlns:a16="http://schemas.microsoft.com/office/drawing/2014/main" id="{E6188540-20AD-7EE0-3203-6C1EB4CC835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519278" y="1315109"/>
            <a:ext cx="5326941" cy="2004063"/>
          </a:xfrm>
          <a:prstGeom prst="rect">
            <a:avLst/>
          </a:prstGeom>
        </p:spPr>
      </p:pic>
      <p:sp>
        <p:nvSpPr>
          <p:cNvPr id="2" name="Rectangle 1">
            <a:extLst>
              <a:ext uri="{FF2B5EF4-FFF2-40B4-BE49-F238E27FC236}">
                <a16:creationId xmlns:a16="http://schemas.microsoft.com/office/drawing/2014/main" id="{E9563FD6-FEDA-87C7-707A-0CFB86F1C0EE}"/>
              </a:ext>
              <a:ext uri="{C183D7F6-B498-43B3-948B-1728B52AA6E4}">
                <adec:decorative xmlns:adec="http://schemas.microsoft.com/office/drawing/2017/decorative" val="1"/>
              </a:ext>
            </a:extLst>
          </p:cNvPr>
          <p:cNvSpPr/>
          <p:nvPr/>
        </p:nvSpPr>
        <p:spPr>
          <a:xfrm>
            <a:off x="1981202" y="3429001"/>
            <a:ext cx="8520330" cy="219104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Medium" panose="00000600000000000000" pitchFamily="2" charset="0"/>
            </a:endParaRPr>
          </a:p>
        </p:txBody>
      </p:sp>
      <p:sp>
        <p:nvSpPr>
          <p:cNvPr id="6" name="TextBox 5">
            <a:extLst>
              <a:ext uri="{FF2B5EF4-FFF2-40B4-BE49-F238E27FC236}">
                <a16:creationId xmlns:a16="http://schemas.microsoft.com/office/drawing/2014/main" id="{81CABAD6-EC21-471F-0425-8A1668D51311}"/>
              </a:ext>
            </a:extLst>
          </p:cNvPr>
          <p:cNvSpPr txBox="1"/>
          <p:nvPr/>
        </p:nvSpPr>
        <p:spPr>
          <a:xfrm>
            <a:off x="2210972" y="3623235"/>
            <a:ext cx="8060789" cy="1733167"/>
          </a:xfrm>
          <a:prstGeom prst="rect">
            <a:avLst/>
          </a:prstGeom>
          <a:noFill/>
        </p:spPr>
        <p:txBody>
          <a:bodyPr wrap="square" rtlCol="0">
            <a:spAutoFit/>
          </a:bodyPr>
          <a:lstStyle/>
          <a:p>
            <a:pPr>
              <a:lnSpc>
                <a:spcPts val="2600"/>
              </a:lnSpc>
            </a:pPr>
            <a:r>
              <a:rPr lang="en-US" sz="1800" dirty="0">
                <a:solidFill>
                  <a:schemeClr val="bg1"/>
                </a:solidFill>
                <a:effectLst/>
                <a:latin typeface="Montserrat Medium" panose="00000600000000000000" pitchFamily="2" charset="0"/>
                <a:ea typeface="Arial" panose="020B0604020202020204" pitchFamily="34" charset="0"/>
                <a:cs typeface="Times New Roman" panose="02020603050405020304" pitchFamily="18" charset="0"/>
              </a:rPr>
              <a:t>Count Play Explore </a:t>
            </a:r>
            <a:r>
              <a:rPr lang="es-US" sz="1800" dirty="0">
                <a:solidFill>
                  <a:schemeClr val="bg1"/>
                </a:solidFill>
                <a:effectLst/>
                <a:latin typeface="Montserrat Medium" panose="00000600000000000000" pitchFamily="2" charset="0"/>
                <a:ea typeface="Arial" panose="020B0604020202020204" pitchFamily="34" charset="0"/>
                <a:cs typeface="Times New Roman" panose="02020603050405020304" pitchFamily="18" charset="0"/>
              </a:rPr>
              <a:t>recursos de aprendizaje profesional es un producto del Superintendente</a:t>
            </a:r>
            <a:r>
              <a:rPr lang="es-US" dirty="0">
                <a:solidFill>
                  <a:schemeClr val="bg1"/>
                </a:solidFill>
                <a:latin typeface="Montserrat Medium" panose="00000600000000000000" pitchFamily="2" charset="0"/>
                <a:ea typeface="Arial" panose="020B0604020202020204" pitchFamily="34" charset="0"/>
                <a:cs typeface="Times New Roman" panose="02020603050405020304" pitchFamily="18" charset="0"/>
              </a:rPr>
              <a:t> </a:t>
            </a:r>
            <a:r>
              <a:rPr lang="es-US" sz="1800" dirty="0">
                <a:solidFill>
                  <a:schemeClr val="bg1"/>
                </a:solidFill>
                <a:effectLst/>
                <a:latin typeface="Montserrat Medium" panose="00000600000000000000" pitchFamily="2" charset="0"/>
                <a:ea typeface="Arial" panose="020B0604020202020204" pitchFamily="34" charset="0"/>
                <a:cs typeface="Times New Roman" panose="02020603050405020304" pitchFamily="18" charset="0"/>
              </a:rPr>
              <a:t>de Escuelas del Condado de Fresno, desarrollado en colaboración con WestEd y sus socios. No están destinados a la distribución comercial, modificación no autorizada o uso fuera del ámbito de la educación profesional.</a:t>
            </a:r>
            <a:endParaRPr lang="es-US" sz="1800" dirty="0">
              <a:solidFill>
                <a:schemeClr val="bg1"/>
              </a:solidFill>
              <a:effectLst/>
              <a:latin typeface="Montserrat Medium" panose="00000600000000000000" pitchFamily="2"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079745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25A206-7535-1B79-FEFD-ADFEAC41E855}"/>
              </a:ext>
            </a:extLst>
          </p:cNvPr>
          <p:cNvSpPr>
            <a:spLocks noGrp="1"/>
          </p:cNvSpPr>
          <p:nvPr>
            <p:ph type="title"/>
          </p:nvPr>
        </p:nvSpPr>
        <p:spPr/>
        <p:txBody>
          <a:bodyPr/>
          <a:lstStyle/>
          <a:p>
            <a:r>
              <a:rPr lang="es-419" dirty="0">
                <a:effectLst/>
                <a:ea typeface="Calibri" panose="020F0502020204030204" pitchFamily="34" charset="0"/>
                <a:cs typeface="Times New Roman" panose="02020603050405020304" pitchFamily="18" charset="0"/>
              </a:rPr>
              <a:t>Aprender sobre los atributos de las formas</a:t>
            </a:r>
            <a:endParaRPr lang="en-US" dirty="0"/>
          </a:p>
        </p:txBody>
      </p:sp>
      <p:sp>
        <p:nvSpPr>
          <p:cNvPr id="3" name="Content Placeholder 2">
            <a:extLst>
              <a:ext uri="{FF2B5EF4-FFF2-40B4-BE49-F238E27FC236}">
                <a16:creationId xmlns:a16="http://schemas.microsoft.com/office/drawing/2014/main" id="{2E455C0B-6770-0269-3E49-54851DD3D327}"/>
              </a:ext>
            </a:extLst>
          </p:cNvPr>
          <p:cNvSpPr>
            <a:spLocks noGrp="1"/>
          </p:cNvSpPr>
          <p:nvPr>
            <p:ph idx="1"/>
          </p:nvPr>
        </p:nvSpPr>
        <p:spPr>
          <a:xfrm>
            <a:off x="851647" y="1253331"/>
            <a:ext cx="4892850" cy="4351338"/>
          </a:xfrm>
        </p:spPr>
        <p:txBody>
          <a:bodyPr/>
          <a:lstStyle/>
          <a:p>
            <a:pPr>
              <a:spcAft>
                <a:spcPts val="1800"/>
              </a:spcAft>
            </a:pPr>
            <a:r>
              <a:rPr lang="es-US" dirty="0">
                <a:cs typeface="Arial"/>
              </a:rPr>
              <a:t>Utilizar los atributos para clasificar una forma.</a:t>
            </a:r>
          </a:p>
          <a:p>
            <a:r>
              <a:rPr lang="es-US" dirty="0">
                <a:cs typeface="Arial"/>
              </a:rPr>
              <a:t>Entender que las formas pueden compartir los mismos atributos.</a:t>
            </a:r>
          </a:p>
        </p:txBody>
      </p:sp>
      <p:pic>
        <p:nvPicPr>
          <p:cNvPr id="5" name="Content Placeholder 2">
            <a:extLst>
              <a:ext uri="{FF2B5EF4-FFF2-40B4-BE49-F238E27FC236}">
                <a16:creationId xmlns:a16="http://schemas.microsoft.com/office/drawing/2014/main" id="{49432092-8375-5746-54D5-7D7F8DBA522A}"/>
              </a:ext>
              <a:ext uri="{C183D7F6-B498-43B3-948B-1728B52AA6E4}">
                <adec:decorative xmlns:adec="http://schemas.microsoft.com/office/drawing/2017/decorative" val="1"/>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colorTemperature colorTemp="5900"/>
                    </a14:imgEffect>
                  </a14:imgLayer>
                </a14:imgProps>
              </a:ext>
              <a:ext uri="{28A0092B-C50C-407E-A947-70E740481C1C}">
                <a14:useLocalDpi xmlns:a14="http://schemas.microsoft.com/office/drawing/2010/main"/>
              </a:ext>
            </a:extLst>
          </a:blip>
          <a:srcRect/>
          <a:stretch/>
        </p:blipFill>
        <p:spPr>
          <a:xfrm>
            <a:off x="6158226" y="968188"/>
            <a:ext cx="6033774" cy="5249732"/>
          </a:xfrm>
          <a:prstGeom prst="rect">
            <a:avLst/>
          </a:prstGeom>
        </p:spPr>
      </p:pic>
    </p:spTree>
    <p:extLst>
      <p:ext uri="{BB962C8B-B14F-4D97-AF65-F5344CB8AC3E}">
        <p14:creationId xmlns:p14="http://schemas.microsoft.com/office/powerpoint/2010/main" val="27264460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5">
            <a:extLst>
              <a:ext uri="{FF2B5EF4-FFF2-40B4-BE49-F238E27FC236}">
                <a16:creationId xmlns:a16="http://schemas.microsoft.com/office/drawing/2014/main" id="{D9FFE7AD-6E63-23C6-8BE2-72D72A6517C4}"/>
              </a:ext>
              <a:ext uri="{C183D7F6-B498-43B3-948B-1728B52AA6E4}">
                <adec:decorative xmlns:adec="http://schemas.microsoft.com/office/drawing/2017/decorative" val="1"/>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colorTemperature colorTemp="5300"/>
                    </a14:imgEffect>
                  </a14:imgLayer>
                </a14:imgProps>
              </a:ext>
              <a:ext uri="{28A0092B-C50C-407E-A947-70E740481C1C}">
                <a14:useLocalDpi xmlns:a14="http://schemas.microsoft.com/office/drawing/2010/main"/>
              </a:ext>
            </a:extLst>
          </a:blip>
          <a:srcRect/>
          <a:stretch/>
        </p:blipFill>
        <p:spPr>
          <a:xfrm>
            <a:off x="5962810" y="968188"/>
            <a:ext cx="6229190" cy="5282984"/>
          </a:xfrm>
          <a:prstGeom prst="rect">
            <a:avLst/>
          </a:prstGeom>
        </p:spPr>
      </p:pic>
      <p:sp>
        <p:nvSpPr>
          <p:cNvPr id="2" name="Title 1">
            <a:extLst>
              <a:ext uri="{FF2B5EF4-FFF2-40B4-BE49-F238E27FC236}">
                <a16:creationId xmlns:a16="http://schemas.microsoft.com/office/drawing/2014/main" id="{0825A206-7535-1B79-FEFD-ADFEAC41E855}"/>
              </a:ext>
            </a:extLst>
          </p:cNvPr>
          <p:cNvSpPr>
            <a:spLocks noGrp="1"/>
          </p:cNvSpPr>
          <p:nvPr>
            <p:ph type="title"/>
          </p:nvPr>
        </p:nvSpPr>
        <p:spPr>
          <a:xfrm>
            <a:off x="851646" y="237744"/>
            <a:ext cx="10834075" cy="480131"/>
          </a:xfrm>
        </p:spPr>
        <p:txBody>
          <a:bodyPr/>
          <a:lstStyle/>
          <a:p>
            <a:r>
              <a:rPr lang="es-US" sz="2800" dirty="0">
                <a:latin typeface="Montserrat" panose="00000500000000000000" pitchFamily="50" charset="0"/>
                <a:cs typeface="Arial" panose="020B0604020202020204" pitchFamily="34" charset="0"/>
              </a:rPr>
              <a:t>Componer y descomponer formas</a:t>
            </a:r>
            <a:endParaRPr lang="en-US" dirty="0">
              <a:latin typeface="Montserrat" panose="00000500000000000000" pitchFamily="50" charset="0"/>
              <a:cs typeface="Arial" panose="020B0604020202020204" pitchFamily="34" charset="0"/>
            </a:endParaRPr>
          </a:p>
        </p:txBody>
      </p:sp>
      <p:sp>
        <p:nvSpPr>
          <p:cNvPr id="3" name="Content Placeholder 2">
            <a:extLst>
              <a:ext uri="{FF2B5EF4-FFF2-40B4-BE49-F238E27FC236}">
                <a16:creationId xmlns:a16="http://schemas.microsoft.com/office/drawing/2014/main" id="{2E455C0B-6770-0269-3E49-54851DD3D327}"/>
              </a:ext>
            </a:extLst>
          </p:cNvPr>
          <p:cNvSpPr>
            <a:spLocks noGrp="1"/>
          </p:cNvSpPr>
          <p:nvPr>
            <p:ph idx="1"/>
          </p:nvPr>
        </p:nvSpPr>
        <p:spPr>
          <a:xfrm>
            <a:off x="851647" y="1253331"/>
            <a:ext cx="4892850" cy="4351338"/>
          </a:xfrm>
        </p:spPr>
        <p:txBody>
          <a:bodyPr>
            <a:normAutofit lnSpcReduction="10000"/>
          </a:bodyPr>
          <a:lstStyle/>
          <a:p>
            <a:pPr>
              <a:spcBef>
                <a:spcPts val="0"/>
              </a:spcBef>
              <a:spcAft>
                <a:spcPts val="1800"/>
              </a:spcAft>
            </a:pPr>
            <a:r>
              <a:rPr lang="es-US" dirty="0">
                <a:cs typeface="Arial"/>
              </a:rPr>
              <a:t>Componga nuevas formas a partir de otras formas.</a:t>
            </a:r>
          </a:p>
          <a:p>
            <a:pPr>
              <a:spcBef>
                <a:spcPts val="0"/>
              </a:spcBef>
              <a:spcAft>
                <a:spcPts val="1800"/>
              </a:spcAft>
            </a:pPr>
            <a:r>
              <a:rPr lang="es-US" dirty="0">
                <a:cs typeface="Arial"/>
              </a:rPr>
              <a:t>Descomponga las formas en nuevas formas.</a:t>
            </a:r>
          </a:p>
          <a:p>
            <a:pPr>
              <a:spcBef>
                <a:spcPts val="0"/>
              </a:spcBef>
              <a:spcAft>
                <a:spcPts val="1800"/>
              </a:spcAft>
            </a:pPr>
            <a:r>
              <a:rPr lang="es-US" dirty="0">
                <a:cs typeface="Arial"/>
              </a:rPr>
              <a:t>Cree diseños e imágenes a partir de formas.</a:t>
            </a:r>
          </a:p>
          <a:p>
            <a:pPr>
              <a:spcBef>
                <a:spcPts val="0"/>
              </a:spcBef>
              <a:spcAft>
                <a:spcPts val="1800"/>
              </a:spcAft>
            </a:pPr>
            <a:r>
              <a:rPr lang="es-US" dirty="0">
                <a:cs typeface="Arial"/>
              </a:rPr>
              <a:t>Divida las formas en piezas de igual tamaño. </a:t>
            </a:r>
            <a:endParaRPr lang="en-US" dirty="0">
              <a:cs typeface="Arial"/>
            </a:endParaRPr>
          </a:p>
        </p:txBody>
      </p:sp>
    </p:spTree>
    <p:extLst>
      <p:ext uri="{BB962C8B-B14F-4D97-AF65-F5344CB8AC3E}">
        <p14:creationId xmlns:p14="http://schemas.microsoft.com/office/powerpoint/2010/main" val="32056685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A396042-F952-C149-6F40-A967DF59516C}"/>
              </a:ext>
            </a:extLst>
          </p:cNvPr>
          <p:cNvSpPr>
            <a:spLocks noGrp="1"/>
          </p:cNvSpPr>
          <p:nvPr>
            <p:ph type="title"/>
          </p:nvPr>
        </p:nvSpPr>
        <p:spPr>
          <a:xfrm>
            <a:off x="543114" y="36039"/>
            <a:ext cx="11142607" cy="978729"/>
          </a:xfrm>
        </p:spPr>
        <p:txBody>
          <a:bodyPr wrap="square">
            <a:spAutoFit/>
          </a:bodyPr>
          <a:lstStyle/>
          <a:p>
            <a:r>
              <a:rPr lang="es-US" sz="3200" dirty="0">
                <a:cs typeface="Arial"/>
              </a:rPr>
              <a:t>Visión general del conocimiento </a:t>
            </a:r>
            <a:br>
              <a:rPr lang="es-US" sz="3200" dirty="0">
                <a:cs typeface="Arial"/>
              </a:rPr>
            </a:br>
            <a:r>
              <a:rPr lang="es-US" sz="3200" dirty="0">
                <a:cs typeface="Arial"/>
              </a:rPr>
              <a:t>de las formas de los niños</a:t>
            </a:r>
            <a:endParaRPr lang="en-US" dirty="0">
              <a:latin typeface="Montserrat" pitchFamily="2" charset="77"/>
            </a:endParaRPr>
          </a:p>
        </p:txBody>
      </p:sp>
      <p:pic>
        <p:nvPicPr>
          <p:cNvPr id="10" name="Picture 9">
            <a:extLst>
              <a:ext uri="{FF2B5EF4-FFF2-40B4-BE49-F238E27FC236}">
                <a16:creationId xmlns:a16="http://schemas.microsoft.com/office/drawing/2014/main" id="{F6AF1FDD-8736-75D9-C70A-90FAB707BE61}"/>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28"/>
          <a:stretch/>
        </p:blipFill>
        <p:spPr>
          <a:xfrm>
            <a:off x="2169686" y="1014139"/>
            <a:ext cx="3226848" cy="1739088"/>
          </a:xfrm>
          <a:prstGeom prst="rect">
            <a:avLst/>
          </a:prstGeom>
          <a:ln w="19050">
            <a:solidFill>
              <a:schemeClr val="bg1"/>
            </a:solidFill>
          </a:ln>
        </p:spPr>
      </p:pic>
      <p:pic>
        <p:nvPicPr>
          <p:cNvPr id="17" name="Picture 16">
            <a:extLst>
              <a:ext uri="{FF2B5EF4-FFF2-40B4-BE49-F238E27FC236}">
                <a16:creationId xmlns:a16="http://schemas.microsoft.com/office/drawing/2014/main" id="{24B8CBEC-2963-FCC5-0C14-7FB458D7FA32}"/>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5409061" y="1014768"/>
            <a:ext cx="3198579" cy="1711563"/>
          </a:xfrm>
          <a:prstGeom prst="rect">
            <a:avLst/>
          </a:prstGeom>
          <a:ln w="19050">
            <a:solidFill>
              <a:schemeClr val="bg1"/>
            </a:solidFill>
          </a:ln>
        </p:spPr>
      </p:pic>
      <p:pic>
        <p:nvPicPr>
          <p:cNvPr id="19" name="Picture 18">
            <a:extLst>
              <a:ext uri="{FF2B5EF4-FFF2-40B4-BE49-F238E27FC236}">
                <a16:creationId xmlns:a16="http://schemas.microsoft.com/office/drawing/2014/main" id="{C72FD2BC-FD98-5F67-81E3-3D040AC96487}"/>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8535237" y="999642"/>
            <a:ext cx="3226848" cy="1726690"/>
          </a:xfrm>
          <a:prstGeom prst="rect">
            <a:avLst/>
          </a:prstGeom>
          <a:ln w="19050">
            <a:solidFill>
              <a:schemeClr val="bg1"/>
            </a:solidFill>
          </a:ln>
        </p:spPr>
      </p:pic>
      <p:sp>
        <p:nvSpPr>
          <p:cNvPr id="2" name="Arrow: Right 4" descr="Arrow pointing from left to right to show progression of infants and toddlers to preschool, TK, and K to early elementary.">
            <a:extLst>
              <a:ext uri="{FF2B5EF4-FFF2-40B4-BE49-F238E27FC236}">
                <a16:creationId xmlns:a16="http://schemas.microsoft.com/office/drawing/2014/main" id="{7FEFAA12-CBAA-B5CF-B9C3-2E0B263330AF}"/>
              </a:ext>
            </a:extLst>
          </p:cNvPr>
          <p:cNvSpPr/>
          <p:nvPr/>
        </p:nvSpPr>
        <p:spPr>
          <a:xfrm>
            <a:off x="2283974" y="2392589"/>
            <a:ext cx="9874397" cy="390356"/>
          </a:xfrm>
          <a:prstGeom prst="rightArrow">
            <a:avLst/>
          </a:prstGeom>
          <a:solidFill>
            <a:schemeClr val="bg1"/>
          </a:solidFill>
          <a:ln w="254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anose="00000500000000000000" pitchFamily="50" charset="0"/>
            </a:endParaRPr>
          </a:p>
        </p:txBody>
      </p:sp>
      <p:graphicFrame>
        <p:nvGraphicFramePr>
          <p:cNvPr id="6" name="Table 12">
            <a:extLst>
              <a:ext uri="{FF2B5EF4-FFF2-40B4-BE49-F238E27FC236}">
                <a16:creationId xmlns:a16="http://schemas.microsoft.com/office/drawing/2014/main" id="{F2F71AE9-CD30-B487-A107-768227300EAF}"/>
              </a:ext>
            </a:extLst>
          </p:cNvPr>
          <p:cNvGraphicFramePr>
            <a:graphicFrameLocks noGrp="1"/>
          </p:cNvGraphicFramePr>
          <p:nvPr>
            <p:extLst>
              <p:ext uri="{D42A27DB-BD31-4B8C-83A1-F6EECF244321}">
                <p14:modId xmlns:p14="http://schemas.microsoft.com/office/powerpoint/2010/main" val="1184669245"/>
              </p:ext>
            </p:extLst>
          </p:nvPr>
        </p:nvGraphicFramePr>
        <p:xfrm>
          <a:off x="149966" y="2703934"/>
          <a:ext cx="11614739" cy="3583689"/>
        </p:xfrm>
        <a:graphic>
          <a:graphicData uri="http://schemas.openxmlformats.org/drawingml/2006/table">
            <a:tbl>
              <a:tblPr firstRow="1" bandRow="1">
                <a:tableStyleId>{3B4B98B0-60AC-42C2-AFA5-B58CD77FA1E5}</a:tableStyleId>
              </a:tblPr>
              <a:tblGrid>
                <a:gridCol w="2025746">
                  <a:extLst>
                    <a:ext uri="{9D8B030D-6E8A-4147-A177-3AD203B41FA5}">
                      <a16:colId xmlns:a16="http://schemas.microsoft.com/office/drawing/2014/main" val="863964369"/>
                    </a:ext>
                  </a:extLst>
                </a:gridCol>
                <a:gridCol w="3196331">
                  <a:extLst>
                    <a:ext uri="{9D8B030D-6E8A-4147-A177-3AD203B41FA5}">
                      <a16:colId xmlns:a16="http://schemas.microsoft.com/office/drawing/2014/main" val="2838730961"/>
                    </a:ext>
                  </a:extLst>
                </a:gridCol>
                <a:gridCol w="3196331">
                  <a:extLst>
                    <a:ext uri="{9D8B030D-6E8A-4147-A177-3AD203B41FA5}">
                      <a16:colId xmlns:a16="http://schemas.microsoft.com/office/drawing/2014/main" val="1965536244"/>
                    </a:ext>
                  </a:extLst>
                </a:gridCol>
                <a:gridCol w="3196331">
                  <a:extLst>
                    <a:ext uri="{9D8B030D-6E8A-4147-A177-3AD203B41FA5}">
                      <a16:colId xmlns:a16="http://schemas.microsoft.com/office/drawing/2014/main" val="1107014208"/>
                    </a:ext>
                  </a:extLst>
                </a:gridCol>
              </a:tblGrid>
              <a:tr h="248988">
                <a:tc>
                  <a:txBody>
                    <a:bodyPr/>
                    <a:lstStyle/>
                    <a:p>
                      <a:pPr algn="l"/>
                      <a:r>
                        <a:rPr lang="es-ES_tradnl" sz="1400" b="1" noProof="0">
                          <a:solidFill>
                            <a:srgbClr val="0F173D"/>
                          </a:solidFill>
                          <a:latin typeface="Montserrat" pitchFamily="2" charset="77"/>
                        </a:rPr>
                        <a:t>Componentes</a:t>
                      </a:r>
                    </a:p>
                  </a:txBody>
                  <a:tcPr marL="83229" marR="83229" marT="41615" marB="41615"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s-ES_tradnl" sz="1400" b="1" noProof="0">
                          <a:solidFill>
                            <a:schemeClr val="bg1"/>
                          </a:solidFill>
                          <a:latin typeface="Montserrat" pitchFamily="2" charset="77"/>
                        </a:rPr>
                        <a:t>Bebés y niños pequeños</a:t>
                      </a:r>
                    </a:p>
                  </a:txBody>
                  <a:tcPr marL="166459" marR="166459" marT="41615" marB="41615" anchor="ctr">
                    <a:lnL w="12700" cap="flat" cmpd="sng" algn="ctr">
                      <a:solidFill>
                        <a:schemeClr val="tx2"/>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400" b="1" noProof="0">
                          <a:solidFill>
                            <a:schemeClr val="bg1"/>
                          </a:solidFill>
                          <a:latin typeface="Montserrat" pitchFamily="2" charset="77"/>
                        </a:rPr>
                        <a:t>Preescolar, TK y K</a:t>
                      </a:r>
                    </a:p>
                  </a:txBody>
                  <a:tcPr marL="166459" marR="166459" marT="41615" marB="4161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400" b="1" noProof="0" dirty="0">
                          <a:solidFill>
                            <a:schemeClr val="bg1"/>
                          </a:solidFill>
                          <a:latin typeface="Montserrat" pitchFamily="2" charset="77"/>
                        </a:rPr>
                        <a:t>Primaria temprana</a:t>
                      </a:r>
                    </a:p>
                  </a:txBody>
                  <a:tcPr marL="166459" marR="166459" marT="41615" marB="41615" anchor="ctr">
                    <a:lnL w="12700" cap="flat" cmpd="sng" algn="ctr">
                      <a:solidFill>
                        <a:schemeClr val="bg1"/>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solidFill>
                  </a:tcPr>
                </a:tc>
                <a:extLst>
                  <a:ext uri="{0D108BD9-81ED-4DB2-BD59-A6C34878D82A}">
                    <a16:rowId xmlns:a16="http://schemas.microsoft.com/office/drawing/2014/main" val="2503309181"/>
                  </a:ext>
                </a:extLst>
              </a:tr>
              <a:tr h="607219">
                <a:tc>
                  <a:txBody>
                    <a:bodyPr/>
                    <a:lstStyle/>
                    <a:p>
                      <a:r>
                        <a:rPr lang="es-ES_tradnl" sz="1400" b="0" noProof="0">
                          <a:latin typeface="Montserrat" pitchFamily="2" charset="77"/>
                        </a:rPr>
                        <a:t>Percepción de similitudes y diferencias</a:t>
                      </a:r>
                    </a:p>
                  </a:txBody>
                  <a:tcPr marL="83229" marR="83229" marT="41615" marB="41615"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s-ES_tradnl" sz="1400" b="0" noProof="0">
                          <a:latin typeface="Montserrat" pitchFamily="2" charset="77"/>
                        </a:rPr>
                        <a:t>Nota similitudes y diferencias</a:t>
                      </a:r>
                    </a:p>
                  </a:txBody>
                  <a:tcPr marL="83229" marR="83229" marT="41615" marB="41615"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rgbClr val="E2EBF2"/>
                    </a:solidFill>
                  </a:tcPr>
                </a:tc>
                <a:tc>
                  <a:txBody>
                    <a:bodyPr/>
                    <a:lstStyle/>
                    <a:p>
                      <a:r>
                        <a:rPr lang="es-ES_tradnl" sz="1400" b="0" noProof="0">
                          <a:latin typeface="Montserrat" pitchFamily="2" charset="77"/>
                        </a:rPr>
                        <a:t>Nota similitudes y diferencias</a:t>
                      </a:r>
                    </a:p>
                  </a:txBody>
                  <a:tcPr marL="83229" marR="83229" marT="41615" marB="41615"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rgbClr val="C2D5E4"/>
                    </a:solidFill>
                  </a:tcPr>
                </a:tc>
                <a:tc>
                  <a:txBody>
                    <a:bodyPr/>
                    <a:lstStyle/>
                    <a:p>
                      <a:r>
                        <a:rPr lang="es-ES_tradnl" sz="1400" b="0" noProof="0">
                          <a:latin typeface="Montserrat" pitchFamily="2" charset="77"/>
                        </a:rPr>
                        <a:t>Nota similitudes y diferencias</a:t>
                      </a:r>
                    </a:p>
                  </a:txBody>
                  <a:tcPr marL="83229" marR="83229" marT="41615" marB="41615"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rgbClr val="9CBBD4"/>
                    </a:solidFill>
                  </a:tcPr>
                </a:tc>
                <a:extLst>
                  <a:ext uri="{0D108BD9-81ED-4DB2-BD59-A6C34878D82A}">
                    <a16:rowId xmlns:a16="http://schemas.microsoft.com/office/drawing/2014/main" val="2158743883"/>
                  </a:ext>
                </a:extLst>
              </a:tr>
              <a:tr h="428104">
                <a:tc>
                  <a:txBody>
                    <a:bodyPr/>
                    <a:lstStyle/>
                    <a:p>
                      <a:r>
                        <a:rPr lang="es-ES_tradnl" sz="1400" b="0" noProof="0">
                          <a:latin typeface="Montserrat" pitchFamily="2" charset="77"/>
                        </a:rPr>
                        <a:t>Clasificar formas</a:t>
                      </a:r>
                    </a:p>
                  </a:txBody>
                  <a:tcPr marL="83229" marR="83229" marT="41615" marB="41615"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s-ES_tradnl" sz="1400" noProof="0">
                          <a:latin typeface="Montserrat" pitchFamily="2" charset="77"/>
                        </a:rPr>
                        <a:t>Clasifica formas típicas</a:t>
                      </a:r>
                    </a:p>
                  </a:txBody>
                  <a:tcPr marL="83229" marR="83229" marT="41615" marB="41615"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rgbClr val="E2EBF2"/>
                    </a:solidFill>
                  </a:tcPr>
                </a:tc>
                <a:tc>
                  <a:txBody>
                    <a:bodyPr/>
                    <a:lstStyle/>
                    <a:p>
                      <a:r>
                        <a:rPr lang="es-ES_tradnl" sz="1400" noProof="0">
                          <a:latin typeface="Montserrat" pitchFamily="2" charset="77"/>
                        </a:rPr>
                        <a:t>Clasifica en base de características generales</a:t>
                      </a:r>
                    </a:p>
                  </a:txBody>
                  <a:tcPr marL="83229" marR="83229" marT="41615" marB="41615"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rgbClr val="C2D5E4"/>
                    </a:solidFill>
                  </a:tcPr>
                </a:tc>
                <a:tc>
                  <a:txBody>
                    <a:bodyPr/>
                    <a:lstStyle/>
                    <a:p>
                      <a:r>
                        <a:rPr lang="es-ES_tradnl" sz="1400" noProof="0">
                          <a:latin typeface="Montserrat" pitchFamily="2" charset="77"/>
                        </a:rPr>
                        <a:t>Clasifica formas por los atributos que los definen</a:t>
                      </a:r>
                    </a:p>
                  </a:txBody>
                  <a:tcPr marL="83229" marR="83229" marT="41615" marB="41615"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rgbClr val="9CBBD4"/>
                    </a:solidFill>
                  </a:tcPr>
                </a:tc>
                <a:extLst>
                  <a:ext uri="{0D108BD9-81ED-4DB2-BD59-A6C34878D82A}">
                    <a16:rowId xmlns:a16="http://schemas.microsoft.com/office/drawing/2014/main" val="1116067327"/>
                  </a:ext>
                </a:extLst>
              </a:tr>
              <a:tr h="607219">
                <a:tc>
                  <a:txBody>
                    <a:bodyPr/>
                    <a:lstStyle/>
                    <a:p>
                      <a:r>
                        <a:rPr lang="es-ES_tradnl" sz="1400" b="0" noProof="0">
                          <a:latin typeface="Montserrat" pitchFamily="2" charset="77"/>
                        </a:rPr>
                        <a:t>Nombrar formas</a:t>
                      </a:r>
                    </a:p>
                  </a:txBody>
                  <a:tcPr marL="83229" marR="83229" marT="41615" marB="41615"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400" noProof="0">
                          <a:latin typeface="Montserrat" pitchFamily="2" charset="77"/>
                        </a:rPr>
                        <a:t>Nombra formas básicas (círculos y cuadrados)</a:t>
                      </a:r>
                    </a:p>
                  </a:txBody>
                  <a:tcPr marL="83229" marR="83229" marT="41615" marB="41615"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rgbClr val="E2EBF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400" noProof="0" dirty="0">
                          <a:latin typeface="Montserrat" pitchFamily="2" charset="77"/>
                        </a:rPr>
                        <a:t>Aprende los nombres de algunas formas </a:t>
                      </a:r>
                      <a:r>
                        <a:rPr lang="es-ES_tradnl" sz="1400" noProof="0" dirty="0" err="1">
                          <a:latin typeface="Montserrat" pitchFamily="2" charset="77"/>
                        </a:rPr>
                        <a:t>bi</a:t>
                      </a:r>
                      <a:r>
                        <a:rPr lang="es-ES_tradnl" sz="1400" noProof="0" dirty="0">
                          <a:latin typeface="Montserrat" pitchFamily="2" charset="77"/>
                        </a:rPr>
                        <a:t>- y tridimensionales</a:t>
                      </a:r>
                    </a:p>
                  </a:txBody>
                  <a:tcPr marL="83229" marR="83229" marT="41615" marB="41615"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rgbClr val="C2D5E4"/>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400" noProof="0">
                          <a:latin typeface="Montserrat" pitchFamily="2" charset="77"/>
                        </a:rPr>
                        <a:t>Aprende más nombres de formas bi- y tridimensionales</a:t>
                      </a:r>
                    </a:p>
                  </a:txBody>
                  <a:tcPr marL="83229" marR="83229" marT="41615" marB="41615"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rgbClr val="9CBBD4"/>
                    </a:solidFill>
                  </a:tcPr>
                </a:tc>
                <a:extLst>
                  <a:ext uri="{0D108BD9-81ED-4DB2-BD59-A6C34878D82A}">
                    <a16:rowId xmlns:a16="http://schemas.microsoft.com/office/drawing/2014/main" val="26711894"/>
                  </a:ext>
                </a:extLst>
              </a:tr>
              <a:tr h="607219">
                <a:tc>
                  <a:txBody>
                    <a:bodyPr/>
                    <a:lstStyle/>
                    <a:p>
                      <a:r>
                        <a:rPr lang="es-ES_tradnl" sz="1400" b="0" noProof="0">
                          <a:latin typeface="Montserrat" pitchFamily="2" charset="77"/>
                        </a:rPr>
                        <a:t>Aprender sobre los atributos de las formas</a:t>
                      </a:r>
                    </a:p>
                  </a:txBody>
                  <a:tcPr marL="83229" marR="83229" marT="41615" marB="41615"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s-ES_tradnl" sz="1400" noProof="0" dirty="0">
                          <a:latin typeface="Montserrat" pitchFamily="2" charset="77"/>
                        </a:rPr>
                        <a:t>Notar atributos de las formas</a:t>
                      </a:r>
                    </a:p>
                  </a:txBody>
                  <a:tcPr marL="83229" marR="83229" marT="41615" marB="41615"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rgbClr val="E2EBF2"/>
                    </a:solidFill>
                  </a:tcPr>
                </a:tc>
                <a:tc>
                  <a:txBody>
                    <a:bodyPr/>
                    <a:lstStyle/>
                    <a:p>
                      <a:r>
                        <a:rPr lang="es-ES_tradnl" sz="1400" noProof="0" dirty="0">
                          <a:latin typeface="Montserrat" pitchFamily="2" charset="77"/>
                        </a:rPr>
                        <a:t>Identifica atributos de las formas</a:t>
                      </a:r>
                    </a:p>
                  </a:txBody>
                  <a:tcPr marL="83229" marR="83229" marT="41615" marB="41615"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rgbClr val="C2D5E4"/>
                    </a:solidFill>
                  </a:tcPr>
                </a:tc>
                <a:tc>
                  <a:txBody>
                    <a:bodyPr/>
                    <a:lstStyle/>
                    <a:p>
                      <a:r>
                        <a:rPr lang="es-ES_tradnl" sz="1400" noProof="0">
                          <a:latin typeface="Montserrat" pitchFamily="2" charset="77"/>
                        </a:rPr>
                        <a:t>Usa atributos para clasificar formas atípicas</a:t>
                      </a:r>
                    </a:p>
                  </a:txBody>
                  <a:tcPr marL="83229" marR="83229" marT="41615" marB="41615"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rgbClr val="9CBBD4"/>
                    </a:solidFill>
                  </a:tcPr>
                </a:tc>
                <a:extLst>
                  <a:ext uri="{0D108BD9-81ED-4DB2-BD59-A6C34878D82A}">
                    <a16:rowId xmlns:a16="http://schemas.microsoft.com/office/drawing/2014/main" val="4210947731"/>
                  </a:ext>
                </a:extLst>
              </a:tr>
              <a:tr h="607219">
                <a:tc>
                  <a:txBody>
                    <a:bodyPr/>
                    <a:lstStyle/>
                    <a:p>
                      <a:r>
                        <a:rPr lang="es-ES_tradnl" sz="1400" b="0" noProof="0" dirty="0">
                          <a:latin typeface="Montserrat" pitchFamily="2" charset="77"/>
                        </a:rPr>
                        <a:t>Componer y descomponer las formas</a:t>
                      </a:r>
                    </a:p>
                  </a:txBody>
                  <a:tcPr marL="83229" marR="83229" marT="41615" marB="41615"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s-ES_tradnl" sz="1400" noProof="0">
                          <a:latin typeface="Montserrat" pitchFamily="2" charset="77"/>
                        </a:rPr>
                        <a:t>No se aplica</a:t>
                      </a:r>
                    </a:p>
                  </a:txBody>
                  <a:tcPr marL="83229" marR="83229" marT="41615" marB="41615"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rgbClr val="E2EBF2"/>
                    </a:solidFill>
                  </a:tcPr>
                </a:tc>
                <a:tc>
                  <a:txBody>
                    <a:bodyPr/>
                    <a:lstStyle/>
                    <a:p>
                      <a:r>
                        <a:rPr lang="es-ES_tradnl" sz="1400" noProof="0" dirty="0">
                          <a:latin typeface="Montserrat" pitchFamily="2" charset="77"/>
                        </a:rPr>
                        <a:t>Compone nuevas formas de otras formas</a:t>
                      </a:r>
                    </a:p>
                  </a:txBody>
                  <a:tcPr marL="83229" marR="83229" marT="41615" marB="41615"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rgbClr val="C2D5E4"/>
                    </a:solidFill>
                  </a:tcPr>
                </a:tc>
                <a:tc>
                  <a:txBody>
                    <a:bodyPr/>
                    <a:lstStyle/>
                    <a:p>
                      <a:r>
                        <a:rPr lang="es-ES_tradnl" sz="1400" noProof="0" dirty="0">
                          <a:latin typeface="Montserrat" pitchFamily="2" charset="77"/>
                        </a:rPr>
                        <a:t>Aprende sobre partición</a:t>
                      </a:r>
                    </a:p>
                  </a:txBody>
                  <a:tcPr marL="83229" marR="83229" marT="41615" marB="41615"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rgbClr val="9CBBD4"/>
                    </a:solidFill>
                  </a:tcPr>
                </a:tc>
                <a:extLst>
                  <a:ext uri="{0D108BD9-81ED-4DB2-BD59-A6C34878D82A}">
                    <a16:rowId xmlns:a16="http://schemas.microsoft.com/office/drawing/2014/main" val="1180384307"/>
                  </a:ext>
                </a:extLst>
              </a:tr>
            </a:tbl>
          </a:graphicData>
        </a:graphic>
      </p:graphicFrame>
      <p:sp>
        <p:nvSpPr>
          <p:cNvPr id="3" name="Arrow: Right 2" descr="Arrow pointing from left to right to show progression of infants and toddlers to preschool, TK, and K to early elementary.">
            <a:extLst>
              <a:ext uri="{FF2B5EF4-FFF2-40B4-BE49-F238E27FC236}">
                <a16:creationId xmlns:a16="http://schemas.microsoft.com/office/drawing/2014/main" id="{30A6D76E-E839-413F-A99E-233C2D01F600}"/>
              </a:ext>
            </a:extLst>
          </p:cNvPr>
          <p:cNvSpPr/>
          <p:nvPr/>
        </p:nvSpPr>
        <p:spPr>
          <a:xfrm>
            <a:off x="2169687" y="2383207"/>
            <a:ext cx="9979924" cy="403194"/>
          </a:xfrm>
          <a:prstGeom prst="rightArrow">
            <a:avLst/>
          </a:prstGeom>
          <a:gradFill flip="none" rotWithShape="1">
            <a:gsLst>
              <a:gs pos="33900">
                <a:srgbClr val="B3D1E4"/>
              </a:gs>
              <a:gs pos="0">
                <a:schemeClr val="bg1"/>
              </a:gs>
              <a:gs pos="100000">
                <a:schemeClr val="tx2"/>
              </a:gs>
            </a:gsLst>
            <a:lin ang="0" scaled="1"/>
            <a:tileRect/>
          </a:gradFill>
          <a:ln w="254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anose="00000500000000000000" pitchFamily="50" charset="0"/>
            </a:endParaRPr>
          </a:p>
        </p:txBody>
      </p:sp>
    </p:spTree>
    <p:extLst>
      <p:ext uri="{BB962C8B-B14F-4D97-AF65-F5344CB8AC3E}">
        <p14:creationId xmlns:p14="http://schemas.microsoft.com/office/powerpoint/2010/main" val="25936763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1536C-D764-8E49-E9BC-F14C58EB3909}"/>
              </a:ext>
            </a:extLst>
          </p:cNvPr>
          <p:cNvSpPr>
            <a:spLocks noGrp="1"/>
          </p:cNvSpPr>
          <p:nvPr>
            <p:ph type="title"/>
          </p:nvPr>
        </p:nvSpPr>
        <p:spPr/>
        <p:txBody>
          <a:bodyPr/>
          <a:lstStyle/>
          <a:p>
            <a:r>
              <a:rPr lang="es-US" dirty="0"/>
              <a:t>Objetivos de la sesión </a:t>
            </a:r>
            <a:endParaRPr lang="en-US" b="1" dirty="0">
              <a:solidFill>
                <a:schemeClr val="bg1"/>
              </a:solidFill>
              <a:latin typeface="Montserrat" pitchFamily="2" charset="77"/>
            </a:endParaRPr>
          </a:p>
        </p:txBody>
      </p:sp>
      <p:sp>
        <p:nvSpPr>
          <p:cNvPr id="3" name="Content Placeholder 2">
            <a:extLst>
              <a:ext uri="{FF2B5EF4-FFF2-40B4-BE49-F238E27FC236}">
                <a16:creationId xmlns:a16="http://schemas.microsoft.com/office/drawing/2014/main" id="{E1718584-69B8-5F62-20C4-A6C61F18891C}"/>
              </a:ext>
            </a:extLst>
          </p:cNvPr>
          <p:cNvSpPr>
            <a:spLocks noGrp="1"/>
          </p:cNvSpPr>
          <p:nvPr>
            <p:ph idx="1"/>
          </p:nvPr>
        </p:nvSpPr>
        <p:spPr/>
        <p:txBody>
          <a:bodyPr>
            <a:normAutofit/>
          </a:bodyPr>
          <a:lstStyle/>
          <a:p>
            <a:r>
              <a:rPr lang="es-ES_tradnl" b="0" i="0" dirty="0">
                <a:solidFill>
                  <a:srgbClr val="000000"/>
                </a:solidFill>
                <a:effectLst/>
                <a:highlight>
                  <a:srgbClr val="FFFFFF"/>
                </a:highlight>
                <a:latin typeface="Montserrat" pitchFamily="2" charset="77"/>
              </a:rPr>
              <a:t>Explorar y jugar con las formas.</a:t>
            </a:r>
          </a:p>
          <a:p>
            <a:r>
              <a:rPr lang="es-ES_tradnl" b="0" i="0" dirty="0">
                <a:solidFill>
                  <a:srgbClr val="000000"/>
                </a:solidFill>
                <a:effectLst/>
                <a:highlight>
                  <a:srgbClr val="FFFFFF"/>
                </a:highlight>
                <a:latin typeface="Montserrat" pitchFamily="2" charset="77"/>
              </a:rPr>
              <a:t>Describir cinco componentes clave del aprendizaje de las formas.</a:t>
            </a:r>
          </a:p>
          <a:p>
            <a:r>
              <a:rPr lang="es-ES_tradnl" b="0" i="0" dirty="0">
                <a:solidFill>
                  <a:srgbClr val="000000"/>
                </a:solidFill>
                <a:effectLst/>
                <a:highlight>
                  <a:srgbClr val="FFFFFF"/>
                </a:highlight>
                <a:latin typeface="Montserrat" pitchFamily="2" charset="77"/>
              </a:rPr>
              <a:t>Examinar la manera en que los niños desarrollan conocimientos y habilidades en</a:t>
            </a:r>
            <a:r>
              <a:rPr lang="es-ES_tradnl" dirty="0">
                <a:solidFill>
                  <a:srgbClr val="000000"/>
                </a:solidFill>
                <a:highlight>
                  <a:srgbClr val="FFFFFF"/>
                </a:highlight>
              </a:rPr>
              <a:t> </a:t>
            </a:r>
            <a:r>
              <a:rPr lang="es-ES_tradnl" b="0" i="0" dirty="0">
                <a:solidFill>
                  <a:srgbClr val="000000"/>
                </a:solidFill>
                <a:effectLst/>
                <a:highlight>
                  <a:srgbClr val="FFFFFF"/>
                </a:highlight>
                <a:latin typeface="Montserrat" pitchFamily="2" charset="77"/>
              </a:rPr>
              <a:t>geometría.</a:t>
            </a:r>
            <a:endParaRPr lang="es-ES_tradnl" dirty="0"/>
          </a:p>
        </p:txBody>
      </p:sp>
    </p:spTree>
    <p:extLst>
      <p:ext uri="{BB962C8B-B14F-4D97-AF65-F5344CB8AC3E}">
        <p14:creationId xmlns:p14="http://schemas.microsoft.com/office/powerpoint/2010/main" val="26870539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86DEC9-E9EA-D8A1-28A8-F44B638758EE}"/>
              </a:ext>
            </a:extLst>
          </p:cNvPr>
          <p:cNvSpPr>
            <a:spLocks noGrp="1"/>
          </p:cNvSpPr>
          <p:nvPr>
            <p:ph type="title"/>
          </p:nvPr>
        </p:nvSpPr>
        <p:spPr>
          <a:xfrm>
            <a:off x="851646" y="237744"/>
            <a:ext cx="10834075" cy="507831"/>
          </a:xfrm>
        </p:spPr>
        <p:txBody>
          <a:bodyPr/>
          <a:lstStyle/>
          <a:p>
            <a:r>
              <a:rPr lang="es-US" b="1" kern="100" dirty="0">
                <a:effectLst/>
                <a:ea typeface="DengXian Light" panose="02010600030101010101" pitchFamily="2" charset="-122"/>
                <a:cs typeface="Times New Roman" panose="02020603050405020304" pitchFamily="18" charset="0"/>
              </a:rPr>
              <a:t>Reflexionar: Actitudes sobre la geometría</a:t>
            </a:r>
            <a:endParaRPr lang="en-US" dirty="0"/>
          </a:p>
        </p:txBody>
      </p:sp>
      <p:sp>
        <p:nvSpPr>
          <p:cNvPr id="3" name="Content Placeholder 2">
            <a:extLst>
              <a:ext uri="{FF2B5EF4-FFF2-40B4-BE49-F238E27FC236}">
                <a16:creationId xmlns:a16="http://schemas.microsoft.com/office/drawing/2014/main" id="{20023B83-FB4F-FCF1-DA20-E13F5DD9B238}"/>
              </a:ext>
            </a:extLst>
          </p:cNvPr>
          <p:cNvSpPr>
            <a:spLocks noGrp="1"/>
          </p:cNvSpPr>
          <p:nvPr>
            <p:ph idx="1"/>
          </p:nvPr>
        </p:nvSpPr>
        <p:spPr/>
        <p:txBody>
          <a:bodyPr/>
          <a:lstStyle/>
          <a:p>
            <a:r>
              <a:rPr lang="es-US" sz="2800" kern="0" dirty="0">
                <a:solidFill>
                  <a:srgbClr val="000000"/>
                </a:solidFill>
                <a:effectLst/>
                <a:ea typeface="Times New Roman" panose="02020603050405020304" pitchFamily="18" charset="0"/>
                <a:cs typeface="Calibri" panose="020F0502020204030204" pitchFamily="34" charset="0"/>
              </a:rPr>
              <a:t>Cuando pienso en geometría, siento...</a:t>
            </a:r>
            <a:endParaRPr lang="es-419" sz="2800" kern="100" dirty="0">
              <a:effectLst/>
              <a:ea typeface="Calibri" panose="020F0502020204030204" pitchFamily="34" charset="0"/>
              <a:cs typeface="Times New Roman" panose="02020603050405020304" pitchFamily="18" charset="0"/>
            </a:endParaRPr>
          </a:p>
          <a:p>
            <a:r>
              <a:rPr lang="es-US" sz="2800" kern="0" dirty="0">
                <a:solidFill>
                  <a:srgbClr val="000000"/>
                </a:solidFill>
                <a:effectLst/>
                <a:ea typeface="Times New Roman" panose="02020603050405020304" pitchFamily="18" charset="0"/>
                <a:cs typeface="Calibri" panose="020F0502020204030204" pitchFamily="34" charset="0"/>
              </a:rPr>
              <a:t>Un poderoso recuerdo que tengo de la geometría es...</a:t>
            </a:r>
            <a:endParaRPr lang="es-419" sz="2800" kern="100" dirty="0">
              <a:effectLst/>
              <a:ea typeface="Calibri" panose="020F0502020204030204" pitchFamily="34" charset="0"/>
              <a:cs typeface="Times New Roman" panose="02020603050405020304" pitchFamily="18" charset="0"/>
            </a:endParaRPr>
          </a:p>
          <a:p>
            <a:r>
              <a:rPr lang="es-US" sz="2800" kern="0" dirty="0">
                <a:solidFill>
                  <a:srgbClr val="000000"/>
                </a:solidFill>
                <a:effectLst/>
                <a:ea typeface="Times New Roman" panose="02020603050405020304" pitchFamily="18" charset="0"/>
                <a:cs typeface="Calibri" panose="020F0502020204030204" pitchFamily="34" charset="0"/>
              </a:rPr>
              <a:t>Lo que más me gusta de la geometría es...</a:t>
            </a:r>
            <a:endParaRPr lang="es-419" sz="2800" kern="100" dirty="0">
              <a:effectLst/>
              <a:ea typeface="Calibri" panose="020F0502020204030204" pitchFamily="34" charset="0"/>
              <a:cs typeface="Times New Roman" panose="02020603050405020304" pitchFamily="18" charset="0"/>
            </a:endParaRPr>
          </a:p>
          <a:p>
            <a:r>
              <a:rPr lang="es-US" sz="2800" kern="0" dirty="0">
                <a:solidFill>
                  <a:srgbClr val="000000"/>
                </a:solidFill>
                <a:effectLst/>
                <a:ea typeface="Times New Roman" panose="02020603050405020304" pitchFamily="18" charset="0"/>
                <a:cs typeface="Calibri" panose="020F0502020204030204" pitchFamily="34" charset="0"/>
              </a:rPr>
              <a:t>Lo que me parece desafiante sobre la geometría es...</a:t>
            </a:r>
            <a:endParaRPr lang="en-US" sz="2800" dirty="0"/>
          </a:p>
        </p:txBody>
      </p:sp>
    </p:spTree>
    <p:extLst>
      <p:ext uri="{BB962C8B-B14F-4D97-AF65-F5344CB8AC3E}">
        <p14:creationId xmlns:p14="http://schemas.microsoft.com/office/powerpoint/2010/main" val="6231420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44A201E-44DB-D1CE-7BEA-DBCFDA52BF06}"/>
              </a:ext>
            </a:extLst>
          </p:cNvPr>
          <p:cNvSpPr>
            <a:spLocks noGrp="1"/>
          </p:cNvSpPr>
          <p:nvPr>
            <p:ph type="title"/>
          </p:nvPr>
        </p:nvSpPr>
        <p:spPr>
          <a:xfrm>
            <a:off x="1146517" y="2718034"/>
            <a:ext cx="6914271" cy="1421928"/>
          </a:xfrm>
        </p:spPr>
        <p:txBody>
          <a:bodyPr/>
          <a:lstStyle/>
          <a:p>
            <a:pPr algn="l"/>
            <a:r>
              <a:rPr lang="es-ES_tradnl" dirty="0"/>
              <a:t>Geometría: </a:t>
            </a:r>
            <a:br>
              <a:rPr lang="es-ES_tradnl" dirty="0"/>
            </a:br>
            <a:r>
              <a:rPr lang="es-ES_tradnl" dirty="0"/>
              <a:t>Visión general</a:t>
            </a:r>
            <a:endParaRPr lang="en-US" dirty="0"/>
          </a:p>
        </p:txBody>
      </p:sp>
    </p:spTree>
    <p:extLst>
      <p:ext uri="{BB962C8B-B14F-4D97-AF65-F5344CB8AC3E}">
        <p14:creationId xmlns:p14="http://schemas.microsoft.com/office/powerpoint/2010/main" val="21928921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760D3F-A267-B843-0456-DB38FD4B1357}"/>
              </a:ext>
            </a:extLst>
          </p:cNvPr>
          <p:cNvSpPr>
            <a:spLocks noGrp="1"/>
          </p:cNvSpPr>
          <p:nvPr>
            <p:ph type="title"/>
          </p:nvPr>
        </p:nvSpPr>
        <p:spPr/>
        <p:txBody>
          <a:bodyPr/>
          <a:lstStyle/>
          <a:p>
            <a:r>
              <a:rPr lang="es-US" dirty="0"/>
              <a:t>Definición</a:t>
            </a:r>
            <a:r>
              <a:rPr lang="en-US" dirty="0"/>
              <a:t> </a:t>
            </a:r>
            <a:r>
              <a:rPr lang="es-419" dirty="0"/>
              <a:t>de geometría</a:t>
            </a:r>
            <a:endParaRPr lang="en-US" dirty="0"/>
          </a:p>
        </p:txBody>
      </p:sp>
      <p:sp>
        <p:nvSpPr>
          <p:cNvPr id="3" name="Content Placeholder 2">
            <a:extLst>
              <a:ext uri="{FF2B5EF4-FFF2-40B4-BE49-F238E27FC236}">
                <a16:creationId xmlns:a16="http://schemas.microsoft.com/office/drawing/2014/main" id="{661DA2D5-FD73-0201-3C44-B6C5CC5A6439}"/>
              </a:ext>
            </a:extLst>
          </p:cNvPr>
          <p:cNvSpPr>
            <a:spLocks noGrp="1"/>
          </p:cNvSpPr>
          <p:nvPr>
            <p:ph idx="1"/>
          </p:nvPr>
        </p:nvSpPr>
        <p:spPr>
          <a:xfrm>
            <a:off x="851646" y="1253331"/>
            <a:ext cx="10834075" cy="3880713"/>
          </a:xfrm>
        </p:spPr>
        <p:txBody>
          <a:bodyPr>
            <a:normAutofit lnSpcReduction="10000"/>
          </a:bodyPr>
          <a:lstStyle/>
          <a:p>
            <a:pPr marL="0" indent="0">
              <a:buNone/>
            </a:pPr>
            <a:r>
              <a:rPr lang="es-419" dirty="0"/>
              <a:t>Geometría es la matemática </a:t>
            </a:r>
            <a:br>
              <a:rPr lang="es-419" dirty="0"/>
            </a:br>
            <a:r>
              <a:rPr lang="es-419" dirty="0"/>
              <a:t>de: </a:t>
            </a:r>
          </a:p>
          <a:p>
            <a:r>
              <a:rPr lang="es-419" dirty="0"/>
              <a:t>Formas </a:t>
            </a:r>
          </a:p>
          <a:p>
            <a:r>
              <a:rPr lang="es-419" dirty="0"/>
              <a:t>Tamaños</a:t>
            </a:r>
          </a:p>
          <a:p>
            <a:r>
              <a:rPr lang="es-419" dirty="0"/>
              <a:t>Ángulos</a:t>
            </a:r>
          </a:p>
          <a:p>
            <a:r>
              <a:rPr lang="es-419" dirty="0"/>
              <a:t>Puntos</a:t>
            </a:r>
          </a:p>
          <a:p>
            <a:r>
              <a:rPr lang="es-419" dirty="0"/>
              <a:t>Líneas</a:t>
            </a:r>
          </a:p>
          <a:p>
            <a:r>
              <a:rPr lang="es-419" dirty="0"/>
              <a:t>Dimensiones</a:t>
            </a:r>
          </a:p>
        </p:txBody>
      </p:sp>
      <p:pic>
        <p:nvPicPr>
          <p:cNvPr id="4" name="Content Placeholder 5">
            <a:extLst>
              <a:ext uri="{FF2B5EF4-FFF2-40B4-BE49-F238E27FC236}">
                <a16:creationId xmlns:a16="http://schemas.microsoft.com/office/drawing/2014/main" id="{0250D819-0634-DD15-306E-BC9DB946D1E9}"/>
              </a:ext>
              <a:ext uri="{C183D7F6-B498-43B3-948B-1728B52AA6E4}">
                <adec:decorative xmlns:adec="http://schemas.microsoft.com/office/drawing/2017/decorative" val="1"/>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colorTemperature colorTemp="5300"/>
                    </a14:imgEffect>
                  </a14:imgLayer>
                </a14:imgProps>
              </a:ext>
              <a:ext uri="{28A0092B-C50C-407E-A947-70E740481C1C}">
                <a14:useLocalDpi xmlns:a14="http://schemas.microsoft.com/office/drawing/2010/main"/>
              </a:ext>
            </a:extLst>
          </a:blip>
          <a:srcRect/>
          <a:stretch/>
        </p:blipFill>
        <p:spPr>
          <a:xfrm flipH="1">
            <a:off x="6287176" y="958309"/>
            <a:ext cx="5904824" cy="5309487"/>
          </a:xfrm>
          <a:prstGeom prst="rect">
            <a:avLst/>
          </a:prstGeom>
        </p:spPr>
      </p:pic>
      <p:sp>
        <p:nvSpPr>
          <p:cNvPr id="6" name="TextBox 5">
            <a:extLst>
              <a:ext uri="{FF2B5EF4-FFF2-40B4-BE49-F238E27FC236}">
                <a16:creationId xmlns:a16="http://schemas.microsoft.com/office/drawing/2014/main" id="{B2469A82-87E9-F6E6-9A19-9D7CA2D9498F}"/>
              </a:ext>
            </a:extLst>
          </p:cNvPr>
          <p:cNvSpPr txBox="1"/>
          <p:nvPr/>
        </p:nvSpPr>
        <p:spPr>
          <a:xfrm>
            <a:off x="851646" y="4857045"/>
            <a:ext cx="5244354" cy="276999"/>
          </a:xfrm>
          <a:prstGeom prst="rect">
            <a:avLst/>
          </a:prstGeom>
          <a:noFill/>
        </p:spPr>
        <p:txBody>
          <a:bodyPr wrap="square" rtlCol="0">
            <a:spAutoFit/>
          </a:bodyPr>
          <a:lstStyle/>
          <a:p>
            <a:r>
              <a:rPr lang="en-US" sz="1200" dirty="0">
                <a:solidFill>
                  <a:srgbClr val="767676"/>
                </a:solidFill>
                <a:latin typeface="Montserrat" panose="00000500000000000000" pitchFamily="50" charset="0"/>
              </a:rPr>
              <a:t>Oxford English Dictionary (n.d.)</a:t>
            </a:r>
            <a:endParaRPr lang="en-US" sz="1200" i="1" dirty="0">
              <a:solidFill>
                <a:srgbClr val="767676"/>
              </a:solidFill>
              <a:latin typeface="Montserrat" panose="00000500000000000000" pitchFamily="50" charset="0"/>
            </a:endParaRPr>
          </a:p>
        </p:txBody>
      </p:sp>
    </p:spTree>
    <p:extLst>
      <p:ext uri="{BB962C8B-B14F-4D97-AF65-F5344CB8AC3E}">
        <p14:creationId xmlns:p14="http://schemas.microsoft.com/office/powerpoint/2010/main" val="8426687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1536C-D764-8E49-E9BC-F14C58EB3909}"/>
              </a:ext>
            </a:extLst>
          </p:cNvPr>
          <p:cNvSpPr>
            <a:spLocks noGrp="1"/>
          </p:cNvSpPr>
          <p:nvPr>
            <p:ph type="title"/>
          </p:nvPr>
        </p:nvSpPr>
        <p:spPr/>
        <p:txBody>
          <a:bodyPr/>
          <a:lstStyle/>
          <a:p>
            <a:r>
              <a:rPr lang="es-US" dirty="0"/>
              <a:t>¡La geometría está en todas partes!</a:t>
            </a:r>
            <a:endParaRPr lang="en-US" b="1" dirty="0">
              <a:solidFill>
                <a:schemeClr val="bg1"/>
              </a:solidFill>
              <a:latin typeface="Montserrat" pitchFamily="2" charset="77"/>
            </a:endParaRPr>
          </a:p>
        </p:txBody>
      </p:sp>
      <p:pic>
        <p:nvPicPr>
          <p:cNvPr id="7" name="Picture 6" descr="Una persona envuelve un regalo en una mesa con un árbol decorado de fondo.">
            <a:extLst>
              <a:ext uri="{FF2B5EF4-FFF2-40B4-BE49-F238E27FC236}">
                <a16:creationId xmlns:a16="http://schemas.microsoft.com/office/drawing/2014/main" id="{48390813-9E42-A535-4221-1BBCE28FEFE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77569" y="1245096"/>
            <a:ext cx="3563354" cy="3481241"/>
          </a:xfrm>
          <a:prstGeom prst="rect">
            <a:avLst/>
          </a:prstGeom>
        </p:spPr>
      </p:pic>
      <p:sp>
        <p:nvSpPr>
          <p:cNvPr id="3" name="Content Placeholder 4">
            <a:extLst>
              <a:ext uri="{FF2B5EF4-FFF2-40B4-BE49-F238E27FC236}">
                <a16:creationId xmlns:a16="http://schemas.microsoft.com/office/drawing/2014/main" id="{5109FDE3-B18A-4622-E45F-91CDFA807FA8}"/>
              </a:ext>
            </a:extLst>
          </p:cNvPr>
          <p:cNvSpPr txBox="1">
            <a:spLocks/>
          </p:cNvSpPr>
          <p:nvPr/>
        </p:nvSpPr>
        <p:spPr>
          <a:xfrm>
            <a:off x="677569" y="4823335"/>
            <a:ext cx="3563352" cy="1210851"/>
          </a:xfrm>
          <a:prstGeom prst="rect">
            <a:avLst/>
          </a:prstGeom>
        </p:spPr>
        <p:txBody>
          <a:bodyPr>
            <a:noAutofit/>
          </a:bodyPr>
          <a:lstStyle>
            <a:lvl1pPr marL="228600" indent="-228600" algn="l" defTabSz="914400" rtl="0" eaLnBrk="1" latinLnBrk="0" hangingPunct="1">
              <a:lnSpc>
                <a:spcPct val="90000"/>
              </a:lnSpc>
              <a:spcBef>
                <a:spcPts val="1000"/>
              </a:spcBef>
              <a:buClr>
                <a:srgbClr val="2078AE"/>
              </a:buClr>
              <a:buFont typeface="Arial" panose="020B0604020202020204" pitchFamily="34" charset="0"/>
              <a:buChar char="•"/>
              <a:defRPr sz="2800" kern="1200">
                <a:solidFill>
                  <a:srgbClr val="0F173D"/>
                </a:solidFill>
                <a:latin typeface="Proxima Nova" panose="02000506030000020004" pitchFamily="50" charset="0"/>
                <a:ea typeface="+mn-ea"/>
                <a:cs typeface="+mn-cs"/>
              </a:defRPr>
            </a:lvl1pPr>
            <a:lvl2pPr marL="685800" indent="-228600" algn="l" defTabSz="914400" rtl="0" eaLnBrk="1" latinLnBrk="0" hangingPunct="1">
              <a:lnSpc>
                <a:spcPct val="90000"/>
              </a:lnSpc>
              <a:spcBef>
                <a:spcPts val="500"/>
              </a:spcBef>
              <a:buClr>
                <a:srgbClr val="2078AE"/>
              </a:buClr>
              <a:buFont typeface="Arial" panose="020B0604020202020204" pitchFamily="34" charset="0"/>
              <a:buChar char="•"/>
              <a:defRPr sz="2400" kern="1200">
                <a:solidFill>
                  <a:srgbClr val="0F173D"/>
                </a:solidFill>
                <a:latin typeface="Proxima Nova" panose="02000506030000020004" pitchFamily="50" charset="0"/>
                <a:ea typeface="+mn-ea"/>
                <a:cs typeface="+mn-cs"/>
              </a:defRPr>
            </a:lvl2pPr>
            <a:lvl3pPr marL="1143000" indent="-228600" algn="l" defTabSz="914400" rtl="0" eaLnBrk="1" latinLnBrk="0" hangingPunct="1">
              <a:lnSpc>
                <a:spcPct val="90000"/>
              </a:lnSpc>
              <a:spcBef>
                <a:spcPts val="500"/>
              </a:spcBef>
              <a:buClr>
                <a:srgbClr val="2078AE"/>
              </a:buClr>
              <a:buFont typeface="Arial" panose="020B0604020202020204" pitchFamily="34" charset="0"/>
              <a:buChar char="•"/>
              <a:defRPr sz="2000" kern="1200">
                <a:solidFill>
                  <a:srgbClr val="0F173D"/>
                </a:solidFill>
                <a:latin typeface="Proxima Nova" panose="02000506030000020004" pitchFamily="50" charset="0"/>
                <a:ea typeface="+mn-ea"/>
                <a:cs typeface="+mn-cs"/>
              </a:defRPr>
            </a:lvl3pPr>
            <a:lvl4pPr marL="1600200" indent="-228600" algn="l" defTabSz="914400" rtl="0" eaLnBrk="1" latinLnBrk="0" hangingPunct="1">
              <a:lnSpc>
                <a:spcPct val="90000"/>
              </a:lnSpc>
              <a:spcBef>
                <a:spcPts val="500"/>
              </a:spcBef>
              <a:buClr>
                <a:srgbClr val="2078AE"/>
              </a:buClr>
              <a:buFont typeface="Arial" panose="020B0604020202020204" pitchFamily="34" charset="0"/>
              <a:buChar char="•"/>
              <a:defRPr sz="1800" kern="1200">
                <a:solidFill>
                  <a:srgbClr val="0F173D"/>
                </a:solidFill>
                <a:latin typeface="Proxima Nova" panose="02000506030000020004" pitchFamily="50" charset="0"/>
                <a:ea typeface="+mn-ea"/>
                <a:cs typeface="+mn-cs"/>
              </a:defRPr>
            </a:lvl4pPr>
            <a:lvl5pPr marL="2057400" indent="-228600" algn="l" defTabSz="914400" rtl="0" eaLnBrk="1" latinLnBrk="0" hangingPunct="1">
              <a:lnSpc>
                <a:spcPct val="90000"/>
              </a:lnSpc>
              <a:spcBef>
                <a:spcPts val="500"/>
              </a:spcBef>
              <a:buClr>
                <a:srgbClr val="2078AE"/>
              </a:buClr>
              <a:buFont typeface="Arial" panose="020B0604020202020204" pitchFamily="34" charset="0"/>
              <a:buChar char="•"/>
              <a:defRPr sz="1800" kern="1200">
                <a:solidFill>
                  <a:srgbClr val="0F173D"/>
                </a:solidFill>
                <a:latin typeface="Proxima Nova" panose="02000506030000020004"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419" sz="2400" dirty="0">
                <a:solidFill>
                  <a:srgbClr val="3F3F3F"/>
                </a:solidFill>
                <a:effectLst/>
                <a:latin typeface="Montserrat" pitchFamily="2" charset="77"/>
                <a:cs typeface="Helvetica" panose="020B0604020202020204" pitchFamily="34" charset="0"/>
              </a:rPr>
              <a:t>Los adultos usan la geometría en sus vidas diarias</a:t>
            </a:r>
            <a:r>
              <a:rPr lang="es-419" sz="2400" dirty="0">
                <a:solidFill>
                  <a:srgbClr val="3F3F3F"/>
                </a:solidFill>
                <a:latin typeface="Montserrat" pitchFamily="2" charset="77"/>
                <a:cs typeface="Helvetica" panose="020B0604020202020204" pitchFamily="34" charset="0"/>
              </a:rPr>
              <a:t>.</a:t>
            </a:r>
          </a:p>
        </p:txBody>
      </p:sp>
      <p:pic>
        <p:nvPicPr>
          <p:cNvPr id="13" name="Picture 12" descr="Una mesa con diferentes herramientas, como una cinta métrica y reglas.">
            <a:extLst>
              <a:ext uri="{FF2B5EF4-FFF2-40B4-BE49-F238E27FC236}">
                <a16:creationId xmlns:a16="http://schemas.microsoft.com/office/drawing/2014/main" id="{26A16710-B802-7DB5-33B0-441ECC46FC2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228"/>
          <a:stretch/>
        </p:blipFill>
        <p:spPr>
          <a:xfrm>
            <a:off x="4550100" y="1226270"/>
            <a:ext cx="3301573" cy="3499395"/>
          </a:xfrm>
          <a:prstGeom prst="rect">
            <a:avLst/>
          </a:prstGeom>
        </p:spPr>
      </p:pic>
      <p:sp>
        <p:nvSpPr>
          <p:cNvPr id="10" name="Content Placeholder 4">
            <a:extLst>
              <a:ext uri="{FF2B5EF4-FFF2-40B4-BE49-F238E27FC236}">
                <a16:creationId xmlns:a16="http://schemas.microsoft.com/office/drawing/2014/main" id="{2D866C0F-AF1D-01FA-62F1-3C10A0685A9C}"/>
              </a:ext>
            </a:extLst>
          </p:cNvPr>
          <p:cNvSpPr txBox="1">
            <a:spLocks/>
          </p:cNvSpPr>
          <p:nvPr/>
        </p:nvSpPr>
        <p:spPr>
          <a:xfrm>
            <a:off x="4487006" y="4823334"/>
            <a:ext cx="3364668" cy="121085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2078AE"/>
              </a:buClr>
              <a:buFont typeface="Arial" panose="020B0604020202020204" pitchFamily="34" charset="0"/>
              <a:buChar char="•"/>
              <a:defRPr sz="2800" kern="1200">
                <a:solidFill>
                  <a:srgbClr val="0F173D"/>
                </a:solidFill>
                <a:latin typeface="Proxima Nova" panose="02000506030000020004" pitchFamily="50" charset="0"/>
                <a:ea typeface="+mn-ea"/>
                <a:cs typeface="+mn-cs"/>
              </a:defRPr>
            </a:lvl1pPr>
            <a:lvl2pPr marL="685800" indent="-228600" algn="l" defTabSz="914400" rtl="0" eaLnBrk="1" latinLnBrk="0" hangingPunct="1">
              <a:lnSpc>
                <a:spcPct val="90000"/>
              </a:lnSpc>
              <a:spcBef>
                <a:spcPts val="500"/>
              </a:spcBef>
              <a:buClr>
                <a:srgbClr val="2078AE"/>
              </a:buClr>
              <a:buFont typeface="Arial" panose="020B0604020202020204" pitchFamily="34" charset="0"/>
              <a:buChar char="•"/>
              <a:defRPr sz="2400" kern="1200">
                <a:solidFill>
                  <a:srgbClr val="0F173D"/>
                </a:solidFill>
                <a:latin typeface="Proxima Nova" panose="02000506030000020004" pitchFamily="50" charset="0"/>
                <a:ea typeface="+mn-ea"/>
                <a:cs typeface="+mn-cs"/>
              </a:defRPr>
            </a:lvl2pPr>
            <a:lvl3pPr marL="1143000" indent="-228600" algn="l" defTabSz="914400" rtl="0" eaLnBrk="1" latinLnBrk="0" hangingPunct="1">
              <a:lnSpc>
                <a:spcPct val="90000"/>
              </a:lnSpc>
              <a:spcBef>
                <a:spcPts val="500"/>
              </a:spcBef>
              <a:buClr>
                <a:srgbClr val="2078AE"/>
              </a:buClr>
              <a:buFont typeface="Arial" panose="020B0604020202020204" pitchFamily="34" charset="0"/>
              <a:buChar char="•"/>
              <a:defRPr sz="2000" kern="1200">
                <a:solidFill>
                  <a:srgbClr val="0F173D"/>
                </a:solidFill>
                <a:latin typeface="Proxima Nova" panose="02000506030000020004" pitchFamily="50" charset="0"/>
                <a:ea typeface="+mn-ea"/>
                <a:cs typeface="+mn-cs"/>
              </a:defRPr>
            </a:lvl3pPr>
            <a:lvl4pPr marL="1600200" indent="-228600" algn="l" defTabSz="914400" rtl="0" eaLnBrk="1" latinLnBrk="0" hangingPunct="1">
              <a:lnSpc>
                <a:spcPct val="90000"/>
              </a:lnSpc>
              <a:spcBef>
                <a:spcPts val="500"/>
              </a:spcBef>
              <a:buClr>
                <a:srgbClr val="2078AE"/>
              </a:buClr>
              <a:buFont typeface="Arial" panose="020B0604020202020204" pitchFamily="34" charset="0"/>
              <a:buChar char="•"/>
              <a:defRPr sz="1800" kern="1200">
                <a:solidFill>
                  <a:srgbClr val="0F173D"/>
                </a:solidFill>
                <a:latin typeface="Proxima Nova" panose="02000506030000020004" pitchFamily="50" charset="0"/>
                <a:ea typeface="+mn-ea"/>
                <a:cs typeface="+mn-cs"/>
              </a:defRPr>
            </a:lvl4pPr>
            <a:lvl5pPr marL="2057400" indent="-228600" algn="l" defTabSz="914400" rtl="0" eaLnBrk="1" latinLnBrk="0" hangingPunct="1">
              <a:lnSpc>
                <a:spcPct val="90000"/>
              </a:lnSpc>
              <a:spcBef>
                <a:spcPts val="500"/>
              </a:spcBef>
              <a:buClr>
                <a:srgbClr val="2078AE"/>
              </a:buClr>
              <a:buFont typeface="Arial" panose="020B0604020202020204" pitchFamily="34" charset="0"/>
              <a:buChar char="•"/>
              <a:defRPr sz="1800" kern="1200">
                <a:solidFill>
                  <a:srgbClr val="0F173D"/>
                </a:solidFill>
                <a:latin typeface="Proxima Nova" panose="02000506030000020004"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419" sz="2400" dirty="0">
                <a:solidFill>
                  <a:srgbClr val="3F3F3F"/>
                </a:solidFill>
                <a:effectLst/>
                <a:latin typeface="Montserrat" pitchFamily="2" charset="77"/>
                <a:cs typeface="Helvetica" panose="020B0604020202020204" pitchFamily="34" charset="0"/>
              </a:rPr>
              <a:t>Las habilidades de </a:t>
            </a:r>
            <a:r>
              <a:rPr lang="es-419" sz="2400" dirty="0">
                <a:solidFill>
                  <a:srgbClr val="3F3F3F"/>
                </a:solidFill>
                <a:latin typeface="Montserrat" pitchFamily="2" charset="77"/>
                <a:cs typeface="Helvetica" panose="020B0604020202020204" pitchFamily="34" charset="0"/>
              </a:rPr>
              <a:t>geometría se aplican en muchas profesiones</a:t>
            </a:r>
            <a:r>
              <a:rPr lang="es-419" sz="2400" dirty="0">
                <a:solidFill>
                  <a:srgbClr val="3F3F3F"/>
                </a:solidFill>
                <a:effectLst/>
                <a:latin typeface="Montserrat" pitchFamily="2" charset="77"/>
                <a:cs typeface="Helvetica" panose="020B0604020202020204" pitchFamily="34" charset="0"/>
              </a:rPr>
              <a:t>.</a:t>
            </a:r>
          </a:p>
        </p:txBody>
      </p:sp>
      <p:pic>
        <p:nvPicPr>
          <p:cNvPr id="5" name="Content Placeholder 5" descr="Un niño sujeta una pelota mientras está de pie entre juegos infantiles de formas variadas.">
            <a:extLst>
              <a:ext uri="{FF2B5EF4-FFF2-40B4-BE49-F238E27FC236}">
                <a16:creationId xmlns:a16="http://schemas.microsoft.com/office/drawing/2014/main" id="{6A49D2C7-DD5A-4138-6784-9FDC3DA00B4E}"/>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160850" y="1234207"/>
            <a:ext cx="3301573" cy="3491458"/>
          </a:xfrm>
          <a:prstGeom prst="rect">
            <a:avLst/>
          </a:prstGeom>
        </p:spPr>
      </p:pic>
      <p:sp>
        <p:nvSpPr>
          <p:cNvPr id="11" name="Content Placeholder 4">
            <a:extLst>
              <a:ext uri="{FF2B5EF4-FFF2-40B4-BE49-F238E27FC236}">
                <a16:creationId xmlns:a16="http://schemas.microsoft.com/office/drawing/2014/main" id="{1B4152C7-448D-C8CE-8C45-FD678B649952}"/>
              </a:ext>
            </a:extLst>
          </p:cNvPr>
          <p:cNvSpPr txBox="1">
            <a:spLocks/>
          </p:cNvSpPr>
          <p:nvPr/>
        </p:nvSpPr>
        <p:spPr>
          <a:xfrm>
            <a:off x="8160850" y="4823335"/>
            <a:ext cx="3301573" cy="121085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2078AE"/>
              </a:buClr>
              <a:buFont typeface="Arial" panose="020B0604020202020204" pitchFamily="34" charset="0"/>
              <a:buChar char="•"/>
              <a:defRPr sz="2800" kern="1200">
                <a:solidFill>
                  <a:srgbClr val="0F173D"/>
                </a:solidFill>
                <a:latin typeface="Proxima Nova" panose="02000506030000020004" pitchFamily="50" charset="0"/>
                <a:ea typeface="+mn-ea"/>
                <a:cs typeface="+mn-cs"/>
              </a:defRPr>
            </a:lvl1pPr>
            <a:lvl2pPr marL="685800" indent="-228600" algn="l" defTabSz="914400" rtl="0" eaLnBrk="1" latinLnBrk="0" hangingPunct="1">
              <a:lnSpc>
                <a:spcPct val="90000"/>
              </a:lnSpc>
              <a:spcBef>
                <a:spcPts val="500"/>
              </a:spcBef>
              <a:buClr>
                <a:srgbClr val="2078AE"/>
              </a:buClr>
              <a:buFont typeface="Arial" panose="020B0604020202020204" pitchFamily="34" charset="0"/>
              <a:buChar char="•"/>
              <a:defRPr sz="2400" kern="1200">
                <a:solidFill>
                  <a:srgbClr val="0F173D"/>
                </a:solidFill>
                <a:latin typeface="Proxima Nova" panose="02000506030000020004" pitchFamily="50" charset="0"/>
                <a:ea typeface="+mn-ea"/>
                <a:cs typeface="+mn-cs"/>
              </a:defRPr>
            </a:lvl2pPr>
            <a:lvl3pPr marL="1143000" indent="-228600" algn="l" defTabSz="914400" rtl="0" eaLnBrk="1" latinLnBrk="0" hangingPunct="1">
              <a:lnSpc>
                <a:spcPct val="90000"/>
              </a:lnSpc>
              <a:spcBef>
                <a:spcPts val="500"/>
              </a:spcBef>
              <a:buClr>
                <a:srgbClr val="2078AE"/>
              </a:buClr>
              <a:buFont typeface="Arial" panose="020B0604020202020204" pitchFamily="34" charset="0"/>
              <a:buChar char="•"/>
              <a:defRPr sz="2000" kern="1200">
                <a:solidFill>
                  <a:srgbClr val="0F173D"/>
                </a:solidFill>
                <a:latin typeface="Proxima Nova" panose="02000506030000020004" pitchFamily="50" charset="0"/>
                <a:ea typeface="+mn-ea"/>
                <a:cs typeface="+mn-cs"/>
              </a:defRPr>
            </a:lvl3pPr>
            <a:lvl4pPr marL="1600200" indent="-228600" algn="l" defTabSz="914400" rtl="0" eaLnBrk="1" latinLnBrk="0" hangingPunct="1">
              <a:lnSpc>
                <a:spcPct val="90000"/>
              </a:lnSpc>
              <a:spcBef>
                <a:spcPts val="500"/>
              </a:spcBef>
              <a:buClr>
                <a:srgbClr val="2078AE"/>
              </a:buClr>
              <a:buFont typeface="Arial" panose="020B0604020202020204" pitchFamily="34" charset="0"/>
              <a:buChar char="•"/>
              <a:defRPr sz="1800" kern="1200">
                <a:solidFill>
                  <a:srgbClr val="0F173D"/>
                </a:solidFill>
                <a:latin typeface="Proxima Nova" panose="02000506030000020004" pitchFamily="50" charset="0"/>
                <a:ea typeface="+mn-ea"/>
                <a:cs typeface="+mn-cs"/>
              </a:defRPr>
            </a:lvl4pPr>
            <a:lvl5pPr marL="2057400" indent="-228600" algn="l" defTabSz="914400" rtl="0" eaLnBrk="1" latinLnBrk="0" hangingPunct="1">
              <a:lnSpc>
                <a:spcPct val="90000"/>
              </a:lnSpc>
              <a:spcBef>
                <a:spcPts val="500"/>
              </a:spcBef>
              <a:buClr>
                <a:srgbClr val="2078AE"/>
              </a:buClr>
              <a:buFont typeface="Arial" panose="020B0604020202020204" pitchFamily="34" charset="0"/>
              <a:buChar char="•"/>
              <a:defRPr sz="1800" kern="1200">
                <a:solidFill>
                  <a:srgbClr val="0F173D"/>
                </a:solidFill>
                <a:latin typeface="Proxima Nova" panose="02000506030000020004"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419" sz="2400" dirty="0">
                <a:solidFill>
                  <a:srgbClr val="3F3F3F"/>
                </a:solidFill>
                <a:effectLst/>
                <a:latin typeface="Montserrat" pitchFamily="2" charset="77"/>
                <a:cs typeface="Helvetica" panose="020B0604020202020204" pitchFamily="34" charset="0"/>
              </a:rPr>
              <a:t>Los niños </a:t>
            </a:r>
            <a:r>
              <a:rPr lang="es-419" sz="2400" dirty="0">
                <a:solidFill>
                  <a:srgbClr val="3F3F3F"/>
                </a:solidFill>
                <a:latin typeface="Montserrat" pitchFamily="2" charset="77"/>
                <a:cs typeface="Helvetica" panose="020B0604020202020204" pitchFamily="34" charset="0"/>
              </a:rPr>
              <a:t>usan la geometría en sus juegos y rutinas diarias</a:t>
            </a:r>
            <a:r>
              <a:rPr lang="es-419" sz="2400" dirty="0">
                <a:solidFill>
                  <a:srgbClr val="3F3F3F"/>
                </a:solidFill>
                <a:effectLst/>
                <a:latin typeface="Montserrat" pitchFamily="2" charset="77"/>
                <a:cs typeface="Helvetica" panose="020B0604020202020204" pitchFamily="34" charset="0"/>
              </a:rPr>
              <a:t>.</a:t>
            </a:r>
          </a:p>
        </p:txBody>
      </p:sp>
    </p:spTree>
    <p:extLst>
      <p:ext uri="{BB962C8B-B14F-4D97-AF65-F5344CB8AC3E}">
        <p14:creationId xmlns:p14="http://schemas.microsoft.com/office/powerpoint/2010/main" val="39128400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BD8AA33F-621F-E52D-5428-702F4FB16A6E}"/>
              </a:ext>
            </a:extLst>
          </p:cNvPr>
          <p:cNvSpPr>
            <a:spLocks noGrp="1"/>
          </p:cNvSpPr>
          <p:nvPr>
            <p:ph type="title"/>
          </p:nvPr>
        </p:nvSpPr>
        <p:spPr>
          <a:xfrm>
            <a:off x="838201" y="2042651"/>
            <a:ext cx="4613365" cy="3735311"/>
          </a:xfrm>
        </p:spPr>
        <p:txBody>
          <a:bodyPr/>
          <a:lstStyle/>
          <a:p>
            <a:pPr algn="ctr"/>
            <a:r>
              <a:rPr lang="es-ES_tradnl" sz="4900" b="1" dirty="0">
                <a:solidFill>
                  <a:schemeClr val="bg1"/>
                </a:solidFill>
                <a:latin typeface="Montserrat" pitchFamily="2" charset="77"/>
              </a:rPr>
              <a:t>Juego:</a:t>
            </a:r>
            <a:r>
              <a:rPr lang="es-ES_tradnl" dirty="0">
                <a:solidFill>
                  <a:schemeClr val="bg1"/>
                </a:solidFill>
                <a:latin typeface="Montserrat" pitchFamily="2" charset="77"/>
              </a:rPr>
              <a:t> </a:t>
            </a:r>
            <a:br>
              <a:rPr lang="es-ES_tradnl" dirty="0">
                <a:solidFill>
                  <a:schemeClr val="bg1"/>
                </a:solidFill>
                <a:latin typeface="Montserrat" pitchFamily="2" charset="77"/>
              </a:rPr>
            </a:br>
            <a:r>
              <a:rPr lang="es-ES_tradnl" sz="4800" dirty="0">
                <a:solidFill>
                  <a:schemeClr val="bg1"/>
                </a:solidFill>
                <a:latin typeface="Montserrat" pitchFamily="2" charset="77"/>
              </a:rPr>
              <a:t>Poliedros desplegables</a:t>
            </a:r>
          </a:p>
        </p:txBody>
      </p:sp>
      <p:pic>
        <p:nvPicPr>
          <p:cNvPr id="4" name="Content Placeholder 6">
            <a:extLst>
              <a:ext uri="{FF2B5EF4-FFF2-40B4-BE49-F238E27FC236}">
                <a16:creationId xmlns:a16="http://schemas.microsoft.com/office/drawing/2014/main" id="{F5CFBB60-EEE7-000E-8EE3-D47ADE32B73D}"/>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096000" y="1472094"/>
            <a:ext cx="5257800" cy="3918575"/>
          </a:xfrm>
          <a:prstGeom prst="rect">
            <a:avLst/>
          </a:prstGeom>
        </p:spPr>
      </p:pic>
    </p:spTree>
    <p:extLst>
      <p:ext uri="{BB962C8B-B14F-4D97-AF65-F5344CB8AC3E}">
        <p14:creationId xmlns:p14="http://schemas.microsoft.com/office/powerpoint/2010/main" val="22586389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A93B1AA-16EC-A3C0-E6AA-B5E8BEE28324}"/>
              </a:ext>
            </a:extLst>
          </p:cNvPr>
          <p:cNvSpPr>
            <a:spLocks noGrp="1"/>
          </p:cNvSpPr>
          <p:nvPr>
            <p:ph type="title"/>
          </p:nvPr>
        </p:nvSpPr>
        <p:spPr/>
        <p:txBody>
          <a:bodyPr/>
          <a:lstStyle/>
          <a:p>
            <a:r>
              <a:rPr lang="es-ES_tradnl" dirty="0"/>
              <a:t>Discusión: Poliedros desplegables</a:t>
            </a:r>
            <a:endParaRPr lang="en-US" dirty="0"/>
          </a:p>
        </p:txBody>
      </p:sp>
      <p:sp>
        <p:nvSpPr>
          <p:cNvPr id="5" name="Content Placeholder 4">
            <a:extLst>
              <a:ext uri="{FF2B5EF4-FFF2-40B4-BE49-F238E27FC236}">
                <a16:creationId xmlns:a16="http://schemas.microsoft.com/office/drawing/2014/main" id="{813E31EE-A839-88AA-CD66-E4CD8E5394F1}"/>
              </a:ext>
            </a:extLst>
          </p:cNvPr>
          <p:cNvSpPr>
            <a:spLocks noGrp="1"/>
          </p:cNvSpPr>
          <p:nvPr>
            <p:ph idx="1"/>
          </p:nvPr>
        </p:nvSpPr>
        <p:spPr/>
        <p:txBody>
          <a:bodyPr/>
          <a:lstStyle/>
          <a:p>
            <a:pPr marL="514350" indent="-514350">
              <a:spcBef>
                <a:spcPts val="0"/>
              </a:spcBef>
              <a:spcAft>
                <a:spcPts val="3000"/>
              </a:spcAft>
              <a:buFont typeface="+mj-lt"/>
              <a:buAutoNum type="arabicPeriod"/>
              <a:tabLst>
                <a:tab pos="914400" algn="l"/>
              </a:tabLst>
            </a:pPr>
            <a:r>
              <a:rPr lang="es-ES_tradnl" sz="2800" kern="100" dirty="0">
                <a:effectLst/>
                <a:ea typeface="Calibri" panose="020F0502020204030204" pitchFamily="34" charset="0"/>
                <a:cs typeface="Times New Roman" panose="02020603050405020304" pitchFamily="18" charset="0"/>
              </a:rPr>
              <a:t>¿Qué observ</a:t>
            </a:r>
            <a:r>
              <a:rPr lang="es-ES_tradnl" dirty="0">
                <a:solidFill>
                  <a:schemeClr val="tx1"/>
                </a:solidFill>
              </a:rPr>
              <a:t>ó</a:t>
            </a:r>
            <a:r>
              <a:rPr lang="es-ES_tradnl" sz="2800" kern="100" dirty="0">
                <a:effectLst/>
                <a:ea typeface="Calibri" panose="020F0502020204030204" pitchFamily="34" charset="0"/>
                <a:cs typeface="Times New Roman" panose="02020603050405020304" pitchFamily="18" charset="0"/>
              </a:rPr>
              <a:t> acerca de su objeto cuando jaló el hilo?</a:t>
            </a:r>
          </a:p>
          <a:p>
            <a:pPr marL="514350" indent="-514350">
              <a:spcBef>
                <a:spcPts val="0"/>
              </a:spcBef>
              <a:spcAft>
                <a:spcPts val="3000"/>
              </a:spcAft>
              <a:buFont typeface="+mj-lt"/>
              <a:buAutoNum type="arabicPeriod"/>
              <a:tabLst>
                <a:tab pos="914400" algn="l"/>
              </a:tabLst>
            </a:pPr>
            <a:r>
              <a:rPr lang="es-ES_tradnl" sz="2800" kern="100" dirty="0">
                <a:effectLst/>
                <a:ea typeface="Calibri" panose="020F0502020204030204" pitchFamily="34" charset="0"/>
                <a:cs typeface="Times New Roman" panose="02020603050405020304" pitchFamily="18" charset="0"/>
              </a:rPr>
              <a:t>¿Podría pasar el hilo a través de los agujeros de una manera diferente?</a:t>
            </a:r>
            <a:endParaRPr lang="es-ES_tradnl" dirty="0"/>
          </a:p>
          <a:p>
            <a:pPr marL="514350" indent="-514350">
              <a:spcBef>
                <a:spcPts val="0"/>
              </a:spcBef>
              <a:spcAft>
                <a:spcPts val="3000"/>
              </a:spcAft>
              <a:buFont typeface="+mj-lt"/>
              <a:buAutoNum type="arabicPeriod"/>
              <a:tabLst>
                <a:tab pos="914400" algn="l"/>
              </a:tabLst>
            </a:pPr>
            <a:r>
              <a:rPr lang="es-ES_tradnl" sz="2800" kern="100" dirty="0">
                <a:effectLst/>
                <a:ea typeface="Calibri" panose="020F0502020204030204" pitchFamily="34" charset="0"/>
                <a:cs typeface="Times New Roman" panose="02020603050405020304" pitchFamily="18" charset="0"/>
              </a:rPr>
              <a:t>¿Qué otros poliedros se podrían crear con este método?</a:t>
            </a:r>
          </a:p>
        </p:txBody>
      </p:sp>
    </p:spTree>
    <p:extLst>
      <p:ext uri="{BB962C8B-B14F-4D97-AF65-F5344CB8AC3E}">
        <p14:creationId xmlns:p14="http://schemas.microsoft.com/office/powerpoint/2010/main" val="1546368975"/>
      </p:ext>
    </p:extLst>
  </p:cSld>
  <p:clrMapOvr>
    <a:masterClrMapping/>
  </p:clrMapOvr>
</p:sld>
</file>

<file path=ppt/theme/theme1.xml><?xml version="1.0" encoding="utf-8"?>
<a:theme xmlns:a="http://schemas.openxmlformats.org/drawingml/2006/main" name="Office Theme">
  <a:themeElements>
    <a:clrScheme name="Custom 33">
      <a:dk1>
        <a:srgbClr val="140A14"/>
      </a:dk1>
      <a:lt1>
        <a:srgbClr val="FFFFFF"/>
      </a:lt1>
      <a:dk2>
        <a:srgbClr val="2078AE"/>
      </a:dk2>
      <a:lt2>
        <a:srgbClr val="E7E6E6"/>
      </a:lt2>
      <a:accent1>
        <a:srgbClr val="34817E"/>
      </a:accent1>
      <a:accent2>
        <a:srgbClr val="CC4400"/>
      </a:accent2>
      <a:accent3>
        <a:srgbClr val="8948A3"/>
      </a:accent3>
      <a:accent4>
        <a:srgbClr val="D3318A"/>
      </a:accent4>
      <a:accent5>
        <a:srgbClr val="140A14"/>
      </a:accent5>
      <a:accent6>
        <a:srgbClr val="D3318A"/>
      </a:accent6>
      <a:hlink>
        <a:srgbClr val="002EE9"/>
      </a:hlink>
      <a:folHlink>
        <a:srgbClr val="CC44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pattFill prst="pct5">
          <a:fgClr>
            <a:schemeClr val="accent3"/>
          </a:fgClr>
          <a:bgClr>
            <a:schemeClr val="bg1"/>
          </a:bgClr>
        </a:patt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15785</TotalTime>
  <Words>5833</Words>
  <Application>Microsoft Macintosh PowerPoint</Application>
  <PresentationFormat>Widescreen</PresentationFormat>
  <Paragraphs>310</Paragraphs>
  <Slides>22</Slides>
  <Notes>22</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22</vt:i4>
      </vt:variant>
    </vt:vector>
  </HeadingPairs>
  <TitlesOfParts>
    <vt:vector size="34" baseType="lpstr">
      <vt:lpstr>Courier New</vt:lpstr>
      <vt:lpstr>Symbol</vt:lpstr>
      <vt:lpstr>Arial</vt:lpstr>
      <vt:lpstr>DengXian Light</vt:lpstr>
      <vt:lpstr>Times New Roman</vt:lpstr>
      <vt:lpstr>Montserrat SemiBold</vt:lpstr>
      <vt:lpstr>Calibri</vt:lpstr>
      <vt:lpstr>Montserrat</vt:lpstr>
      <vt:lpstr>Wingdings</vt:lpstr>
      <vt:lpstr>Poppins</vt:lpstr>
      <vt:lpstr>Montserrat Medium</vt:lpstr>
      <vt:lpstr>Office Theme</vt:lpstr>
      <vt:lpstr>Introducción a la geometría: Recién nacido–8 años</vt:lpstr>
      <vt:lpstr>Agradecimientos</vt:lpstr>
      <vt:lpstr>Objetivos de la sesión </vt:lpstr>
      <vt:lpstr>Reflexionar: Actitudes sobre la geometría</vt:lpstr>
      <vt:lpstr>Geometría:  Visión general</vt:lpstr>
      <vt:lpstr>Definición de geometría</vt:lpstr>
      <vt:lpstr>¡La geometría está en todas partes!</vt:lpstr>
      <vt:lpstr>Juego:  Poliedros desplegables</vt:lpstr>
      <vt:lpstr>Discusión: Poliedros desplegables</vt:lpstr>
      <vt:lpstr>Aprender sobre formas</vt:lpstr>
      <vt:lpstr>Cinco componentes del aprendizaje sobre las formas</vt:lpstr>
      <vt:lpstr>Percepción de similitudes y diferencias</vt:lpstr>
      <vt:lpstr>Clasificar formas</vt:lpstr>
      <vt:lpstr>Clasificar formas: Variaciones de las formas</vt:lpstr>
      <vt:lpstr>Clasificar formas: Formas típicas y atípicas</vt:lpstr>
      <vt:lpstr>Nombrar formas bidimensionales</vt:lpstr>
      <vt:lpstr>Familia de formas cuadriláteras</vt:lpstr>
      <vt:lpstr>Nombrar formas tridimensionales</vt:lpstr>
      <vt:lpstr>¿Qué son atributos de las formas?</vt:lpstr>
      <vt:lpstr>Aprender sobre los atributos de las formas</vt:lpstr>
      <vt:lpstr>Componer y descomponer formas</vt:lpstr>
      <vt:lpstr>Visión general del conocimiento  de las formas de los niños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Amy Reff</dc:creator>
  <cp:lastModifiedBy>Sophie Savelkouls</cp:lastModifiedBy>
  <cp:revision>1006</cp:revision>
  <cp:lastPrinted>2023-08-03T16:24:27Z</cp:lastPrinted>
  <dcterms:created xsi:type="dcterms:W3CDTF">2023-04-18T19:26:52Z</dcterms:created>
  <dcterms:modified xsi:type="dcterms:W3CDTF">2025-05-16T20:52:33Z</dcterms:modified>
</cp:coreProperties>
</file>