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4"/>
  </p:notesMasterIdLst>
  <p:handoutMasterIdLst>
    <p:handoutMasterId r:id="rId25"/>
  </p:handoutMasterIdLst>
  <p:sldIdLst>
    <p:sldId id="271" r:id="rId2"/>
    <p:sldId id="410" r:id="rId3"/>
    <p:sldId id="391" r:id="rId4"/>
    <p:sldId id="396" r:id="rId5"/>
    <p:sldId id="397" r:id="rId6"/>
    <p:sldId id="398" r:id="rId7"/>
    <p:sldId id="392" r:id="rId8"/>
    <p:sldId id="393" r:id="rId9"/>
    <p:sldId id="399" r:id="rId10"/>
    <p:sldId id="400" r:id="rId11"/>
    <p:sldId id="328" r:id="rId12"/>
    <p:sldId id="394" r:id="rId13"/>
    <p:sldId id="401" r:id="rId14"/>
    <p:sldId id="402" r:id="rId15"/>
    <p:sldId id="408" r:id="rId16"/>
    <p:sldId id="403" r:id="rId17"/>
    <p:sldId id="404" r:id="rId18"/>
    <p:sldId id="405" r:id="rId19"/>
    <p:sldId id="395" r:id="rId20"/>
    <p:sldId id="406" r:id="rId21"/>
    <p:sldId id="407" r:id="rId22"/>
    <p:sldId id="409" r:id="rId23"/>
  </p:sldIdLst>
  <p:sldSz cx="12192000" cy="6858000"/>
  <p:notesSz cx="6858000" cy="9144000"/>
  <p:embeddedFontLst>
    <p:embeddedFont>
      <p:font typeface="Montserrat" pitchFamily="2" charset="77"/>
      <p:regular r:id="rId26"/>
      <p:bold r:id="rId27"/>
      <p:italic r:id="rId28"/>
      <p:boldItalic r:id="rId29"/>
    </p:embeddedFont>
    <p:embeddedFont>
      <p:font typeface="Montserrat Medium" panose="020F0502020204030204" pitchFamily="34" charset="0"/>
      <p:regular r:id="rId30"/>
      <p:italic r:id="rId31"/>
    </p:embeddedFont>
    <p:embeddedFont>
      <p:font typeface="Montserrat SemiBold" panose="020F0502020204030204" pitchFamily="34" charset="0"/>
      <p:regular r:id="rId32"/>
      <p:bold r:id="rId33"/>
      <p:italic r:id="rId34"/>
      <p:boldItalic r:id="rId35"/>
    </p:embeddedFont>
    <p:embeddedFont>
      <p:font typeface="Poppins" pitchFamily="2" charset="77"/>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9CA113-AFD8-E97A-6087-C112A41FDF0B}" name="Faith Polk" initials="FP" userId="S::fpolk@wested.org::befa10be-b4ea-495c-9eea-611b0a1c5299" providerId="AD"/>
  <p188:author id="{40911A1F-C56F-4248-15C9-66E8B6EFD315}" name="Sophie Savelkouls" initials="SS" userId="S::ssavelk@wested.org::a9c89b22-c766-400c-bbb4-dfb85c67446b" providerId="AD"/>
  <p188:author id="{2E7F6C22-96CD-BF6B-EE26-D32479E1E081}" name="Naomi Reeley" initials="" userId="S::nreeley@fcoe.org::4984995a-aa98-4a1a-89ef-a5f55b9ede08" providerId="AD"/>
  <p188:author id="{0448D035-44C4-75C2-EBF5-5D12986F7A52}" name="Grace Srinivasiah" initials="GS" userId="f3jIlVEJi5JGNhK/P3AVhnhRUzEb4tjq12Dl15h0GAE=" providerId="None"/>
  <p188:author id="{B8EAE73C-AAD0-091B-5543-C813901EA72E}" name="Joanna Azar" initials="JA" userId="S::jazar@wested.org::c4416e25-9d96-496b-a48c-5917e8dac7e1" providerId="AD"/>
  <p188:author id="{990F5A61-37B3-57C3-4E8D-1D794B946607}" name="Amy Reff" initials="AR" userId="Amy Reff" providerId="None"/>
  <p188:author id="{EAA301A4-B75A-A1BE-5F28-A94824ECC9EA}" name="Jennifer Marcella-Burdett" initials="JMB" userId="S::jmarcel@wested.org::7bb72cd4-8a93-4d3d-bbaf-2fb849e050f8" providerId="AD"/>
  <p188:author id="{B6FF2CA4-29E1-C7D6-15CF-1D85CC6271BB}" name="Faith Polk" initials="FP" userId="KV9WgvvVfEWDbw7ayEsi/+xHGimnxB9n6dFySPqgyhc=" providerId="None"/>
  <p188:author id="{389332B7-C2DD-2978-57D9-239A0E4DEDD1}" name="Alexander, Alexandra Danielle" initials="AAD" userId="S::a.moore9@umiami.edu::ac95dc42-4e6c-400e-9629-229f3db47f90" providerId="AD"/>
  <p188:author id="{15D619C2-DFBB-A677-3FF9-D19B52E1FD15}" name="Osnat Zur" initials="OZ" userId="S::ozur@wested.org::7862ed05-c173-4c07-b416-82df587f5bd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BBD4"/>
    <a:srgbClr val="C2D5E4"/>
    <a:srgbClr val="E2EBF2"/>
    <a:srgbClr val="D8E4EE"/>
    <a:srgbClr val="2078B0"/>
    <a:srgbClr val="0F173D"/>
    <a:srgbClr val="8AADCB"/>
    <a:srgbClr val="9DBAD4"/>
    <a:srgbClr val="2078AE"/>
    <a:srgbClr val="E9EB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99" autoAdjust="0"/>
    <p:restoredTop sz="81497" autoAdjust="0"/>
  </p:normalViewPr>
  <p:slideViewPr>
    <p:cSldViewPr snapToGrid="0">
      <p:cViewPr varScale="1">
        <p:scale>
          <a:sx n="103" d="100"/>
          <a:sy n="103" d="100"/>
        </p:scale>
        <p:origin x="920" y="184"/>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p:scale>
          <a:sx n="98" d="100"/>
          <a:sy n="98" d="100"/>
        </p:scale>
        <p:origin x="2453" y="-217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ce Srinivasiah" userId="cMuhFhg7b1RDMEKSa8rqjeqIVOrE1KnoxrT28eed3PM=" providerId="None" clId="Web-{7F142AE7-96D0-41D9-BF1B-F78EC2CDF21A}"/>
    <pc:docChg chg="modSld">
      <pc:chgData name="Grace Srinivasiah" userId="cMuhFhg7b1RDMEKSa8rqjeqIVOrE1KnoxrT28eed3PM=" providerId="None" clId="Web-{7F142AE7-96D0-41D9-BF1B-F78EC2CDF21A}" dt="2025-01-30T17:54:40.655" v="2"/>
      <pc:docMkLst>
        <pc:docMk/>
      </pc:docMkLst>
      <pc:sldChg chg="modNotes">
        <pc:chgData name="Grace Srinivasiah" userId="cMuhFhg7b1RDMEKSa8rqjeqIVOrE1KnoxrT28eed3PM=" providerId="None" clId="Web-{7F142AE7-96D0-41D9-BF1B-F78EC2CDF21A}" dt="2025-01-30T17:54:40.655" v="2"/>
        <pc:sldMkLst>
          <pc:docMk/>
          <pc:sldMk cId="2907974597" sldId="41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CD6AB6-348E-384E-9C15-23F721B7C2CD}" type="doc">
      <dgm:prSet loTypeId="urn:microsoft.com/office/officeart/2005/8/layout/vList2" loCatId="" qsTypeId="urn:microsoft.com/office/officeart/2005/8/quickstyle/simple1" qsCatId="simple" csTypeId="urn:microsoft.com/office/officeart/2005/8/colors/accent1_1" csCatId="accent1" phldr="1"/>
      <dgm:spPr/>
      <dgm:t>
        <a:bodyPr/>
        <a:lstStyle/>
        <a:p>
          <a:endParaRPr lang="en-US"/>
        </a:p>
      </dgm:t>
    </dgm:pt>
    <dgm:pt modelId="{8769C50C-E863-1942-AA2A-4BB4313504E2}">
      <dgm:prSet phldrT="[Text]" custT="1"/>
      <dgm:spPr/>
      <dgm:t>
        <a:bodyPr/>
        <a:lstStyle/>
        <a:p>
          <a:r>
            <a:rPr lang="en-US" sz="2800" b="0" dirty="0">
              <a:latin typeface="Montserrat" pitchFamily="2" charset="77"/>
            </a:rPr>
            <a:t>Perceiving similarities and differences</a:t>
          </a:r>
        </a:p>
      </dgm:t>
    </dgm:pt>
    <dgm:pt modelId="{0F9FC8CF-8F9E-2942-9545-289DDF1037C6}" type="parTrans" cxnId="{AC58F36A-368B-EC47-9132-CB20D56AE6CB}">
      <dgm:prSet/>
      <dgm:spPr/>
      <dgm:t>
        <a:bodyPr/>
        <a:lstStyle/>
        <a:p>
          <a:endParaRPr lang="en-US"/>
        </a:p>
      </dgm:t>
    </dgm:pt>
    <dgm:pt modelId="{A2352D8A-C4EC-A84A-821D-3A59FB15D321}" type="sibTrans" cxnId="{AC58F36A-368B-EC47-9132-CB20D56AE6CB}">
      <dgm:prSet/>
      <dgm:spPr/>
      <dgm:t>
        <a:bodyPr/>
        <a:lstStyle/>
        <a:p>
          <a:endParaRPr lang="en-US"/>
        </a:p>
      </dgm:t>
    </dgm:pt>
    <dgm:pt modelId="{6C8F184A-D5EC-AC4A-AAF4-96E70140B6FE}">
      <dgm:prSet phldrT="[Text]" custT="1"/>
      <dgm:spPr/>
      <dgm:t>
        <a:bodyPr/>
        <a:lstStyle/>
        <a:p>
          <a:r>
            <a:rPr lang="en-US" sz="2800" b="0" dirty="0">
              <a:latin typeface="Montserrat" pitchFamily="2" charset="77"/>
            </a:rPr>
            <a:t>Classifying shapes</a:t>
          </a:r>
        </a:p>
      </dgm:t>
    </dgm:pt>
    <dgm:pt modelId="{77A100E7-5D02-8947-B692-EA5F5DCC565A}" type="parTrans" cxnId="{7576766F-9AE3-6444-B158-91BA1C13BB55}">
      <dgm:prSet/>
      <dgm:spPr/>
      <dgm:t>
        <a:bodyPr/>
        <a:lstStyle/>
        <a:p>
          <a:endParaRPr lang="en-US"/>
        </a:p>
      </dgm:t>
    </dgm:pt>
    <dgm:pt modelId="{CE0D9407-8DF3-B84D-97EA-12C6CC72A9A0}" type="sibTrans" cxnId="{7576766F-9AE3-6444-B158-91BA1C13BB55}">
      <dgm:prSet/>
      <dgm:spPr/>
      <dgm:t>
        <a:bodyPr/>
        <a:lstStyle/>
        <a:p>
          <a:endParaRPr lang="en-US"/>
        </a:p>
      </dgm:t>
    </dgm:pt>
    <dgm:pt modelId="{2F65CC07-E9FE-DF4E-B448-764C72F71BBA}">
      <dgm:prSet custT="1"/>
      <dgm:spPr/>
      <dgm:t>
        <a:bodyPr/>
        <a:lstStyle/>
        <a:p>
          <a:r>
            <a:rPr lang="en-US" sz="2800" b="0" dirty="0">
              <a:latin typeface="Montserrat" pitchFamily="2" charset="77"/>
            </a:rPr>
            <a:t>Naming shapes</a:t>
          </a:r>
        </a:p>
      </dgm:t>
    </dgm:pt>
    <dgm:pt modelId="{30573BEF-FEA7-7244-BD6A-4F3713953B41}" type="parTrans" cxnId="{46A12B8B-FFA9-3649-AE99-D6F6FFB91991}">
      <dgm:prSet/>
      <dgm:spPr/>
      <dgm:t>
        <a:bodyPr/>
        <a:lstStyle/>
        <a:p>
          <a:endParaRPr lang="en-US"/>
        </a:p>
      </dgm:t>
    </dgm:pt>
    <dgm:pt modelId="{E529E6B7-0B80-1841-8842-913D9F389D9D}" type="sibTrans" cxnId="{46A12B8B-FFA9-3649-AE99-D6F6FFB91991}">
      <dgm:prSet/>
      <dgm:spPr/>
      <dgm:t>
        <a:bodyPr/>
        <a:lstStyle/>
        <a:p>
          <a:endParaRPr lang="en-US"/>
        </a:p>
      </dgm:t>
    </dgm:pt>
    <dgm:pt modelId="{BC592CBB-A52A-2D47-8711-CF0F548F875C}">
      <dgm:prSet custT="1"/>
      <dgm:spPr/>
      <dgm:t>
        <a:bodyPr/>
        <a:lstStyle/>
        <a:p>
          <a:r>
            <a:rPr lang="en-US" sz="2800" b="0" dirty="0">
              <a:latin typeface="Montserrat" pitchFamily="2" charset="77"/>
            </a:rPr>
            <a:t>Learning about the attributes of shapes</a:t>
          </a:r>
        </a:p>
      </dgm:t>
    </dgm:pt>
    <dgm:pt modelId="{07421B3C-8C3F-3841-A327-5EAF800F2859}" type="parTrans" cxnId="{1D8D49A2-A34D-B249-812F-04B23A345792}">
      <dgm:prSet/>
      <dgm:spPr/>
      <dgm:t>
        <a:bodyPr/>
        <a:lstStyle/>
        <a:p>
          <a:endParaRPr lang="en-US"/>
        </a:p>
      </dgm:t>
    </dgm:pt>
    <dgm:pt modelId="{9E90DB9A-1B0E-9942-8424-EDE0F87CEA76}" type="sibTrans" cxnId="{1D8D49A2-A34D-B249-812F-04B23A345792}">
      <dgm:prSet/>
      <dgm:spPr/>
      <dgm:t>
        <a:bodyPr/>
        <a:lstStyle/>
        <a:p>
          <a:endParaRPr lang="en-US"/>
        </a:p>
      </dgm:t>
    </dgm:pt>
    <dgm:pt modelId="{EDD79C09-BC6B-304B-8C6C-A04F30748BEF}">
      <dgm:prSet custT="1"/>
      <dgm:spPr/>
      <dgm:t>
        <a:bodyPr/>
        <a:lstStyle/>
        <a:p>
          <a:r>
            <a:rPr lang="en-US" sz="2800" b="0" dirty="0">
              <a:latin typeface="Montserrat" pitchFamily="2" charset="77"/>
            </a:rPr>
            <a:t>Composing and decomposing shapes</a:t>
          </a:r>
        </a:p>
      </dgm:t>
    </dgm:pt>
    <dgm:pt modelId="{61846C65-53C8-9B44-A48B-0FE691C1A152}" type="parTrans" cxnId="{B4A2FE8F-FCF8-BD4B-8EA0-A9F2342CEFBD}">
      <dgm:prSet/>
      <dgm:spPr/>
      <dgm:t>
        <a:bodyPr/>
        <a:lstStyle/>
        <a:p>
          <a:endParaRPr lang="en-US"/>
        </a:p>
      </dgm:t>
    </dgm:pt>
    <dgm:pt modelId="{42A5C37D-E4A1-D04E-9A90-C2BC45005B29}" type="sibTrans" cxnId="{B4A2FE8F-FCF8-BD4B-8EA0-A9F2342CEFBD}">
      <dgm:prSet/>
      <dgm:spPr/>
      <dgm:t>
        <a:bodyPr/>
        <a:lstStyle/>
        <a:p>
          <a:endParaRPr lang="en-US"/>
        </a:p>
      </dgm:t>
    </dgm:pt>
    <dgm:pt modelId="{32882DCB-8B10-4A44-A788-A6B6F3E57944}" type="pres">
      <dgm:prSet presAssocID="{92CD6AB6-348E-384E-9C15-23F721B7C2CD}" presName="linear" presStyleCnt="0">
        <dgm:presLayoutVars>
          <dgm:animLvl val="lvl"/>
          <dgm:resizeHandles val="exact"/>
        </dgm:presLayoutVars>
      </dgm:prSet>
      <dgm:spPr/>
    </dgm:pt>
    <dgm:pt modelId="{26B4C7C6-095A-9F42-ADB5-7BE01EB74A90}" type="pres">
      <dgm:prSet presAssocID="{8769C50C-E863-1942-AA2A-4BB4313504E2}" presName="parentText" presStyleLbl="node1" presStyleIdx="0" presStyleCnt="5" custLinFactNeighborX="0" custLinFactNeighborY="-20718">
        <dgm:presLayoutVars>
          <dgm:chMax val="0"/>
          <dgm:bulletEnabled val="1"/>
        </dgm:presLayoutVars>
      </dgm:prSet>
      <dgm:spPr/>
    </dgm:pt>
    <dgm:pt modelId="{BC3DBE44-AEC4-3744-8FB6-06F8D8EAC4C2}" type="pres">
      <dgm:prSet presAssocID="{A2352D8A-C4EC-A84A-821D-3A59FB15D321}" presName="spacer" presStyleCnt="0"/>
      <dgm:spPr/>
    </dgm:pt>
    <dgm:pt modelId="{D1F3FE81-C8BC-2449-853F-7A5C63C07C14}" type="pres">
      <dgm:prSet presAssocID="{6C8F184A-D5EC-AC4A-AAF4-96E70140B6FE}" presName="parentText" presStyleLbl="node1" presStyleIdx="1" presStyleCnt="5" custLinFactNeighborX="0" custLinFactNeighborY="17594">
        <dgm:presLayoutVars>
          <dgm:chMax val="0"/>
          <dgm:bulletEnabled val="1"/>
        </dgm:presLayoutVars>
      </dgm:prSet>
      <dgm:spPr/>
    </dgm:pt>
    <dgm:pt modelId="{497EBEE9-E201-7847-9E79-4C96C962F4F2}" type="pres">
      <dgm:prSet presAssocID="{CE0D9407-8DF3-B84D-97EA-12C6CC72A9A0}" presName="spacer" presStyleCnt="0"/>
      <dgm:spPr/>
    </dgm:pt>
    <dgm:pt modelId="{F85CF650-F98B-9E4A-B938-B6BBAA8B1232}" type="pres">
      <dgm:prSet presAssocID="{2F65CC07-E9FE-DF4E-B448-764C72F71BBA}" presName="parentText" presStyleLbl="node1" presStyleIdx="2" presStyleCnt="5">
        <dgm:presLayoutVars>
          <dgm:chMax val="0"/>
          <dgm:bulletEnabled val="1"/>
        </dgm:presLayoutVars>
      </dgm:prSet>
      <dgm:spPr/>
    </dgm:pt>
    <dgm:pt modelId="{EBCBB6DE-F71D-E545-AE98-802A75EACD84}" type="pres">
      <dgm:prSet presAssocID="{E529E6B7-0B80-1841-8842-913D9F389D9D}" presName="spacer" presStyleCnt="0"/>
      <dgm:spPr/>
    </dgm:pt>
    <dgm:pt modelId="{2AC87579-6763-8346-9CE0-9639BF48D6DF}" type="pres">
      <dgm:prSet presAssocID="{BC592CBB-A52A-2D47-8711-CF0F548F875C}" presName="parentText" presStyleLbl="node1" presStyleIdx="3" presStyleCnt="5">
        <dgm:presLayoutVars>
          <dgm:chMax val="0"/>
          <dgm:bulletEnabled val="1"/>
        </dgm:presLayoutVars>
      </dgm:prSet>
      <dgm:spPr/>
    </dgm:pt>
    <dgm:pt modelId="{FC59404F-087B-B549-9133-2974316C98CF}" type="pres">
      <dgm:prSet presAssocID="{9E90DB9A-1B0E-9942-8424-EDE0F87CEA76}" presName="spacer" presStyleCnt="0"/>
      <dgm:spPr/>
    </dgm:pt>
    <dgm:pt modelId="{00E75589-B441-884F-B51A-9ABB03F07FC9}" type="pres">
      <dgm:prSet presAssocID="{EDD79C09-BC6B-304B-8C6C-A04F30748BEF}" presName="parentText" presStyleLbl="node1" presStyleIdx="4" presStyleCnt="5">
        <dgm:presLayoutVars>
          <dgm:chMax val="0"/>
          <dgm:bulletEnabled val="1"/>
        </dgm:presLayoutVars>
      </dgm:prSet>
      <dgm:spPr/>
    </dgm:pt>
  </dgm:ptLst>
  <dgm:cxnLst>
    <dgm:cxn modelId="{ED5A7568-6338-F54F-BEA0-9203104FE08C}" type="presOf" srcId="{EDD79C09-BC6B-304B-8C6C-A04F30748BEF}" destId="{00E75589-B441-884F-B51A-9ABB03F07FC9}" srcOrd="0" destOrd="0" presId="urn:microsoft.com/office/officeart/2005/8/layout/vList2"/>
    <dgm:cxn modelId="{AC58F36A-368B-EC47-9132-CB20D56AE6CB}" srcId="{92CD6AB6-348E-384E-9C15-23F721B7C2CD}" destId="{8769C50C-E863-1942-AA2A-4BB4313504E2}" srcOrd="0" destOrd="0" parTransId="{0F9FC8CF-8F9E-2942-9545-289DDF1037C6}" sibTransId="{A2352D8A-C4EC-A84A-821D-3A59FB15D321}"/>
    <dgm:cxn modelId="{7576766F-9AE3-6444-B158-91BA1C13BB55}" srcId="{92CD6AB6-348E-384E-9C15-23F721B7C2CD}" destId="{6C8F184A-D5EC-AC4A-AAF4-96E70140B6FE}" srcOrd="1" destOrd="0" parTransId="{77A100E7-5D02-8947-B692-EA5F5DCC565A}" sibTransId="{CE0D9407-8DF3-B84D-97EA-12C6CC72A9A0}"/>
    <dgm:cxn modelId="{46A12B8B-FFA9-3649-AE99-D6F6FFB91991}" srcId="{92CD6AB6-348E-384E-9C15-23F721B7C2CD}" destId="{2F65CC07-E9FE-DF4E-B448-764C72F71BBA}" srcOrd="2" destOrd="0" parTransId="{30573BEF-FEA7-7244-BD6A-4F3713953B41}" sibTransId="{E529E6B7-0B80-1841-8842-913D9F389D9D}"/>
    <dgm:cxn modelId="{B4A2FE8F-FCF8-BD4B-8EA0-A9F2342CEFBD}" srcId="{92CD6AB6-348E-384E-9C15-23F721B7C2CD}" destId="{EDD79C09-BC6B-304B-8C6C-A04F30748BEF}" srcOrd="4" destOrd="0" parTransId="{61846C65-53C8-9B44-A48B-0FE691C1A152}" sibTransId="{42A5C37D-E4A1-D04E-9A90-C2BC45005B29}"/>
    <dgm:cxn modelId="{1D8D49A2-A34D-B249-812F-04B23A345792}" srcId="{92CD6AB6-348E-384E-9C15-23F721B7C2CD}" destId="{BC592CBB-A52A-2D47-8711-CF0F548F875C}" srcOrd="3" destOrd="0" parTransId="{07421B3C-8C3F-3841-A327-5EAF800F2859}" sibTransId="{9E90DB9A-1B0E-9942-8424-EDE0F87CEA76}"/>
    <dgm:cxn modelId="{80DCBDA3-04F5-4744-9589-CCDCD5C4A422}" type="presOf" srcId="{2F65CC07-E9FE-DF4E-B448-764C72F71BBA}" destId="{F85CF650-F98B-9E4A-B938-B6BBAA8B1232}" srcOrd="0" destOrd="0" presId="urn:microsoft.com/office/officeart/2005/8/layout/vList2"/>
    <dgm:cxn modelId="{510447B3-315B-1B4F-90E1-04AB82240C66}" type="presOf" srcId="{BC592CBB-A52A-2D47-8711-CF0F548F875C}" destId="{2AC87579-6763-8346-9CE0-9639BF48D6DF}" srcOrd="0" destOrd="0" presId="urn:microsoft.com/office/officeart/2005/8/layout/vList2"/>
    <dgm:cxn modelId="{CEABDCC2-E769-C44E-99D4-ECA34163A6EC}" type="presOf" srcId="{8769C50C-E863-1942-AA2A-4BB4313504E2}" destId="{26B4C7C6-095A-9F42-ADB5-7BE01EB74A90}" srcOrd="0" destOrd="0" presId="urn:microsoft.com/office/officeart/2005/8/layout/vList2"/>
    <dgm:cxn modelId="{870969D5-6198-9F4B-B672-ECD333E78D4A}" type="presOf" srcId="{92CD6AB6-348E-384E-9C15-23F721B7C2CD}" destId="{32882DCB-8B10-4A44-A788-A6B6F3E57944}" srcOrd="0" destOrd="0" presId="urn:microsoft.com/office/officeart/2005/8/layout/vList2"/>
    <dgm:cxn modelId="{23CAB5E8-FF07-F24E-9570-7491B5936E8F}" type="presOf" srcId="{6C8F184A-D5EC-AC4A-AAF4-96E70140B6FE}" destId="{D1F3FE81-C8BC-2449-853F-7A5C63C07C14}" srcOrd="0" destOrd="0" presId="urn:microsoft.com/office/officeart/2005/8/layout/vList2"/>
    <dgm:cxn modelId="{8053F5C4-8BA7-F146-929A-83E4DFEEFAFC}" type="presParOf" srcId="{32882DCB-8B10-4A44-A788-A6B6F3E57944}" destId="{26B4C7C6-095A-9F42-ADB5-7BE01EB74A90}" srcOrd="0" destOrd="0" presId="urn:microsoft.com/office/officeart/2005/8/layout/vList2"/>
    <dgm:cxn modelId="{D44F8AA4-F423-5144-B970-D96781E84218}" type="presParOf" srcId="{32882DCB-8B10-4A44-A788-A6B6F3E57944}" destId="{BC3DBE44-AEC4-3744-8FB6-06F8D8EAC4C2}" srcOrd="1" destOrd="0" presId="urn:microsoft.com/office/officeart/2005/8/layout/vList2"/>
    <dgm:cxn modelId="{A7A06A0D-216B-1C4F-AB62-B08BC7BBCC12}" type="presParOf" srcId="{32882DCB-8B10-4A44-A788-A6B6F3E57944}" destId="{D1F3FE81-C8BC-2449-853F-7A5C63C07C14}" srcOrd="2" destOrd="0" presId="urn:microsoft.com/office/officeart/2005/8/layout/vList2"/>
    <dgm:cxn modelId="{80BC2855-0396-7D48-BB52-26BEDE88BC5E}" type="presParOf" srcId="{32882DCB-8B10-4A44-A788-A6B6F3E57944}" destId="{497EBEE9-E201-7847-9E79-4C96C962F4F2}" srcOrd="3" destOrd="0" presId="urn:microsoft.com/office/officeart/2005/8/layout/vList2"/>
    <dgm:cxn modelId="{F0D084CB-8B76-D747-BBFB-2EA53BCFAF0E}" type="presParOf" srcId="{32882DCB-8B10-4A44-A788-A6B6F3E57944}" destId="{F85CF650-F98B-9E4A-B938-B6BBAA8B1232}" srcOrd="4" destOrd="0" presId="urn:microsoft.com/office/officeart/2005/8/layout/vList2"/>
    <dgm:cxn modelId="{8B7540F5-CF6D-8940-930E-FCC2361F86E1}" type="presParOf" srcId="{32882DCB-8B10-4A44-A788-A6B6F3E57944}" destId="{EBCBB6DE-F71D-E545-AE98-802A75EACD84}" srcOrd="5" destOrd="0" presId="urn:microsoft.com/office/officeart/2005/8/layout/vList2"/>
    <dgm:cxn modelId="{A80406BF-F2CF-5240-AE6E-F7CDC54DCBC8}" type="presParOf" srcId="{32882DCB-8B10-4A44-A788-A6B6F3E57944}" destId="{2AC87579-6763-8346-9CE0-9639BF48D6DF}" srcOrd="6" destOrd="0" presId="urn:microsoft.com/office/officeart/2005/8/layout/vList2"/>
    <dgm:cxn modelId="{2DCD8D27-5CD2-9748-919F-2D50B60B7628}" type="presParOf" srcId="{32882DCB-8B10-4A44-A788-A6B6F3E57944}" destId="{FC59404F-087B-B549-9133-2974316C98CF}" srcOrd="7" destOrd="0" presId="urn:microsoft.com/office/officeart/2005/8/layout/vList2"/>
    <dgm:cxn modelId="{EFD23B23-41D8-E04F-997A-9709CFD63D32}" type="presParOf" srcId="{32882DCB-8B10-4A44-A788-A6B6F3E57944}" destId="{00E75589-B441-884F-B51A-9ABB03F07FC9}"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B4C7C6-095A-9F42-ADB5-7BE01EB74A90}">
      <dsp:nvSpPr>
        <dsp:cNvPr id="0" name=""/>
        <dsp:cNvSpPr/>
      </dsp:nvSpPr>
      <dsp:spPr>
        <a:xfrm>
          <a:off x="0" y="24001"/>
          <a:ext cx="7488237" cy="74880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kern="1200" dirty="0">
              <a:latin typeface="Montserrat" pitchFamily="2" charset="77"/>
            </a:rPr>
            <a:t>Perceiving similarities and differences</a:t>
          </a:r>
        </a:p>
      </dsp:txBody>
      <dsp:txXfrm>
        <a:off x="36553" y="60554"/>
        <a:ext cx="7415131" cy="675694"/>
      </dsp:txXfrm>
    </dsp:sp>
    <dsp:sp modelId="{D1F3FE81-C8BC-2449-853F-7A5C63C07C14}">
      <dsp:nvSpPr>
        <dsp:cNvPr id="0" name=""/>
        <dsp:cNvSpPr/>
      </dsp:nvSpPr>
      <dsp:spPr>
        <a:xfrm>
          <a:off x="0" y="932137"/>
          <a:ext cx="7488237" cy="74880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kern="1200" dirty="0">
              <a:latin typeface="Montserrat" pitchFamily="2" charset="77"/>
            </a:rPr>
            <a:t>Classifying shapes</a:t>
          </a:r>
        </a:p>
      </dsp:txBody>
      <dsp:txXfrm>
        <a:off x="36553" y="968690"/>
        <a:ext cx="7415131" cy="675694"/>
      </dsp:txXfrm>
    </dsp:sp>
    <dsp:sp modelId="{F85CF650-F98B-9E4A-B938-B6BBAA8B1232}">
      <dsp:nvSpPr>
        <dsp:cNvPr id="0" name=""/>
        <dsp:cNvSpPr/>
      </dsp:nvSpPr>
      <dsp:spPr>
        <a:xfrm>
          <a:off x="0" y="1775869"/>
          <a:ext cx="7488237" cy="74880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kern="1200" dirty="0">
              <a:latin typeface="Montserrat" pitchFamily="2" charset="77"/>
            </a:rPr>
            <a:t>Naming shapes</a:t>
          </a:r>
        </a:p>
      </dsp:txBody>
      <dsp:txXfrm>
        <a:off x="36553" y="1812422"/>
        <a:ext cx="7415131" cy="675694"/>
      </dsp:txXfrm>
    </dsp:sp>
    <dsp:sp modelId="{2AC87579-6763-8346-9CE0-9639BF48D6DF}">
      <dsp:nvSpPr>
        <dsp:cNvPr id="0" name=""/>
        <dsp:cNvSpPr/>
      </dsp:nvSpPr>
      <dsp:spPr>
        <a:xfrm>
          <a:off x="0" y="2639869"/>
          <a:ext cx="7488237" cy="74880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kern="1200" dirty="0">
              <a:latin typeface="Montserrat" pitchFamily="2" charset="77"/>
            </a:rPr>
            <a:t>Learning about the attributes of shapes</a:t>
          </a:r>
        </a:p>
      </dsp:txBody>
      <dsp:txXfrm>
        <a:off x="36553" y="2676422"/>
        <a:ext cx="7415131" cy="675694"/>
      </dsp:txXfrm>
    </dsp:sp>
    <dsp:sp modelId="{00E75589-B441-884F-B51A-9ABB03F07FC9}">
      <dsp:nvSpPr>
        <dsp:cNvPr id="0" name=""/>
        <dsp:cNvSpPr/>
      </dsp:nvSpPr>
      <dsp:spPr>
        <a:xfrm>
          <a:off x="0" y="3503869"/>
          <a:ext cx="7488237" cy="74880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kern="1200" dirty="0">
              <a:latin typeface="Montserrat" pitchFamily="2" charset="77"/>
            </a:rPr>
            <a:t>Composing and decomposing shapes</a:t>
          </a:r>
        </a:p>
      </dsp:txBody>
      <dsp:txXfrm>
        <a:off x="36553" y="3540422"/>
        <a:ext cx="7415131" cy="67569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C8F818C-2620-DEBA-5242-1427293BA5D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Montserrat" panose="00000500000000000000" pitchFamily="50" charset="0"/>
            </a:endParaRPr>
          </a:p>
        </p:txBody>
      </p:sp>
      <p:sp>
        <p:nvSpPr>
          <p:cNvPr id="3" name="Date Placeholder 2">
            <a:extLst>
              <a:ext uri="{FF2B5EF4-FFF2-40B4-BE49-F238E27FC236}">
                <a16:creationId xmlns:a16="http://schemas.microsoft.com/office/drawing/2014/main" id="{F9659F12-C4B2-5A1B-950A-6BE448C478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4187E5-8BC8-4467-BE52-6F2D1A581A2A}" type="datetimeFigureOut">
              <a:rPr lang="en-US" smtClean="0">
                <a:latin typeface="Montserrat" panose="00000500000000000000" pitchFamily="50" charset="0"/>
              </a:rPr>
              <a:t>5/16/25</a:t>
            </a:fld>
            <a:endParaRPr lang="en-US" dirty="0">
              <a:latin typeface="Montserrat" panose="00000500000000000000" pitchFamily="50" charset="0"/>
            </a:endParaRPr>
          </a:p>
        </p:txBody>
      </p:sp>
      <p:sp>
        <p:nvSpPr>
          <p:cNvPr id="4" name="Footer Placeholder 3">
            <a:extLst>
              <a:ext uri="{FF2B5EF4-FFF2-40B4-BE49-F238E27FC236}">
                <a16:creationId xmlns:a16="http://schemas.microsoft.com/office/drawing/2014/main" id="{4EEDBCAE-0C1A-B1A2-F185-494604EBD5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Montserrat" panose="00000500000000000000" pitchFamily="50" charset="0"/>
            </a:endParaRPr>
          </a:p>
        </p:txBody>
      </p:sp>
    </p:spTree>
    <p:extLst>
      <p:ext uri="{BB962C8B-B14F-4D97-AF65-F5344CB8AC3E}">
        <p14:creationId xmlns:p14="http://schemas.microsoft.com/office/powerpoint/2010/main" val="19925539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ontserrat" panose="00000500000000000000" pitchFamily="50"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ontserrat" panose="00000500000000000000" pitchFamily="50" charset="0"/>
              </a:defRPr>
            </a:lvl1pPr>
          </a:lstStyle>
          <a:p>
            <a:fld id="{43A0AA82-7DFD-42A2-AAE9-E0AB8943696A}" type="datetimeFigureOut">
              <a:rPr lang="en-US" smtClean="0"/>
              <a:pPr/>
              <a:t>5/16/25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ontserrat" panose="00000500000000000000" pitchFamily="50"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ontserrat" panose="00000500000000000000" pitchFamily="50" charset="0"/>
              </a:defRPr>
            </a:lvl1pPr>
          </a:lstStyle>
          <a:p>
            <a:fld id="{896399F6-6299-4610-B81F-5B1794C45A33}" type="slidenum">
              <a:rPr lang="en-US" smtClean="0"/>
              <a:pPr/>
              <a:t>‹#›</a:t>
            </a:fld>
            <a:endParaRPr lang="en-US" dirty="0"/>
          </a:p>
        </p:txBody>
      </p:sp>
    </p:spTree>
    <p:extLst>
      <p:ext uri="{BB962C8B-B14F-4D97-AF65-F5344CB8AC3E}">
        <p14:creationId xmlns:p14="http://schemas.microsoft.com/office/powerpoint/2010/main" val="2660607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ontserrat" panose="00000500000000000000" pitchFamily="50" charset="0"/>
        <a:ea typeface="+mn-ea"/>
        <a:cs typeface="+mn-cs"/>
      </a:defRPr>
    </a:lvl1pPr>
    <a:lvl2pPr marL="457200" algn="l" defTabSz="914400" rtl="0" eaLnBrk="1" latinLnBrk="0" hangingPunct="1">
      <a:defRPr sz="1200" kern="1200">
        <a:solidFill>
          <a:schemeClr val="tx1"/>
        </a:solidFill>
        <a:latin typeface="Montserrat" panose="00000500000000000000" pitchFamily="50" charset="0"/>
        <a:ea typeface="+mn-ea"/>
        <a:cs typeface="+mn-cs"/>
      </a:defRPr>
    </a:lvl2pPr>
    <a:lvl3pPr marL="914400" algn="l" defTabSz="914400" rtl="0" eaLnBrk="1" latinLnBrk="0" hangingPunct="1">
      <a:defRPr sz="1200" kern="1200">
        <a:solidFill>
          <a:schemeClr val="tx1"/>
        </a:solidFill>
        <a:latin typeface="Montserrat" panose="00000500000000000000" pitchFamily="50" charset="0"/>
        <a:ea typeface="+mn-ea"/>
        <a:cs typeface="+mn-cs"/>
      </a:defRPr>
    </a:lvl3pPr>
    <a:lvl4pPr marL="1371600" algn="l" defTabSz="914400" rtl="0" eaLnBrk="1" latinLnBrk="0" hangingPunct="1">
      <a:defRPr sz="1200" kern="1200">
        <a:solidFill>
          <a:schemeClr val="tx1"/>
        </a:solidFill>
        <a:latin typeface="Montserrat" panose="00000500000000000000" pitchFamily="50" charset="0"/>
        <a:ea typeface="+mn-ea"/>
        <a:cs typeface="+mn-cs"/>
      </a:defRPr>
    </a:lvl4pPr>
    <a:lvl5pPr marL="1828800" algn="l" defTabSz="914400" rtl="0" eaLnBrk="1" latinLnBrk="0" hangingPunct="1">
      <a:defRPr sz="1200" kern="1200">
        <a:solidFill>
          <a:schemeClr val="tx1"/>
        </a:solidFill>
        <a:latin typeface="Montserrat" panose="00000500000000000000" pitchFamily="50"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504911"/>
          </a:xfrm>
        </p:spPr>
        <p:txBody>
          <a:bodyPr/>
          <a:lstStyle/>
          <a:p>
            <a:pPr marL="0" marR="0">
              <a:spcBef>
                <a:spcPts val="600"/>
              </a:spcBef>
              <a:spcAft>
                <a:spcPts val="600"/>
              </a:spcAft>
            </a:pPr>
            <a:r>
              <a:rPr lang="en-U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Materials (optional): </a:t>
            </a:r>
            <a:r>
              <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rPr>
              <a:t>Markers, sticky notes, chart paper</a:t>
            </a:r>
          </a:p>
          <a:p>
            <a:pPr marL="0" marR="0">
              <a:spcBef>
                <a:spcPts val="600"/>
              </a:spcBef>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Welcome to the wonderful world of geometry! Thank you for making time to work together today. I look forward to exploring children’s geometry learning with you!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We will use “TK” to refer to transitional kindergarten and “K” for kindergarten.</a:t>
            </a:r>
          </a:p>
          <a:p>
            <a:pPr marL="0" marR="0">
              <a:spcBef>
                <a:spcPts val="600"/>
              </a:spcBef>
            </a:pPr>
            <a:r>
              <a:rPr lang="en-US" sz="12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Consider providing sticky notes and markers on tables. Invite participants to draw shapes (one per sticky note) until the session starts. Encourage them to draw as many different shapes as they can think of. Participants will classify them when we discuss typical and atypical shapes later in the session. (You may want to include these instructions on chart paper.) Invite individuals who may not be able to use their hands to draw to work with a partner.</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Adjust talking points to include relevant introductions, “housekeeping,” and other information that participants should know.</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As you plan your professional learning session, consider the content in each of the PPTs in this suite of resources:</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PPT 1 “Introduction to Geometry: Birth–8 years” describes foundational information about children’s geometry learning from birth to eight years old. This introductory session also includes opportunities for participants to use geometry skills.</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PPT 2a “Geometry: Infants and Toddlers” describes infants’ and toddlers’ early geometry learning and ideas on how to support it.</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PPT 2b “Geometry: Preschool, Transitional Kindergarten, and Kindergarten” describes the development of geometry learning for children in preschool, TK, and K and ideas on how to support it.</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PPT 2c “Geometry: Early Elementary” describes the development of geometry learning for children in first and second grade and ideas on how to support it.</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We encourage you to offer the content in PPT 1 before, or in combination with, content in one of the age-specific slide decks (PPT 2a, PPT 2b, or PPT 2c). Together, PPT 1 and one of the age-specific slide decks make up a three-hour professional learning session.</a:t>
            </a:r>
          </a:p>
        </p:txBody>
      </p:sp>
      <p:sp>
        <p:nvSpPr>
          <p:cNvPr id="4" name="Slide Number Placeholder 3"/>
          <p:cNvSpPr>
            <a:spLocks noGrp="1"/>
          </p:cNvSpPr>
          <p:nvPr>
            <p:ph type="sldNum" sz="quarter" idx="5"/>
          </p:nvPr>
        </p:nvSpPr>
        <p:spPr/>
        <p:txBody>
          <a:bodyPr/>
          <a:lstStyle/>
          <a:p>
            <a:fld id="{896399F6-6299-4610-B81F-5B1794C45A33}" type="slidenum">
              <a:rPr lang="en-US" smtClean="0"/>
              <a:t>1</a:t>
            </a:fld>
            <a:endParaRPr lang="en-US"/>
          </a:p>
        </p:txBody>
      </p:sp>
    </p:spTree>
    <p:extLst>
      <p:ext uri="{BB962C8B-B14F-4D97-AF65-F5344CB8AC3E}">
        <p14:creationId xmlns:p14="http://schemas.microsoft.com/office/powerpoint/2010/main" val="526419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pPr>
            <a:r>
              <a:rPr lang="en-US" sz="18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800" dirty="0">
                <a:solidFill>
                  <a:srgbClr val="0F173D"/>
                </a:solidFill>
                <a:effectLst/>
                <a:latin typeface="Poppins" pitchFamily="2" charset="77"/>
                <a:ea typeface="+mn-ea"/>
                <a:cs typeface="Calibri" panose="020F0502020204030204" pitchFamily="34" charset="0"/>
              </a:rPr>
              <a:t>In the last activity, we played with two-dimensional and three-dimensional shapes. Now, let’s discuss how young children learn about shapes.</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10</a:t>
            </a:fld>
            <a:endParaRPr lang="en-US"/>
          </a:p>
        </p:txBody>
      </p:sp>
    </p:spTree>
    <p:extLst>
      <p:ext uri="{BB962C8B-B14F-4D97-AF65-F5344CB8AC3E}">
        <p14:creationId xmlns:p14="http://schemas.microsoft.com/office/powerpoint/2010/main" val="3879095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In the next few slides, we will describe five important components of children’s shape learning:</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Notice similarities and differences between two-dimensional and three-dimensional shapes in their environment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Classify shapes based on similarities and differences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Name shapes in English, their home languages, or both</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Understand that shapes have different attributes and use these attributes to identify shapes</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Compose and decompose shapes</a:t>
            </a:r>
          </a:p>
          <a:p>
            <a:pPr marL="0" marR="0">
              <a:spcBef>
                <a:spcPts val="600"/>
              </a:spcBef>
            </a:pPr>
            <a:r>
              <a:rPr lang="en-US" sz="12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For a more in-depth understanding of how children learn about shapes, consider reading the research brief </a:t>
            </a:r>
            <a:r>
              <a:rPr lang="en-US" sz="1100" b="1" dirty="0">
                <a:solidFill>
                  <a:srgbClr val="0F173D"/>
                </a:solidFill>
                <a:effectLst/>
                <a:latin typeface="Poppins" pitchFamily="2" charset="77"/>
                <a:ea typeface="Times New Roman" panose="02020603050405020304" pitchFamily="18" charset="0"/>
                <a:cs typeface="Calibri" panose="020F0502020204030204" pitchFamily="34" charset="0"/>
              </a:rPr>
              <a:t>Shapes and Spatial Reasoning: The Development of Geometry Knowledge from Infancy Through the Early School Years</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t>
            </a:r>
          </a:p>
        </p:txBody>
      </p:sp>
      <p:sp>
        <p:nvSpPr>
          <p:cNvPr id="4" name="Slide Number Placeholder 3"/>
          <p:cNvSpPr>
            <a:spLocks noGrp="1"/>
          </p:cNvSpPr>
          <p:nvPr>
            <p:ph type="sldNum" sz="quarter" idx="5"/>
          </p:nvPr>
        </p:nvSpPr>
        <p:spPr/>
        <p:txBody>
          <a:bodyPr/>
          <a:lstStyle/>
          <a:p>
            <a:fld id="{896399F6-6299-4610-B81F-5B1794C45A33}" type="slidenum">
              <a:rPr lang="en-US" smtClean="0"/>
              <a:t>11</a:t>
            </a:fld>
            <a:endParaRPr lang="en-US"/>
          </a:p>
        </p:txBody>
      </p:sp>
    </p:spTree>
    <p:extLst>
      <p:ext uri="{BB962C8B-B14F-4D97-AF65-F5344CB8AC3E}">
        <p14:creationId xmlns:p14="http://schemas.microsoft.com/office/powerpoint/2010/main" val="833104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pPr>
            <a:r>
              <a:rPr lang="en-US" sz="18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Perceiving similarities and differences describes the ability to notice similarities and differences in object attributes, such as shape, size, color, and texture. Children might do this by touching, mouthing, and looking at objects. </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When children first notice similarities and differences between shapes, they can see or feel that two shapes are different. However, they do not understand how these shapes are similar or different. Children develop a deeper understanding of what makes shapes similar or different as they learn to classify shapes and learn about a shape’s attributes.</a:t>
            </a:r>
          </a:p>
        </p:txBody>
      </p:sp>
      <p:sp>
        <p:nvSpPr>
          <p:cNvPr id="4" name="Slide Number Placeholder 3"/>
          <p:cNvSpPr>
            <a:spLocks noGrp="1"/>
          </p:cNvSpPr>
          <p:nvPr>
            <p:ph type="sldNum" sz="quarter" idx="5"/>
          </p:nvPr>
        </p:nvSpPr>
        <p:spPr/>
        <p:txBody>
          <a:bodyPr/>
          <a:lstStyle/>
          <a:p>
            <a:fld id="{896399F6-6299-4610-B81F-5B1794C45A33}" type="slidenum">
              <a:rPr lang="en-US" smtClean="0"/>
              <a:t>12</a:t>
            </a:fld>
            <a:endParaRPr lang="en-US"/>
          </a:p>
        </p:txBody>
      </p:sp>
    </p:spTree>
    <p:extLst>
      <p:ext uri="{BB962C8B-B14F-4D97-AF65-F5344CB8AC3E}">
        <p14:creationId xmlns:p14="http://schemas.microsoft.com/office/powerpoint/2010/main" val="2251379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Classifying shapes is grouping shapes together based on similarities.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Once children notice how objects are similar and different, they naturally begin to group similar objects into categories.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From research, we know that in their first year, infants form categories for many different types of familiar objects (Quinn et al., 2001; </a:t>
            </a:r>
            <a:r>
              <a:rPr lang="en-US" sz="1100" dirty="0" err="1">
                <a:solidFill>
                  <a:srgbClr val="0F173D"/>
                </a:solidFill>
                <a:effectLst/>
                <a:latin typeface="Poppins" pitchFamily="2" charset="77"/>
                <a:ea typeface="Times New Roman" panose="02020603050405020304" pitchFamily="18" charset="0"/>
                <a:cs typeface="Calibri" panose="020F0502020204030204" pitchFamily="34" charset="0"/>
              </a:rPr>
              <a:t>Rakinson</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&amp; </a:t>
            </a:r>
            <a:r>
              <a:rPr lang="en-US" sz="1100" dirty="0" err="1">
                <a:solidFill>
                  <a:srgbClr val="0F173D"/>
                </a:solidFill>
                <a:effectLst/>
                <a:latin typeface="Poppins" pitchFamily="2" charset="77"/>
                <a:ea typeface="Times New Roman" panose="02020603050405020304" pitchFamily="18" charset="0"/>
                <a:cs typeface="Calibri" panose="020F0502020204030204" pitchFamily="34" charset="0"/>
              </a:rPr>
              <a:t>Yermolayeva</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2010). These categories range from furniture to animals and basic shapes like circles and squares.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As children are exposed to more objects, they classify objects more precisely. For shapes, they group similar shapes together more accurately (for example, many different types of triangles). They also know when something belongs to a different shape category (for example, a trapezoid is different from a square).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Children’s strategies for classifying shapes change over time:</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When children first begin to classify shapes, they tend to focus on a shape’s general features. For example, they focus on how “round” or “pointy” a shape is.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When older children classify shapes, they also pay attention to a shape’s attributes. For example, they notice how many sides a shape has.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Some shape classifications are easier for children than other classifications. Let’s discuss this in more detail.</a:t>
            </a:r>
          </a:p>
        </p:txBody>
      </p:sp>
      <p:sp>
        <p:nvSpPr>
          <p:cNvPr id="4" name="Slide Number Placeholder 3"/>
          <p:cNvSpPr>
            <a:spLocks noGrp="1"/>
          </p:cNvSpPr>
          <p:nvPr>
            <p:ph type="sldNum" sz="quarter" idx="5"/>
          </p:nvPr>
        </p:nvSpPr>
        <p:spPr/>
        <p:txBody>
          <a:bodyPr/>
          <a:lstStyle/>
          <a:p>
            <a:fld id="{896399F6-6299-4610-B81F-5B1794C45A33}" type="slidenum">
              <a:rPr lang="en-US" smtClean="0"/>
              <a:t>13</a:t>
            </a:fld>
            <a:endParaRPr lang="en-US"/>
          </a:p>
        </p:txBody>
      </p:sp>
    </p:spTree>
    <p:extLst>
      <p:ext uri="{BB962C8B-B14F-4D97-AF65-F5344CB8AC3E}">
        <p14:creationId xmlns:p14="http://schemas.microsoft.com/office/powerpoint/2010/main" val="3230656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The focus on general features, such as “round” or “pointy,” makes some shapes easier to classify than others:</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For example, when children observe three differently sized circles—like the ones on this slide—they easily recognize that all three circles are part of the same group. Although each circle is a different size, in all other ways these three shapes are the same.</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Imagine children observing the three triangles on the slide. It will be more difficult for them to identify these shapes as part of the same shape group. All three shapes have different sides and angles. They are also oriented in different ways—sometimes a point is on the bottom, sometimes at the top.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Younger children can classify shapes that do not vary much, like circles or squares. Older children can more accurately classify shapes that have more variation, like triangles.</a:t>
            </a:r>
          </a:p>
        </p:txBody>
      </p:sp>
      <p:sp>
        <p:nvSpPr>
          <p:cNvPr id="4" name="Slide Number Placeholder 3"/>
          <p:cNvSpPr>
            <a:spLocks noGrp="1"/>
          </p:cNvSpPr>
          <p:nvPr>
            <p:ph type="sldNum" sz="quarter" idx="5"/>
          </p:nvPr>
        </p:nvSpPr>
        <p:spPr/>
        <p:txBody>
          <a:bodyPr/>
          <a:lstStyle/>
          <a:p>
            <a:fld id="{896399F6-6299-4610-B81F-5B1794C45A33}" type="slidenum">
              <a:rPr lang="en-US" smtClean="0"/>
              <a:t>14</a:t>
            </a:fld>
            <a:endParaRPr lang="en-US"/>
          </a:p>
        </p:txBody>
      </p:sp>
    </p:spTree>
    <p:extLst>
      <p:ext uri="{BB962C8B-B14F-4D97-AF65-F5344CB8AC3E}">
        <p14:creationId xmlns:p14="http://schemas.microsoft.com/office/powerpoint/2010/main" val="3904852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Children’s exposure to different types of shapes can impact their ability to classify shapes.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When adults draw attention to shapes in children’s environments or activities, the shapes are usually </a:t>
            </a:r>
            <a:r>
              <a:rPr lang="en-US" sz="1100" b="1" i="1" dirty="0">
                <a:solidFill>
                  <a:srgbClr val="0F173D"/>
                </a:solidFill>
                <a:effectLst/>
                <a:latin typeface="Poppins" pitchFamily="2" charset="77"/>
                <a:ea typeface="Times New Roman" panose="02020603050405020304" pitchFamily="18" charset="0"/>
                <a:cs typeface="Calibri" panose="020F0502020204030204" pitchFamily="34" charset="0"/>
              </a:rPr>
              <a:t>typical shapes</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[Point to each shape in the left column.] Squares with one side on the bottom, rectangles with one side on the bottom, and equilateral triangles are all </a:t>
            </a:r>
            <a:r>
              <a:rPr lang="en-US" sz="1100" b="1" dirty="0">
                <a:solidFill>
                  <a:srgbClr val="0F173D"/>
                </a:solidFill>
                <a:effectLst/>
                <a:latin typeface="Poppins" pitchFamily="2" charset="77"/>
                <a:ea typeface="Times New Roman" panose="02020603050405020304" pitchFamily="18" charset="0"/>
                <a:cs typeface="Calibri" panose="020F0502020204030204" pitchFamily="34" charset="0"/>
              </a:rPr>
              <a:t>typical shapes</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Most children’s books or toys show </a:t>
            </a:r>
            <a:r>
              <a:rPr lang="en-US" sz="1100" b="1" i="1" dirty="0">
                <a:solidFill>
                  <a:srgbClr val="0F173D"/>
                </a:solidFill>
                <a:effectLst/>
                <a:latin typeface="Poppins" pitchFamily="2" charset="77"/>
                <a:ea typeface="Times New Roman" panose="02020603050405020304" pitchFamily="18" charset="0"/>
                <a:cs typeface="Calibri" panose="020F0502020204030204" pitchFamily="34" charset="0"/>
              </a:rPr>
              <a:t>typical</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versions of shapes. </a:t>
            </a:r>
          </a:p>
          <a:p>
            <a:pPr marL="342900" marR="0" lvl="0" indent="-342900">
              <a:buFont typeface="Symbol" pitchFamily="2" charset="2"/>
              <a:buChar char=""/>
            </a:pPr>
            <a:r>
              <a:rPr lang="en-US" sz="1100" b="1" i="1" dirty="0">
                <a:solidFill>
                  <a:srgbClr val="0F173D"/>
                </a:solidFill>
                <a:effectLst/>
                <a:latin typeface="Poppins" pitchFamily="2" charset="77"/>
                <a:ea typeface="Times New Roman" panose="02020603050405020304" pitchFamily="18" charset="0"/>
                <a:cs typeface="Calibri" panose="020F0502020204030204" pitchFamily="34" charset="0"/>
              </a:rPr>
              <a:t>Atypical shapes </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are much less likely to be highlighted in children’s environments or activities. Some examples of atypical shapes include a square presented with a point at the top, a long skinny rectangle, a scalene triangle, or a triangle with the point down. We call these </a:t>
            </a:r>
            <a:r>
              <a:rPr lang="en-US" sz="1100" b="1" i="1" dirty="0">
                <a:solidFill>
                  <a:srgbClr val="0F173D"/>
                </a:solidFill>
                <a:effectLst/>
                <a:latin typeface="Poppins" pitchFamily="2" charset="77"/>
                <a:ea typeface="Times New Roman" panose="02020603050405020304" pitchFamily="18" charset="0"/>
                <a:cs typeface="Calibri" panose="020F0502020204030204" pitchFamily="34" charset="0"/>
              </a:rPr>
              <a:t>atypical shapes</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because these shapes are not often highlighted in children’s books, toys, or activities.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Because children are more familiar with typical shapes, it is easier for them to classify typical shapes.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Young children are able to notice the differences between shapes, regardless of whether they are typical or atypical shapes. For example, they will notice that one shape is long and skinny and another has a point at the bottom. However, because young children have had less exposure to atypical versions of a shape, they are not yet accurately classifying all shapes into the correct shape category. For example, they may not think of these atypical triangles on the slide as being in the same shape category as the typical triangle. Adults play an important role in highlighting both typical and atypical shapes for children so that children can learn to classify all types of shapes accurately.</a:t>
            </a:r>
          </a:p>
          <a:p>
            <a:pPr marL="342900" marR="0" lvl="0" indent="-342900">
              <a:buFont typeface="Symbol" pitchFamily="2" charset="2"/>
              <a:buChar char=""/>
            </a:pPr>
            <a:r>
              <a:rPr lang="en-US" sz="1100" b="1" dirty="0">
                <a:solidFill>
                  <a:srgbClr val="0F173D"/>
                </a:solidFill>
                <a:effectLst/>
                <a:latin typeface="Poppins" pitchFamily="2" charset="77"/>
                <a:ea typeface="Times New Roman" panose="02020603050405020304" pitchFamily="18" charset="0"/>
                <a:cs typeface="Calibri" panose="020F0502020204030204" pitchFamily="34" charset="0"/>
              </a:rPr>
              <a:t>Note:</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The concept of classifying is very similar to categorizing and sorting. You may notice that curricula and state standards use a mix of these terms. For this session, we will use “classifying.”</a:t>
            </a:r>
          </a:p>
          <a:p>
            <a:pPr marL="0" marR="0">
              <a:spcBef>
                <a:spcPts val="600"/>
              </a:spcBef>
            </a:pPr>
            <a:r>
              <a:rPr lang="en-US" sz="12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If participants drew shapes on sticky notes for slide 1, invite them to classify their shapes into typical and atypical shapes.</a:t>
            </a:r>
          </a:p>
        </p:txBody>
      </p:sp>
      <p:sp>
        <p:nvSpPr>
          <p:cNvPr id="4" name="Slide Number Placeholder 3"/>
          <p:cNvSpPr>
            <a:spLocks noGrp="1"/>
          </p:cNvSpPr>
          <p:nvPr>
            <p:ph type="sldNum" sz="quarter" idx="5"/>
          </p:nvPr>
        </p:nvSpPr>
        <p:spPr/>
        <p:txBody>
          <a:bodyPr/>
          <a:lstStyle/>
          <a:p>
            <a:fld id="{896399F6-6299-4610-B81F-5B1794C45A33}" type="slidenum">
              <a:rPr lang="en-US" smtClean="0"/>
              <a:pPr/>
              <a:t>15</a:t>
            </a:fld>
            <a:endParaRPr lang="en-US" dirty="0"/>
          </a:p>
        </p:txBody>
      </p:sp>
    </p:spTree>
    <p:extLst>
      <p:ext uri="{BB962C8B-B14F-4D97-AF65-F5344CB8AC3E}">
        <p14:creationId xmlns:p14="http://schemas.microsoft.com/office/powerpoint/2010/main" val="3636731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pPr>
            <a:r>
              <a:rPr lang="en-US" sz="18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Around the same time that children learn to classify shapes, they also learn to identify or name shapes in English, their home language, or both. Children tend to learn two-dimensional shape names before three-dimensional shape names. </a:t>
            </a:r>
          </a:p>
          <a:p>
            <a:pPr marL="342900" marR="0" lvl="0" indent="-342900">
              <a:buFont typeface="Symbol" pitchFamily="2" charset="2"/>
              <a:buChar char=""/>
            </a:pPr>
            <a:r>
              <a:rPr lang="en-US" sz="1800" dirty="0">
                <a:solidFill>
                  <a:srgbClr val="000000"/>
                </a:solidFill>
                <a:effectLst/>
                <a:latin typeface="Poppins" pitchFamily="2" charset="77"/>
                <a:ea typeface="Times New Roman" panose="02020603050405020304" pitchFamily="18" charset="0"/>
                <a:cs typeface="Calibri" panose="020F0502020204030204" pitchFamily="34" charset="0"/>
              </a:rPr>
              <a:t>This slide shows some examples of two-dimensional shapes, for example, circle, square, triangle, rectangle, rhombus, pentagon, hexagon, and octagon.</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n-US" sz="1800" dirty="0">
                <a:solidFill>
                  <a:srgbClr val="000000"/>
                </a:solidFill>
                <a:effectLst/>
                <a:latin typeface="Poppins" pitchFamily="2" charset="77"/>
                <a:ea typeface="Times New Roman" panose="02020603050405020304" pitchFamily="18" charset="0"/>
                <a:cs typeface="Calibri" panose="020F0502020204030204" pitchFamily="34" charset="0"/>
              </a:rPr>
              <a:t>Identifying and naming are different but related skills. Identifying a shape is the ability to recognize the name of a shape, for example, by pointing to the correct shape when someone asks, “Where is the triangle?” Naming a shape is the ability to label a shape using vocabulary. Naming could be spoken, written, or signed. </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n-US" sz="1800" dirty="0">
                <a:solidFill>
                  <a:srgbClr val="000000"/>
                </a:solidFill>
                <a:effectLst/>
                <a:latin typeface="Poppins" pitchFamily="2" charset="77"/>
                <a:ea typeface="Times New Roman" panose="02020603050405020304" pitchFamily="18" charset="0"/>
                <a:cs typeface="Calibri" panose="020F0502020204030204" pitchFamily="34" charset="0"/>
              </a:rPr>
              <a:t>The component of naming shapes, as described here, can take different forms based on children’s preferences and abilities. Some children may demonstrate their knowledge of shape names by using vocabulary. Other children may choose to demonstrate their understanding through gestures.</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16</a:t>
            </a:fld>
            <a:endParaRPr lang="en-US"/>
          </a:p>
        </p:txBody>
      </p:sp>
    </p:spTree>
    <p:extLst>
      <p:ext uri="{BB962C8B-B14F-4D97-AF65-F5344CB8AC3E}">
        <p14:creationId xmlns:p14="http://schemas.microsoft.com/office/powerpoint/2010/main" val="1791972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Time: </a:t>
            </a:r>
            <a:r>
              <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rPr>
              <a:t>5–7 minutes</a:t>
            </a:r>
          </a:p>
          <a:p>
            <a:pPr marL="0" marR="0">
              <a:spcBef>
                <a:spcPts val="600"/>
              </a:spcBef>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Additionally, some shapes can be described as being part of a group of similar shapes.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Observe the quadrilaterals on this slide. A quadrilateral is a shape that has four sides (or edges) and four corners (or vertices). These shapes are all examples of quadrilaterals. You may notice that these shapes not only have some things in common with each other but also have differences.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Think about how these shapes are similar and different from one another. For each shape, consider the length of each of its sides and the angles of each corner. Develop a definition for each shape on the slide.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[After participants develop definitions, debrief by asking participants to share their definitions. If necessary, use the answer key in the facilitator notes to ensure accuracy of definitions.]</a:t>
            </a:r>
          </a:p>
          <a:p>
            <a:pPr marL="0" marR="0">
              <a:spcBef>
                <a:spcPts val="600"/>
              </a:spcBef>
            </a:pPr>
            <a:r>
              <a:rPr lang="en-US" sz="12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Allow participants a few minutes to develop definitions independently. Then, consider one of the following ways to debrief this activity:</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For shorter sessions: Review the correct definitions with the whole group. Invite participants to ask any questions they might have.</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For longer sessions: Invite participants to discuss their answers with their table group. If participants drew shapes on sticky notes for slide 1, consider inviting them to reclassify their quadrilateral shapes by shape name. Then, review the correct definitions with the whole group.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Answer key:</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Quadrilateral: four sides and four corners</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Trapezoid: one pair of parallel sides</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Parallelogram: opposite sides that are parallel and two pairs of equal-length sides</a:t>
            </a:r>
          </a:p>
          <a:p>
            <a:pPr marL="1143000" marR="0" lvl="2" indent="-228600">
              <a:buFont typeface="Wingdings" pitchFamily="2" charset="2"/>
              <a:buChar char=""/>
            </a:pPr>
            <a:r>
              <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rPr>
              <a:t>Rectangle: a specific type of parallelogram—in addition to all the properties of a parallelogram, all its angles are 90 degrees</a:t>
            </a:r>
          </a:p>
          <a:p>
            <a:pPr marL="1143000" marR="0" lvl="2" indent="-228600">
              <a:buFont typeface="Wingdings" pitchFamily="2" charset="2"/>
              <a:buChar char=""/>
            </a:pPr>
            <a:r>
              <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rPr>
              <a:t>Square: a specific type of rectangle—in addition to all the properties of a rectangle, all four of its sides are equal in length</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Kite: two pairs of equal-length sides</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Rhombus: part of the kite and parallelogram families </a:t>
            </a:r>
          </a:p>
          <a:p>
            <a:pPr marL="1143000" marR="0" lvl="2" indent="-228600">
              <a:buFont typeface="Wingdings" pitchFamily="2" charset="2"/>
              <a:buChar char=""/>
            </a:pPr>
            <a:r>
              <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rPr>
              <a:t>The opposite sides are parallel, and the sides are equal in length. It also has two opposing pairs of equal angles, which means that a square is a specific type of rhombus.</a:t>
            </a:r>
          </a:p>
        </p:txBody>
      </p:sp>
      <p:sp>
        <p:nvSpPr>
          <p:cNvPr id="4" name="Slide Number Placeholder 3"/>
          <p:cNvSpPr>
            <a:spLocks noGrp="1"/>
          </p:cNvSpPr>
          <p:nvPr>
            <p:ph type="sldNum" sz="quarter" idx="5"/>
          </p:nvPr>
        </p:nvSpPr>
        <p:spPr/>
        <p:txBody>
          <a:bodyPr/>
          <a:lstStyle/>
          <a:p>
            <a:fld id="{896399F6-6299-4610-B81F-5B1794C45A33}" type="slidenum">
              <a:rPr lang="en-US" smtClean="0"/>
              <a:t>17</a:t>
            </a:fld>
            <a:endParaRPr lang="en-US"/>
          </a:p>
        </p:txBody>
      </p:sp>
    </p:spTree>
    <p:extLst>
      <p:ext uri="{BB962C8B-B14F-4D97-AF65-F5344CB8AC3E}">
        <p14:creationId xmlns:p14="http://schemas.microsoft.com/office/powerpoint/2010/main" val="3517160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This slide shows some of the most common three-dimensional shapes children learn to identify or name, including sphere, cube, cone, cylinder and pyramid.</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The vocabulary adults use to identify or name shapes affects how children identify or name them. As adults, we often use informal names to describe three-dimensional shapes, and children will often do the same. For </a:t>
            </a:r>
            <a:r>
              <a:rPr lang="en-US" sz="1100" dirty="0">
                <a:solidFill>
                  <a:srgbClr val="000000"/>
                </a:solidFill>
                <a:effectLst/>
                <a:latin typeface="Poppins" pitchFamily="2" charset="77"/>
                <a:ea typeface="Times New Roman" panose="02020603050405020304" pitchFamily="18" charset="0"/>
                <a:cs typeface="Calibri" panose="020F0502020204030204" pitchFamily="34" charset="0"/>
              </a:rPr>
              <a:t>example, adults and children may say “ball” instead of “sphere,” or “box” instead of “cube.” This is more common in some contexts than in others. For example, it would be strange to call a “ball” a “sphere” when playing soccer.</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n-US" sz="1100" dirty="0">
                <a:solidFill>
                  <a:srgbClr val="000000"/>
                </a:solidFill>
                <a:effectLst/>
                <a:latin typeface="Poppins" pitchFamily="2" charset="77"/>
                <a:ea typeface="Times New Roman" panose="02020603050405020304" pitchFamily="18" charset="0"/>
                <a:cs typeface="Calibri" panose="020F0502020204030204" pitchFamily="34" charset="0"/>
              </a:rPr>
              <a:t>Adults and children also often use the names of two-dimensional shapes to refer to three-dimensional shapes. For example, adults and children may say “triangle” when they mean “pyramid.”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n-US" sz="1100" dirty="0">
                <a:solidFill>
                  <a:srgbClr val="000000"/>
                </a:solidFill>
                <a:effectLst/>
                <a:latin typeface="Poppins" pitchFamily="2" charset="77"/>
                <a:ea typeface="Times New Roman" panose="02020603050405020304" pitchFamily="18" charset="0"/>
                <a:cs typeface="Calibri" panose="020F0502020204030204" pitchFamily="34" charset="0"/>
              </a:rPr>
              <a:t>To encourage children to learn three-dimensional shape names, adults will need to be consistent about using this vocabulary with children.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n-US" sz="1100" dirty="0">
                <a:solidFill>
                  <a:srgbClr val="000000"/>
                </a:solidFill>
                <a:effectLst/>
                <a:latin typeface="Poppins" pitchFamily="2" charset="77"/>
                <a:ea typeface="Times New Roman" panose="02020603050405020304" pitchFamily="18" charset="0"/>
                <a:cs typeface="Calibri" panose="020F0502020204030204" pitchFamily="34" charset="0"/>
              </a:rPr>
              <a:t>We’ve discussed three components of shape learning—perceiving similarities and differences, classifying shapes, and naming shapes.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Identify something that was new to you. Connect with someone who is not sitting at your table. When I give the signal, get up and move to that person. Share what you learned. Listen to your partner, and then move to someone else who is looking for a partner. When I give the signal, return to your table. </a:t>
            </a:r>
          </a:p>
          <a:p>
            <a:pPr marL="0" marR="0">
              <a:spcBef>
                <a:spcPts val="600"/>
              </a:spcBef>
            </a:pPr>
            <a:r>
              <a:rPr lang="en-US" sz="12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Optional activity: Ask participants to notice what two-dimensional shapes they observe in these three-dimensional shapes. For example, the cube is made of six squares.</a:t>
            </a:r>
          </a:p>
        </p:txBody>
      </p:sp>
      <p:sp>
        <p:nvSpPr>
          <p:cNvPr id="4" name="Slide Number Placeholder 3"/>
          <p:cNvSpPr>
            <a:spLocks noGrp="1"/>
          </p:cNvSpPr>
          <p:nvPr>
            <p:ph type="sldNum" sz="quarter" idx="5"/>
          </p:nvPr>
        </p:nvSpPr>
        <p:spPr/>
        <p:txBody>
          <a:bodyPr/>
          <a:lstStyle/>
          <a:p>
            <a:fld id="{896399F6-6299-4610-B81F-5B1794C45A33}" type="slidenum">
              <a:rPr lang="en-US" smtClean="0"/>
              <a:t>18</a:t>
            </a:fld>
            <a:endParaRPr lang="en-US"/>
          </a:p>
        </p:txBody>
      </p:sp>
    </p:spTree>
    <p:extLst>
      <p:ext uri="{BB962C8B-B14F-4D97-AF65-F5344CB8AC3E}">
        <p14:creationId xmlns:p14="http://schemas.microsoft.com/office/powerpoint/2010/main" val="2697404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When</a:t>
            </a:r>
            <a:r>
              <a:rPr lang="en-US" sz="1100" dirty="0">
                <a:solidFill>
                  <a:srgbClr val="000000"/>
                </a:solidFill>
                <a:effectLst/>
                <a:latin typeface="Poppins" pitchFamily="2" charset="77"/>
                <a:ea typeface="Times New Roman" panose="02020603050405020304" pitchFamily="18" charset="0"/>
                <a:cs typeface="Calibri" panose="020F0502020204030204" pitchFamily="34" charset="0"/>
              </a:rPr>
              <a:t> older children classify shapes, they pay attention to a shape’s attributes. </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Shape attributes are properties of a shape like the number of sides or corners.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Two-dimensional shapes have two types of attributes: edges (sides of the shape) and vertices (points where two edges meet).</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Edges and vertices are defining attributes of a two-dimensional shape. The number and types of edges and vertices determine what shape it is.</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For example, a triangle has three edges and three vertices.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Three-dimensional shapes have three attributes: edges, vertices, and faces.</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Faces are the flat surfaces on a three-dimensional shape.</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Edges, faces, and vertices are defining attributes of a three-dimensional shape. The number and types of edges, faces, and vertices determine what shape it is.</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For example, a cube has 12 edges, 6 faces, and 8 vertices.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The language adults use for these attributes affects children’s vocabulary. As adults, we often use informal names for these attributes, and children will often do the same.</a:t>
            </a:r>
            <a:r>
              <a:rPr lang="en-US" sz="1100" dirty="0">
                <a:solidFill>
                  <a:srgbClr val="000000"/>
                </a:solidFill>
                <a:effectLst/>
                <a:latin typeface="Poppins" pitchFamily="2" charset="77"/>
                <a:ea typeface="Times New Roman" panose="02020603050405020304" pitchFamily="18" charset="0"/>
                <a:cs typeface="Calibri" panose="020F0502020204030204" pitchFamily="34" charset="0"/>
              </a:rPr>
              <a:t> For example, many adults and children use the word “sides” to refer to “edges” and “points” or “corners” to refer to “vertices.” Consider using both informal and formal names for these attributes to help children understand that these words mean the same thing.</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spcBef>
                <a:spcPts val="600"/>
              </a:spcBef>
            </a:pPr>
            <a:r>
              <a:rPr lang="en-US" sz="12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As you describe and define shape attributes, point to the slide to help make connections between vocabulary and the parts of the image.</a:t>
            </a:r>
          </a:p>
        </p:txBody>
      </p:sp>
      <p:sp>
        <p:nvSpPr>
          <p:cNvPr id="4" name="Slide Number Placeholder 3"/>
          <p:cNvSpPr>
            <a:spLocks noGrp="1"/>
          </p:cNvSpPr>
          <p:nvPr>
            <p:ph type="sldNum" sz="quarter" idx="5"/>
          </p:nvPr>
        </p:nvSpPr>
        <p:spPr/>
        <p:txBody>
          <a:bodyPr/>
          <a:lstStyle/>
          <a:p>
            <a:fld id="{896399F6-6299-4610-B81F-5B1794C45A33}" type="slidenum">
              <a:rPr lang="en-US" smtClean="0"/>
              <a:t>19</a:t>
            </a:fld>
            <a:endParaRPr lang="en-US"/>
          </a:p>
        </p:txBody>
      </p:sp>
    </p:spTree>
    <p:extLst>
      <p:ext uri="{BB962C8B-B14F-4D97-AF65-F5344CB8AC3E}">
        <p14:creationId xmlns:p14="http://schemas.microsoft.com/office/powerpoint/2010/main" val="18417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0"/>
              </a:spcAft>
            </a:pPr>
            <a:r>
              <a:rPr lang="en-US" sz="1800" b="1" kern="1200" dirty="0">
                <a:solidFill>
                  <a:srgbClr val="0F173D"/>
                </a:solidFill>
                <a:effectLst/>
                <a:latin typeface="Poppins" panose="00000500000000000000" pitchFamily="2" charset="0"/>
                <a:ea typeface="+mn-ea"/>
                <a:cs typeface="Calibri" panose="020F0502020204030204" pitchFamily="34" charset="0"/>
              </a:rPr>
              <a:t>Talking Points</a:t>
            </a:r>
          </a:p>
          <a:p>
            <a:pPr>
              <a:spcBef>
                <a:spcPts val="600"/>
              </a:spcBef>
              <a:spcAft>
                <a:spcPts val="600"/>
              </a:spcAft>
            </a:pPr>
            <a:r>
              <a:rPr lang="en-US" sz="1800" kern="100" dirty="0">
                <a:solidFill>
                  <a:srgbClr val="0F173D"/>
                </a:solidFill>
                <a:effectLst/>
                <a:latin typeface="Poppins"/>
                <a:ea typeface="Calibri"/>
                <a:cs typeface="Poppins"/>
              </a:rPr>
              <a:t>The Count Play Explore Professional Learning Resources were made possible by Count Play Explore, an early math and science initiative led by the Fresno County Superintendent of Schools, Early Care and Education Department. This initiative is generously funded by the California Department of Education and the California State Board of Education. These </a:t>
            </a:r>
            <a:r>
              <a:rPr lang="en-US" sz="1800" kern="100">
                <a:solidFill>
                  <a:srgbClr val="0F173D"/>
                </a:solidFill>
                <a:latin typeface="Poppins"/>
                <a:ea typeface="Calibri"/>
                <a:cs typeface="Poppins"/>
              </a:rPr>
              <a:t>resources, </a:t>
            </a:r>
            <a:r>
              <a:rPr lang="en-US" kern="100" dirty="0">
                <a:solidFill>
                  <a:srgbClr val="0F173D"/>
                </a:solidFill>
                <a:latin typeface="Montserrat"/>
              </a:rPr>
              <a:t>developed in collaboration by WestEd and partners,</a:t>
            </a:r>
            <a:r>
              <a:rPr lang="en-US" sz="1800" kern="100" dirty="0">
                <a:solidFill>
                  <a:srgbClr val="0F173D"/>
                </a:solidFill>
                <a:latin typeface="Poppins"/>
                <a:ea typeface="Calibri"/>
                <a:cs typeface="Poppins"/>
              </a:rPr>
              <a:t> </a:t>
            </a:r>
            <a:r>
              <a:rPr lang="en-US" sz="1800" kern="100" dirty="0">
                <a:solidFill>
                  <a:srgbClr val="0F173D"/>
                </a:solidFill>
                <a:effectLst/>
                <a:latin typeface="Poppins"/>
                <a:ea typeface="Calibri"/>
                <a:cs typeface="Poppins"/>
              </a:rPr>
              <a:t>are intended to be used as a guide for implementing evidence-based strategies, promoting active learning, and encouraging developmentally appropriate practices in early education settings. They are not intended for commercial redistribution, unauthorized modification, or use outside the scope of professional education.</a:t>
            </a:r>
          </a:p>
        </p:txBody>
      </p:sp>
      <p:sp>
        <p:nvSpPr>
          <p:cNvPr id="4" name="Slide Number Placeholder 3"/>
          <p:cNvSpPr>
            <a:spLocks noGrp="1"/>
          </p:cNvSpPr>
          <p:nvPr>
            <p:ph type="sldNum" sz="quarter" idx="5"/>
          </p:nvPr>
        </p:nvSpPr>
        <p:spPr/>
        <p:txBody>
          <a:bodyPr/>
          <a:lstStyle/>
          <a:p>
            <a:fld id="{896399F6-6299-4610-B81F-5B1794C45A33}" type="slidenum">
              <a:rPr lang="en-US" smtClean="0"/>
              <a:pPr/>
              <a:t>2</a:t>
            </a:fld>
            <a:endParaRPr lang="en-US" dirty="0"/>
          </a:p>
        </p:txBody>
      </p:sp>
    </p:spTree>
    <p:extLst>
      <p:ext uri="{BB962C8B-B14F-4D97-AF65-F5344CB8AC3E}">
        <p14:creationId xmlns:p14="http://schemas.microsoft.com/office/powerpoint/2010/main" val="16686935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Let’s explore how children use what they know about attributes to classify shapes.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By the time children start preschool, they notice that shapes have attributes, such as “corners” or “sides.”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Even after children first notice a shape’s attributes, they continue to use a shape’s general features to decide what shape something is.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For example, a child might observe a square with one point facing up and identify it as a triangle because it looks “pointy.” However, if you asked the child to count the number of sides and edges, they might realize the shape is a square.</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Over time, children learn that using attributes is the most accurate way to identify and classify shapes. Eventually, they will pay less attention to a shape’s general features and use attributes more consistently.</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As children enter elementary school, they also understand that multiple shapes can share the same attributes. For example, they realize that squares and rectangles both have four sides and are quadrilaterals.</a:t>
            </a:r>
          </a:p>
        </p:txBody>
      </p:sp>
      <p:sp>
        <p:nvSpPr>
          <p:cNvPr id="4" name="Slide Number Placeholder 3"/>
          <p:cNvSpPr>
            <a:spLocks noGrp="1"/>
          </p:cNvSpPr>
          <p:nvPr>
            <p:ph type="sldNum" sz="quarter" idx="5"/>
          </p:nvPr>
        </p:nvSpPr>
        <p:spPr/>
        <p:txBody>
          <a:bodyPr/>
          <a:lstStyle/>
          <a:p>
            <a:fld id="{896399F6-6299-4610-B81F-5B1794C45A33}" type="slidenum">
              <a:rPr lang="en-US" smtClean="0"/>
              <a:t>20</a:t>
            </a:fld>
            <a:endParaRPr lang="en-US"/>
          </a:p>
        </p:txBody>
      </p:sp>
    </p:spTree>
    <p:extLst>
      <p:ext uri="{BB962C8B-B14F-4D97-AF65-F5344CB8AC3E}">
        <p14:creationId xmlns:p14="http://schemas.microsoft.com/office/powerpoint/2010/main" val="9015029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As children become more familiar with shapes, they begin to explore composing and decomposing shapes. Children often do this while building structures or engaging in art with shapes.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At first, children focus on composing and decomposing individual shapes. For example:</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Children may put two triangles together to make a square or cut a square piece of play dough into two triangles.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Eventually, children will make more complex pictures and designs. For example:</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They might create an apartment building out of a long rectangular tile with small circular tiles for windows.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This exploration of composing and decomposing shapes helps children understand that shapes can be divided into smaller parts. Knowing that shapes can be divided into smaller parts is the foundation for understanding geometric area and fractions. For example: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In early elementary school, children learn to divide a circle into four equal parts. They also learn to describe these equal parts using vocabulary like halves, thirds, and quarters.</a:t>
            </a:r>
          </a:p>
        </p:txBody>
      </p:sp>
      <p:sp>
        <p:nvSpPr>
          <p:cNvPr id="4" name="Slide Number Placeholder 3"/>
          <p:cNvSpPr>
            <a:spLocks noGrp="1"/>
          </p:cNvSpPr>
          <p:nvPr>
            <p:ph type="sldNum" sz="quarter" idx="5"/>
          </p:nvPr>
        </p:nvSpPr>
        <p:spPr/>
        <p:txBody>
          <a:bodyPr/>
          <a:lstStyle/>
          <a:p>
            <a:fld id="{896399F6-6299-4610-B81F-5B1794C45A33}" type="slidenum">
              <a:rPr lang="en-US" smtClean="0"/>
              <a:t>21</a:t>
            </a:fld>
            <a:endParaRPr lang="en-US"/>
          </a:p>
        </p:txBody>
      </p:sp>
    </p:spTree>
    <p:extLst>
      <p:ext uri="{BB962C8B-B14F-4D97-AF65-F5344CB8AC3E}">
        <p14:creationId xmlns:p14="http://schemas.microsoft.com/office/powerpoint/2010/main" val="25241169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We’ve discussed five components of shape learning in early childhood. Let’s take a moment to think about how children’s learning about shapes develops and becomes more complex over time.</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This slide shows you what children at three points of development know about shapes, using the five components.</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Infants and toddlers start by noticing how objects are the same or different. With support from adults, toddlers may learn to identify or name a few common shapes.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Children in preschool, transitional kindergarten, and kindergarten build on these skills. They learn to classify and identify or name a greater variety of two-dimensional and three-dimensional shapes. They also learn about shape attributes.</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In early elementary school, children continue to learn about shape attributes and how these attributes help them classify shapes. They also develop the ability to compose and decompose shapes and think about concepts like quarter, third, and half.</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[If presenting PPT 2a, PPT 2b, or PPT 2c:] We hope that you have a better understanding of the components of shape learning. Next, we will examine what [insert relevant age group: infants and toddlers; children in preschool, transitional kindergarten, and kindergarten; early elementary children] learn about shapes and ways to support their geometry learning. </a:t>
            </a:r>
          </a:p>
          <a:p>
            <a:pPr marL="0" marR="0">
              <a:spcBef>
                <a:spcPts val="600"/>
              </a:spcBef>
            </a:pPr>
            <a:r>
              <a:rPr lang="en-US" sz="12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Optional activity: Instead of using this slide, consider using the content as a puzzle activity for participants. For example, you might enlarge and print the developmental progression. Then, cut the table cells into pieces. Provide a puzzle for each table or pairs of participants. </a:t>
            </a:r>
            <a:r>
              <a:rPr lang="en-US" sz="1100">
                <a:solidFill>
                  <a:srgbClr val="0F173D"/>
                </a:solidFill>
                <a:effectLst/>
                <a:latin typeface="Poppins" pitchFamily="2" charset="77"/>
                <a:ea typeface="Times New Roman" panose="02020603050405020304" pitchFamily="18" charset="0"/>
                <a:cs typeface="Calibri" panose="020F0502020204030204" pitchFamily="34" charset="0"/>
              </a:rPr>
              <a:t>Invite participants to place the knowledge and skills in each cell under the correct age group and component.</a:t>
            </a:r>
          </a:p>
        </p:txBody>
      </p:sp>
      <p:sp>
        <p:nvSpPr>
          <p:cNvPr id="4" name="Slide Number Placeholder 3"/>
          <p:cNvSpPr>
            <a:spLocks noGrp="1"/>
          </p:cNvSpPr>
          <p:nvPr>
            <p:ph type="sldNum" sz="quarter" idx="5"/>
          </p:nvPr>
        </p:nvSpPr>
        <p:spPr/>
        <p:txBody>
          <a:bodyPr/>
          <a:lstStyle/>
          <a:p>
            <a:fld id="{896399F6-6299-4610-B81F-5B1794C45A33}" type="slidenum">
              <a:rPr lang="en-US" smtClean="0"/>
              <a:t>22</a:t>
            </a:fld>
            <a:endParaRPr lang="en-US"/>
          </a:p>
        </p:txBody>
      </p:sp>
    </p:spTree>
    <p:extLst>
      <p:ext uri="{BB962C8B-B14F-4D97-AF65-F5344CB8AC3E}">
        <p14:creationId xmlns:p14="http://schemas.microsoft.com/office/powerpoint/2010/main" val="2499495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pPr>
            <a:r>
              <a:rPr lang="en-US" sz="18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In this session, we will start by exploring and playing with shapes.</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Next, we will describe five key components of learning about shapes.</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We will also review the ways children develop knowledge and skills in geometry.</a:t>
            </a:r>
          </a:p>
          <a:p>
            <a:pPr marL="342900" marR="0" lvl="0" indent="-342900" fontAlgn="base">
              <a:buClr>
                <a:srgbClr val="000000"/>
              </a:buClr>
              <a:buFont typeface="Arial" panose="020B0604020202020204" pitchFamily="34" charset="0"/>
              <a:buChar char="·"/>
            </a:pPr>
            <a:r>
              <a:rPr lang="en-US" sz="1800" u="none" strike="noStrike" kern="0" spc="0" dirty="0">
                <a:ln>
                  <a:noFill/>
                </a:ln>
                <a:solidFill>
                  <a:srgbClr val="0F173D"/>
                </a:solidFill>
                <a:effectLst>
                  <a:outerShdw sx="0" sy="0">
                    <a:srgbClr val="000000"/>
                  </a:outerShdw>
                </a:effectLst>
                <a:latin typeface="Symbol" pitchFamily="2" charset="2"/>
                <a:ea typeface="Symbol" pitchFamily="2" charset="2"/>
                <a:cs typeface="Symbol" pitchFamily="2" charset="2"/>
              </a:rPr>
              <a:t>The ways we will learn together are similar to the ways children learn. We will play, observe, explore, and reflect.</a:t>
            </a:r>
          </a:p>
          <a:p>
            <a:pPr marL="0" marR="0">
              <a:spcBef>
                <a:spcPts val="600"/>
              </a:spcBef>
            </a:pPr>
            <a:r>
              <a:rPr lang="en-US" sz="18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Adjust slide content and talking points to reflect what you plan to address in this session. </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If you are planning to present PPT 2a (for infants and toddlers), PPT 2b (for preschool, TK, and K), or PPT 2c (for early elementary children) in the same session, you may want to include any adjustments in the slide content and talking points. </a:t>
            </a:r>
          </a:p>
        </p:txBody>
      </p:sp>
      <p:sp>
        <p:nvSpPr>
          <p:cNvPr id="4" name="Slide Number Placeholder 3"/>
          <p:cNvSpPr>
            <a:spLocks noGrp="1"/>
          </p:cNvSpPr>
          <p:nvPr>
            <p:ph type="sldNum" sz="quarter" idx="5"/>
          </p:nvPr>
        </p:nvSpPr>
        <p:spPr/>
        <p:txBody>
          <a:bodyPr/>
          <a:lstStyle/>
          <a:p>
            <a:fld id="{896399F6-6299-4610-B81F-5B1794C45A33}" type="slidenum">
              <a:rPr lang="en-US" smtClean="0"/>
              <a:t>3</a:t>
            </a:fld>
            <a:endParaRPr lang="en-US"/>
          </a:p>
        </p:txBody>
      </p:sp>
    </p:spTree>
    <p:extLst>
      <p:ext uri="{BB962C8B-B14F-4D97-AF65-F5344CB8AC3E}">
        <p14:creationId xmlns:p14="http://schemas.microsoft.com/office/powerpoint/2010/main" val="686636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Materials (optional): </a:t>
            </a:r>
            <a:r>
              <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rPr>
              <a:t>Markers, sticky notes</a:t>
            </a:r>
          </a:p>
          <a:p>
            <a:pPr marL="0" marR="0">
              <a:spcBef>
                <a:spcPts val="600"/>
              </a:spcBef>
              <a:spcAft>
                <a:spcPts val="600"/>
              </a:spcAft>
            </a:pPr>
            <a:r>
              <a:rPr lang="en-US" sz="1100" b="1" kern="0" dirty="0">
                <a:solidFill>
                  <a:srgbClr val="222222"/>
                </a:solidFill>
                <a:effectLst/>
                <a:latin typeface="Poppins" pitchFamily="2" charset="77"/>
                <a:ea typeface="Times New Roman" panose="02020603050405020304" pitchFamily="18" charset="0"/>
                <a:cs typeface="Calibri" panose="020F0502020204030204" pitchFamily="34" charset="0"/>
              </a:rPr>
              <a:t>Time: </a:t>
            </a:r>
            <a:r>
              <a:rPr lang="en-US" sz="1100" kern="100" dirty="0">
                <a:solidFill>
                  <a:srgbClr val="222222"/>
                </a:solidFill>
                <a:effectLst/>
                <a:latin typeface="Poppins" pitchFamily="2" charset="77"/>
                <a:ea typeface="Calibri" panose="020F0502020204030204" pitchFamily="34" charset="0"/>
                <a:cs typeface="Calibri" panose="020F0502020204030204" pitchFamily="34" charset="0"/>
              </a:rPr>
              <a:t>5 minutes</a:t>
            </a:r>
            <a:endPar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endParaRPr>
          </a:p>
          <a:p>
            <a:pPr marL="0" marR="0">
              <a:spcBef>
                <a:spcPts val="600"/>
              </a:spcBef>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Each of us has thoughts and feelings—or mindsets—about geometry. We bring those mindsets to our settings. They can affect how we support children to learn geometry.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Let’s take a moment to consider our geometry mindsets. Respond to one of the following prompts to surface your geometry mindset: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When I think about geometry, I feel . .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 powerful memory I have of geometry is . .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My favorite thing about geometry is . .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What I find challenging about geometry is . .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Record what comes to mind on sticky notes.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[After participants have recorded their thoughts:] This activity may have surfaced a variety of thoughts and feelings. Whatever your thoughts and feelings, I hope that engaging in today’s session will promote positive thoughts and feelings about geometry.</a:t>
            </a:r>
          </a:p>
          <a:p>
            <a:pPr marL="0" marR="0">
              <a:spcBef>
                <a:spcPts val="600"/>
              </a:spcBef>
            </a:pPr>
            <a:r>
              <a:rPr lang="en-US" sz="12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Math mindsets matter! This principle is key to the Count, Play, Explore professional learning approach. If you are interested in providing professional learning on math mindsets, consider reviewing the resources in the </a:t>
            </a:r>
            <a:r>
              <a:rPr lang="en-US" sz="1100" b="1" dirty="0">
                <a:solidFill>
                  <a:srgbClr val="0F173D"/>
                </a:solidFill>
                <a:effectLst/>
                <a:latin typeface="Poppins" pitchFamily="2" charset="77"/>
                <a:ea typeface="Times New Roman" panose="02020603050405020304" pitchFamily="18" charset="0"/>
                <a:cs typeface="Calibri" panose="020F0502020204030204" pitchFamily="34" charset="0"/>
              </a:rPr>
              <a:t>Math Mindsets Matter</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suite of resources.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Invite participants to individually complete their reflection using one of the prompts. The goal is for them to surface their thoughts and feelings related to geometry.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Consider your group size and dynamics. If appropriate, you might offer an opportunity for participants to share some of their thoughts. Encourage participants to reflect on what they notice about the experiences shared by others and how these experiences may impact the children and families they work with. </a:t>
            </a:r>
          </a:p>
        </p:txBody>
      </p:sp>
      <p:sp>
        <p:nvSpPr>
          <p:cNvPr id="4" name="Slide Number Placeholder 3"/>
          <p:cNvSpPr>
            <a:spLocks noGrp="1"/>
          </p:cNvSpPr>
          <p:nvPr>
            <p:ph type="sldNum" sz="quarter" idx="5"/>
          </p:nvPr>
        </p:nvSpPr>
        <p:spPr/>
        <p:txBody>
          <a:bodyPr/>
          <a:lstStyle/>
          <a:p>
            <a:fld id="{896399F6-6299-4610-B81F-5B1794C45A33}" type="slidenum">
              <a:rPr lang="en-US" smtClean="0"/>
              <a:t>4</a:t>
            </a:fld>
            <a:endParaRPr lang="en-US"/>
          </a:p>
        </p:txBody>
      </p:sp>
    </p:spTree>
    <p:extLst>
      <p:ext uri="{BB962C8B-B14F-4D97-AF65-F5344CB8AC3E}">
        <p14:creationId xmlns:p14="http://schemas.microsoft.com/office/powerpoint/2010/main" val="1081015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pPr>
            <a:r>
              <a:rPr lang="en-US" sz="18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800" dirty="0">
                <a:solidFill>
                  <a:srgbClr val="0F173D"/>
                </a:solidFill>
                <a:effectLst/>
                <a:latin typeface="Poppins" pitchFamily="2" charset="77"/>
                <a:ea typeface="+mn-ea"/>
                <a:cs typeface="Calibri" panose="020F0502020204030204" pitchFamily="34" charset="0"/>
              </a:rPr>
              <a:t>Before we review what children learn about shapes, let’s begin with a shared understanding of geometry learning for young children.</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5</a:t>
            </a:fld>
            <a:endParaRPr lang="en-US"/>
          </a:p>
        </p:txBody>
      </p:sp>
    </p:spTree>
    <p:extLst>
      <p:ext uri="{BB962C8B-B14F-4D97-AF65-F5344CB8AC3E}">
        <p14:creationId xmlns:p14="http://schemas.microsoft.com/office/powerpoint/2010/main" val="3433710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pPr>
            <a:r>
              <a:rPr lang="en-US" sz="18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800" dirty="0">
                <a:solidFill>
                  <a:srgbClr val="0F173D"/>
                </a:solidFill>
                <a:effectLst/>
                <a:latin typeface="Poppins" pitchFamily="2" charset="77"/>
                <a:ea typeface="+mn-ea"/>
                <a:cs typeface="Calibri" panose="020F0502020204030204" pitchFamily="34" charset="0"/>
              </a:rPr>
              <a:t>Geometry is the math of shapes, sizes, angles, points, lines, and dimensions (Oxford English Dictionary, n.d.). In early childhood, most children’s geometry learning is about two-dimensional and three-dimensional shapes and sizes. Older children will focus more on concepts such as angles or lines.</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n-US" sz="1800" dirty="0">
                <a:solidFill>
                  <a:srgbClr val="000000"/>
                </a:solidFill>
                <a:effectLst/>
                <a:latin typeface="Poppins" pitchFamily="2" charset="77"/>
                <a:ea typeface="+mn-ea"/>
                <a:cs typeface="Calibri" panose="020F0502020204030204" pitchFamily="34" charset="0"/>
              </a:rPr>
              <a:t>Throughout this session, we will use the word “shape” interchangeably with geometry.</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6</a:t>
            </a:fld>
            <a:endParaRPr lang="en-US"/>
          </a:p>
        </p:txBody>
      </p:sp>
    </p:spTree>
    <p:extLst>
      <p:ext uri="{BB962C8B-B14F-4D97-AF65-F5344CB8AC3E}">
        <p14:creationId xmlns:p14="http://schemas.microsoft.com/office/powerpoint/2010/main" val="4177663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mn-ea"/>
                <a:cs typeface="Calibri" panose="020F0502020204030204" pitchFamily="34" charset="0"/>
              </a:rPr>
              <a:t>Geometry plays a key role in the lives of children and adults. That is why it is important for us to help children develop their geometry understanding and skills.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n-US" sz="1100" dirty="0">
                <a:solidFill>
                  <a:srgbClr val="0F173D"/>
                </a:solidFill>
                <a:effectLst/>
                <a:latin typeface="Poppins" pitchFamily="2" charset="77"/>
                <a:ea typeface="+mn-ea"/>
                <a:cs typeface="Calibri" panose="020F0502020204030204" pitchFamily="34" charset="0"/>
              </a:rPr>
              <a:t>We use geometry every day. For example, we use geometry when we do the following: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mn-ea"/>
                <a:cs typeface="Calibri" panose="020F0502020204030204" pitchFamily="34" charset="0"/>
              </a:rPr>
              <a:t>Wrap a gift—when we wrap a gift, we must consider its shape. We also think about the dimensions of the wrapping paper needed to cover it.</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mn-ea"/>
                <a:cs typeface="Calibri" panose="020F0502020204030204" pitchFamily="34" charset="0"/>
              </a:rPr>
              <a:t>Play sports—when we throw a ball or swing a bat, we need to consider lines and angles.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mn-ea"/>
                <a:cs typeface="Calibri" panose="020F0502020204030204" pitchFamily="34" charset="0"/>
              </a:rPr>
              <a:t>Cook—when creating a dish such as homemade tortillas, we need to consider symmetry and size when rolling and shaping the dough.</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n-US" sz="1100" dirty="0">
                <a:solidFill>
                  <a:srgbClr val="0F173D"/>
                </a:solidFill>
                <a:effectLst/>
                <a:latin typeface="Poppins" pitchFamily="2" charset="77"/>
                <a:ea typeface="+mn-ea"/>
                <a:cs typeface="Calibri" panose="020F0502020204030204" pitchFamily="34" charset="0"/>
              </a:rPr>
              <a:t>Many professionals use geometry.</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mn-ea"/>
                <a:cs typeface="Calibri" panose="020F0502020204030204" pitchFamily="34" charset="0"/>
              </a:rPr>
              <a:t>When designing spaces, architects, engineers, and designers use geometry concepts like length, angles, area, and shapes.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mn-ea"/>
                <a:cs typeface="Calibri" panose="020F0502020204030204" pitchFamily="34" charset="0"/>
              </a:rPr>
              <a:t>Carpenters use geometry to identify and cut angles out of wood so that pieces fit together correctly.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mn-ea"/>
                <a:cs typeface="Calibri" panose="020F0502020204030204" pitchFamily="34" charset="0"/>
              </a:rPr>
              <a:t>Medical professionals use geometric imaging, like an MRI, to analyze scans or make diagnoses.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n-US" sz="1100" dirty="0">
                <a:solidFill>
                  <a:srgbClr val="0F173D"/>
                </a:solidFill>
                <a:effectLst/>
                <a:latin typeface="Poppins" pitchFamily="2" charset="77"/>
                <a:ea typeface="+mn-ea"/>
                <a:cs typeface="Calibri" panose="020F0502020204030204" pitchFamily="34" charset="0"/>
              </a:rPr>
              <a:t>Children also use geometry in their everyday routines and interactions.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mn-ea"/>
                <a:cs typeface="Calibri" panose="020F0502020204030204" pitchFamily="34" charset="0"/>
              </a:rPr>
              <a:t>When children engage in art, they often use shapes as part of their creations. For example, children often draw stick figures using a circle for a head and lines for the arms and legs.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mn-ea"/>
                <a:cs typeface="Calibri" panose="020F0502020204030204" pitchFamily="34" charset="0"/>
              </a:rPr>
              <a:t>Children may notice and describe the shapes in their neighborhood, using English, their home language, or both. For example, a child whose home language is Spanish might notice that a house on their walk to the playground has a window that is a “</a:t>
            </a:r>
            <a:r>
              <a:rPr lang="es-US" sz="1100" dirty="0">
                <a:solidFill>
                  <a:srgbClr val="0F173D"/>
                </a:solidFill>
                <a:effectLst/>
                <a:latin typeface="Poppins" pitchFamily="2" charset="77"/>
                <a:ea typeface="+mn-ea"/>
                <a:cs typeface="Calibri" panose="020F0502020204030204" pitchFamily="34" charset="0"/>
              </a:rPr>
              <a:t>círculo</a:t>
            </a:r>
            <a:r>
              <a:rPr lang="en-US" sz="1100" dirty="0">
                <a:solidFill>
                  <a:srgbClr val="0F173D"/>
                </a:solidFill>
                <a:effectLst/>
                <a:latin typeface="Poppins" pitchFamily="2" charset="77"/>
                <a:ea typeface="+mn-ea"/>
                <a:cs typeface="Calibri" panose="020F0502020204030204" pitchFamily="34" charset="0"/>
              </a:rPr>
              <a:t>” (circle).</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n-US" sz="1100" dirty="0">
                <a:solidFill>
                  <a:srgbClr val="0F173D"/>
                </a:solidFill>
                <a:effectLst/>
                <a:latin typeface="Poppins" pitchFamily="2" charset="77"/>
                <a:ea typeface="+mn-ea"/>
                <a:cs typeface="Calibri" panose="020F0502020204030204" pitchFamily="34" charset="0"/>
              </a:rPr>
              <a:t>Let’s play with some shapes now!</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spcBef>
                <a:spcPts val="600"/>
              </a:spcBef>
            </a:pPr>
            <a:r>
              <a:rPr lang="en-US" sz="12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Math is everywhere! This principle is also key to the Count Play Explore approach to professional development.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With this slide, you help participants recognize how geometry is an integral part of their lives.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For longer sessions, after noting that geometry is part of their everyday routines, invite participants to identify how they use or observe geometry in their everyday lives. You may ask participants to describe some ways they have observed children engaging with geometry. Then, use the text on screen and the talking points to connect participants’ observations with key points. </a:t>
            </a:r>
          </a:p>
        </p:txBody>
      </p:sp>
      <p:sp>
        <p:nvSpPr>
          <p:cNvPr id="4" name="Slide Number Placeholder 3"/>
          <p:cNvSpPr>
            <a:spLocks noGrp="1"/>
          </p:cNvSpPr>
          <p:nvPr>
            <p:ph type="sldNum" sz="quarter" idx="5"/>
          </p:nvPr>
        </p:nvSpPr>
        <p:spPr/>
        <p:txBody>
          <a:bodyPr/>
          <a:lstStyle/>
          <a:p>
            <a:fld id="{896399F6-6299-4610-B81F-5B1794C45A33}" type="slidenum">
              <a:rPr lang="en-US" smtClean="0"/>
              <a:t>7</a:t>
            </a:fld>
            <a:endParaRPr lang="en-US"/>
          </a:p>
        </p:txBody>
      </p:sp>
    </p:spTree>
    <p:extLst>
      <p:ext uri="{BB962C8B-B14F-4D97-AF65-F5344CB8AC3E}">
        <p14:creationId xmlns:p14="http://schemas.microsoft.com/office/powerpoint/2010/main" val="3446794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800" b="1" kern="100" dirty="0">
                <a:solidFill>
                  <a:srgbClr val="0F173D"/>
                </a:solidFill>
                <a:effectLst/>
                <a:latin typeface="Poppins" pitchFamily="2" charset="77"/>
                <a:ea typeface="Calibri" panose="020F0502020204030204" pitchFamily="34" charset="0"/>
                <a:cs typeface="Times New Roman" panose="02020603050405020304" pitchFamily="18" charset="0"/>
              </a:rPr>
              <a:t>Time: </a:t>
            </a:r>
            <a:r>
              <a:rPr lang="en-US" sz="1800" kern="100" dirty="0">
                <a:solidFill>
                  <a:srgbClr val="0F173D"/>
                </a:solidFill>
                <a:effectLst/>
                <a:latin typeface="Poppins" pitchFamily="2" charset="77"/>
                <a:ea typeface="Calibri" panose="020F0502020204030204" pitchFamily="34" charset="0"/>
                <a:cs typeface="Times New Roman" panose="02020603050405020304" pitchFamily="18" charset="0"/>
              </a:rPr>
              <a:t>30–60 minutes (including the reflection and debrief on the next slide)</a:t>
            </a:r>
          </a:p>
          <a:p>
            <a:pPr marL="0" marR="0">
              <a:spcBef>
                <a:spcPts val="600"/>
              </a:spcBef>
              <a:spcAft>
                <a:spcPts val="600"/>
              </a:spcAft>
            </a:pPr>
            <a:r>
              <a:rPr lang="en-US" sz="1800" b="1" kern="100" dirty="0">
                <a:solidFill>
                  <a:srgbClr val="0F173D"/>
                </a:solidFill>
                <a:effectLst/>
                <a:latin typeface="Poppins" pitchFamily="2" charset="77"/>
                <a:ea typeface="Calibri" panose="020F0502020204030204" pitchFamily="34" charset="0"/>
                <a:cs typeface="Times New Roman" panose="02020603050405020304" pitchFamily="18" charset="0"/>
              </a:rPr>
              <a:t>Materials</a:t>
            </a:r>
            <a:r>
              <a:rPr lang="en-US" sz="1800" kern="100" dirty="0">
                <a:solidFill>
                  <a:srgbClr val="0F173D"/>
                </a:solidFill>
                <a:effectLst/>
                <a:latin typeface="Poppins" pitchFamily="2" charset="77"/>
                <a:ea typeface="Calibri" panose="020F0502020204030204" pitchFamily="34" charset="0"/>
                <a:cs typeface="Times New Roman" panose="02020603050405020304" pitchFamily="18" charset="0"/>
              </a:rPr>
              <a:t>: </a:t>
            </a:r>
            <a:r>
              <a:rPr lang="en-US" sz="1800" b="1" kern="100" dirty="0">
                <a:solidFill>
                  <a:srgbClr val="0F173D"/>
                </a:solidFill>
                <a:effectLst/>
                <a:latin typeface="Poppins" pitchFamily="2" charset="77"/>
                <a:ea typeface="Calibri" panose="020F0502020204030204" pitchFamily="34" charset="0"/>
                <a:cs typeface="Times New Roman" panose="02020603050405020304" pitchFamily="18" charset="0"/>
              </a:rPr>
              <a:t>Pull-Up </a:t>
            </a:r>
            <a:r>
              <a:rPr lang="en-US" sz="1800" b="1" kern="100" dirty="0" err="1">
                <a:solidFill>
                  <a:srgbClr val="0F173D"/>
                </a:solidFill>
                <a:effectLst/>
                <a:latin typeface="Poppins" pitchFamily="2" charset="77"/>
                <a:ea typeface="Calibri" panose="020F0502020204030204" pitchFamily="34" charset="0"/>
                <a:cs typeface="Times New Roman" panose="02020603050405020304" pitchFamily="18" charset="0"/>
              </a:rPr>
              <a:t>Polyhedra</a:t>
            </a:r>
            <a:r>
              <a:rPr lang="en-US" sz="1800" kern="100" dirty="0">
                <a:solidFill>
                  <a:srgbClr val="0F173D"/>
                </a:solidFill>
                <a:effectLst/>
                <a:latin typeface="Poppins" pitchFamily="2" charset="77"/>
                <a:ea typeface="Calibri" panose="020F0502020204030204" pitchFamily="34" charset="0"/>
                <a:cs typeface="Times New Roman" panose="02020603050405020304" pitchFamily="18" charset="0"/>
              </a:rPr>
              <a:t> handout, templates, scissors, single-hole punch, and yarn or string</a:t>
            </a:r>
          </a:p>
          <a:p>
            <a:pPr marL="0" marR="0">
              <a:spcBef>
                <a:spcPts val="600"/>
              </a:spcBef>
            </a:pPr>
            <a:r>
              <a:rPr lang="en-US" sz="1800" b="1" kern="1200" dirty="0">
                <a:solidFill>
                  <a:srgbClr val="0F173D"/>
                </a:solidFill>
                <a:effectLst/>
                <a:latin typeface="Poppins" pitchFamily="2" charset="77"/>
                <a:ea typeface="+mn-ea"/>
                <a:cs typeface="Calibri" panose="020F0502020204030204" pitchFamily="34" charset="0"/>
              </a:rPr>
              <a:t>Talking Points </a:t>
            </a:r>
          </a:p>
          <a:p>
            <a:pPr marL="342900" marR="0" lvl="0" indent="-342900">
              <a:buFont typeface="Symbol" pitchFamily="2" charset="2"/>
              <a:buChar char=""/>
            </a:pPr>
            <a:r>
              <a:rPr lang="en-US" sz="1800" dirty="0" err="1">
                <a:solidFill>
                  <a:srgbClr val="0F173D"/>
                </a:solidFill>
                <a:effectLst/>
                <a:latin typeface="Poppins" pitchFamily="2" charset="77"/>
                <a:ea typeface="Times New Roman" panose="02020603050405020304" pitchFamily="18" charset="0"/>
                <a:cs typeface="Calibri" panose="020F0502020204030204" pitchFamily="34" charset="0"/>
              </a:rPr>
              <a:t>Polyhedra</a:t>
            </a: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 [pronounced: pol-</a:t>
            </a:r>
            <a:r>
              <a:rPr lang="en-US" sz="1800" dirty="0" err="1">
                <a:solidFill>
                  <a:srgbClr val="0F173D"/>
                </a:solidFill>
                <a:effectLst/>
                <a:latin typeface="Poppins" pitchFamily="2" charset="77"/>
                <a:ea typeface="Times New Roman" panose="02020603050405020304" pitchFamily="18" charset="0"/>
                <a:cs typeface="Calibri" panose="020F0502020204030204" pitchFamily="34" charset="0"/>
              </a:rPr>
              <a:t>ee</a:t>
            </a: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a:t>
            </a:r>
            <a:r>
              <a:rPr lang="en-US" sz="1800" dirty="0" err="1">
                <a:solidFill>
                  <a:srgbClr val="0F173D"/>
                </a:solidFill>
                <a:effectLst/>
                <a:latin typeface="Poppins" pitchFamily="2" charset="77"/>
                <a:ea typeface="Times New Roman" panose="02020603050405020304" pitchFamily="18" charset="0"/>
                <a:cs typeface="Calibri" panose="020F0502020204030204" pitchFamily="34" charset="0"/>
              </a:rPr>
              <a:t>hee-druh</a:t>
            </a: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 are three-dimensional shapes with flat faces, straight edges, and corners. A cardboard box is an example of a polyhedron. We interact with </a:t>
            </a:r>
            <a:r>
              <a:rPr lang="en-US" sz="1800" dirty="0" err="1">
                <a:solidFill>
                  <a:srgbClr val="0F173D"/>
                </a:solidFill>
                <a:effectLst/>
                <a:latin typeface="Poppins" pitchFamily="2" charset="77"/>
                <a:ea typeface="Times New Roman" panose="02020603050405020304" pitchFamily="18" charset="0"/>
                <a:cs typeface="Calibri" panose="020F0502020204030204" pitchFamily="34" charset="0"/>
              </a:rPr>
              <a:t>polyhedra</a:t>
            </a: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 every day. What are some examples of </a:t>
            </a:r>
            <a:r>
              <a:rPr lang="en-US" sz="1800" dirty="0" err="1">
                <a:solidFill>
                  <a:srgbClr val="0F173D"/>
                </a:solidFill>
                <a:effectLst/>
                <a:latin typeface="Poppins" pitchFamily="2" charset="77"/>
                <a:ea typeface="Times New Roman" panose="02020603050405020304" pitchFamily="18" charset="0"/>
                <a:cs typeface="Calibri" panose="020F0502020204030204" pitchFamily="34" charset="0"/>
              </a:rPr>
              <a:t>polyhedra</a:t>
            </a: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 in your everyday lives?</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In this activity, we will use our knowledge of shapes to make three-dimensional shapes using shape nets. A net is what a three-dimensional shape would look like when opened and laid flat. </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Take out the </a:t>
            </a:r>
            <a:r>
              <a:rPr lang="en-US" sz="1800" b="1" dirty="0">
                <a:solidFill>
                  <a:srgbClr val="0F173D"/>
                </a:solidFill>
                <a:effectLst/>
                <a:latin typeface="Poppins" pitchFamily="2" charset="77"/>
                <a:ea typeface="Times New Roman" panose="02020603050405020304" pitchFamily="18" charset="0"/>
                <a:cs typeface="Calibri" panose="020F0502020204030204" pitchFamily="34" charset="0"/>
              </a:rPr>
              <a:t>Pull-Up </a:t>
            </a:r>
            <a:r>
              <a:rPr lang="en-US" sz="1800" b="1" dirty="0" err="1">
                <a:solidFill>
                  <a:srgbClr val="0F173D"/>
                </a:solidFill>
                <a:effectLst/>
                <a:latin typeface="Poppins" pitchFamily="2" charset="77"/>
                <a:ea typeface="Times New Roman" panose="02020603050405020304" pitchFamily="18" charset="0"/>
                <a:cs typeface="Calibri" panose="020F0502020204030204" pitchFamily="34" charset="0"/>
              </a:rPr>
              <a:t>Polyhedra</a:t>
            </a: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 handout. [Review the handout with participants and provide support as needed. As participants create their </a:t>
            </a:r>
            <a:r>
              <a:rPr lang="en-US" sz="1800" dirty="0" err="1">
                <a:solidFill>
                  <a:srgbClr val="0F173D"/>
                </a:solidFill>
                <a:effectLst/>
                <a:latin typeface="Poppins" pitchFamily="2" charset="77"/>
                <a:ea typeface="Times New Roman" panose="02020603050405020304" pitchFamily="18" charset="0"/>
                <a:cs typeface="Calibri" panose="020F0502020204030204" pitchFamily="34" charset="0"/>
              </a:rPr>
              <a:t>polyhedra</a:t>
            </a: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 move around the room.]</a:t>
            </a:r>
          </a:p>
          <a:p>
            <a:pPr marL="0" marR="0">
              <a:spcBef>
                <a:spcPts val="600"/>
              </a:spcBef>
            </a:pPr>
            <a:r>
              <a:rPr lang="en-US" sz="1800" b="1" kern="1200" dirty="0">
                <a:solidFill>
                  <a:srgbClr val="0F173D"/>
                </a:solidFill>
                <a:effectLst/>
                <a:latin typeface="Poppins" pitchFamily="2" charset="77"/>
                <a:ea typeface="+mn-ea"/>
                <a:cs typeface="Calibri" panose="020F0502020204030204" pitchFamily="34" charset="0"/>
              </a:rPr>
              <a:t>Facilitator Notes </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Math is playful! This principle is also key to the Count Play Explore professional development approach. This activity invites adults to learn about two-dimensional and three-dimensional objects through play.</a:t>
            </a:r>
          </a:p>
          <a:p>
            <a:pPr marL="342900" marR="0" lvl="0" indent="-342900">
              <a:buFont typeface="Symbol" pitchFamily="2" charset="2"/>
              <a:buChar char=""/>
            </a:pPr>
            <a:r>
              <a:rPr lang="en-US" sz="1800" dirty="0" err="1">
                <a:solidFill>
                  <a:srgbClr val="0F173D"/>
                </a:solidFill>
                <a:effectLst/>
                <a:latin typeface="Poppins" pitchFamily="2" charset="77"/>
                <a:ea typeface="Times New Roman" panose="02020603050405020304" pitchFamily="18" charset="0"/>
                <a:cs typeface="Calibri" panose="020F0502020204030204" pitchFamily="34" charset="0"/>
              </a:rPr>
              <a:t>Polyhedra</a:t>
            </a: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 [pronounced: pol-</a:t>
            </a:r>
            <a:r>
              <a:rPr lang="en-US" sz="1800" dirty="0" err="1">
                <a:solidFill>
                  <a:srgbClr val="0F173D"/>
                </a:solidFill>
                <a:effectLst/>
                <a:latin typeface="Poppins" pitchFamily="2" charset="77"/>
                <a:ea typeface="Times New Roman" panose="02020603050405020304" pitchFamily="18" charset="0"/>
                <a:cs typeface="Calibri" panose="020F0502020204030204" pitchFamily="34" charset="0"/>
              </a:rPr>
              <a:t>ee</a:t>
            </a: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a:t>
            </a:r>
            <a:r>
              <a:rPr lang="en-US" sz="1800" dirty="0" err="1">
                <a:solidFill>
                  <a:srgbClr val="0F173D"/>
                </a:solidFill>
                <a:effectLst/>
                <a:latin typeface="Poppins" pitchFamily="2" charset="77"/>
                <a:ea typeface="Times New Roman" panose="02020603050405020304" pitchFamily="18" charset="0"/>
                <a:cs typeface="Calibri" panose="020F0502020204030204" pitchFamily="34" charset="0"/>
              </a:rPr>
              <a:t>hee-druh</a:t>
            </a: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 is the plural of polyhedron [pronounced: pol-</a:t>
            </a:r>
            <a:r>
              <a:rPr lang="en-US" sz="1800" dirty="0" err="1">
                <a:solidFill>
                  <a:srgbClr val="0F173D"/>
                </a:solidFill>
                <a:effectLst/>
                <a:latin typeface="Poppins" pitchFamily="2" charset="77"/>
                <a:ea typeface="Times New Roman" panose="02020603050405020304" pitchFamily="18" charset="0"/>
                <a:cs typeface="Calibri" panose="020F0502020204030204" pitchFamily="34" charset="0"/>
              </a:rPr>
              <a:t>ee</a:t>
            </a: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a:t>
            </a:r>
            <a:r>
              <a:rPr lang="en-US" sz="1800" dirty="0" err="1">
                <a:solidFill>
                  <a:srgbClr val="0F173D"/>
                </a:solidFill>
                <a:effectLst/>
                <a:latin typeface="Poppins" pitchFamily="2" charset="77"/>
                <a:ea typeface="Times New Roman" panose="02020603050405020304" pitchFamily="18" charset="0"/>
                <a:cs typeface="Calibri" panose="020F0502020204030204" pitchFamily="34" charset="0"/>
              </a:rPr>
              <a:t>hee-druhn</a:t>
            </a: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 </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Before your session, carefully review the handout and prepare the necessary materials. Select a facilitation method that works best for your session length and format, group size, and participant needs. </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This activity has three shape nets for participants to explore. Encourage participants to start with the “Cube Net – Cross” since it provides the most scaffolding. If time allows, ask participants to explore one or both of the other shape nets (Tetrahedron Net or Cube Net – Staircase).</a:t>
            </a:r>
          </a:p>
        </p:txBody>
      </p:sp>
      <p:sp>
        <p:nvSpPr>
          <p:cNvPr id="4" name="Slide Number Placeholder 3"/>
          <p:cNvSpPr>
            <a:spLocks noGrp="1"/>
          </p:cNvSpPr>
          <p:nvPr>
            <p:ph type="sldNum" sz="quarter" idx="5"/>
          </p:nvPr>
        </p:nvSpPr>
        <p:spPr/>
        <p:txBody>
          <a:bodyPr/>
          <a:lstStyle/>
          <a:p>
            <a:fld id="{896399F6-6299-4610-B81F-5B1794C45A33}" type="slidenum">
              <a:rPr lang="en-US" smtClean="0"/>
              <a:t>8</a:t>
            </a:fld>
            <a:endParaRPr lang="en-US"/>
          </a:p>
        </p:txBody>
      </p:sp>
    </p:spTree>
    <p:extLst>
      <p:ext uri="{BB962C8B-B14F-4D97-AF65-F5344CB8AC3E}">
        <p14:creationId xmlns:p14="http://schemas.microsoft.com/office/powerpoint/2010/main" val="1479940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Time: </a:t>
            </a:r>
            <a:r>
              <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rPr>
              <a:t>30–60 minutes (including the activity on the previous slide)</a:t>
            </a:r>
          </a:p>
          <a:p>
            <a:pPr marL="0" marR="0">
              <a:spcBef>
                <a:spcPts val="600"/>
              </a:spcBef>
              <a:spcAft>
                <a:spcPts val="600"/>
              </a:spcAft>
            </a:pPr>
            <a:r>
              <a:rPr lang="en-U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Materials</a:t>
            </a:r>
            <a:r>
              <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rPr>
              <a:t>: </a:t>
            </a:r>
            <a:r>
              <a:rPr lang="en-U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Pull-Up </a:t>
            </a:r>
            <a:r>
              <a:rPr lang="en-US" sz="1100" b="1" kern="100" dirty="0" err="1">
                <a:solidFill>
                  <a:srgbClr val="0F173D"/>
                </a:solidFill>
                <a:effectLst/>
                <a:latin typeface="Poppins" pitchFamily="2" charset="77"/>
                <a:ea typeface="Calibri" panose="020F0502020204030204" pitchFamily="34" charset="0"/>
                <a:cs typeface="Times New Roman" panose="02020603050405020304" pitchFamily="18" charset="0"/>
              </a:rPr>
              <a:t>Polyhedra</a:t>
            </a:r>
            <a:r>
              <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rPr>
              <a:t> handout, templates, scissors, single-hole punch, and yarn or string</a:t>
            </a:r>
          </a:p>
          <a:p>
            <a:pPr marL="0" marR="0">
              <a:spcBef>
                <a:spcPts val="600"/>
              </a:spcBef>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Let’s take some time to discuss this activity. At your table, discuss the following questions:</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What did you notice about your object when you pulled the yarn?</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Could you weave the yarn through the holes in a different way to create the same object?</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What other </a:t>
            </a:r>
            <a:r>
              <a:rPr lang="en-US" sz="1100" dirty="0" err="1">
                <a:solidFill>
                  <a:srgbClr val="0F173D"/>
                </a:solidFill>
                <a:effectLst/>
                <a:latin typeface="Poppins" pitchFamily="2" charset="77"/>
                <a:ea typeface="Times New Roman" panose="02020603050405020304" pitchFamily="18" charset="0"/>
                <a:cs typeface="Calibri" panose="020F0502020204030204" pitchFamily="34" charset="0"/>
              </a:rPr>
              <a:t>polyhedra</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could you create using this method?</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[After some time for small group discussion, invite participants to share their thoughts about this activity and geometry learning.]</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In this playful activity, we used our knowledge of shapes and spatial thinking to create </a:t>
            </a:r>
            <a:r>
              <a:rPr lang="en-US" sz="1100" dirty="0" err="1">
                <a:solidFill>
                  <a:srgbClr val="0F173D"/>
                </a:solidFill>
                <a:effectLst/>
                <a:latin typeface="Poppins" pitchFamily="2" charset="77"/>
                <a:ea typeface="Times New Roman" panose="02020603050405020304" pitchFamily="18" charset="0"/>
                <a:cs typeface="Calibri" panose="020F0502020204030204" pitchFamily="34" charset="0"/>
              </a:rPr>
              <a:t>polyhedra</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I hope this experience helped surface positive thoughts and feelings about geometry.</a:t>
            </a:r>
          </a:p>
          <a:p>
            <a:pPr marL="0" marR="0">
              <a:spcBef>
                <a:spcPts val="600"/>
              </a:spcBef>
            </a:pPr>
            <a:r>
              <a:rPr lang="en-US" sz="12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Adjust the way participants reflect (for example, in pairs or at tables) based on your group size, session length and format, and participant needs.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Allow time for participants to share their experiences with the whole group and summarize the purpose of this activity.</a:t>
            </a:r>
          </a:p>
        </p:txBody>
      </p:sp>
      <p:sp>
        <p:nvSpPr>
          <p:cNvPr id="4" name="Slide Number Placeholder 3"/>
          <p:cNvSpPr>
            <a:spLocks noGrp="1"/>
          </p:cNvSpPr>
          <p:nvPr>
            <p:ph type="sldNum" sz="quarter" idx="5"/>
          </p:nvPr>
        </p:nvSpPr>
        <p:spPr/>
        <p:txBody>
          <a:bodyPr/>
          <a:lstStyle/>
          <a:p>
            <a:fld id="{896399F6-6299-4610-B81F-5B1794C45A33}" type="slidenum">
              <a:rPr lang="en-US" smtClean="0"/>
              <a:t>9</a:t>
            </a:fld>
            <a:endParaRPr lang="en-US"/>
          </a:p>
        </p:txBody>
      </p:sp>
    </p:spTree>
    <p:extLst>
      <p:ext uri="{BB962C8B-B14F-4D97-AF65-F5344CB8AC3E}">
        <p14:creationId xmlns:p14="http://schemas.microsoft.com/office/powerpoint/2010/main" val="28776838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3" name="Parallelogram 25">
            <a:extLst>
              <a:ext uri="{FF2B5EF4-FFF2-40B4-BE49-F238E27FC236}">
                <a16:creationId xmlns:a16="http://schemas.microsoft.com/office/drawing/2014/main" id="{F11391D5-3926-FA73-0BA5-A83E9854CEE1}"/>
              </a:ext>
            </a:extLst>
          </p:cNvPr>
          <p:cNvSpPr/>
          <p:nvPr userDrawn="1"/>
        </p:nvSpPr>
        <p:spPr>
          <a:xfrm>
            <a:off x="-25826" y="0"/>
            <a:ext cx="6653191" cy="603504"/>
          </a:xfrm>
          <a:custGeom>
            <a:avLst/>
            <a:gdLst>
              <a:gd name="connsiteX0" fmla="*/ 0 w 6798333"/>
              <a:gd name="connsiteY0" fmla="*/ 603504 h 603504"/>
              <a:gd name="connsiteX1" fmla="*/ 150876 w 6798333"/>
              <a:gd name="connsiteY1" fmla="*/ 0 h 603504"/>
              <a:gd name="connsiteX2" fmla="*/ 6798333 w 6798333"/>
              <a:gd name="connsiteY2" fmla="*/ 0 h 603504"/>
              <a:gd name="connsiteX3" fmla="*/ 6647457 w 6798333"/>
              <a:gd name="connsiteY3" fmla="*/ 603504 h 603504"/>
              <a:gd name="connsiteX4" fmla="*/ 0 w 6798333"/>
              <a:gd name="connsiteY4" fmla="*/ 603504 h 603504"/>
              <a:gd name="connsiteX0" fmla="*/ 0 w 6653191"/>
              <a:gd name="connsiteY0" fmla="*/ 603504 h 603504"/>
              <a:gd name="connsiteX1" fmla="*/ 150876 w 6653191"/>
              <a:gd name="connsiteY1" fmla="*/ 0 h 603504"/>
              <a:gd name="connsiteX2" fmla="*/ 6653191 w 6653191"/>
              <a:gd name="connsiteY2" fmla="*/ 0 h 603504"/>
              <a:gd name="connsiteX3" fmla="*/ 6647457 w 6653191"/>
              <a:gd name="connsiteY3" fmla="*/ 603504 h 603504"/>
              <a:gd name="connsiteX4" fmla="*/ 0 w 6653191"/>
              <a:gd name="connsiteY4" fmla="*/ 603504 h 603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3191" h="603504">
                <a:moveTo>
                  <a:pt x="0" y="603504"/>
                </a:moveTo>
                <a:lnTo>
                  <a:pt x="150876" y="0"/>
                </a:lnTo>
                <a:lnTo>
                  <a:pt x="6653191" y="0"/>
                </a:lnTo>
                <a:cubicBezTo>
                  <a:pt x="6651280" y="201168"/>
                  <a:pt x="6649368" y="402336"/>
                  <a:pt x="6647457" y="603504"/>
                </a:cubicBezTo>
                <a:lnTo>
                  <a:pt x="0" y="603504"/>
                </a:lnTo>
                <a:close/>
              </a:path>
            </a:pathLst>
          </a:custGeom>
          <a:solidFill>
            <a:srgbClr val="2078A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sp>
        <p:nvSpPr>
          <p:cNvPr id="4" name="Parallelogram 3">
            <a:extLst>
              <a:ext uri="{FF2B5EF4-FFF2-40B4-BE49-F238E27FC236}">
                <a16:creationId xmlns:a16="http://schemas.microsoft.com/office/drawing/2014/main" id="{F0E330FB-5C6E-0610-7EB4-51FE605DC39E}"/>
              </a:ext>
            </a:extLst>
          </p:cNvPr>
          <p:cNvSpPr>
            <a:spLocks noChangeAspect="1"/>
          </p:cNvSpPr>
          <p:nvPr userDrawn="1"/>
        </p:nvSpPr>
        <p:spPr>
          <a:xfrm>
            <a:off x="-6520" y="-14991"/>
            <a:ext cx="2510362" cy="618494"/>
          </a:xfrm>
          <a:custGeom>
            <a:avLst/>
            <a:gdLst>
              <a:gd name="connsiteX0" fmla="*/ 0 w 2668733"/>
              <a:gd name="connsiteY0" fmla="*/ 603504 h 603504"/>
              <a:gd name="connsiteX1" fmla="*/ 150876 w 2668733"/>
              <a:gd name="connsiteY1" fmla="*/ 0 h 603504"/>
              <a:gd name="connsiteX2" fmla="*/ 2668733 w 2668733"/>
              <a:gd name="connsiteY2" fmla="*/ 0 h 603504"/>
              <a:gd name="connsiteX3" fmla="*/ 2517857 w 2668733"/>
              <a:gd name="connsiteY3" fmla="*/ 603504 h 603504"/>
              <a:gd name="connsiteX4" fmla="*/ 0 w 2668733"/>
              <a:gd name="connsiteY4" fmla="*/ 603504 h 603504"/>
              <a:gd name="connsiteX0" fmla="*/ 0 w 2541316"/>
              <a:gd name="connsiteY0" fmla="*/ 618494 h 618494"/>
              <a:gd name="connsiteX1" fmla="*/ 23459 w 2541316"/>
              <a:gd name="connsiteY1" fmla="*/ 0 h 618494"/>
              <a:gd name="connsiteX2" fmla="*/ 2541316 w 2541316"/>
              <a:gd name="connsiteY2" fmla="*/ 0 h 618494"/>
              <a:gd name="connsiteX3" fmla="*/ 2390440 w 2541316"/>
              <a:gd name="connsiteY3" fmla="*/ 603504 h 618494"/>
              <a:gd name="connsiteX4" fmla="*/ 0 w 2541316"/>
              <a:gd name="connsiteY4" fmla="*/ 618494 h 618494"/>
              <a:gd name="connsiteX0" fmla="*/ 0 w 2541316"/>
              <a:gd name="connsiteY0" fmla="*/ 625989 h 625989"/>
              <a:gd name="connsiteX1" fmla="*/ 68429 w 2541316"/>
              <a:gd name="connsiteY1" fmla="*/ 0 h 625989"/>
              <a:gd name="connsiteX2" fmla="*/ 2541316 w 2541316"/>
              <a:gd name="connsiteY2" fmla="*/ 7495 h 625989"/>
              <a:gd name="connsiteX3" fmla="*/ 2390440 w 2541316"/>
              <a:gd name="connsiteY3" fmla="*/ 610999 h 625989"/>
              <a:gd name="connsiteX4" fmla="*/ 0 w 2541316"/>
              <a:gd name="connsiteY4" fmla="*/ 625989 h 625989"/>
              <a:gd name="connsiteX0" fmla="*/ 0 w 2503841"/>
              <a:gd name="connsiteY0" fmla="*/ 610999 h 610999"/>
              <a:gd name="connsiteX1" fmla="*/ 30954 w 2503841"/>
              <a:gd name="connsiteY1" fmla="*/ 0 h 610999"/>
              <a:gd name="connsiteX2" fmla="*/ 2503841 w 2503841"/>
              <a:gd name="connsiteY2" fmla="*/ 7495 h 610999"/>
              <a:gd name="connsiteX3" fmla="*/ 2352965 w 2503841"/>
              <a:gd name="connsiteY3" fmla="*/ 610999 h 610999"/>
              <a:gd name="connsiteX4" fmla="*/ 0 w 2503841"/>
              <a:gd name="connsiteY4" fmla="*/ 610999 h 610999"/>
              <a:gd name="connsiteX0" fmla="*/ 6521 w 2510362"/>
              <a:gd name="connsiteY0" fmla="*/ 618494 h 618494"/>
              <a:gd name="connsiteX1" fmla="*/ 0 w 2510362"/>
              <a:gd name="connsiteY1" fmla="*/ 0 h 618494"/>
              <a:gd name="connsiteX2" fmla="*/ 2510362 w 2510362"/>
              <a:gd name="connsiteY2" fmla="*/ 14990 h 618494"/>
              <a:gd name="connsiteX3" fmla="*/ 2359486 w 2510362"/>
              <a:gd name="connsiteY3" fmla="*/ 618494 h 618494"/>
              <a:gd name="connsiteX4" fmla="*/ 6521 w 2510362"/>
              <a:gd name="connsiteY4" fmla="*/ 618494 h 618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0362" h="618494">
                <a:moveTo>
                  <a:pt x="6521" y="618494"/>
                </a:moveTo>
                <a:cubicBezTo>
                  <a:pt x="4347" y="412329"/>
                  <a:pt x="2174" y="206165"/>
                  <a:pt x="0" y="0"/>
                </a:cubicBezTo>
                <a:lnTo>
                  <a:pt x="2510362" y="14990"/>
                </a:lnTo>
                <a:lnTo>
                  <a:pt x="2359486" y="618494"/>
                </a:lnTo>
                <a:lnTo>
                  <a:pt x="6521" y="618494"/>
                </a:lnTo>
                <a:close/>
              </a:path>
            </a:pathLst>
          </a:custGeom>
          <a:solidFill>
            <a:srgbClr val="327F7C"/>
          </a:solidFill>
          <a:ln>
            <a:noFill/>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sp>
        <p:nvSpPr>
          <p:cNvPr id="7" name="Rectangle 6">
            <a:extLst>
              <a:ext uri="{FF2B5EF4-FFF2-40B4-BE49-F238E27FC236}">
                <a16:creationId xmlns:a16="http://schemas.microsoft.com/office/drawing/2014/main" id="{2D51F2B1-13E9-ABDD-A99B-E72A67C5B86F}"/>
              </a:ext>
            </a:extLst>
          </p:cNvPr>
          <p:cNvSpPr/>
          <p:nvPr userDrawn="1"/>
        </p:nvSpPr>
        <p:spPr>
          <a:xfrm>
            <a:off x="-61" y="600850"/>
            <a:ext cx="6623701" cy="6252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pic>
        <p:nvPicPr>
          <p:cNvPr id="6" name="Picture 5" descr="A group of children sitting on the ground&#10;&#10;Description automatically generated">
            <a:extLst>
              <a:ext uri="{FF2B5EF4-FFF2-40B4-BE49-F238E27FC236}">
                <a16:creationId xmlns:a16="http://schemas.microsoft.com/office/drawing/2014/main" id="{53CE4823-5CD0-3A64-9835-A4105CFCD4A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880100" y="1669"/>
            <a:ext cx="6311900" cy="6856218"/>
          </a:xfrm>
          <a:prstGeom prst="rect">
            <a:avLst/>
          </a:prstGeom>
        </p:spPr>
      </p:pic>
      <p:sp>
        <p:nvSpPr>
          <p:cNvPr id="14" name="Date Placeholder 3">
            <a:extLst>
              <a:ext uri="{FF2B5EF4-FFF2-40B4-BE49-F238E27FC236}">
                <a16:creationId xmlns:a16="http://schemas.microsoft.com/office/drawing/2014/main" id="{0F13ED20-9909-B7F2-C76B-B2E57BD4AD90}"/>
              </a:ext>
            </a:extLst>
          </p:cNvPr>
          <p:cNvSpPr txBox="1">
            <a:spLocks/>
          </p:cNvSpPr>
          <p:nvPr userDrawn="1"/>
        </p:nvSpPr>
        <p:spPr>
          <a:xfrm>
            <a:off x="2508501" y="1830199"/>
            <a:ext cx="4153347" cy="313932"/>
          </a:xfrm>
          <a:prstGeom prst="rect">
            <a:avLst/>
          </a:prstGeom>
        </p:spPr>
        <p:txBody>
          <a:bodyPr vert="horz" wrap="square" lIns="91440" tIns="45720" rIns="91440" bIns="45720" rtlCol="0" anchor="ctr">
            <a:spAutoFit/>
          </a:bodyPr>
          <a:lstStyle>
            <a:defPPr>
              <a:defRPr lang="en-US"/>
            </a:defPPr>
            <a:lvl1pPr marL="0" algn="l" defTabSz="914400" rtl="0" eaLnBrk="1" latinLnBrk="0" hangingPunct="1">
              <a:defRPr sz="1400" b="0" kern="1200">
                <a:solidFill>
                  <a:schemeClr val="accent1"/>
                </a:solidFill>
                <a:latin typeface="Proxima Nova Medium" panose="02000506030000020004"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1600" b="1">
                <a:solidFill>
                  <a:schemeClr val="bg1"/>
                </a:solidFill>
              </a:rPr>
              <a:t>Geometry and Spatial Thinking</a:t>
            </a:r>
            <a:endParaRPr lang="en-US" sz="1600" b="1" dirty="0">
              <a:solidFill>
                <a:schemeClr val="bg1"/>
              </a:solidFill>
            </a:endParaRPr>
          </a:p>
        </p:txBody>
      </p:sp>
      <p:sp>
        <p:nvSpPr>
          <p:cNvPr id="2" name="Title 1">
            <a:extLst>
              <a:ext uri="{FF2B5EF4-FFF2-40B4-BE49-F238E27FC236}">
                <a16:creationId xmlns:a16="http://schemas.microsoft.com/office/drawing/2014/main" id="{FDBF7215-C5B8-6E15-9850-186CD4A7A7C6}"/>
              </a:ext>
            </a:extLst>
          </p:cNvPr>
          <p:cNvSpPr>
            <a:spLocks noGrp="1"/>
          </p:cNvSpPr>
          <p:nvPr userDrawn="1">
            <p:ph type="ctrTitle"/>
          </p:nvPr>
        </p:nvSpPr>
        <p:spPr>
          <a:xfrm>
            <a:off x="609243" y="1637552"/>
            <a:ext cx="4781907" cy="2626360"/>
          </a:xfrm>
        </p:spPr>
        <p:txBody>
          <a:bodyPr anchor="t" anchorCtr="0">
            <a:normAutofit/>
          </a:bodyPr>
          <a:lstStyle>
            <a:lvl1pPr algn="l">
              <a:defRPr sz="5600" b="1">
                <a:solidFill>
                  <a:srgbClr val="2078B0"/>
                </a:solidFill>
                <a:latin typeface="Montserrat" pitchFamily="2" charset="77"/>
              </a:defRPr>
            </a:lvl1pPr>
          </a:lstStyle>
          <a:p>
            <a:r>
              <a:rPr lang="en-US" dirty="0"/>
              <a:t>Click to edit Master title style</a:t>
            </a:r>
          </a:p>
        </p:txBody>
      </p:sp>
      <p:sp>
        <p:nvSpPr>
          <p:cNvPr id="8" name="Date Placeholder 3">
            <a:extLst>
              <a:ext uri="{FF2B5EF4-FFF2-40B4-BE49-F238E27FC236}">
                <a16:creationId xmlns:a16="http://schemas.microsoft.com/office/drawing/2014/main" id="{490DB93D-3AC8-725C-EE6C-57B8574A7807}"/>
              </a:ext>
            </a:extLst>
          </p:cNvPr>
          <p:cNvSpPr txBox="1">
            <a:spLocks/>
          </p:cNvSpPr>
          <p:nvPr userDrawn="1"/>
        </p:nvSpPr>
        <p:spPr>
          <a:xfrm>
            <a:off x="436495" y="157758"/>
            <a:ext cx="4153347" cy="300082"/>
          </a:xfrm>
          <a:prstGeom prst="rect">
            <a:avLst/>
          </a:prstGeom>
        </p:spPr>
        <p:txBody>
          <a:bodyPr vert="horz" wrap="square" lIns="91440" tIns="45720" rIns="91440" bIns="45720" rtlCol="0">
            <a:spAutoFit/>
          </a:bodyPr>
          <a:lstStyle>
            <a:defPPr>
              <a:defRPr lang="en-US"/>
            </a:defPPr>
            <a:lvl1pPr marL="0" algn="l" defTabSz="914400" rtl="0" eaLnBrk="1" latinLnBrk="0" hangingPunct="1">
              <a:defRPr sz="1400" b="0" kern="1200">
                <a:solidFill>
                  <a:schemeClr val="accent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1500" dirty="0">
                <a:solidFill>
                  <a:schemeClr val="bg1"/>
                </a:solidFill>
              </a:rPr>
              <a:t>Early Math Topics</a:t>
            </a:r>
          </a:p>
        </p:txBody>
      </p:sp>
      <p:sp>
        <p:nvSpPr>
          <p:cNvPr id="11" name="Date Placeholder 3">
            <a:extLst>
              <a:ext uri="{FF2B5EF4-FFF2-40B4-BE49-F238E27FC236}">
                <a16:creationId xmlns:a16="http://schemas.microsoft.com/office/drawing/2014/main" id="{557C4999-7ACA-D86D-FC57-093852D4AF0C}"/>
              </a:ext>
            </a:extLst>
          </p:cNvPr>
          <p:cNvSpPr txBox="1">
            <a:spLocks/>
          </p:cNvSpPr>
          <p:nvPr userDrawn="1"/>
        </p:nvSpPr>
        <p:spPr>
          <a:xfrm>
            <a:off x="2615219" y="170047"/>
            <a:ext cx="5528105" cy="300082"/>
          </a:xfrm>
          <a:prstGeom prst="rect">
            <a:avLst/>
          </a:prstGeom>
        </p:spPr>
        <p:txBody>
          <a:bodyPr vert="horz" wrap="square" lIns="91440" tIns="45720" rIns="91440" bIns="45720" rtlCol="0">
            <a:spAutoFit/>
          </a:bodyPr>
          <a:lstStyle>
            <a:defPPr>
              <a:defRPr lang="en-US"/>
            </a:defPPr>
            <a:lvl1pPr marL="0" algn="l" defTabSz="914400" rtl="0" eaLnBrk="1" latinLnBrk="0" hangingPunct="1">
              <a:defRPr sz="1400" b="0" kern="1200">
                <a:solidFill>
                  <a:schemeClr val="accent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1500" dirty="0">
                <a:solidFill>
                  <a:schemeClr val="bg1"/>
                </a:solidFill>
              </a:rPr>
              <a:t>Geometry</a:t>
            </a:r>
          </a:p>
        </p:txBody>
      </p:sp>
      <p:pic>
        <p:nvPicPr>
          <p:cNvPr id="5" name="Graphic 4">
            <a:extLst>
              <a:ext uri="{FF2B5EF4-FFF2-40B4-BE49-F238E27FC236}">
                <a16:creationId xmlns:a16="http://schemas.microsoft.com/office/drawing/2014/main" id="{FB097D6B-8F9C-A299-E9C5-D1EA1E17ECD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966491" y="94785"/>
            <a:ext cx="482421" cy="422118"/>
          </a:xfrm>
          <a:prstGeom prst="rect">
            <a:avLst/>
          </a:prstGeom>
        </p:spPr>
      </p:pic>
      <p:pic>
        <p:nvPicPr>
          <p:cNvPr id="10" name="Picture 9" descr="A black background with orange and pink text&#10;&#10;Description automatically generated">
            <a:extLst>
              <a:ext uri="{FF2B5EF4-FFF2-40B4-BE49-F238E27FC236}">
                <a16:creationId xmlns:a16="http://schemas.microsoft.com/office/drawing/2014/main" id="{E6862D12-1A12-79C4-BBBE-5235949FEDF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Tree>
    <p:extLst>
      <p:ext uri="{BB962C8B-B14F-4D97-AF65-F5344CB8AC3E}">
        <p14:creationId xmlns:p14="http://schemas.microsoft.com/office/powerpoint/2010/main" val="2312019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065B1A-284E-4DA4-073F-279F353483DE}"/>
              </a:ext>
            </a:extLst>
          </p:cNvPr>
          <p:cNvSpPr/>
          <p:nvPr userDrawn="1"/>
        </p:nvSpPr>
        <p:spPr>
          <a:xfrm>
            <a:off x="0" y="-1"/>
            <a:ext cx="12192000" cy="969264"/>
          </a:xfrm>
          <a:prstGeom prst="rect">
            <a:avLst/>
          </a:prstGeom>
          <a:solidFill>
            <a:srgbClr val="207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2" name="Title 1">
            <a:extLst>
              <a:ext uri="{FF2B5EF4-FFF2-40B4-BE49-F238E27FC236}">
                <a16:creationId xmlns:a16="http://schemas.microsoft.com/office/drawing/2014/main" id="{6F07DABB-E10E-EB75-AF1A-0D85E50420C5}"/>
              </a:ext>
            </a:extLst>
          </p:cNvPr>
          <p:cNvSpPr>
            <a:spLocks noGrp="1"/>
          </p:cNvSpPr>
          <p:nvPr>
            <p:ph type="title"/>
          </p:nvPr>
        </p:nvSpPr>
        <p:spPr>
          <a:xfrm>
            <a:off x="839788" y="237744"/>
            <a:ext cx="10515600" cy="507831"/>
          </a:xfrm>
        </p:spPr>
        <p:txBody>
          <a:bodyPr>
            <a:spAutoFit/>
          </a:bodyPr>
          <a:lstStyle>
            <a:lvl1pPr>
              <a:defRPr>
                <a:solidFill>
                  <a:schemeClr val="bg1"/>
                </a:solidFill>
                <a:latin typeface="Montserrat" pitchFamily="2" charset="77"/>
              </a:defRPr>
            </a:lvl1pPr>
          </a:lstStyle>
          <a:p>
            <a:r>
              <a:rPr lang="en-US" dirty="0"/>
              <a:t>Click to edit Master title style</a:t>
            </a:r>
          </a:p>
        </p:txBody>
      </p:sp>
      <p:sp>
        <p:nvSpPr>
          <p:cNvPr id="3" name="Text Placeholder 2">
            <a:extLst>
              <a:ext uri="{FF2B5EF4-FFF2-40B4-BE49-F238E27FC236}">
                <a16:creationId xmlns:a16="http://schemas.microsoft.com/office/drawing/2014/main" id="{7A7BE126-C168-0CA5-8A24-E6D07F2710F7}"/>
              </a:ext>
            </a:extLst>
          </p:cNvPr>
          <p:cNvSpPr>
            <a:spLocks noGrp="1"/>
          </p:cNvSpPr>
          <p:nvPr>
            <p:ph type="body" idx="1"/>
          </p:nvPr>
        </p:nvSpPr>
        <p:spPr>
          <a:xfrm>
            <a:off x="839788" y="1106424"/>
            <a:ext cx="5157787" cy="823912"/>
          </a:xfrm>
        </p:spPr>
        <p:txBody>
          <a:bodyPr anchor="b"/>
          <a:lstStyle>
            <a:lvl1pPr marL="0" indent="0">
              <a:buNone/>
              <a:defRPr sz="2400" b="1">
                <a:solidFill>
                  <a:srgbClr val="0F173D"/>
                </a:solidFill>
                <a:latin typeface="Montserra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074B2156-5D79-5FA6-B285-764B4A03A036}"/>
              </a:ext>
            </a:extLst>
          </p:cNvPr>
          <p:cNvSpPr>
            <a:spLocks noGrp="1"/>
          </p:cNvSpPr>
          <p:nvPr>
            <p:ph sz="half" idx="2"/>
          </p:nvPr>
        </p:nvSpPr>
        <p:spPr>
          <a:xfrm>
            <a:off x="839788" y="2058352"/>
            <a:ext cx="5157787" cy="4131311"/>
          </a:xfrm>
        </p:spPr>
        <p:txBody>
          <a:bodyPr/>
          <a:lstStyle>
            <a:lvl1pPr>
              <a:buClr>
                <a:srgbClr val="2078AE"/>
              </a:buClr>
              <a:defRPr>
                <a:latin typeface="Montserrat" pitchFamily="2" charset="77"/>
              </a:defRPr>
            </a:lvl1pPr>
            <a:lvl2pPr>
              <a:buClr>
                <a:srgbClr val="2078AE"/>
              </a:buClr>
              <a:defRPr>
                <a:latin typeface="Montserrat" pitchFamily="2" charset="77"/>
              </a:defRPr>
            </a:lvl2pPr>
            <a:lvl3pPr>
              <a:buClr>
                <a:srgbClr val="2078AE"/>
              </a:buClr>
              <a:defRPr>
                <a:latin typeface="Montserrat" pitchFamily="2" charset="77"/>
              </a:defRPr>
            </a:lvl3pPr>
            <a:lvl4pPr>
              <a:buClr>
                <a:srgbClr val="2078AE"/>
              </a:buClr>
              <a:defRPr>
                <a:latin typeface="Montserrat" pitchFamily="2" charset="77"/>
              </a:defRPr>
            </a:lvl4pPr>
            <a:lvl5pPr>
              <a:buClr>
                <a:srgbClr val="2078AE"/>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196CF8A-BFA6-6268-01D7-FE72AC9FF389}"/>
              </a:ext>
            </a:extLst>
          </p:cNvPr>
          <p:cNvSpPr>
            <a:spLocks noGrp="1"/>
          </p:cNvSpPr>
          <p:nvPr>
            <p:ph type="body" sz="quarter" idx="3"/>
          </p:nvPr>
        </p:nvSpPr>
        <p:spPr>
          <a:xfrm>
            <a:off x="6172200" y="1106424"/>
            <a:ext cx="5183188" cy="823912"/>
          </a:xfrm>
        </p:spPr>
        <p:txBody>
          <a:bodyPr anchor="b"/>
          <a:lstStyle>
            <a:lvl1pPr marL="0" indent="0">
              <a:buNone/>
              <a:defRPr sz="2400" b="1">
                <a:solidFill>
                  <a:srgbClr val="0F173D"/>
                </a:solidFill>
                <a:latin typeface="Montserra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DBD6D31-CF21-9AF9-44EC-B8DBC730368E}"/>
              </a:ext>
            </a:extLst>
          </p:cNvPr>
          <p:cNvSpPr>
            <a:spLocks noGrp="1"/>
          </p:cNvSpPr>
          <p:nvPr>
            <p:ph sz="quarter" idx="4"/>
          </p:nvPr>
        </p:nvSpPr>
        <p:spPr>
          <a:xfrm>
            <a:off x="6172200" y="2058352"/>
            <a:ext cx="5183188" cy="4131311"/>
          </a:xfrm>
        </p:spPr>
        <p:txBody>
          <a:bodyPr/>
          <a:lstStyle>
            <a:lvl1pPr>
              <a:buClr>
                <a:srgbClr val="2078AE"/>
              </a:buClr>
              <a:defRPr>
                <a:latin typeface="Montserrat" pitchFamily="2" charset="77"/>
              </a:defRPr>
            </a:lvl1pPr>
            <a:lvl2pPr>
              <a:buClr>
                <a:srgbClr val="2078AE"/>
              </a:buClr>
              <a:defRPr>
                <a:latin typeface="Montserrat" pitchFamily="2" charset="77"/>
              </a:defRPr>
            </a:lvl2pPr>
            <a:lvl3pPr>
              <a:buClr>
                <a:srgbClr val="2078AE"/>
              </a:buClr>
              <a:defRPr>
                <a:latin typeface="Montserrat" pitchFamily="2" charset="77"/>
              </a:defRPr>
            </a:lvl3pPr>
            <a:lvl4pPr>
              <a:buClr>
                <a:srgbClr val="2078AE"/>
              </a:buClr>
              <a:defRPr>
                <a:latin typeface="Montserrat" pitchFamily="2" charset="77"/>
              </a:defRPr>
            </a:lvl4pPr>
            <a:lvl5pPr>
              <a:buClr>
                <a:srgbClr val="2078AE"/>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descr="A black background with orange and pink text&#10;&#10;Description automatically generated">
            <a:extLst>
              <a:ext uri="{FF2B5EF4-FFF2-40B4-BE49-F238E27FC236}">
                <a16:creationId xmlns:a16="http://schemas.microsoft.com/office/drawing/2014/main" id="{FE2432FC-A6EC-6EFC-00EB-C1AC9D10E96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11" name="Slide Number Placeholder 3">
            <a:extLst>
              <a:ext uri="{FF2B5EF4-FFF2-40B4-BE49-F238E27FC236}">
                <a16:creationId xmlns:a16="http://schemas.microsoft.com/office/drawing/2014/main" id="{B517E7F4-32A6-424E-BA96-ADFD88B2DCF0}"/>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Birth–8 Years |     </a:t>
            </a:r>
            <a:fld id="{8B512919-B088-4E12-9038-722E97F79378}" type="slidenum">
              <a:rPr lang="en-US" smtClean="0"/>
              <a:pPr/>
              <a:t>‹#›</a:t>
            </a:fld>
            <a:endParaRPr lang="en-US" dirty="0"/>
          </a:p>
        </p:txBody>
      </p:sp>
    </p:spTree>
    <p:extLst>
      <p:ext uri="{BB962C8B-B14F-4D97-AF65-F5344CB8AC3E}">
        <p14:creationId xmlns:p14="http://schemas.microsoft.com/office/powerpoint/2010/main" val="34300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B0855-026B-A1A2-EDFD-FABC6107F019}"/>
              </a:ext>
            </a:extLst>
          </p:cNvPr>
          <p:cNvSpPr>
            <a:spLocks noGrp="1"/>
          </p:cNvSpPr>
          <p:nvPr>
            <p:ph type="title"/>
          </p:nvPr>
        </p:nvSpPr>
        <p:spPr>
          <a:xfrm>
            <a:off x="700548" y="237744"/>
            <a:ext cx="11326136" cy="507831"/>
          </a:xfrm>
        </p:spPr>
        <p:txBody>
          <a:bodyPr wrap="square">
            <a:spAutoFit/>
          </a:bodyPr>
          <a:lstStyle>
            <a:lvl1pPr>
              <a:defRPr>
                <a:latin typeface="Montserrat" pitchFamily="2" charset="77"/>
              </a:defRPr>
            </a:lvl1pPr>
          </a:lstStyle>
          <a:p>
            <a:r>
              <a:rPr lang="en-US" dirty="0"/>
              <a:t>Click to edit Master title style</a:t>
            </a:r>
          </a:p>
        </p:txBody>
      </p:sp>
      <p:pic>
        <p:nvPicPr>
          <p:cNvPr id="7" name="Picture 6" descr="A black background with orange and pink text&#10;&#10;Description automatically generated">
            <a:extLst>
              <a:ext uri="{FF2B5EF4-FFF2-40B4-BE49-F238E27FC236}">
                <a16:creationId xmlns:a16="http://schemas.microsoft.com/office/drawing/2014/main" id="{79956B3A-40E3-1ED9-745D-9B21B65933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6" name="Slide Number Placeholder 3">
            <a:extLst>
              <a:ext uri="{FF2B5EF4-FFF2-40B4-BE49-F238E27FC236}">
                <a16:creationId xmlns:a16="http://schemas.microsoft.com/office/drawing/2014/main" id="{03D6B610-7BEB-3855-BBDF-E49B1A4B4897}"/>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Birth–8 Years |     </a:t>
            </a:r>
            <a:fld id="{8B512919-B088-4E12-9038-722E97F79378}" type="slidenum">
              <a:rPr lang="en-US" smtClean="0"/>
              <a:pPr/>
              <a:t>‹#›</a:t>
            </a:fld>
            <a:endParaRPr lang="en-US" dirty="0"/>
          </a:p>
        </p:txBody>
      </p:sp>
    </p:spTree>
    <p:extLst>
      <p:ext uri="{BB962C8B-B14F-4D97-AF65-F5344CB8AC3E}">
        <p14:creationId xmlns:p14="http://schemas.microsoft.com/office/powerpoint/2010/main" val="186670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563DBB-4D26-ADF3-B848-BF7567D645DB}"/>
              </a:ext>
            </a:extLst>
          </p:cNvPr>
          <p:cNvSpPr/>
          <p:nvPr userDrawn="1"/>
        </p:nvSpPr>
        <p:spPr>
          <a:xfrm>
            <a:off x="0" y="-1"/>
            <a:ext cx="12192000" cy="969264"/>
          </a:xfrm>
          <a:prstGeom prst="rect">
            <a:avLst/>
          </a:prstGeom>
          <a:solidFill>
            <a:srgbClr val="207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2" name="Title 1">
            <a:extLst>
              <a:ext uri="{FF2B5EF4-FFF2-40B4-BE49-F238E27FC236}">
                <a16:creationId xmlns:a16="http://schemas.microsoft.com/office/drawing/2014/main" id="{4E8B0855-026B-A1A2-EDFD-FABC6107F019}"/>
              </a:ext>
            </a:extLst>
          </p:cNvPr>
          <p:cNvSpPr>
            <a:spLocks noGrp="1"/>
          </p:cNvSpPr>
          <p:nvPr>
            <p:ph type="title"/>
          </p:nvPr>
        </p:nvSpPr>
        <p:spPr>
          <a:xfrm>
            <a:off x="835572" y="237744"/>
            <a:ext cx="11192256" cy="507831"/>
          </a:xfrm>
        </p:spPr>
        <p:txBody>
          <a:bodyPr>
            <a:spAutoFit/>
          </a:bodyPr>
          <a:lstStyle>
            <a:lvl1pPr>
              <a:defRPr>
                <a:solidFill>
                  <a:schemeClr val="bg1"/>
                </a:solidFill>
                <a:latin typeface="Montserrat" pitchFamily="2" charset="77"/>
              </a:defRPr>
            </a:lvl1pPr>
          </a:lstStyle>
          <a:p>
            <a:r>
              <a:rPr lang="en-US" dirty="0"/>
              <a:t>Click to edit Master title style</a:t>
            </a:r>
          </a:p>
        </p:txBody>
      </p:sp>
      <p:pic>
        <p:nvPicPr>
          <p:cNvPr id="8" name="Picture 7" descr="A black background with orange and pink text&#10;&#10;Description automatically generated">
            <a:extLst>
              <a:ext uri="{FF2B5EF4-FFF2-40B4-BE49-F238E27FC236}">
                <a16:creationId xmlns:a16="http://schemas.microsoft.com/office/drawing/2014/main" id="{645B382D-AAC1-66B3-20FE-CA5CD6E4D1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7" name="Slide Number Placeholder 3">
            <a:extLst>
              <a:ext uri="{FF2B5EF4-FFF2-40B4-BE49-F238E27FC236}">
                <a16:creationId xmlns:a16="http://schemas.microsoft.com/office/drawing/2014/main" id="{777834D0-02D0-248F-7921-B5A342FDA890}"/>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Birth–8 Years |     </a:t>
            </a:r>
            <a:fld id="{8B512919-B088-4E12-9038-722E97F79378}" type="slidenum">
              <a:rPr lang="en-US" smtClean="0"/>
              <a:pPr/>
              <a:t>‹#›</a:t>
            </a:fld>
            <a:endParaRPr lang="en-US" dirty="0"/>
          </a:p>
        </p:txBody>
      </p:sp>
    </p:spTree>
    <p:extLst>
      <p:ext uri="{BB962C8B-B14F-4D97-AF65-F5344CB8AC3E}">
        <p14:creationId xmlns:p14="http://schemas.microsoft.com/office/powerpoint/2010/main" val="1968150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A black background with orange and pink text&#10;&#10;Description automatically generated">
            <a:extLst>
              <a:ext uri="{FF2B5EF4-FFF2-40B4-BE49-F238E27FC236}">
                <a16:creationId xmlns:a16="http://schemas.microsoft.com/office/drawing/2014/main" id="{0B60E583-C90A-BAC8-F9C0-C707CBEDDDB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5" name="Slide Number Placeholder 3">
            <a:extLst>
              <a:ext uri="{FF2B5EF4-FFF2-40B4-BE49-F238E27FC236}">
                <a16:creationId xmlns:a16="http://schemas.microsoft.com/office/drawing/2014/main" id="{8DBA41EC-2497-6BC6-024E-F08ACDC2B079}"/>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Birth–8 Years |     </a:t>
            </a:r>
            <a:fld id="{8B512919-B088-4E12-9038-722E97F79378}" type="slidenum">
              <a:rPr lang="en-US" smtClean="0"/>
              <a:pPr/>
              <a:t>‹#›</a:t>
            </a:fld>
            <a:endParaRPr lang="en-US" dirty="0"/>
          </a:p>
        </p:txBody>
      </p:sp>
    </p:spTree>
    <p:extLst>
      <p:ext uri="{BB962C8B-B14F-4D97-AF65-F5344CB8AC3E}">
        <p14:creationId xmlns:p14="http://schemas.microsoft.com/office/powerpoint/2010/main" val="2118761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07190-965A-EBDD-07AF-719E03061A59}"/>
              </a:ext>
            </a:extLst>
          </p:cNvPr>
          <p:cNvSpPr>
            <a:spLocks noGrp="1"/>
          </p:cNvSpPr>
          <p:nvPr>
            <p:ph type="title"/>
          </p:nvPr>
        </p:nvSpPr>
        <p:spPr>
          <a:xfrm>
            <a:off x="839788" y="457200"/>
            <a:ext cx="3932237" cy="1600200"/>
          </a:xfrm>
        </p:spPr>
        <p:txBody>
          <a:bodyPr anchor="b"/>
          <a:lstStyle>
            <a:lvl1pPr>
              <a:defRPr sz="3200">
                <a:latin typeface="Montserrat" pitchFamily="2"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59A6202B-C2B4-A588-9E1F-4A8BF1B3838C}"/>
              </a:ext>
            </a:extLst>
          </p:cNvPr>
          <p:cNvSpPr>
            <a:spLocks noGrp="1"/>
          </p:cNvSpPr>
          <p:nvPr>
            <p:ph idx="1"/>
          </p:nvPr>
        </p:nvSpPr>
        <p:spPr>
          <a:xfrm>
            <a:off x="5183188" y="987425"/>
            <a:ext cx="6172200" cy="4873625"/>
          </a:xfrm>
        </p:spPr>
        <p:txBody>
          <a:bodyPr/>
          <a:lstStyle>
            <a:lvl1pPr>
              <a:defRPr sz="3200">
                <a:latin typeface="Montserrat" pitchFamily="2" charset="77"/>
              </a:defRPr>
            </a:lvl1pPr>
            <a:lvl2pPr>
              <a:defRPr sz="2800">
                <a:latin typeface="Montserrat" pitchFamily="2" charset="77"/>
              </a:defRPr>
            </a:lvl2pPr>
            <a:lvl3pPr>
              <a:defRPr sz="2400">
                <a:latin typeface="Montserrat" pitchFamily="2" charset="77"/>
              </a:defRPr>
            </a:lvl3pPr>
            <a:lvl4pPr>
              <a:defRPr sz="2000">
                <a:latin typeface="Montserrat" pitchFamily="2" charset="77"/>
              </a:defRPr>
            </a:lvl4pPr>
            <a:lvl5pPr>
              <a:defRPr sz="2000">
                <a:latin typeface="Montserrat" pitchFamily="2" charset="77"/>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CDAF49E5-F935-17B2-5630-C8C2EFA9AA41}"/>
              </a:ext>
            </a:extLst>
          </p:cNvPr>
          <p:cNvSpPr>
            <a:spLocks noGrp="1"/>
          </p:cNvSpPr>
          <p:nvPr>
            <p:ph type="body" sz="half" idx="2"/>
          </p:nvPr>
        </p:nvSpPr>
        <p:spPr>
          <a:xfrm>
            <a:off x="839788" y="2057400"/>
            <a:ext cx="3932237" cy="3811588"/>
          </a:xfrm>
        </p:spPr>
        <p:txBody>
          <a:bodyPr/>
          <a:lstStyle>
            <a:lvl1pPr marL="0" indent="0">
              <a:buNone/>
              <a:defRPr sz="1600">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9" name="Picture 8" descr="A black background with orange and pink text&#10;&#10;Description automatically generated">
            <a:extLst>
              <a:ext uri="{FF2B5EF4-FFF2-40B4-BE49-F238E27FC236}">
                <a16:creationId xmlns:a16="http://schemas.microsoft.com/office/drawing/2014/main" id="{0D5FC8AA-D44B-BFF7-EB12-BC48B086D1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8" name="Slide Number Placeholder 3">
            <a:extLst>
              <a:ext uri="{FF2B5EF4-FFF2-40B4-BE49-F238E27FC236}">
                <a16:creationId xmlns:a16="http://schemas.microsoft.com/office/drawing/2014/main" id="{3DCA7BA5-513E-766C-5A46-9052F0ED5C61}"/>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Birth–8 Years |     </a:t>
            </a:r>
            <a:fld id="{8B512919-B088-4E12-9038-722E97F79378}" type="slidenum">
              <a:rPr lang="en-US" smtClean="0"/>
              <a:pPr/>
              <a:t>‹#›</a:t>
            </a:fld>
            <a:endParaRPr lang="en-US" dirty="0"/>
          </a:p>
        </p:txBody>
      </p:sp>
    </p:spTree>
    <p:extLst>
      <p:ext uri="{BB962C8B-B14F-4D97-AF65-F5344CB8AC3E}">
        <p14:creationId xmlns:p14="http://schemas.microsoft.com/office/powerpoint/2010/main" val="97497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24FBB-FF83-C9B1-CD65-E03D4F5AAB30}"/>
              </a:ext>
            </a:extLst>
          </p:cNvPr>
          <p:cNvSpPr>
            <a:spLocks noGrp="1"/>
          </p:cNvSpPr>
          <p:nvPr>
            <p:ph type="title"/>
          </p:nvPr>
        </p:nvSpPr>
        <p:spPr>
          <a:xfrm>
            <a:off x="839788" y="457200"/>
            <a:ext cx="3932237" cy="1600200"/>
          </a:xfrm>
        </p:spPr>
        <p:txBody>
          <a:bodyPr anchor="b"/>
          <a:lstStyle>
            <a:lvl1pPr>
              <a:defRPr sz="3200">
                <a:latin typeface="Montserrat" pitchFamily="2" charset="77"/>
              </a:defRPr>
            </a:lvl1pPr>
          </a:lstStyle>
          <a:p>
            <a:r>
              <a:rPr lang="en-US" dirty="0"/>
              <a:t>Click to edit Master title style</a:t>
            </a:r>
          </a:p>
        </p:txBody>
      </p:sp>
      <p:sp>
        <p:nvSpPr>
          <p:cNvPr id="3" name="Picture Placeholder 2">
            <a:extLst>
              <a:ext uri="{FF2B5EF4-FFF2-40B4-BE49-F238E27FC236}">
                <a16:creationId xmlns:a16="http://schemas.microsoft.com/office/drawing/2014/main" id="{C70FD461-79AE-06AC-4A8A-8F97F9810776}"/>
              </a:ext>
            </a:extLst>
          </p:cNvPr>
          <p:cNvSpPr>
            <a:spLocks noGrp="1"/>
          </p:cNvSpPr>
          <p:nvPr>
            <p:ph type="pic" idx="1"/>
          </p:nvPr>
        </p:nvSpPr>
        <p:spPr>
          <a:xfrm>
            <a:off x="5183188" y="987425"/>
            <a:ext cx="6172200" cy="4873625"/>
          </a:xfrm>
        </p:spPr>
        <p:txBody>
          <a:bodyPr/>
          <a:lstStyle>
            <a:lvl1pPr marL="0" indent="0">
              <a:buNone/>
              <a:defRPr sz="3200">
                <a:latin typeface="Montserrat"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6B2D769-9BCC-0D85-A22A-B0EC226B0045}"/>
              </a:ext>
            </a:extLst>
          </p:cNvPr>
          <p:cNvSpPr>
            <a:spLocks noGrp="1"/>
          </p:cNvSpPr>
          <p:nvPr>
            <p:ph type="body" sz="half" idx="2"/>
          </p:nvPr>
        </p:nvSpPr>
        <p:spPr>
          <a:xfrm>
            <a:off x="839788" y="2057400"/>
            <a:ext cx="3932237" cy="3811588"/>
          </a:xfrm>
        </p:spPr>
        <p:txBody>
          <a:bodyPr/>
          <a:lstStyle>
            <a:lvl1pPr marL="0" indent="0">
              <a:buNone/>
              <a:defRPr sz="1600">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9" name="Picture 8" descr="A black background with orange and pink text&#10;&#10;Description automatically generated">
            <a:extLst>
              <a:ext uri="{FF2B5EF4-FFF2-40B4-BE49-F238E27FC236}">
                <a16:creationId xmlns:a16="http://schemas.microsoft.com/office/drawing/2014/main" id="{A30E90F8-9D06-DA50-7A8A-7B8B22339C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8" name="Slide Number Placeholder 3">
            <a:extLst>
              <a:ext uri="{FF2B5EF4-FFF2-40B4-BE49-F238E27FC236}">
                <a16:creationId xmlns:a16="http://schemas.microsoft.com/office/drawing/2014/main" id="{BB7372E2-E57A-4624-F6EA-E52B5DB079B0}"/>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Birth–8 Years |     </a:t>
            </a:r>
            <a:fld id="{8B512919-B088-4E12-9038-722E97F79378}" type="slidenum">
              <a:rPr lang="en-US" smtClean="0"/>
              <a:pPr/>
              <a:t>‹#›</a:t>
            </a:fld>
            <a:endParaRPr lang="en-US" dirty="0"/>
          </a:p>
        </p:txBody>
      </p:sp>
    </p:spTree>
    <p:extLst>
      <p:ext uri="{BB962C8B-B14F-4D97-AF65-F5344CB8AC3E}">
        <p14:creationId xmlns:p14="http://schemas.microsoft.com/office/powerpoint/2010/main" val="1001825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BC7B992-835B-9CA9-2753-5510D5C0CACA}"/>
              </a:ext>
            </a:extLst>
          </p:cNvPr>
          <p:cNvSpPr/>
          <p:nvPr userDrawn="1"/>
        </p:nvSpPr>
        <p:spPr>
          <a:xfrm>
            <a:off x="0" y="-1"/>
            <a:ext cx="12192000" cy="969264"/>
          </a:xfrm>
          <a:prstGeom prst="rect">
            <a:avLst/>
          </a:prstGeom>
          <a:solidFill>
            <a:srgbClr val="207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2" name="Title 1">
            <a:extLst>
              <a:ext uri="{FF2B5EF4-FFF2-40B4-BE49-F238E27FC236}">
                <a16:creationId xmlns:a16="http://schemas.microsoft.com/office/drawing/2014/main" id="{33CD1C2F-ADBE-D7AB-25C7-1F4C327A51C9}"/>
              </a:ext>
            </a:extLst>
          </p:cNvPr>
          <p:cNvSpPr>
            <a:spLocks noGrp="1"/>
          </p:cNvSpPr>
          <p:nvPr>
            <p:ph type="title"/>
          </p:nvPr>
        </p:nvSpPr>
        <p:spPr>
          <a:xfrm>
            <a:off x="851646" y="237744"/>
            <a:ext cx="10834075" cy="507831"/>
          </a:xfrm>
        </p:spPr>
        <p:txBody>
          <a:bodyPr anchor="t" anchorCtr="0">
            <a:spAutoFit/>
          </a:bodyPr>
          <a:lstStyle>
            <a:lvl1pPr>
              <a:defRPr>
                <a:solidFill>
                  <a:schemeClr val="bg1"/>
                </a:solidFill>
                <a:latin typeface="Montserrat" pitchFamily="2"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EB33346D-541E-3A94-728C-8339318FF420}"/>
              </a:ext>
            </a:extLst>
          </p:cNvPr>
          <p:cNvSpPr>
            <a:spLocks noGrp="1"/>
          </p:cNvSpPr>
          <p:nvPr>
            <p:ph idx="1"/>
          </p:nvPr>
        </p:nvSpPr>
        <p:spPr>
          <a:xfrm>
            <a:off x="851646" y="1253331"/>
            <a:ext cx="10834075" cy="4351338"/>
          </a:xfrm>
        </p:spPr>
        <p:txBody>
          <a:bodyPr/>
          <a:lstStyle>
            <a:lvl1pPr>
              <a:buClr>
                <a:srgbClr val="2078B0"/>
              </a:buClr>
              <a:defRPr>
                <a:latin typeface="Montserrat" pitchFamily="2" charset="77"/>
              </a:defRPr>
            </a:lvl1pPr>
            <a:lvl2pPr>
              <a:buClr>
                <a:srgbClr val="2078B0"/>
              </a:buClr>
              <a:defRPr>
                <a:latin typeface="Montserrat" pitchFamily="2" charset="77"/>
              </a:defRPr>
            </a:lvl2pPr>
            <a:lvl3pPr>
              <a:buClr>
                <a:srgbClr val="2078B0"/>
              </a:buClr>
              <a:defRPr>
                <a:latin typeface="Montserrat" pitchFamily="2" charset="77"/>
              </a:defRPr>
            </a:lvl3pPr>
            <a:lvl4pPr>
              <a:buClr>
                <a:srgbClr val="2078B0"/>
              </a:buClr>
              <a:defRPr>
                <a:latin typeface="Montserrat" pitchFamily="2" charset="77"/>
              </a:defRPr>
            </a:lvl4pPr>
            <a:lvl5pPr>
              <a:buClr>
                <a:srgbClr val="2078B0"/>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A black background with orange and pink text&#10;&#10;Description automatically generated">
            <a:extLst>
              <a:ext uri="{FF2B5EF4-FFF2-40B4-BE49-F238E27FC236}">
                <a16:creationId xmlns:a16="http://schemas.microsoft.com/office/drawing/2014/main" id="{86E44BF6-F247-874D-13AE-E57516A97E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6" name="Slide Number Placeholder 3">
            <a:extLst>
              <a:ext uri="{FF2B5EF4-FFF2-40B4-BE49-F238E27FC236}">
                <a16:creationId xmlns:a16="http://schemas.microsoft.com/office/drawing/2014/main" id="{83A41F9A-B391-D782-AFAD-9FA20268D188}"/>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Birth–8 Years |     </a:t>
            </a:r>
            <a:fld id="{8B512919-B088-4E12-9038-722E97F79378}" type="slidenum">
              <a:rPr lang="en-US" smtClean="0"/>
              <a:pPr/>
              <a:t>‹#›</a:t>
            </a:fld>
            <a:endParaRPr lang="en-US" dirty="0"/>
          </a:p>
        </p:txBody>
      </p:sp>
    </p:spTree>
    <p:extLst>
      <p:ext uri="{BB962C8B-B14F-4D97-AF65-F5344CB8AC3E}">
        <p14:creationId xmlns:p14="http://schemas.microsoft.com/office/powerpoint/2010/main" val="103750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1">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3205FBB4-540F-5F2A-DD65-0AB91B820959}"/>
              </a:ext>
            </a:extLst>
          </p:cNvPr>
          <p:cNvSpPr/>
          <p:nvPr userDrawn="1"/>
        </p:nvSpPr>
        <p:spPr>
          <a:xfrm>
            <a:off x="-12123" y="0"/>
            <a:ext cx="8629073" cy="6197600"/>
          </a:xfrm>
          <a:custGeom>
            <a:avLst/>
            <a:gdLst>
              <a:gd name="connsiteX0" fmla="*/ 0 w 10778837"/>
              <a:gd name="connsiteY0" fmla="*/ 6858000 h 6858000"/>
              <a:gd name="connsiteX1" fmla="*/ 1714500 w 10778837"/>
              <a:gd name="connsiteY1" fmla="*/ 0 h 6858000"/>
              <a:gd name="connsiteX2" fmla="*/ 10778837 w 10778837"/>
              <a:gd name="connsiteY2" fmla="*/ 0 h 6858000"/>
              <a:gd name="connsiteX3" fmla="*/ 9064337 w 10778837"/>
              <a:gd name="connsiteY3" fmla="*/ 6858000 h 6858000"/>
              <a:gd name="connsiteX4" fmla="*/ 0 w 10778837"/>
              <a:gd name="connsiteY4" fmla="*/ 6858000 h 6858000"/>
              <a:gd name="connsiteX0" fmla="*/ 387350 w 9064337"/>
              <a:gd name="connsiteY0" fmla="*/ 6870700 h 6870700"/>
              <a:gd name="connsiteX1" fmla="*/ 0 w 9064337"/>
              <a:gd name="connsiteY1" fmla="*/ 0 h 6870700"/>
              <a:gd name="connsiteX2" fmla="*/ 9064337 w 9064337"/>
              <a:gd name="connsiteY2" fmla="*/ 0 h 6870700"/>
              <a:gd name="connsiteX3" fmla="*/ 7349837 w 9064337"/>
              <a:gd name="connsiteY3" fmla="*/ 6858000 h 6870700"/>
              <a:gd name="connsiteX4" fmla="*/ 387350 w 9064337"/>
              <a:gd name="connsiteY4" fmla="*/ 6870700 h 6870700"/>
              <a:gd name="connsiteX0" fmla="*/ 12700 w 9064337"/>
              <a:gd name="connsiteY0" fmla="*/ 6870700 h 6870700"/>
              <a:gd name="connsiteX1" fmla="*/ 0 w 9064337"/>
              <a:gd name="connsiteY1" fmla="*/ 0 h 6870700"/>
              <a:gd name="connsiteX2" fmla="*/ 9064337 w 9064337"/>
              <a:gd name="connsiteY2" fmla="*/ 0 h 6870700"/>
              <a:gd name="connsiteX3" fmla="*/ 7349837 w 9064337"/>
              <a:gd name="connsiteY3" fmla="*/ 6858000 h 6870700"/>
              <a:gd name="connsiteX4" fmla="*/ 12700 w 9064337"/>
              <a:gd name="connsiteY4" fmla="*/ 6870700 h 6870700"/>
              <a:gd name="connsiteX0" fmla="*/ 12700 w 9064337"/>
              <a:gd name="connsiteY0" fmla="*/ 6870700 h 6870700"/>
              <a:gd name="connsiteX1" fmla="*/ 0 w 9064337"/>
              <a:gd name="connsiteY1" fmla="*/ 0 h 6870700"/>
              <a:gd name="connsiteX2" fmla="*/ 9064337 w 9064337"/>
              <a:gd name="connsiteY2" fmla="*/ 0 h 6870700"/>
              <a:gd name="connsiteX3" fmla="*/ 9026237 w 9064337"/>
              <a:gd name="connsiteY3" fmla="*/ 6858000 h 6870700"/>
              <a:gd name="connsiteX4" fmla="*/ 12700 w 9064337"/>
              <a:gd name="connsiteY4" fmla="*/ 68707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4337" h="6870700">
                <a:moveTo>
                  <a:pt x="12700" y="6870700"/>
                </a:moveTo>
                <a:cubicBezTo>
                  <a:pt x="8467" y="4580467"/>
                  <a:pt x="4233" y="2290233"/>
                  <a:pt x="0" y="0"/>
                </a:cubicBezTo>
                <a:lnTo>
                  <a:pt x="9064337" y="0"/>
                </a:lnTo>
                <a:lnTo>
                  <a:pt x="9026237" y="6858000"/>
                </a:lnTo>
                <a:lnTo>
                  <a:pt x="12700" y="6870700"/>
                </a:lnTo>
                <a:close/>
              </a:path>
            </a:pathLst>
          </a:custGeom>
          <a:solidFill>
            <a:srgbClr val="2078B0"/>
          </a:solidFill>
          <a:ln>
            <a:noFill/>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sp>
        <p:nvSpPr>
          <p:cNvPr id="2" name="Title 1">
            <a:extLst>
              <a:ext uri="{FF2B5EF4-FFF2-40B4-BE49-F238E27FC236}">
                <a16:creationId xmlns:a16="http://schemas.microsoft.com/office/drawing/2014/main" id="{33CD1C2F-ADBE-D7AB-25C7-1F4C327A51C9}"/>
              </a:ext>
            </a:extLst>
          </p:cNvPr>
          <p:cNvSpPr>
            <a:spLocks noGrp="1"/>
          </p:cNvSpPr>
          <p:nvPr>
            <p:ph type="title"/>
          </p:nvPr>
        </p:nvSpPr>
        <p:spPr>
          <a:xfrm>
            <a:off x="1022350" y="2603734"/>
            <a:ext cx="5720195" cy="1421928"/>
          </a:xfrm>
        </p:spPr>
        <p:txBody>
          <a:bodyPr wrap="square" anchor="t" anchorCtr="0">
            <a:spAutoFit/>
          </a:bodyPr>
          <a:lstStyle>
            <a:lvl1pPr algn="ctr">
              <a:defRPr sz="4800">
                <a:solidFill>
                  <a:schemeClr val="bg1"/>
                </a:solidFill>
                <a:latin typeface="Montserrat" pitchFamily="2" charset="77"/>
              </a:defRPr>
            </a:lvl1pPr>
          </a:lstStyle>
          <a:p>
            <a:r>
              <a:rPr lang="en-US" dirty="0"/>
              <a:t>Click to edit Master title style</a:t>
            </a:r>
          </a:p>
        </p:txBody>
      </p:sp>
      <p:pic>
        <p:nvPicPr>
          <p:cNvPr id="6" name="Graphic 5">
            <a:extLst>
              <a:ext uri="{FF2B5EF4-FFF2-40B4-BE49-F238E27FC236}">
                <a16:creationId xmlns:a16="http://schemas.microsoft.com/office/drawing/2014/main" id="{0E5DCA5D-9557-8649-CD4B-4DF3374F637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67273" y="107484"/>
            <a:ext cx="617389" cy="540215"/>
          </a:xfrm>
          <a:prstGeom prst="rect">
            <a:avLst/>
          </a:prstGeom>
        </p:spPr>
      </p:pic>
      <p:pic>
        <p:nvPicPr>
          <p:cNvPr id="10" name="Picture 9" descr="A black background with orange and pink text&#10;&#10;Description automatically generated">
            <a:extLst>
              <a:ext uri="{FF2B5EF4-FFF2-40B4-BE49-F238E27FC236}">
                <a16:creationId xmlns:a16="http://schemas.microsoft.com/office/drawing/2014/main" id="{C12437DD-CD6E-34B4-2D32-916DFFEBA81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7" name="Slide Number Placeholder 3">
            <a:extLst>
              <a:ext uri="{FF2B5EF4-FFF2-40B4-BE49-F238E27FC236}">
                <a16:creationId xmlns:a16="http://schemas.microsoft.com/office/drawing/2014/main" id="{8F876CB2-02E7-FD7C-CBF3-E47E6831F1FC}"/>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Birth–8 Years |     </a:t>
            </a:r>
            <a:fld id="{8B512919-B088-4E12-9038-722E97F79378}" type="slidenum">
              <a:rPr lang="en-US" smtClean="0"/>
              <a:pPr/>
              <a:t>‹#›</a:t>
            </a:fld>
            <a:endParaRPr lang="en-US" dirty="0"/>
          </a:p>
        </p:txBody>
      </p:sp>
    </p:spTree>
    <p:extLst>
      <p:ext uri="{BB962C8B-B14F-4D97-AF65-F5344CB8AC3E}">
        <p14:creationId xmlns:p14="http://schemas.microsoft.com/office/powerpoint/2010/main" val="4235536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53F61F-4211-FC0C-0F79-348FCF10FDF1}"/>
              </a:ext>
            </a:extLst>
          </p:cNvPr>
          <p:cNvSpPr/>
          <p:nvPr userDrawn="1"/>
        </p:nvSpPr>
        <p:spPr>
          <a:xfrm>
            <a:off x="4047359" y="-1"/>
            <a:ext cx="8144642" cy="6176964"/>
          </a:xfrm>
          <a:prstGeom prst="rect">
            <a:avLst/>
          </a:prstGeom>
          <a:solidFill>
            <a:srgbClr val="207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7" name="Title 1">
            <a:extLst>
              <a:ext uri="{FF2B5EF4-FFF2-40B4-BE49-F238E27FC236}">
                <a16:creationId xmlns:a16="http://schemas.microsoft.com/office/drawing/2014/main" id="{277E722D-964F-6926-6941-B07C59F26A69}"/>
              </a:ext>
            </a:extLst>
          </p:cNvPr>
          <p:cNvSpPr>
            <a:spLocks noGrp="1"/>
          </p:cNvSpPr>
          <p:nvPr>
            <p:ph type="title"/>
          </p:nvPr>
        </p:nvSpPr>
        <p:spPr>
          <a:xfrm>
            <a:off x="4303419" y="237744"/>
            <a:ext cx="7705701" cy="535531"/>
          </a:xfrm>
        </p:spPr>
        <p:txBody>
          <a:bodyPr>
            <a:spAutoFit/>
          </a:bodyPr>
          <a:lstStyle>
            <a:lvl1pPr>
              <a:defRPr sz="3200" b="1">
                <a:solidFill>
                  <a:schemeClr val="bg1"/>
                </a:solidFill>
                <a:latin typeface="Montserrat" pitchFamily="2" charset="77"/>
              </a:defRPr>
            </a:lvl1pPr>
          </a:lstStyle>
          <a:p>
            <a:r>
              <a:rPr lang="en-US" dirty="0"/>
              <a:t>Click to edit Master title style</a:t>
            </a:r>
          </a:p>
        </p:txBody>
      </p:sp>
      <p:sp>
        <p:nvSpPr>
          <p:cNvPr id="8" name="Content Placeholder 2">
            <a:extLst>
              <a:ext uri="{FF2B5EF4-FFF2-40B4-BE49-F238E27FC236}">
                <a16:creationId xmlns:a16="http://schemas.microsoft.com/office/drawing/2014/main" id="{CC35C7D8-2045-FB6C-413B-E2DB364759B2}"/>
              </a:ext>
            </a:extLst>
          </p:cNvPr>
          <p:cNvSpPr>
            <a:spLocks noGrp="1"/>
          </p:cNvSpPr>
          <p:nvPr>
            <p:ph idx="1"/>
          </p:nvPr>
        </p:nvSpPr>
        <p:spPr>
          <a:xfrm>
            <a:off x="4348480" y="1876097"/>
            <a:ext cx="7487919" cy="4300866"/>
          </a:xfrm>
        </p:spPr>
        <p:txBody>
          <a:bodyPr/>
          <a:lstStyle>
            <a:lvl1pPr>
              <a:buClr>
                <a:schemeClr val="bg1"/>
              </a:buClr>
              <a:defRPr>
                <a:solidFill>
                  <a:schemeClr val="bg1"/>
                </a:solidFill>
                <a:latin typeface="Montserrat" pitchFamily="2" charset="77"/>
              </a:defRPr>
            </a:lvl1pPr>
            <a:lvl2pPr>
              <a:buClr>
                <a:schemeClr val="bg1"/>
              </a:buClr>
              <a:defRPr>
                <a:solidFill>
                  <a:schemeClr val="bg1"/>
                </a:solidFill>
                <a:latin typeface="Montserrat" pitchFamily="2" charset="77"/>
              </a:defRPr>
            </a:lvl2pPr>
            <a:lvl3pPr>
              <a:buClr>
                <a:schemeClr val="bg1"/>
              </a:buClr>
              <a:defRPr>
                <a:solidFill>
                  <a:schemeClr val="bg1"/>
                </a:solidFill>
                <a:latin typeface="Montserrat" pitchFamily="2" charset="77"/>
              </a:defRPr>
            </a:lvl3pPr>
            <a:lvl4pPr>
              <a:buClr>
                <a:schemeClr val="bg1"/>
              </a:buClr>
              <a:defRPr>
                <a:solidFill>
                  <a:schemeClr val="bg1"/>
                </a:solidFill>
                <a:latin typeface="Montserrat" pitchFamily="2" charset="77"/>
              </a:defRPr>
            </a:lvl4pPr>
            <a:lvl5pPr>
              <a:buClr>
                <a:schemeClr val="bg1"/>
              </a:buClr>
              <a:defRPr>
                <a:solidFill>
                  <a:schemeClr val="bg1"/>
                </a:solidFill>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2">
            <a:extLst>
              <a:ext uri="{FF2B5EF4-FFF2-40B4-BE49-F238E27FC236}">
                <a16:creationId xmlns:a16="http://schemas.microsoft.com/office/drawing/2014/main" id="{76513295-8E09-244A-2049-48F81DF08D12}"/>
              </a:ext>
            </a:extLst>
          </p:cNvPr>
          <p:cNvSpPr>
            <a:spLocks noGrp="1"/>
          </p:cNvSpPr>
          <p:nvPr>
            <p:ph type="pic" idx="13"/>
          </p:nvPr>
        </p:nvSpPr>
        <p:spPr>
          <a:xfrm>
            <a:off x="0" y="0"/>
            <a:ext cx="4038599" cy="6176963"/>
          </a:xfrm>
        </p:spPr>
        <p:txBody>
          <a:bodyPr/>
          <a:lstStyle>
            <a:lvl1pPr marL="0" indent="0">
              <a:buNone/>
              <a:defRPr sz="3200">
                <a:latin typeface="Montserrat"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Subtitle 2">
            <a:extLst>
              <a:ext uri="{FF2B5EF4-FFF2-40B4-BE49-F238E27FC236}">
                <a16:creationId xmlns:a16="http://schemas.microsoft.com/office/drawing/2014/main" id="{4D7A4D84-B73D-5B55-A89F-415F0A515566}"/>
              </a:ext>
            </a:extLst>
          </p:cNvPr>
          <p:cNvSpPr>
            <a:spLocks noGrp="1"/>
          </p:cNvSpPr>
          <p:nvPr>
            <p:ph type="subTitle" idx="14" hasCustomPrompt="1"/>
          </p:nvPr>
        </p:nvSpPr>
        <p:spPr>
          <a:xfrm>
            <a:off x="4364335" y="1027595"/>
            <a:ext cx="7254326" cy="580486"/>
          </a:xfrm>
        </p:spPr>
        <p:txBody>
          <a:bodyPr anchor="ctr">
            <a:normAutofit/>
          </a:bodyPr>
          <a:lstStyle>
            <a:lvl1pPr marL="0" indent="0" algn="l">
              <a:buNone/>
              <a:defRPr sz="3200" b="0" i="0">
                <a:solidFill>
                  <a:schemeClr val="bg1"/>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subtitle here</a:t>
            </a:r>
          </a:p>
        </p:txBody>
      </p:sp>
      <p:pic>
        <p:nvPicPr>
          <p:cNvPr id="9" name="Picture 8" descr="A black background with orange and pink text&#10;&#10;Description automatically generated">
            <a:extLst>
              <a:ext uri="{FF2B5EF4-FFF2-40B4-BE49-F238E27FC236}">
                <a16:creationId xmlns:a16="http://schemas.microsoft.com/office/drawing/2014/main" id="{0876E714-C574-C726-F51F-DAA6F35C48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10" name="Slide Number Placeholder 3">
            <a:extLst>
              <a:ext uri="{FF2B5EF4-FFF2-40B4-BE49-F238E27FC236}">
                <a16:creationId xmlns:a16="http://schemas.microsoft.com/office/drawing/2014/main" id="{425559D1-9615-8CF8-0BB9-88126A14BD1B}"/>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Birth–8 Years |     </a:t>
            </a:r>
            <a:fld id="{8B512919-B088-4E12-9038-722E97F79378}" type="slidenum">
              <a:rPr lang="en-US" smtClean="0"/>
              <a:pPr/>
              <a:t>‹#›</a:t>
            </a:fld>
            <a:endParaRPr lang="en-US" dirty="0"/>
          </a:p>
        </p:txBody>
      </p:sp>
    </p:spTree>
    <p:extLst>
      <p:ext uri="{BB962C8B-B14F-4D97-AF65-F5344CB8AC3E}">
        <p14:creationId xmlns:p14="http://schemas.microsoft.com/office/powerpoint/2010/main" val="1159606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5">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8E627EE-0A7F-0078-3527-846179D3A03E}"/>
              </a:ext>
            </a:extLst>
          </p:cNvPr>
          <p:cNvSpPr/>
          <p:nvPr userDrawn="1"/>
        </p:nvSpPr>
        <p:spPr>
          <a:xfrm>
            <a:off x="618565" y="685800"/>
            <a:ext cx="5155453" cy="5491163"/>
          </a:xfrm>
          <a:prstGeom prst="rect">
            <a:avLst/>
          </a:prstGeom>
          <a:solidFill>
            <a:srgbClr val="2078AE"/>
          </a:solidFill>
          <a:ln w="25400">
            <a:noFill/>
            <a:prstDash val="solid"/>
            <a:round/>
          </a:ln>
          <a:effectLst>
            <a:outerShdw blurRad="76200" dist="635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17" name="Title 1">
            <a:extLst>
              <a:ext uri="{FF2B5EF4-FFF2-40B4-BE49-F238E27FC236}">
                <a16:creationId xmlns:a16="http://schemas.microsoft.com/office/drawing/2014/main" id="{D9BE3C12-23AE-5E72-09F2-AAB9B150A468}"/>
              </a:ext>
            </a:extLst>
          </p:cNvPr>
          <p:cNvSpPr>
            <a:spLocks noGrp="1"/>
          </p:cNvSpPr>
          <p:nvPr>
            <p:ph type="title"/>
          </p:nvPr>
        </p:nvSpPr>
        <p:spPr>
          <a:xfrm>
            <a:off x="1237130" y="905669"/>
            <a:ext cx="4034118" cy="5041900"/>
          </a:xfrm>
        </p:spPr>
        <p:txBody>
          <a:bodyPr>
            <a:normAutofit/>
          </a:bodyPr>
          <a:lstStyle>
            <a:lvl1pPr algn="ctr">
              <a:defRPr sz="4800">
                <a:solidFill>
                  <a:schemeClr val="bg1"/>
                </a:solidFill>
                <a:latin typeface="Montserrat" pitchFamily="2" charset="77"/>
              </a:defRPr>
            </a:lvl1pPr>
          </a:lstStyle>
          <a:p>
            <a:r>
              <a:rPr lang="en-US" dirty="0"/>
              <a:t>Click to edit Master title style</a:t>
            </a:r>
          </a:p>
        </p:txBody>
      </p:sp>
      <p:sp>
        <p:nvSpPr>
          <p:cNvPr id="18" name="Content Placeholder 2">
            <a:extLst>
              <a:ext uri="{FF2B5EF4-FFF2-40B4-BE49-F238E27FC236}">
                <a16:creationId xmlns:a16="http://schemas.microsoft.com/office/drawing/2014/main" id="{955EC6AE-21B1-EBC3-1269-54B3B8D45118}"/>
              </a:ext>
            </a:extLst>
          </p:cNvPr>
          <p:cNvSpPr>
            <a:spLocks noGrp="1"/>
          </p:cNvSpPr>
          <p:nvPr>
            <p:ph idx="1"/>
          </p:nvPr>
        </p:nvSpPr>
        <p:spPr>
          <a:xfrm>
            <a:off x="6096000" y="685800"/>
            <a:ext cx="5257800" cy="5491163"/>
          </a:xfrm>
        </p:spPr>
        <p:txBody>
          <a:bodyPr anchor="ctr"/>
          <a:lstStyle>
            <a:lvl1pPr>
              <a:defRPr>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black background with orange and pink text&#10;&#10;Description automatically generated">
            <a:extLst>
              <a:ext uri="{FF2B5EF4-FFF2-40B4-BE49-F238E27FC236}">
                <a16:creationId xmlns:a16="http://schemas.microsoft.com/office/drawing/2014/main" id="{2104E753-2329-9084-4218-19149C82261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6" name="Slide Number Placeholder 3">
            <a:extLst>
              <a:ext uri="{FF2B5EF4-FFF2-40B4-BE49-F238E27FC236}">
                <a16:creationId xmlns:a16="http://schemas.microsoft.com/office/drawing/2014/main" id="{15F62AA3-E770-ECAB-642A-F09E19539375}"/>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Birth–8 Years |     </a:t>
            </a:r>
            <a:fld id="{8B512919-B088-4E12-9038-722E97F79378}" type="slidenum">
              <a:rPr lang="en-US" smtClean="0"/>
              <a:pPr/>
              <a:t>‹#›</a:t>
            </a:fld>
            <a:endParaRPr lang="en-US" dirty="0"/>
          </a:p>
        </p:txBody>
      </p:sp>
    </p:spTree>
    <p:extLst>
      <p:ext uri="{BB962C8B-B14F-4D97-AF65-F5344CB8AC3E}">
        <p14:creationId xmlns:p14="http://schemas.microsoft.com/office/powerpoint/2010/main" val="2131298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5">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8E627EE-0A7F-0078-3527-846179D3A03E}"/>
              </a:ext>
            </a:extLst>
          </p:cNvPr>
          <p:cNvSpPr/>
          <p:nvPr userDrawn="1"/>
        </p:nvSpPr>
        <p:spPr>
          <a:xfrm>
            <a:off x="618565" y="685800"/>
            <a:ext cx="5155453" cy="5491163"/>
          </a:xfrm>
          <a:prstGeom prst="rect">
            <a:avLst/>
          </a:prstGeom>
          <a:solidFill>
            <a:srgbClr val="2078AE"/>
          </a:solidFill>
          <a:ln w="25400">
            <a:noFill/>
            <a:prstDash val="solid"/>
            <a:round/>
          </a:ln>
          <a:effectLst>
            <a:outerShdw blurRad="76200" dist="635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17" name="Title 1">
            <a:extLst>
              <a:ext uri="{FF2B5EF4-FFF2-40B4-BE49-F238E27FC236}">
                <a16:creationId xmlns:a16="http://schemas.microsoft.com/office/drawing/2014/main" id="{D9BE3C12-23AE-5E72-09F2-AAB9B150A468}"/>
              </a:ext>
            </a:extLst>
          </p:cNvPr>
          <p:cNvSpPr>
            <a:spLocks noGrp="1"/>
          </p:cNvSpPr>
          <p:nvPr>
            <p:ph type="title"/>
          </p:nvPr>
        </p:nvSpPr>
        <p:spPr>
          <a:xfrm>
            <a:off x="1237130" y="905669"/>
            <a:ext cx="4034118" cy="5041900"/>
          </a:xfrm>
        </p:spPr>
        <p:txBody>
          <a:bodyPr>
            <a:normAutofit/>
          </a:bodyPr>
          <a:lstStyle>
            <a:lvl1pPr algn="ctr">
              <a:defRPr sz="4800">
                <a:solidFill>
                  <a:schemeClr val="bg1"/>
                </a:solidFill>
                <a:latin typeface="Montserrat" pitchFamily="2" charset="77"/>
              </a:defRPr>
            </a:lvl1pPr>
          </a:lstStyle>
          <a:p>
            <a:r>
              <a:rPr lang="en-US" dirty="0"/>
              <a:t>Click to edit Master title style</a:t>
            </a:r>
          </a:p>
        </p:txBody>
      </p:sp>
      <p:sp>
        <p:nvSpPr>
          <p:cNvPr id="18" name="Content Placeholder 2">
            <a:extLst>
              <a:ext uri="{FF2B5EF4-FFF2-40B4-BE49-F238E27FC236}">
                <a16:creationId xmlns:a16="http://schemas.microsoft.com/office/drawing/2014/main" id="{955EC6AE-21B1-EBC3-1269-54B3B8D45118}"/>
              </a:ext>
            </a:extLst>
          </p:cNvPr>
          <p:cNvSpPr>
            <a:spLocks noGrp="1"/>
          </p:cNvSpPr>
          <p:nvPr>
            <p:ph idx="1"/>
          </p:nvPr>
        </p:nvSpPr>
        <p:spPr>
          <a:xfrm>
            <a:off x="6096000" y="685800"/>
            <a:ext cx="5257800" cy="5491163"/>
          </a:xfrm>
        </p:spPr>
        <p:txBody>
          <a:bodyPr anchor="ctr"/>
          <a:lstStyle>
            <a:lvl1pPr>
              <a:defRPr>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A black background with orange and pink text&#10;&#10;Description automatically generated">
            <a:extLst>
              <a:ext uri="{FF2B5EF4-FFF2-40B4-BE49-F238E27FC236}">
                <a16:creationId xmlns:a16="http://schemas.microsoft.com/office/drawing/2014/main" id="{2EC26C64-B33E-F1A1-4BCB-29D97F9A079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26768" y="92978"/>
            <a:ext cx="2286000" cy="449154"/>
          </a:xfrm>
          <a:prstGeom prst="rect">
            <a:avLst/>
          </a:prstGeom>
        </p:spPr>
      </p:pic>
      <p:pic>
        <p:nvPicPr>
          <p:cNvPr id="6" name="Picture 5" descr="A black background with orange and pink text&#10;&#10;Description automatically generated">
            <a:extLst>
              <a:ext uri="{FF2B5EF4-FFF2-40B4-BE49-F238E27FC236}">
                <a16:creationId xmlns:a16="http://schemas.microsoft.com/office/drawing/2014/main" id="{B38732A5-1F15-21B2-394C-D34130ED65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7" name="Slide Number Placeholder 3">
            <a:extLst>
              <a:ext uri="{FF2B5EF4-FFF2-40B4-BE49-F238E27FC236}">
                <a16:creationId xmlns:a16="http://schemas.microsoft.com/office/drawing/2014/main" id="{2FFB1EBF-5427-B9C5-0BCA-2F19C41F23C5}"/>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Birth–8 Years |     </a:t>
            </a:r>
            <a:fld id="{8B512919-B088-4E12-9038-722E97F79378}" type="slidenum">
              <a:rPr lang="en-US" smtClean="0"/>
              <a:pPr/>
              <a:t>‹#›</a:t>
            </a:fld>
            <a:endParaRPr lang="en-US" dirty="0"/>
          </a:p>
        </p:txBody>
      </p:sp>
    </p:spTree>
    <p:extLst>
      <p:ext uri="{BB962C8B-B14F-4D97-AF65-F5344CB8AC3E}">
        <p14:creationId xmlns:p14="http://schemas.microsoft.com/office/powerpoint/2010/main" val="4147452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Sub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8E627EE-0A7F-0078-3527-846179D3A03E}"/>
              </a:ext>
            </a:extLst>
          </p:cNvPr>
          <p:cNvSpPr/>
          <p:nvPr userDrawn="1"/>
        </p:nvSpPr>
        <p:spPr>
          <a:xfrm>
            <a:off x="618565" y="685800"/>
            <a:ext cx="5155453" cy="5491163"/>
          </a:xfrm>
          <a:prstGeom prst="rect">
            <a:avLst/>
          </a:prstGeom>
          <a:solidFill>
            <a:srgbClr val="2078AE"/>
          </a:solidFill>
          <a:ln w="19050">
            <a:noFill/>
            <a:prstDash val="solid"/>
            <a:round/>
          </a:ln>
          <a:effectLst>
            <a:outerShdw blurRad="76200" dist="635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17" name="Title 1">
            <a:extLst>
              <a:ext uri="{FF2B5EF4-FFF2-40B4-BE49-F238E27FC236}">
                <a16:creationId xmlns:a16="http://schemas.microsoft.com/office/drawing/2014/main" id="{D9BE3C12-23AE-5E72-09F2-AAB9B150A468}"/>
              </a:ext>
            </a:extLst>
          </p:cNvPr>
          <p:cNvSpPr>
            <a:spLocks noGrp="1"/>
          </p:cNvSpPr>
          <p:nvPr>
            <p:ph type="title"/>
          </p:nvPr>
        </p:nvSpPr>
        <p:spPr>
          <a:xfrm>
            <a:off x="1237130" y="905669"/>
            <a:ext cx="4034118" cy="3288644"/>
          </a:xfrm>
        </p:spPr>
        <p:txBody>
          <a:bodyPr anchor="b">
            <a:normAutofit/>
          </a:bodyPr>
          <a:lstStyle>
            <a:lvl1pPr algn="ctr">
              <a:defRPr sz="4800" i="0">
                <a:solidFill>
                  <a:schemeClr val="bg1"/>
                </a:solidFill>
                <a:latin typeface="Montserrat" pitchFamily="2" charset="77"/>
              </a:defRPr>
            </a:lvl1pPr>
          </a:lstStyle>
          <a:p>
            <a:r>
              <a:rPr lang="en-US" dirty="0"/>
              <a:t>Click to edit Master title style</a:t>
            </a:r>
          </a:p>
        </p:txBody>
      </p:sp>
      <p:sp>
        <p:nvSpPr>
          <p:cNvPr id="18" name="Content Placeholder 2">
            <a:extLst>
              <a:ext uri="{FF2B5EF4-FFF2-40B4-BE49-F238E27FC236}">
                <a16:creationId xmlns:a16="http://schemas.microsoft.com/office/drawing/2014/main" id="{955EC6AE-21B1-EBC3-1269-54B3B8D45118}"/>
              </a:ext>
            </a:extLst>
          </p:cNvPr>
          <p:cNvSpPr>
            <a:spLocks noGrp="1"/>
          </p:cNvSpPr>
          <p:nvPr>
            <p:ph idx="1"/>
          </p:nvPr>
        </p:nvSpPr>
        <p:spPr>
          <a:xfrm>
            <a:off x="6096000" y="685800"/>
            <a:ext cx="5257800" cy="5491163"/>
          </a:xfrm>
        </p:spPr>
        <p:txBody>
          <a:bodyPr anchor="ctr"/>
          <a:lstStyle>
            <a:lvl1pPr>
              <a:defRPr>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ubtitle 2">
            <a:extLst>
              <a:ext uri="{FF2B5EF4-FFF2-40B4-BE49-F238E27FC236}">
                <a16:creationId xmlns:a16="http://schemas.microsoft.com/office/drawing/2014/main" id="{4838C7E2-6BA9-D11B-CA74-660EA8553C64}"/>
              </a:ext>
            </a:extLst>
          </p:cNvPr>
          <p:cNvSpPr>
            <a:spLocks noGrp="1"/>
          </p:cNvSpPr>
          <p:nvPr>
            <p:ph type="subTitle" idx="13" hasCustomPrompt="1"/>
          </p:nvPr>
        </p:nvSpPr>
        <p:spPr>
          <a:xfrm>
            <a:off x="1237130" y="4485862"/>
            <a:ext cx="4034118" cy="1466470"/>
          </a:xfrm>
        </p:spPr>
        <p:txBody>
          <a:bodyPr anchor="t">
            <a:normAutofit/>
          </a:bodyPr>
          <a:lstStyle>
            <a:lvl1pPr marL="0" indent="0" algn="ctr">
              <a:buNone/>
              <a:defRPr sz="3200" b="0" i="0">
                <a:solidFill>
                  <a:schemeClr val="bg1"/>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6" name="Picture 5" descr="A black background with orange and pink text&#10;&#10;Description automatically generated">
            <a:extLst>
              <a:ext uri="{FF2B5EF4-FFF2-40B4-BE49-F238E27FC236}">
                <a16:creationId xmlns:a16="http://schemas.microsoft.com/office/drawing/2014/main" id="{B9E4DB87-E719-9AFF-DB15-CF0539703E1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7" name="Slide Number Placeholder 3">
            <a:extLst>
              <a:ext uri="{FF2B5EF4-FFF2-40B4-BE49-F238E27FC236}">
                <a16:creationId xmlns:a16="http://schemas.microsoft.com/office/drawing/2014/main" id="{90C59199-1C20-E358-0F31-6327CDEBE46B}"/>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Birth–8 Years |     </a:t>
            </a:r>
            <a:fld id="{8B512919-B088-4E12-9038-722E97F79378}" type="slidenum">
              <a:rPr lang="en-US" smtClean="0"/>
              <a:pPr/>
              <a:t>‹#›</a:t>
            </a:fld>
            <a:endParaRPr lang="en-US" dirty="0"/>
          </a:p>
        </p:txBody>
      </p:sp>
    </p:spTree>
    <p:extLst>
      <p:ext uri="{BB962C8B-B14F-4D97-AF65-F5344CB8AC3E}">
        <p14:creationId xmlns:p14="http://schemas.microsoft.com/office/powerpoint/2010/main" val="175242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832852-58CE-6473-0BBB-FC1E334A8753}"/>
              </a:ext>
            </a:extLst>
          </p:cNvPr>
          <p:cNvSpPr/>
          <p:nvPr userDrawn="1"/>
        </p:nvSpPr>
        <p:spPr>
          <a:xfrm>
            <a:off x="0" y="-1"/>
            <a:ext cx="12192000" cy="969264"/>
          </a:xfrm>
          <a:prstGeom prst="rect">
            <a:avLst/>
          </a:prstGeom>
          <a:solidFill>
            <a:srgbClr val="207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3" name="Content Placeholder 2">
            <a:extLst>
              <a:ext uri="{FF2B5EF4-FFF2-40B4-BE49-F238E27FC236}">
                <a16:creationId xmlns:a16="http://schemas.microsoft.com/office/drawing/2014/main" id="{9FAE4AF1-6EAD-64C4-F42D-DC36190BEC61}"/>
              </a:ext>
            </a:extLst>
          </p:cNvPr>
          <p:cNvSpPr>
            <a:spLocks noGrp="1"/>
          </p:cNvSpPr>
          <p:nvPr>
            <p:ph sz="half" idx="1"/>
          </p:nvPr>
        </p:nvSpPr>
        <p:spPr>
          <a:xfrm>
            <a:off x="838200" y="1324303"/>
            <a:ext cx="5181600" cy="4530397"/>
          </a:xfrm>
        </p:spPr>
        <p:txBody>
          <a:bodyPr/>
          <a:lstStyle>
            <a:lvl1pPr>
              <a:buClr>
                <a:srgbClr val="2078AE"/>
              </a:buClr>
              <a:defRPr>
                <a:latin typeface="Montserrat" pitchFamily="2" charset="77"/>
              </a:defRPr>
            </a:lvl1pPr>
            <a:lvl2pPr>
              <a:buClr>
                <a:srgbClr val="2078AE"/>
              </a:buClr>
              <a:defRPr>
                <a:latin typeface="Montserrat" pitchFamily="2" charset="77"/>
              </a:defRPr>
            </a:lvl2pPr>
            <a:lvl3pPr>
              <a:buClr>
                <a:srgbClr val="2078AE"/>
              </a:buClr>
              <a:defRPr>
                <a:latin typeface="Montserrat" pitchFamily="2" charset="77"/>
              </a:defRPr>
            </a:lvl3pPr>
            <a:lvl4pPr>
              <a:buClr>
                <a:srgbClr val="2078AE"/>
              </a:buClr>
              <a:defRPr>
                <a:latin typeface="Montserrat" pitchFamily="2" charset="77"/>
              </a:defRPr>
            </a:lvl4pPr>
            <a:lvl5pPr>
              <a:buClr>
                <a:srgbClr val="2078AE"/>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B61BBA8-0A2B-8AE5-81F4-FA2F0A66FA8D}"/>
              </a:ext>
            </a:extLst>
          </p:cNvPr>
          <p:cNvSpPr>
            <a:spLocks noGrp="1"/>
          </p:cNvSpPr>
          <p:nvPr>
            <p:ph sz="half" idx="2"/>
          </p:nvPr>
        </p:nvSpPr>
        <p:spPr>
          <a:xfrm>
            <a:off x="6172200" y="1324303"/>
            <a:ext cx="5181600" cy="4530397"/>
          </a:xfrm>
        </p:spPr>
        <p:txBody>
          <a:bodyPr/>
          <a:lstStyle>
            <a:lvl1pPr>
              <a:buClr>
                <a:srgbClr val="2078AE"/>
              </a:buClr>
              <a:defRPr>
                <a:latin typeface="Montserrat" pitchFamily="2" charset="77"/>
              </a:defRPr>
            </a:lvl1pPr>
            <a:lvl2pPr>
              <a:buClr>
                <a:srgbClr val="2078AE"/>
              </a:buClr>
              <a:defRPr>
                <a:latin typeface="Montserrat" pitchFamily="2" charset="77"/>
              </a:defRPr>
            </a:lvl2pPr>
            <a:lvl3pPr>
              <a:buClr>
                <a:srgbClr val="2078AE"/>
              </a:buClr>
              <a:defRPr>
                <a:latin typeface="Montserrat" pitchFamily="2" charset="77"/>
              </a:defRPr>
            </a:lvl3pPr>
            <a:lvl4pPr>
              <a:buClr>
                <a:srgbClr val="2078AE"/>
              </a:buClr>
              <a:defRPr>
                <a:latin typeface="Montserrat" pitchFamily="2" charset="77"/>
              </a:defRPr>
            </a:lvl4pPr>
            <a:lvl5pPr>
              <a:buClr>
                <a:srgbClr val="2078AE"/>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0EB9DD08-DE4B-3F61-5503-09F4531B37D9}"/>
              </a:ext>
            </a:extLst>
          </p:cNvPr>
          <p:cNvSpPr>
            <a:spLocks noGrp="1"/>
          </p:cNvSpPr>
          <p:nvPr>
            <p:ph type="title"/>
          </p:nvPr>
        </p:nvSpPr>
        <p:spPr>
          <a:xfrm>
            <a:off x="838199" y="237744"/>
            <a:ext cx="10812517" cy="507831"/>
          </a:xfrm>
        </p:spPr>
        <p:txBody>
          <a:bodyPr>
            <a:spAutoFit/>
          </a:bodyPr>
          <a:lstStyle>
            <a:lvl1pPr>
              <a:defRPr>
                <a:solidFill>
                  <a:schemeClr val="bg1"/>
                </a:solidFill>
                <a:latin typeface="Montserrat" pitchFamily="2" charset="77"/>
              </a:defRPr>
            </a:lvl1pPr>
          </a:lstStyle>
          <a:p>
            <a:r>
              <a:rPr lang="en-US" dirty="0"/>
              <a:t>Click to edit Master title style</a:t>
            </a:r>
          </a:p>
        </p:txBody>
      </p:sp>
      <p:pic>
        <p:nvPicPr>
          <p:cNvPr id="7" name="Picture 6" descr="A black background with orange and pink text&#10;&#10;Description automatically generated">
            <a:extLst>
              <a:ext uri="{FF2B5EF4-FFF2-40B4-BE49-F238E27FC236}">
                <a16:creationId xmlns:a16="http://schemas.microsoft.com/office/drawing/2014/main" id="{83D0191C-B9E6-0802-965E-DB464CDD93F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10" name="Slide Number Placeholder 3">
            <a:extLst>
              <a:ext uri="{FF2B5EF4-FFF2-40B4-BE49-F238E27FC236}">
                <a16:creationId xmlns:a16="http://schemas.microsoft.com/office/drawing/2014/main" id="{3E4D71E9-273D-5F38-C95D-2E20CC9FB787}"/>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Birth–8 Years |     </a:t>
            </a:r>
            <a:fld id="{8B512919-B088-4E12-9038-722E97F79378}" type="slidenum">
              <a:rPr lang="en-US" smtClean="0"/>
              <a:pPr/>
              <a:t>‹#›</a:t>
            </a:fld>
            <a:endParaRPr lang="en-US" dirty="0"/>
          </a:p>
        </p:txBody>
      </p:sp>
    </p:spTree>
    <p:extLst>
      <p:ext uri="{BB962C8B-B14F-4D97-AF65-F5344CB8AC3E}">
        <p14:creationId xmlns:p14="http://schemas.microsoft.com/office/powerpoint/2010/main" val="2247748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724F931-A9E5-BA55-03DC-13CFBC0FBC9A}"/>
              </a:ext>
            </a:extLst>
          </p:cNvPr>
          <p:cNvSpPr/>
          <p:nvPr userDrawn="1"/>
        </p:nvSpPr>
        <p:spPr>
          <a:xfrm>
            <a:off x="0" y="-1"/>
            <a:ext cx="12192000" cy="969264"/>
          </a:xfrm>
          <a:prstGeom prst="rect">
            <a:avLst/>
          </a:prstGeom>
          <a:solidFill>
            <a:srgbClr val="207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3" name="Content Placeholder 2">
            <a:extLst>
              <a:ext uri="{FF2B5EF4-FFF2-40B4-BE49-F238E27FC236}">
                <a16:creationId xmlns:a16="http://schemas.microsoft.com/office/drawing/2014/main" id="{9FAE4AF1-6EAD-64C4-F42D-DC36190BEC61}"/>
              </a:ext>
            </a:extLst>
          </p:cNvPr>
          <p:cNvSpPr>
            <a:spLocks noGrp="1"/>
          </p:cNvSpPr>
          <p:nvPr>
            <p:ph sz="half" idx="1"/>
          </p:nvPr>
        </p:nvSpPr>
        <p:spPr>
          <a:xfrm>
            <a:off x="838200" y="1923393"/>
            <a:ext cx="5181600" cy="3910479"/>
          </a:xfrm>
        </p:spPr>
        <p:txBody>
          <a:bodyPr/>
          <a:lstStyle>
            <a:lvl1pPr>
              <a:buClr>
                <a:srgbClr val="2078AE"/>
              </a:buClr>
              <a:defRPr>
                <a:latin typeface="Montserrat" pitchFamily="2" charset="77"/>
              </a:defRPr>
            </a:lvl1pPr>
            <a:lvl2pPr>
              <a:buClr>
                <a:srgbClr val="2078AE"/>
              </a:buClr>
              <a:defRPr>
                <a:latin typeface="Montserrat" pitchFamily="2" charset="77"/>
              </a:defRPr>
            </a:lvl2pPr>
            <a:lvl3pPr>
              <a:buClr>
                <a:srgbClr val="2078AE"/>
              </a:buClr>
              <a:defRPr>
                <a:latin typeface="Montserrat" pitchFamily="2" charset="77"/>
              </a:defRPr>
            </a:lvl3pPr>
            <a:lvl4pPr>
              <a:buClr>
                <a:srgbClr val="2078AE"/>
              </a:buClr>
              <a:defRPr>
                <a:latin typeface="Montserrat" pitchFamily="2" charset="77"/>
              </a:defRPr>
            </a:lvl4pPr>
            <a:lvl5pPr>
              <a:buClr>
                <a:srgbClr val="2078AE"/>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B61BBA8-0A2B-8AE5-81F4-FA2F0A66FA8D}"/>
              </a:ext>
            </a:extLst>
          </p:cNvPr>
          <p:cNvSpPr>
            <a:spLocks noGrp="1"/>
          </p:cNvSpPr>
          <p:nvPr>
            <p:ph sz="half" idx="2"/>
          </p:nvPr>
        </p:nvSpPr>
        <p:spPr>
          <a:xfrm>
            <a:off x="6172200" y="1923393"/>
            <a:ext cx="5181600" cy="3910479"/>
          </a:xfrm>
        </p:spPr>
        <p:txBody>
          <a:bodyPr/>
          <a:lstStyle>
            <a:lvl1pPr>
              <a:buClr>
                <a:srgbClr val="2078AE"/>
              </a:buClr>
              <a:defRPr>
                <a:latin typeface="Montserrat" pitchFamily="2" charset="77"/>
              </a:defRPr>
            </a:lvl1pPr>
            <a:lvl2pPr>
              <a:buClr>
                <a:srgbClr val="2078AE"/>
              </a:buClr>
              <a:defRPr>
                <a:latin typeface="Montserrat" pitchFamily="2" charset="77"/>
              </a:defRPr>
            </a:lvl2pPr>
            <a:lvl3pPr>
              <a:buClr>
                <a:srgbClr val="2078AE"/>
              </a:buClr>
              <a:defRPr>
                <a:latin typeface="Montserrat" pitchFamily="2" charset="77"/>
              </a:defRPr>
            </a:lvl3pPr>
            <a:lvl4pPr>
              <a:buClr>
                <a:srgbClr val="2078AE"/>
              </a:buClr>
              <a:defRPr>
                <a:latin typeface="Montserrat" pitchFamily="2" charset="77"/>
              </a:defRPr>
            </a:lvl4pPr>
            <a:lvl5pPr>
              <a:buClr>
                <a:srgbClr val="2078AE"/>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0EB9DD08-DE4B-3F61-5503-09F4531B37D9}"/>
              </a:ext>
            </a:extLst>
          </p:cNvPr>
          <p:cNvSpPr>
            <a:spLocks noGrp="1"/>
          </p:cNvSpPr>
          <p:nvPr>
            <p:ph type="title"/>
          </p:nvPr>
        </p:nvSpPr>
        <p:spPr>
          <a:xfrm>
            <a:off x="838200" y="237744"/>
            <a:ext cx="10515600" cy="507831"/>
          </a:xfrm>
        </p:spPr>
        <p:txBody>
          <a:bodyPr>
            <a:spAutoFit/>
          </a:bodyPr>
          <a:lstStyle>
            <a:lvl1pPr>
              <a:defRPr>
                <a:solidFill>
                  <a:schemeClr val="bg1"/>
                </a:solidFill>
                <a:latin typeface="Montserrat" pitchFamily="2" charset="77"/>
              </a:defRPr>
            </a:lvl1pPr>
          </a:lstStyle>
          <a:p>
            <a:r>
              <a:rPr lang="en-US" dirty="0"/>
              <a:t>Click to edit Master title style</a:t>
            </a:r>
          </a:p>
        </p:txBody>
      </p:sp>
      <p:sp>
        <p:nvSpPr>
          <p:cNvPr id="2" name="Subtitle 2">
            <a:extLst>
              <a:ext uri="{FF2B5EF4-FFF2-40B4-BE49-F238E27FC236}">
                <a16:creationId xmlns:a16="http://schemas.microsoft.com/office/drawing/2014/main" id="{CE871B53-9DBA-10F1-A915-F8BEAC880898}"/>
              </a:ext>
            </a:extLst>
          </p:cNvPr>
          <p:cNvSpPr>
            <a:spLocks noGrp="1"/>
          </p:cNvSpPr>
          <p:nvPr>
            <p:ph type="subTitle" idx="14" hasCustomPrompt="1"/>
          </p:nvPr>
        </p:nvSpPr>
        <p:spPr>
          <a:xfrm>
            <a:off x="838198" y="1024128"/>
            <a:ext cx="10165605" cy="687429"/>
          </a:xfrm>
        </p:spPr>
        <p:txBody>
          <a:bodyPr anchor="ctr">
            <a:normAutofit/>
          </a:bodyPr>
          <a:lstStyle>
            <a:lvl1pPr marL="0" indent="0" algn="l">
              <a:buNone/>
              <a:defRPr sz="3200" b="0" i="0">
                <a:solidFill>
                  <a:srgbClr val="2078AE"/>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subtitle here</a:t>
            </a:r>
          </a:p>
        </p:txBody>
      </p:sp>
      <p:pic>
        <p:nvPicPr>
          <p:cNvPr id="7" name="Picture 6" descr="A black background with orange and pink text&#10;&#10;Description automatically generated">
            <a:extLst>
              <a:ext uri="{FF2B5EF4-FFF2-40B4-BE49-F238E27FC236}">
                <a16:creationId xmlns:a16="http://schemas.microsoft.com/office/drawing/2014/main" id="{18DD2418-9281-FF38-87F4-9834D4D31E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10" name="Slide Number Placeholder 3">
            <a:extLst>
              <a:ext uri="{FF2B5EF4-FFF2-40B4-BE49-F238E27FC236}">
                <a16:creationId xmlns:a16="http://schemas.microsoft.com/office/drawing/2014/main" id="{E615CD77-C99D-19FA-49AD-98DE490A1617}"/>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Birth–8 Years |     </a:t>
            </a:r>
            <a:fld id="{8B512919-B088-4E12-9038-722E97F79378}" type="slidenum">
              <a:rPr lang="en-US" smtClean="0"/>
              <a:pPr/>
              <a:t>‹#›</a:t>
            </a:fld>
            <a:endParaRPr lang="en-US" dirty="0"/>
          </a:p>
        </p:txBody>
      </p:sp>
    </p:spTree>
    <p:extLst>
      <p:ext uri="{BB962C8B-B14F-4D97-AF65-F5344CB8AC3E}">
        <p14:creationId xmlns:p14="http://schemas.microsoft.com/office/powerpoint/2010/main" val="1414689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58F496-FA92-9058-EA6C-7E4B80805B20}"/>
              </a:ext>
            </a:extLst>
          </p:cNvPr>
          <p:cNvSpPr>
            <a:spLocks noGrp="1"/>
          </p:cNvSpPr>
          <p:nvPr>
            <p:ph type="title"/>
          </p:nvPr>
        </p:nvSpPr>
        <p:spPr>
          <a:xfrm>
            <a:off x="187271" y="199156"/>
            <a:ext cx="11839413" cy="808872"/>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04CB3DFC-8703-37CA-7721-AEEDA04DB6C3}"/>
              </a:ext>
            </a:extLst>
          </p:cNvPr>
          <p:cNvSpPr>
            <a:spLocks noGrp="1"/>
          </p:cNvSpPr>
          <p:nvPr>
            <p:ph type="body" idx="1"/>
          </p:nvPr>
        </p:nvSpPr>
        <p:spPr>
          <a:xfrm>
            <a:off x="590226" y="1253331"/>
            <a:ext cx="11095495"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CBC42AAE-0E43-40C0-E42A-A224072FDEDC}"/>
              </a:ext>
            </a:extLst>
          </p:cNvPr>
          <p:cNvSpPr>
            <a:spLocks noGrp="1"/>
          </p:cNvSpPr>
          <p:nvPr>
            <p:ph type="sldNum" sz="quarter" idx="4"/>
          </p:nvPr>
        </p:nvSpPr>
        <p:spPr>
          <a:xfrm>
            <a:off x="11685720" y="6445250"/>
            <a:ext cx="468179" cy="365125"/>
          </a:xfrm>
          <a:prstGeom prst="rect">
            <a:avLst/>
          </a:prstGeom>
        </p:spPr>
        <p:txBody>
          <a:bodyPr vert="horz" lIns="91440" tIns="45720" rIns="91440" bIns="45720" rtlCol="0" anchor="ctr"/>
          <a:lstStyle>
            <a:lvl1pPr algn="r">
              <a:defRPr sz="1200" b="1">
                <a:solidFill>
                  <a:schemeClr val="tx2"/>
                </a:solidFill>
                <a:latin typeface="Montserrat" panose="00000500000000000000" pitchFamily="50" charset="0"/>
              </a:defRPr>
            </a:lvl1pPr>
          </a:lstStyle>
          <a:p>
            <a:fld id="{AC596A7D-1D3C-414F-A301-BBFEF7F5444D}" type="slidenum">
              <a:rPr lang="en-US" smtClean="0"/>
              <a:pPr/>
              <a:t>‹#›</a:t>
            </a:fld>
            <a:endParaRPr lang="en-US"/>
          </a:p>
        </p:txBody>
      </p:sp>
    </p:spTree>
    <p:extLst>
      <p:ext uri="{BB962C8B-B14F-4D97-AF65-F5344CB8AC3E}">
        <p14:creationId xmlns:p14="http://schemas.microsoft.com/office/powerpoint/2010/main" val="2490919570"/>
      </p:ext>
    </p:extLst>
  </p:cSld>
  <p:clrMap bg1="lt1" tx1="dk1" bg2="lt2" tx2="dk2" accent1="accent1" accent2="accent2" accent3="accent3" accent4="accent4" accent5="accent5" accent6="accent6" hlink="hlink" folHlink="folHlink"/>
  <p:sldLayoutIdLst>
    <p:sldLayoutId id="2147483662" r:id="rId1"/>
    <p:sldLayoutId id="2147483650" r:id="rId2"/>
    <p:sldLayoutId id="2147483669" r:id="rId3"/>
    <p:sldLayoutId id="2147483667" r:id="rId4"/>
    <p:sldLayoutId id="2147483660" r:id="rId5"/>
    <p:sldLayoutId id="2147483672" r:id="rId6"/>
    <p:sldLayoutId id="2147483664" r:id="rId7"/>
    <p:sldLayoutId id="2147483652" r:id="rId8"/>
    <p:sldLayoutId id="2147483665" r:id="rId9"/>
    <p:sldLayoutId id="2147483653" r:id="rId10"/>
    <p:sldLayoutId id="2147483654" r:id="rId11"/>
    <p:sldLayoutId id="2147483666" r:id="rId12"/>
    <p:sldLayoutId id="2147483655" r:id="rId13"/>
    <p:sldLayoutId id="2147483656" r:id="rId14"/>
    <p:sldLayoutId id="2147483657" r:id="rId15"/>
  </p:sldLayoutIdLst>
  <p:hf hdr="0" ftr="0" dt="0"/>
  <p:txStyles>
    <p:titleStyle>
      <a:lvl1pPr algn="l" defTabSz="914400" rtl="0" eaLnBrk="1" latinLnBrk="0" hangingPunct="1">
        <a:lnSpc>
          <a:spcPct val="90000"/>
        </a:lnSpc>
        <a:spcBef>
          <a:spcPct val="0"/>
        </a:spcBef>
        <a:buNone/>
        <a:defRPr sz="3000" b="1" kern="1200">
          <a:solidFill>
            <a:srgbClr val="2078AE"/>
          </a:solidFill>
          <a:latin typeface="Montserrat SemiBold" panose="00000700000000000000" pitchFamily="2" charset="0"/>
          <a:ea typeface="+mj-ea"/>
          <a:cs typeface="+mj-cs"/>
        </a:defRPr>
      </a:lvl1pPr>
    </p:titleStyle>
    <p:bodyStyle>
      <a:lvl1pPr marL="228600" indent="-228600" algn="l" defTabSz="914400" rtl="0" eaLnBrk="1" latinLnBrk="0" hangingPunct="1">
        <a:lnSpc>
          <a:spcPct val="90000"/>
        </a:lnSpc>
        <a:spcBef>
          <a:spcPts val="1000"/>
        </a:spcBef>
        <a:buClr>
          <a:srgbClr val="2078AE"/>
        </a:buClr>
        <a:buFont typeface="Arial" panose="020B0604020202020204" pitchFamily="34" charset="0"/>
        <a:buChar char="•"/>
        <a:defRPr sz="2800" kern="1200">
          <a:solidFill>
            <a:srgbClr val="0F173D"/>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Clr>
          <a:srgbClr val="2078AE"/>
        </a:buClr>
        <a:buFont typeface="Arial" panose="020B0604020202020204" pitchFamily="34" charset="0"/>
        <a:buChar char="•"/>
        <a:defRPr sz="2400" kern="1200">
          <a:solidFill>
            <a:srgbClr val="0F173D"/>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Clr>
          <a:srgbClr val="2078AE"/>
        </a:buClr>
        <a:buFont typeface="Arial" panose="020B0604020202020204" pitchFamily="34" charset="0"/>
        <a:buChar char="•"/>
        <a:defRPr sz="2000" kern="1200">
          <a:solidFill>
            <a:srgbClr val="0F173D"/>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Clr>
          <a:srgbClr val="2078AE"/>
        </a:buClr>
        <a:buFont typeface="Arial" panose="020B0604020202020204" pitchFamily="34" charset="0"/>
        <a:buChar char="•"/>
        <a:defRPr sz="1800" kern="1200">
          <a:solidFill>
            <a:srgbClr val="0F173D"/>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Clr>
          <a:srgbClr val="2078AE"/>
        </a:buClr>
        <a:buFont typeface="Arial" panose="020B0604020202020204" pitchFamily="34" charset="0"/>
        <a:buChar char="•"/>
        <a:defRPr sz="1800" kern="1200">
          <a:solidFill>
            <a:srgbClr val="0F173D"/>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3222D5-6FE3-BC6F-608E-57B8261DE85E}"/>
              </a:ext>
            </a:extLst>
          </p:cNvPr>
          <p:cNvSpPr>
            <a:spLocks noGrp="1"/>
          </p:cNvSpPr>
          <p:nvPr>
            <p:ph type="ctrTitle"/>
          </p:nvPr>
        </p:nvSpPr>
        <p:spPr>
          <a:xfrm>
            <a:off x="609243" y="2010988"/>
            <a:ext cx="5098137" cy="2252924"/>
          </a:xfrm>
        </p:spPr>
        <p:txBody>
          <a:bodyPr wrap="square" anchor="b">
            <a:spAutoFit/>
          </a:bodyPr>
          <a:lstStyle/>
          <a:p>
            <a:pPr algn="l"/>
            <a:r>
              <a:rPr lang="en-US" sz="5600" b="1" dirty="0">
                <a:solidFill>
                  <a:srgbClr val="2078AE"/>
                </a:solidFill>
                <a:latin typeface="Montserrat" pitchFamily="2" charset="77"/>
              </a:rPr>
              <a:t>Introduction to Geometry: </a:t>
            </a:r>
            <a:r>
              <a:rPr lang="en-US" sz="4400" b="0" dirty="0">
                <a:solidFill>
                  <a:srgbClr val="2078AE"/>
                </a:solidFill>
                <a:latin typeface="Montserrat Medium" panose="00000600000000000000" pitchFamily="2" charset="0"/>
              </a:rPr>
              <a:t>Birth–8 Years</a:t>
            </a:r>
          </a:p>
        </p:txBody>
      </p:sp>
    </p:spTree>
    <p:extLst>
      <p:ext uri="{BB962C8B-B14F-4D97-AF65-F5344CB8AC3E}">
        <p14:creationId xmlns:p14="http://schemas.microsoft.com/office/powerpoint/2010/main" val="1237121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59B8ED-6A6C-D3AB-328F-22F48F2812CD}"/>
              </a:ext>
            </a:extLst>
          </p:cNvPr>
          <p:cNvSpPr>
            <a:spLocks noGrp="1"/>
          </p:cNvSpPr>
          <p:nvPr>
            <p:ph type="title"/>
          </p:nvPr>
        </p:nvSpPr>
        <p:spPr/>
        <p:txBody>
          <a:bodyPr/>
          <a:lstStyle/>
          <a:p>
            <a:r>
              <a:rPr lang="en-US" dirty="0"/>
              <a:t>Learning About Shapes</a:t>
            </a:r>
          </a:p>
        </p:txBody>
      </p:sp>
    </p:spTree>
    <p:extLst>
      <p:ext uri="{BB962C8B-B14F-4D97-AF65-F5344CB8AC3E}">
        <p14:creationId xmlns:p14="http://schemas.microsoft.com/office/powerpoint/2010/main" val="3921456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38542-B440-AFB3-27F6-60D87FF71925}"/>
              </a:ext>
            </a:extLst>
          </p:cNvPr>
          <p:cNvSpPr>
            <a:spLocks noGrp="1"/>
          </p:cNvSpPr>
          <p:nvPr>
            <p:ph type="title"/>
          </p:nvPr>
        </p:nvSpPr>
        <p:spPr/>
        <p:txBody>
          <a:bodyPr>
            <a:noAutofit/>
          </a:bodyPr>
          <a:lstStyle/>
          <a:p>
            <a:r>
              <a:rPr lang="en-US" b="1" dirty="0">
                <a:latin typeface="Montserrat" pitchFamily="2" charset="77"/>
              </a:rPr>
              <a:t>Five Components of </a:t>
            </a:r>
            <a:br>
              <a:rPr lang="en-US" b="1" dirty="0">
                <a:latin typeface="Montserrat" pitchFamily="2" charset="77"/>
              </a:rPr>
            </a:br>
            <a:r>
              <a:rPr lang="en-US" b="1" dirty="0">
                <a:latin typeface="Montserrat" pitchFamily="2" charset="77"/>
              </a:rPr>
              <a:t>Learning About Shapes</a:t>
            </a:r>
          </a:p>
        </p:txBody>
      </p:sp>
      <p:sp>
        <p:nvSpPr>
          <p:cNvPr id="5" name="Subtitle 4">
            <a:extLst>
              <a:ext uri="{FF2B5EF4-FFF2-40B4-BE49-F238E27FC236}">
                <a16:creationId xmlns:a16="http://schemas.microsoft.com/office/drawing/2014/main" id="{25EE64C4-D5C5-61CD-EAB5-83CC6BB8BC87}"/>
              </a:ext>
            </a:extLst>
          </p:cNvPr>
          <p:cNvSpPr>
            <a:spLocks noGrp="1"/>
          </p:cNvSpPr>
          <p:nvPr>
            <p:ph type="subTitle" idx="14"/>
          </p:nvPr>
        </p:nvSpPr>
        <p:spPr>
          <a:xfrm>
            <a:off x="4348163" y="1204576"/>
            <a:ext cx="7254326" cy="580486"/>
          </a:xfrm>
        </p:spPr>
        <p:txBody>
          <a:bodyPr/>
          <a:lstStyle/>
          <a:p>
            <a:endParaRPr lang="en-US" dirty="0"/>
          </a:p>
        </p:txBody>
      </p:sp>
      <p:graphicFrame>
        <p:nvGraphicFramePr>
          <p:cNvPr id="20" name="Content Placeholder 7" descr="Perceiving similarities and differences.&#10;Classifying shapes.&#10;Naming shapes.&#10;Learning about the attributes of shapes.&#10;Composing and decomposing shapes.">
            <a:extLst>
              <a:ext uri="{FF2B5EF4-FFF2-40B4-BE49-F238E27FC236}">
                <a16:creationId xmlns:a16="http://schemas.microsoft.com/office/drawing/2014/main" id="{306AF5EE-0A80-EF0A-51DC-3F365DA6EC05}"/>
              </a:ext>
            </a:extLst>
          </p:cNvPr>
          <p:cNvGraphicFramePr>
            <a:graphicFrameLocks noGrp="1"/>
          </p:cNvGraphicFramePr>
          <p:nvPr>
            <p:ph idx="1"/>
            <p:extLst>
              <p:ext uri="{D42A27DB-BD31-4B8C-83A1-F6EECF244321}">
                <p14:modId xmlns:p14="http://schemas.microsoft.com/office/powerpoint/2010/main" val="981423203"/>
              </p:ext>
            </p:extLst>
          </p:nvPr>
        </p:nvGraphicFramePr>
        <p:xfrm>
          <a:off x="4348163" y="1876425"/>
          <a:ext cx="7488237" cy="4300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Placeholder 11">
            <a:extLst>
              <a:ext uri="{FF2B5EF4-FFF2-40B4-BE49-F238E27FC236}">
                <a16:creationId xmlns:a16="http://schemas.microsoft.com/office/drawing/2014/main" id="{2DEA9265-3209-D58C-35CD-F7E3E6D24401}"/>
              </a:ext>
              <a:ext uri="{C183D7F6-B498-43B3-948B-1728B52AA6E4}">
                <adec:decorative xmlns:adec="http://schemas.microsoft.com/office/drawing/2017/decorative" val="1"/>
              </a:ext>
            </a:extLst>
          </p:cNvPr>
          <p:cNvPicPr>
            <a:picLocks noGrp="1" noChangeAspect="1"/>
          </p:cNvPicPr>
          <p:nvPr>
            <p:ph type="pic" idx="13"/>
          </p:nvPr>
        </p:nvPicPr>
        <p:blipFill rotWithShape="1">
          <a:blip r:embed="rId8" cstate="screen">
            <a:extLst>
              <a:ext uri="{28A0092B-C50C-407E-A947-70E740481C1C}">
                <a14:useLocalDpi xmlns:a14="http://schemas.microsoft.com/office/drawing/2010/main"/>
              </a:ext>
            </a:extLst>
          </a:blip>
          <a:srcRect/>
          <a:stretch/>
        </p:blipFill>
        <p:spPr>
          <a:xfrm>
            <a:off x="0" y="0"/>
            <a:ext cx="4046903" cy="6176963"/>
          </a:xfrm>
        </p:spPr>
      </p:pic>
    </p:spTree>
    <p:extLst>
      <p:ext uri="{BB962C8B-B14F-4D97-AF65-F5344CB8AC3E}">
        <p14:creationId xmlns:p14="http://schemas.microsoft.com/office/powerpoint/2010/main" val="1741787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n-US" b="1" dirty="0">
                <a:solidFill>
                  <a:schemeClr val="bg1"/>
                </a:solidFill>
              </a:rPr>
              <a:t>Perceiving Similarities and Differences</a:t>
            </a:r>
          </a:p>
        </p:txBody>
      </p:sp>
      <p:sp>
        <p:nvSpPr>
          <p:cNvPr id="6" name="Content Placeholder 5">
            <a:extLst>
              <a:ext uri="{FF2B5EF4-FFF2-40B4-BE49-F238E27FC236}">
                <a16:creationId xmlns:a16="http://schemas.microsoft.com/office/drawing/2014/main" id="{220CCEAD-3F42-E752-EFE5-10524C48CCD5}"/>
              </a:ext>
            </a:extLst>
          </p:cNvPr>
          <p:cNvSpPr>
            <a:spLocks noGrp="1"/>
          </p:cNvSpPr>
          <p:nvPr>
            <p:ph idx="1"/>
          </p:nvPr>
        </p:nvSpPr>
        <p:spPr>
          <a:xfrm>
            <a:off x="851647" y="2396613"/>
            <a:ext cx="4922348" cy="3208056"/>
          </a:xfrm>
        </p:spPr>
        <p:txBody>
          <a:bodyPr/>
          <a:lstStyle/>
          <a:p>
            <a:pPr marL="0" indent="0">
              <a:buNone/>
            </a:pPr>
            <a:r>
              <a:rPr lang="en-US" dirty="0">
                <a:latin typeface="Montserrat" pitchFamily="2" charset="77"/>
              </a:rPr>
              <a:t>Notice similarities and differences between shapes.</a:t>
            </a:r>
          </a:p>
          <a:p>
            <a:endParaRPr lang="en-US" dirty="0"/>
          </a:p>
        </p:txBody>
      </p:sp>
      <p:pic>
        <p:nvPicPr>
          <p:cNvPr id="5" name="Content Placeholder 6">
            <a:extLst>
              <a:ext uri="{FF2B5EF4-FFF2-40B4-BE49-F238E27FC236}">
                <a16:creationId xmlns:a16="http://schemas.microsoft.com/office/drawing/2014/main" id="{E1D18431-1547-F266-A5EC-3A0172E9FA5F}"/>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72202" y="965362"/>
            <a:ext cx="6019798" cy="5294816"/>
          </a:xfrm>
          <a:prstGeom prst="rect">
            <a:avLst/>
          </a:prstGeom>
        </p:spPr>
      </p:pic>
    </p:spTree>
    <p:extLst>
      <p:ext uri="{BB962C8B-B14F-4D97-AF65-F5344CB8AC3E}">
        <p14:creationId xmlns:p14="http://schemas.microsoft.com/office/powerpoint/2010/main" val="2019314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86EB8-D790-F248-626B-9E590DA0686B}"/>
              </a:ext>
            </a:extLst>
          </p:cNvPr>
          <p:cNvSpPr>
            <a:spLocks noGrp="1"/>
          </p:cNvSpPr>
          <p:nvPr>
            <p:ph type="title"/>
          </p:nvPr>
        </p:nvSpPr>
        <p:spPr/>
        <p:txBody>
          <a:bodyPr/>
          <a:lstStyle/>
          <a:p>
            <a:r>
              <a:rPr lang="en-US" dirty="0"/>
              <a:t>Classifying Shapes</a:t>
            </a:r>
          </a:p>
        </p:txBody>
      </p:sp>
      <p:sp>
        <p:nvSpPr>
          <p:cNvPr id="3" name="Content Placeholder 2">
            <a:extLst>
              <a:ext uri="{FF2B5EF4-FFF2-40B4-BE49-F238E27FC236}">
                <a16:creationId xmlns:a16="http://schemas.microsoft.com/office/drawing/2014/main" id="{98EA4977-D4FE-0412-ECAD-B8C8C616BCC5}"/>
              </a:ext>
            </a:extLst>
          </p:cNvPr>
          <p:cNvSpPr>
            <a:spLocks noGrp="1"/>
          </p:cNvSpPr>
          <p:nvPr>
            <p:ph idx="1"/>
          </p:nvPr>
        </p:nvSpPr>
        <p:spPr>
          <a:xfrm>
            <a:off x="851647" y="1253331"/>
            <a:ext cx="4892662" cy="4351338"/>
          </a:xfrm>
        </p:spPr>
        <p:txBody>
          <a:bodyPr/>
          <a:lstStyle/>
          <a:p>
            <a:pPr marL="0" lvl="0" indent="0">
              <a:spcAft>
                <a:spcPts val="1200"/>
              </a:spcAft>
              <a:buNone/>
            </a:pPr>
            <a:r>
              <a:rPr lang="en-US" dirty="0">
                <a:latin typeface="Montserrat" panose="00000500000000000000" pitchFamily="50" charset="0"/>
              </a:rPr>
              <a:t>Group similar shapes together and eventually name their category.</a:t>
            </a:r>
          </a:p>
          <a:p>
            <a:pPr>
              <a:spcAft>
                <a:spcPts val="1200"/>
              </a:spcAft>
            </a:pPr>
            <a:r>
              <a:rPr lang="en-US" dirty="0">
                <a:latin typeface="Montserrat" panose="00000500000000000000" pitchFamily="50" charset="0"/>
              </a:rPr>
              <a:t>At first, children focus on a shape’s general features.</a:t>
            </a:r>
          </a:p>
          <a:p>
            <a:r>
              <a:rPr lang="en-US" dirty="0">
                <a:latin typeface="Montserrat" panose="00000500000000000000" pitchFamily="50" charset="0"/>
              </a:rPr>
              <a:t>With experience, children pay attention to a shape’s attributes.</a:t>
            </a:r>
          </a:p>
        </p:txBody>
      </p:sp>
      <p:sp>
        <p:nvSpPr>
          <p:cNvPr id="4" name="TextBox 3">
            <a:extLst>
              <a:ext uri="{FF2B5EF4-FFF2-40B4-BE49-F238E27FC236}">
                <a16:creationId xmlns:a16="http://schemas.microsoft.com/office/drawing/2014/main" id="{D2E89986-72B2-1504-63AC-4498489D2B0E}"/>
              </a:ext>
            </a:extLst>
          </p:cNvPr>
          <p:cNvSpPr txBox="1"/>
          <p:nvPr/>
        </p:nvSpPr>
        <p:spPr>
          <a:xfrm>
            <a:off x="901464" y="5468007"/>
            <a:ext cx="5194536" cy="276999"/>
          </a:xfrm>
          <a:prstGeom prst="rect">
            <a:avLst/>
          </a:prstGeom>
          <a:noFill/>
        </p:spPr>
        <p:txBody>
          <a:bodyPr wrap="square" rtlCol="0">
            <a:spAutoFit/>
          </a:bodyPr>
          <a:lstStyle/>
          <a:p>
            <a:r>
              <a:rPr lang="en-US" sz="1200" dirty="0">
                <a:solidFill>
                  <a:srgbClr val="767676"/>
                </a:solidFill>
                <a:latin typeface="Montserrat" panose="00000500000000000000" pitchFamily="50" charset="0"/>
              </a:rPr>
              <a:t>Quinn et al. (2001); </a:t>
            </a:r>
            <a:r>
              <a:rPr lang="en-US" sz="1200" dirty="0" err="1">
                <a:solidFill>
                  <a:srgbClr val="767676"/>
                </a:solidFill>
                <a:latin typeface="Montserrat" panose="00000500000000000000" pitchFamily="50" charset="0"/>
              </a:rPr>
              <a:t>Rakinson</a:t>
            </a:r>
            <a:r>
              <a:rPr lang="en-US" sz="1200" dirty="0">
                <a:solidFill>
                  <a:srgbClr val="767676"/>
                </a:solidFill>
                <a:latin typeface="Montserrat" panose="00000500000000000000" pitchFamily="50" charset="0"/>
              </a:rPr>
              <a:t> &amp; </a:t>
            </a:r>
            <a:r>
              <a:rPr lang="en-US" sz="1200" dirty="0" err="1">
                <a:solidFill>
                  <a:srgbClr val="767676"/>
                </a:solidFill>
                <a:latin typeface="Montserrat" panose="00000500000000000000" pitchFamily="50" charset="0"/>
              </a:rPr>
              <a:t>Yermolayeva</a:t>
            </a:r>
            <a:r>
              <a:rPr lang="en-US" sz="1200" dirty="0">
                <a:solidFill>
                  <a:srgbClr val="767676"/>
                </a:solidFill>
                <a:latin typeface="Montserrat" panose="00000500000000000000" pitchFamily="50" charset="0"/>
              </a:rPr>
              <a:t> (2010)</a:t>
            </a:r>
            <a:endParaRPr lang="en-US" sz="1200" i="1" dirty="0">
              <a:solidFill>
                <a:srgbClr val="767676"/>
              </a:solidFill>
              <a:latin typeface="Montserrat" panose="00000500000000000000" pitchFamily="50" charset="0"/>
            </a:endParaRPr>
          </a:p>
        </p:txBody>
      </p:sp>
      <p:pic>
        <p:nvPicPr>
          <p:cNvPr id="6" name="Content Placeholder 4">
            <a:extLst>
              <a:ext uri="{FF2B5EF4-FFF2-40B4-BE49-F238E27FC236}">
                <a16:creationId xmlns:a16="http://schemas.microsoft.com/office/drawing/2014/main" id="{22C9950D-B3CE-CA41-9236-F40E22C86D36}"/>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69538" y="971675"/>
            <a:ext cx="5822462" cy="5312747"/>
          </a:xfrm>
          <a:prstGeom prst="rect">
            <a:avLst/>
          </a:prstGeom>
        </p:spPr>
      </p:pic>
    </p:spTree>
    <p:extLst>
      <p:ext uri="{BB962C8B-B14F-4D97-AF65-F5344CB8AC3E}">
        <p14:creationId xmlns:p14="http://schemas.microsoft.com/office/powerpoint/2010/main" val="614634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3A05C-83E3-419C-9DBC-B9B1A9E681A9}"/>
              </a:ext>
            </a:extLst>
          </p:cNvPr>
          <p:cNvSpPr>
            <a:spLocks noGrp="1"/>
          </p:cNvSpPr>
          <p:nvPr>
            <p:ph type="title"/>
          </p:nvPr>
        </p:nvSpPr>
        <p:spPr/>
        <p:txBody>
          <a:bodyPr/>
          <a:lstStyle/>
          <a:p>
            <a:r>
              <a:rPr lang="en-US" dirty="0"/>
              <a:t>Classifying Shapes: Variations in Shapes</a:t>
            </a:r>
          </a:p>
        </p:txBody>
      </p:sp>
      <p:sp>
        <p:nvSpPr>
          <p:cNvPr id="4" name="Content Placeholder 1">
            <a:extLst>
              <a:ext uri="{FF2B5EF4-FFF2-40B4-BE49-F238E27FC236}">
                <a16:creationId xmlns:a16="http://schemas.microsoft.com/office/drawing/2014/main" id="{35F7B524-DAC2-DAD3-D940-F38A5952BADC}"/>
              </a:ext>
              <a:ext uri="{C183D7F6-B498-43B3-948B-1728B52AA6E4}">
                <adec:decorative xmlns:adec="http://schemas.microsoft.com/office/drawing/2017/decorative" val="1"/>
              </a:ext>
            </a:extLst>
          </p:cNvPr>
          <p:cNvSpPr txBox="1">
            <a:spLocks/>
          </p:cNvSpPr>
          <p:nvPr/>
        </p:nvSpPr>
        <p:spPr>
          <a:xfrm>
            <a:off x="838200" y="1316805"/>
            <a:ext cx="5181600" cy="4351338"/>
          </a:xfrm>
          <a:prstGeom prst="rect">
            <a:avLst/>
          </a:prstGeom>
          <a:noFill/>
          <a:ln w="28575">
            <a:solidFill>
              <a:schemeClr val="tx2"/>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2078B0"/>
              </a:buClr>
              <a:buFont typeface="Arial" panose="020B0604020202020204" pitchFamily="34" charset="0"/>
              <a:buChar char="•"/>
              <a:defRPr sz="2800" kern="1200">
                <a:solidFill>
                  <a:srgbClr val="0F173D"/>
                </a:solidFill>
                <a:latin typeface="Montserrat" pitchFamily="2" charset="77"/>
                <a:ea typeface="+mn-ea"/>
                <a:cs typeface="+mn-cs"/>
              </a:defRPr>
            </a:lvl1pPr>
            <a:lvl2pPr marL="685800" indent="-228600" algn="l" defTabSz="914400" rtl="0" eaLnBrk="1" latinLnBrk="0" hangingPunct="1">
              <a:lnSpc>
                <a:spcPct val="90000"/>
              </a:lnSpc>
              <a:spcBef>
                <a:spcPts val="500"/>
              </a:spcBef>
              <a:buClr>
                <a:srgbClr val="2078B0"/>
              </a:buClr>
              <a:buFont typeface="Arial" panose="020B0604020202020204" pitchFamily="34" charset="0"/>
              <a:buChar char="•"/>
              <a:defRPr sz="2400" kern="1200">
                <a:solidFill>
                  <a:srgbClr val="0F173D"/>
                </a:solidFill>
                <a:latin typeface="Montserrat" pitchFamily="2" charset="77"/>
                <a:ea typeface="+mn-ea"/>
                <a:cs typeface="+mn-cs"/>
              </a:defRPr>
            </a:lvl2pPr>
            <a:lvl3pPr marL="1143000" indent="-228600" algn="l" defTabSz="914400" rtl="0" eaLnBrk="1" latinLnBrk="0" hangingPunct="1">
              <a:lnSpc>
                <a:spcPct val="90000"/>
              </a:lnSpc>
              <a:spcBef>
                <a:spcPts val="500"/>
              </a:spcBef>
              <a:buClr>
                <a:srgbClr val="2078B0"/>
              </a:buClr>
              <a:buFont typeface="Arial" panose="020B0604020202020204" pitchFamily="34" charset="0"/>
              <a:buChar char="•"/>
              <a:defRPr sz="2000" kern="1200">
                <a:solidFill>
                  <a:srgbClr val="0F173D"/>
                </a:solidFill>
                <a:latin typeface="Montserrat" pitchFamily="2" charset="77"/>
                <a:ea typeface="+mn-ea"/>
                <a:cs typeface="+mn-cs"/>
              </a:defRPr>
            </a:lvl3pPr>
            <a:lvl4pPr marL="1600200" indent="-228600" algn="l" defTabSz="914400" rtl="0" eaLnBrk="1" latinLnBrk="0" hangingPunct="1">
              <a:lnSpc>
                <a:spcPct val="90000"/>
              </a:lnSpc>
              <a:spcBef>
                <a:spcPts val="500"/>
              </a:spcBef>
              <a:buClr>
                <a:srgbClr val="2078B0"/>
              </a:buClr>
              <a:buFont typeface="Arial" panose="020B0604020202020204" pitchFamily="34" charset="0"/>
              <a:buChar char="•"/>
              <a:defRPr sz="1800" kern="1200">
                <a:solidFill>
                  <a:srgbClr val="0F173D"/>
                </a:solidFill>
                <a:latin typeface="Montserrat" pitchFamily="2" charset="77"/>
                <a:ea typeface="+mn-ea"/>
                <a:cs typeface="+mn-cs"/>
              </a:defRPr>
            </a:lvl4pPr>
            <a:lvl5pPr marL="2057400" indent="-228600" algn="l" defTabSz="914400" rtl="0" eaLnBrk="1" latinLnBrk="0" hangingPunct="1">
              <a:lnSpc>
                <a:spcPct val="90000"/>
              </a:lnSpc>
              <a:spcBef>
                <a:spcPts val="500"/>
              </a:spcBef>
              <a:buClr>
                <a:srgbClr val="2078B0"/>
              </a:buClr>
              <a:buFont typeface="Arial" panose="020B0604020202020204" pitchFamily="34" charset="0"/>
              <a:buChar char="•"/>
              <a:defRPr sz="1800" kern="1200">
                <a:solidFill>
                  <a:srgbClr val="0F173D"/>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t> </a:t>
            </a:r>
            <a:endParaRPr lang="en-US" dirty="0"/>
          </a:p>
        </p:txBody>
      </p:sp>
      <p:grpSp>
        <p:nvGrpSpPr>
          <p:cNvPr id="13" name="Group 12" descr="Three circles of different sizes.">
            <a:extLst>
              <a:ext uri="{FF2B5EF4-FFF2-40B4-BE49-F238E27FC236}">
                <a16:creationId xmlns:a16="http://schemas.microsoft.com/office/drawing/2014/main" id="{02A3789D-A739-BE2C-636D-408FB9C1A3A9}"/>
              </a:ext>
            </a:extLst>
          </p:cNvPr>
          <p:cNvGrpSpPr/>
          <p:nvPr/>
        </p:nvGrpSpPr>
        <p:grpSpPr>
          <a:xfrm>
            <a:off x="1369084" y="1630144"/>
            <a:ext cx="4461452" cy="3426127"/>
            <a:chOff x="1369084" y="1630144"/>
            <a:chExt cx="4461452" cy="3426127"/>
          </a:xfrm>
        </p:grpSpPr>
        <p:sp>
          <p:nvSpPr>
            <p:cNvPr id="7" name="Oval 6">
              <a:extLst>
                <a:ext uri="{FF2B5EF4-FFF2-40B4-BE49-F238E27FC236}">
                  <a16:creationId xmlns:a16="http://schemas.microsoft.com/office/drawing/2014/main" id="{0318DC9A-1E8D-4E46-6E8D-6EDDB410758D}"/>
                </a:ext>
                <a:ext uri="{C183D7F6-B498-43B3-948B-1728B52AA6E4}">
                  <adec:decorative xmlns:adec="http://schemas.microsoft.com/office/drawing/2017/decorative" val="1"/>
                </a:ext>
              </a:extLst>
            </p:cNvPr>
            <p:cNvSpPr>
              <a:spLocks noChangeAspect="1"/>
            </p:cNvSpPr>
            <p:nvPr/>
          </p:nvSpPr>
          <p:spPr>
            <a:xfrm>
              <a:off x="2283432" y="1630144"/>
              <a:ext cx="914400" cy="9144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sp>
          <p:nvSpPr>
            <p:cNvPr id="8" name="Oval 7">
              <a:extLst>
                <a:ext uri="{FF2B5EF4-FFF2-40B4-BE49-F238E27FC236}">
                  <a16:creationId xmlns:a16="http://schemas.microsoft.com/office/drawing/2014/main" id="{98940E8B-9ED1-584B-EE9E-25EFA6CF4F83}"/>
                </a:ext>
                <a:ext uri="{C183D7F6-B498-43B3-948B-1728B52AA6E4}">
                  <adec:decorative xmlns:adec="http://schemas.microsoft.com/office/drawing/2017/decorative" val="1"/>
                </a:ext>
              </a:extLst>
            </p:cNvPr>
            <p:cNvSpPr>
              <a:spLocks noChangeAspect="1"/>
            </p:cNvSpPr>
            <p:nvPr/>
          </p:nvSpPr>
          <p:spPr>
            <a:xfrm>
              <a:off x="3604694" y="2830429"/>
              <a:ext cx="2225842" cy="222584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sp>
          <p:nvSpPr>
            <p:cNvPr id="3" name="Oval 2">
              <a:extLst>
                <a:ext uri="{FF2B5EF4-FFF2-40B4-BE49-F238E27FC236}">
                  <a16:creationId xmlns:a16="http://schemas.microsoft.com/office/drawing/2014/main" id="{70022E1A-2CEC-18D4-024F-B680E5965149}"/>
                </a:ext>
                <a:ext uri="{C183D7F6-B498-43B3-948B-1728B52AA6E4}">
                  <adec:decorative xmlns:adec="http://schemas.microsoft.com/office/drawing/2017/decorative" val="1"/>
                </a:ext>
              </a:extLst>
            </p:cNvPr>
            <p:cNvSpPr>
              <a:spLocks noChangeAspect="1"/>
            </p:cNvSpPr>
            <p:nvPr/>
          </p:nvSpPr>
          <p:spPr>
            <a:xfrm>
              <a:off x="1369084" y="3441312"/>
              <a:ext cx="1330062" cy="133006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grpSp>
      <p:sp>
        <p:nvSpPr>
          <p:cNvPr id="5" name="Content Placeholder 2">
            <a:extLst>
              <a:ext uri="{FF2B5EF4-FFF2-40B4-BE49-F238E27FC236}">
                <a16:creationId xmlns:a16="http://schemas.microsoft.com/office/drawing/2014/main" id="{CA378FA9-EDC6-DF69-0B84-7D9AC23E9950}"/>
              </a:ext>
              <a:ext uri="{C183D7F6-B498-43B3-948B-1728B52AA6E4}">
                <adec:decorative xmlns:adec="http://schemas.microsoft.com/office/drawing/2017/decorative" val="1"/>
              </a:ext>
            </a:extLst>
          </p:cNvPr>
          <p:cNvSpPr txBox="1">
            <a:spLocks/>
          </p:cNvSpPr>
          <p:nvPr/>
        </p:nvSpPr>
        <p:spPr>
          <a:xfrm>
            <a:off x="6172200" y="1316805"/>
            <a:ext cx="5181600" cy="4351338"/>
          </a:xfrm>
          <a:prstGeom prst="rect">
            <a:avLst/>
          </a:prstGeom>
          <a:noFill/>
          <a:ln w="28575">
            <a:solidFill>
              <a:schemeClr val="tx2"/>
            </a:solidFill>
          </a:ln>
        </p:spPr>
        <p:txBody>
          <a:bodyPr/>
          <a:lstStyle>
            <a:lvl1pPr marL="228600" indent="-228600" algn="l" defTabSz="914400" rtl="0" eaLnBrk="1" latinLnBrk="0" hangingPunct="1">
              <a:lnSpc>
                <a:spcPct val="90000"/>
              </a:lnSpc>
              <a:spcBef>
                <a:spcPts val="1000"/>
              </a:spcBef>
              <a:buClr>
                <a:srgbClr val="2078AE"/>
              </a:buClr>
              <a:buFont typeface="Arial" panose="020B0604020202020204" pitchFamily="34" charset="0"/>
              <a:buChar char="•"/>
              <a:defRPr sz="2800" kern="1200">
                <a:solidFill>
                  <a:srgbClr val="0F173D"/>
                </a:solidFill>
                <a:latin typeface="Proxima Nova" panose="02000506030000020004" pitchFamily="50" charset="0"/>
                <a:ea typeface="+mn-ea"/>
                <a:cs typeface="+mn-cs"/>
              </a:defRPr>
            </a:lvl1pPr>
            <a:lvl2pPr marL="685800" indent="-228600" algn="l" defTabSz="914400" rtl="0" eaLnBrk="1" latinLnBrk="0" hangingPunct="1">
              <a:lnSpc>
                <a:spcPct val="90000"/>
              </a:lnSpc>
              <a:spcBef>
                <a:spcPts val="500"/>
              </a:spcBef>
              <a:buClr>
                <a:srgbClr val="2078AE"/>
              </a:buClr>
              <a:buFont typeface="Arial" panose="020B0604020202020204" pitchFamily="34" charset="0"/>
              <a:buChar char="•"/>
              <a:defRPr sz="2400" kern="1200">
                <a:solidFill>
                  <a:srgbClr val="0F173D"/>
                </a:solidFill>
                <a:latin typeface="Proxima Nova" panose="02000506030000020004" pitchFamily="50" charset="0"/>
                <a:ea typeface="+mn-ea"/>
                <a:cs typeface="+mn-cs"/>
              </a:defRPr>
            </a:lvl2pPr>
            <a:lvl3pPr marL="1143000" indent="-228600" algn="l" defTabSz="914400" rtl="0" eaLnBrk="1" latinLnBrk="0" hangingPunct="1">
              <a:lnSpc>
                <a:spcPct val="90000"/>
              </a:lnSpc>
              <a:spcBef>
                <a:spcPts val="500"/>
              </a:spcBef>
              <a:buClr>
                <a:srgbClr val="2078AE"/>
              </a:buClr>
              <a:buFont typeface="Arial" panose="020B0604020202020204" pitchFamily="34" charset="0"/>
              <a:buChar char="•"/>
              <a:defRPr sz="2000" kern="1200">
                <a:solidFill>
                  <a:srgbClr val="0F173D"/>
                </a:solidFill>
                <a:latin typeface="Proxima Nova" panose="02000506030000020004" pitchFamily="50" charset="0"/>
                <a:ea typeface="+mn-ea"/>
                <a:cs typeface="+mn-cs"/>
              </a:defRPr>
            </a:lvl3pPr>
            <a:lvl4pPr marL="1600200" indent="-228600" algn="l" defTabSz="914400" rtl="0" eaLnBrk="1" latinLnBrk="0" hangingPunct="1">
              <a:lnSpc>
                <a:spcPct val="90000"/>
              </a:lnSpc>
              <a:spcBef>
                <a:spcPts val="500"/>
              </a:spcBef>
              <a:buClr>
                <a:srgbClr val="2078AE"/>
              </a:buClr>
              <a:buFont typeface="Arial" panose="020B0604020202020204" pitchFamily="34" charset="0"/>
              <a:buChar char="•"/>
              <a:defRPr sz="1800" kern="1200">
                <a:solidFill>
                  <a:srgbClr val="0F173D"/>
                </a:solidFill>
                <a:latin typeface="Proxima Nova" panose="02000506030000020004" pitchFamily="50" charset="0"/>
                <a:ea typeface="+mn-ea"/>
                <a:cs typeface="+mn-cs"/>
              </a:defRPr>
            </a:lvl4pPr>
            <a:lvl5pPr marL="2057400" indent="-228600" algn="l" defTabSz="914400" rtl="0" eaLnBrk="1" latinLnBrk="0" hangingPunct="1">
              <a:lnSpc>
                <a:spcPct val="90000"/>
              </a:lnSpc>
              <a:spcBef>
                <a:spcPts val="500"/>
              </a:spcBef>
              <a:buClr>
                <a:srgbClr val="2078AE"/>
              </a:buClr>
              <a:buFont typeface="Arial" panose="020B0604020202020204" pitchFamily="34" charset="0"/>
              <a:buChar char="•"/>
              <a:defRPr sz="1800" kern="1200">
                <a:solidFill>
                  <a:srgbClr val="0F173D"/>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latin typeface="Montserrat" panose="00000500000000000000" pitchFamily="50" charset="0"/>
              </a:rPr>
              <a:t> </a:t>
            </a:r>
          </a:p>
        </p:txBody>
      </p:sp>
      <p:grpSp>
        <p:nvGrpSpPr>
          <p:cNvPr id="9" name="Group 8" descr="Three triangles of different sizes, orientations, angles, and length of sides.">
            <a:extLst>
              <a:ext uri="{FF2B5EF4-FFF2-40B4-BE49-F238E27FC236}">
                <a16:creationId xmlns:a16="http://schemas.microsoft.com/office/drawing/2014/main" id="{75E258AF-B8A0-DABD-2E11-78D46B422867}"/>
              </a:ext>
            </a:extLst>
          </p:cNvPr>
          <p:cNvGrpSpPr/>
          <p:nvPr/>
        </p:nvGrpSpPr>
        <p:grpSpPr>
          <a:xfrm>
            <a:off x="6746587" y="1274517"/>
            <a:ext cx="4073813" cy="4286544"/>
            <a:chOff x="6622480" y="2227822"/>
            <a:chExt cx="4073813" cy="4286544"/>
          </a:xfrm>
          <a:solidFill>
            <a:schemeClr val="tx2"/>
          </a:solidFill>
        </p:grpSpPr>
        <p:sp>
          <p:nvSpPr>
            <p:cNvPr id="10" name="Triangle 11">
              <a:extLst>
                <a:ext uri="{FF2B5EF4-FFF2-40B4-BE49-F238E27FC236}">
                  <a16:creationId xmlns:a16="http://schemas.microsoft.com/office/drawing/2014/main" id="{AFDCF525-4021-BB6C-E7B7-E9F7AF5FAF0A}"/>
                </a:ext>
                <a:ext uri="{C183D7F6-B498-43B3-948B-1728B52AA6E4}">
                  <adec:decorative xmlns:adec="http://schemas.microsoft.com/office/drawing/2017/decorative" val="1"/>
                </a:ext>
              </a:extLst>
            </p:cNvPr>
            <p:cNvSpPr/>
            <p:nvPr/>
          </p:nvSpPr>
          <p:spPr>
            <a:xfrm rot="10800000">
              <a:off x="7602188" y="4064434"/>
              <a:ext cx="2056926" cy="2449932"/>
            </a:xfrm>
            <a:custGeom>
              <a:avLst/>
              <a:gdLst>
                <a:gd name="connsiteX0" fmla="*/ 0 w 790885"/>
                <a:gd name="connsiteY0" fmla="*/ 576883 h 576883"/>
                <a:gd name="connsiteX1" fmla="*/ 395443 w 790885"/>
                <a:gd name="connsiteY1" fmla="*/ 0 h 576883"/>
                <a:gd name="connsiteX2" fmla="*/ 790885 w 790885"/>
                <a:gd name="connsiteY2" fmla="*/ 576883 h 576883"/>
                <a:gd name="connsiteX3" fmla="*/ 0 w 790885"/>
                <a:gd name="connsiteY3" fmla="*/ 576883 h 576883"/>
                <a:gd name="connsiteX0" fmla="*/ 0 w 938782"/>
                <a:gd name="connsiteY0" fmla="*/ 841927 h 841927"/>
                <a:gd name="connsiteX1" fmla="*/ 938782 w 938782"/>
                <a:gd name="connsiteY1" fmla="*/ 0 h 841927"/>
                <a:gd name="connsiteX2" fmla="*/ 790885 w 938782"/>
                <a:gd name="connsiteY2" fmla="*/ 841927 h 841927"/>
                <a:gd name="connsiteX3" fmla="*/ 0 w 938782"/>
                <a:gd name="connsiteY3" fmla="*/ 841927 h 841927"/>
                <a:gd name="connsiteX0" fmla="*/ 0 w 938782"/>
                <a:gd name="connsiteY0" fmla="*/ 841927 h 841927"/>
                <a:gd name="connsiteX1" fmla="*/ 938782 w 938782"/>
                <a:gd name="connsiteY1" fmla="*/ 0 h 841927"/>
                <a:gd name="connsiteX2" fmla="*/ 645111 w 938782"/>
                <a:gd name="connsiteY2" fmla="*/ 775666 h 841927"/>
                <a:gd name="connsiteX3" fmla="*/ 0 w 938782"/>
                <a:gd name="connsiteY3" fmla="*/ 841927 h 841927"/>
              </a:gdLst>
              <a:ahLst/>
              <a:cxnLst>
                <a:cxn ang="0">
                  <a:pos x="connsiteX0" y="connsiteY0"/>
                </a:cxn>
                <a:cxn ang="0">
                  <a:pos x="connsiteX1" y="connsiteY1"/>
                </a:cxn>
                <a:cxn ang="0">
                  <a:pos x="connsiteX2" y="connsiteY2"/>
                </a:cxn>
                <a:cxn ang="0">
                  <a:pos x="connsiteX3" y="connsiteY3"/>
                </a:cxn>
              </a:cxnLst>
              <a:rect l="l" t="t" r="r" b="b"/>
              <a:pathLst>
                <a:path w="938782" h="841927">
                  <a:moveTo>
                    <a:pt x="0" y="841927"/>
                  </a:moveTo>
                  <a:lnTo>
                    <a:pt x="938782" y="0"/>
                  </a:lnTo>
                  <a:lnTo>
                    <a:pt x="645111" y="775666"/>
                  </a:lnTo>
                  <a:lnTo>
                    <a:pt x="0" y="84192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sp>
          <p:nvSpPr>
            <p:cNvPr id="11" name="Triangle 11">
              <a:extLst>
                <a:ext uri="{FF2B5EF4-FFF2-40B4-BE49-F238E27FC236}">
                  <a16:creationId xmlns:a16="http://schemas.microsoft.com/office/drawing/2014/main" id="{EE80CD85-CBFD-5F2B-62AC-565A1598795F}"/>
                </a:ext>
                <a:ext uri="{C183D7F6-B498-43B3-948B-1728B52AA6E4}">
                  <adec:decorative xmlns:adec="http://schemas.microsoft.com/office/drawing/2017/decorative" val="1"/>
                </a:ext>
              </a:extLst>
            </p:cNvPr>
            <p:cNvSpPr/>
            <p:nvPr/>
          </p:nvSpPr>
          <p:spPr>
            <a:xfrm rot="9260343">
              <a:off x="10232422" y="2831759"/>
              <a:ext cx="463871" cy="1919822"/>
            </a:xfrm>
            <a:custGeom>
              <a:avLst/>
              <a:gdLst>
                <a:gd name="connsiteX0" fmla="*/ 0 w 790885"/>
                <a:gd name="connsiteY0" fmla="*/ 576883 h 576883"/>
                <a:gd name="connsiteX1" fmla="*/ 395443 w 790885"/>
                <a:gd name="connsiteY1" fmla="*/ 0 h 576883"/>
                <a:gd name="connsiteX2" fmla="*/ 790885 w 790885"/>
                <a:gd name="connsiteY2" fmla="*/ 576883 h 576883"/>
                <a:gd name="connsiteX3" fmla="*/ 0 w 790885"/>
                <a:gd name="connsiteY3" fmla="*/ 576883 h 576883"/>
                <a:gd name="connsiteX0" fmla="*/ 0 w 938782"/>
                <a:gd name="connsiteY0" fmla="*/ 841927 h 841927"/>
                <a:gd name="connsiteX1" fmla="*/ 938782 w 938782"/>
                <a:gd name="connsiteY1" fmla="*/ 0 h 841927"/>
                <a:gd name="connsiteX2" fmla="*/ 790885 w 938782"/>
                <a:gd name="connsiteY2" fmla="*/ 841927 h 841927"/>
                <a:gd name="connsiteX3" fmla="*/ 0 w 938782"/>
                <a:gd name="connsiteY3" fmla="*/ 841927 h 841927"/>
                <a:gd name="connsiteX0" fmla="*/ 0 w 938782"/>
                <a:gd name="connsiteY0" fmla="*/ 841927 h 841927"/>
                <a:gd name="connsiteX1" fmla="*/ 938782 w 938782"/>
                <a:gd name="connsiteY1" fmla="*/ 0 h 841927"/>
                <a:gd name="connsiteX2" fmla="*/ 645111 w 938782"/>
                <a:gd name="connsiteY2" fmla="*/ 775666 h 841927"/>
                <a:gd name="connsiteX3" fmla="*/ 0 w 938782"/>
                <a:gd name="connsiteY3" fmla="*/ 841927 h 841927"/>
                <a:gd name="connsiteX0" fmla="*/ 0 w 645111"/>
                <a:gd name="connsiteY0" fmla="*/ 881683 h 881683"/>
                <a:gd name="connsiteX1" fmla="*/ 395443 w 645111"/>
                <a:gd name="connsiteY1" fmla="*/ 0 h 881683"/>
                <a:gd name="connsiteX2" fmla="*/ 645111 w 645111"/>
                <a:gd name="connsiteY2" fmla="*/ 815422 h 881683"/>
                <a:gd name="connsiteX3" fmla="*/ 0 w 645111"/>
                <a:gd name="connsiteY3" fmla="*/ 881683 h 881683"/>
                <a:gd name="connsiteX0" fmla="*/ 0 w 514586"/>
                <a:gd name="connsiteY0" fmla="*/ 881683 h 881683"/>
                <a:gd name="connsiteX1" fmla="*/ 395443 w 514586"/>
                <a:gd name="connsiteY1" fmla="*/ 0 h 881683"/>
                <a:gd name="connsiteX2" fmla="*/ 514586 w 514586"/>
                <a:gd name="connsiteY2" fmla="*/ 841894 h 881683"/>
                <a:gd name="connsiteX3" fmla="*/ 0 w 514586"/>
                <a:gd name="connsiteY3" fmla="*/ 881683 h 881683"/>
                <a:gd name="connsiteX0" fmla="*/ 0 w 515915"/>
                <a:gd name="connsiteY0" fmla="*/ 868498 h 868498"/>
                <a:gd name="connsiteX1" fmla="*/ 396772 w 515915"/>
                <a:gd name="connsiteY1" fmla="*/ 0 h 868498"/>
                <a:gd name="connsiteX2" fmla="*/ 515915 w 515915"/>
                <a:gd name="connsiteY2" fmla="*/ 841894 h 868498"/>
                <a:gd name="connsiteX3" fmla="*/ 0 w 515915"/>
                <a:gd name="connsiteY3" fmla="*/ 868498 h 868498"/>
                <a:gd name="connsiteX0" fmla="*/ 0 w 515915"/>
                <a:gd name="connsiteY0" fmla="*/ 871155 h 871155"/>
                <a:gd name="connsiteX1" fmla="*/ 423143 w 515915"/>
                <a:gd name="connsiteY1" fmla="*/ 0 h 871155"/>
                <a:gd name="connsiteX2" fmla="*/ 515915 w 515915"/>
                <a:gd name="connsiteY2" fmla="*/ 844551 h 871155"/>
                <a:gd name="connsiteX3" fmla="*/ 0 w 515915"/>
                <a:gd name="connsiteY3" fmla="*/ 871155 h 871155"/>
                <a:gd name="connsiteX0" fmla="*/ 0 w 577856"/>
                <a:gd name="connsiteY0" fmla="*/ 917354 h 917354"/>
                <a:gd name="connsiteX1" fmla="*/ 485084 w 577856"/>
                <a:gd name="connsiteY1" fmla="*/ 0 h 917354"/>
                <a:gd name="connsiteX2" fmla="*/ 577856 w 577856"/>
                <a:gd name="connsiteY2" fmla="*/ 844551 h 917354"/>
                <a:gd name="connsiteX3" fmla="*/ 0 w 577856"/>
                <a:gd name="connsiteY3" fmla="*/ 917354 h 917354"/>
              </a:gdLst>
              <a:ahLst/>
              <a:cxnLst>
                <a:cxn ang="0">
                  <a:pos x="connsiteX0" y="connsiteY0"/>
                </a:cxn>
                <a:cxn ang="0">
                  <a:pos x="connsiteX1" y="connsiteY1"/>
                </a:cxn>
                <a:cxn ang="0">
                  <a:pos x="connsiteX2" y="connsiteY2"/>
                </a:cxn>
                <a:cxn ang="0">
                  <a:pos x="connsiteX3" y="connsiteY3"/>
                </a:cxn>
              </a:cxnLst>
              <a:rect l="l" t="t" r="r" b="b"/>
              <a:pathLst>
                <a:path w="577856" h="917354">
                  <a:moveTo>
                    <a:pt x="0" y="917354"/>
                  </a:moveTo>
                  <a:lnTo>
                    <a:pt x="485084" y="0"/>
                  </a:lnTo>
                  <a:lnTo>
                    <a:pt x="577856" y="844551"/>
                  </a:lnTo>
                  <a:lnTo>
                    <a:pt x="0" y="91735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sp>
          <p:nvSpPr>
            <p:cNvPr id="12" name="Triangle 9">
              <a:extLst>
                <a:ext uri="{FF2B5EF4-FFF2-40B4-BE49-F238E27FC236}">
                  <a16:creationId xmlns:a16="http://schemas.microsoft.com/office/drawing/2014/main" id="{A5A17F70-9096-CD5A-2E8B-D24B222C7906}"/>
                </a:ext>
                <a:ext uri="{C183D7F6-B498-43B3-948B-1728B52AA6E4}">
                  <adec:decorative xmlns:adec="http://schemas.microsoft.com/office/drawing/2017/decorative" val="1"/>
                </a:ext>
              </a:extLst>
            </p:cNvPr>
            <p:cNvSpPr>
              <a:spLocks noChangeAspect="1"/>
            </p:cNvSpPr>
            <p:nvPr/>
          </p:nvSpPr>
          <p:spPr>
            <a:xfrm rot="1488156">
              <a:off x="6622480" y="2227822"/>
              <a:ext cx="1430019" cy="1281446"/>
            </a:xfrm>
            <a:prstGeom prst="triangle">
              <a:avLst>
                <a:gd name="adj" fmla="val 1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grpSp>
    </p:spTree>
    <p:extLst>
      <p:ext uri="{BB962C8B-B14F-4D97-AF65-F5344CB8AC3E}">
        <p14:creationId xmlns:p14="http://schemas.microsoft.com/office/powerpoint/2010/main" val="4175889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8B077-86AC-5767-7E9D-2314F18A6348}"/>
              </a:ext>
            </a:extLst>
          </p:cNvPr>
          <p:cNvSpPr>
            <a:spLocks noGrp="1"/>
          </p:cNvSpPr>
          <p:nvPr>
            <p:ph type="title"/>
          </p:nvPr>
        </p:nvSpPr>
        <p:spPr/>
        <p:txBody>
          <a:bodyPr/>
          <a:lstStyle/>
          <a:p>
            <a:r>
              <a:rPr lang="en-US" b="1" dirty="0">
                <a:latin typeface="Montserrat" pitchFamily="2" charset="77"/>
              </a:rPr>
              <a:t>Classifying Shapes: Typical and Atypical Shapes</a:t>
            </a:r>
            <a:endParaRPr lang="en-US" dirty="0"/>
          </a:p>
        </p:txBody>
      </p:sp>
      <p:graphicFrame>
        <p:nvGraphicFramePr>
          <p:cNvPr id="5" name="Table 4">
            <a:extLst>
              <a:ext uri="{FF2B5EF4-FFF2-40B4-BE49-F238E27FC236}">
                <a16:creationId xmlns:a16="http://schemas.microsoft.com/office/drawing/2014/main" id="{F0FDAC22-4499-AA06-4E51-F98F2E57C5CF}"/>
              </a:ext>
            </a:extLst>
          </p:cNvPr>
          <p:cNvGraphicFramePr>
            <a:graphicFrameLocks/>
          </p:cNvGraphicFramePr>
          <p:nvPr>
            <p:extLst>
              <p:ext uri="{D42A27DB-BD31-4B8C-83A1-F6EECF244321}">
                <p14:modId xmlns:p14="http://schemas.microsoft.com/office/powerpoint/2010/main" val="1718091327"/>
              </p:ext>
            </p:extLst>
          </p:nvPr>
        </p:nvGraphicFramePr>
        <p:xfrm>
          <a:off x="958646" y="1093527"/>
          <a:ext cx="10515598" cy="4795807"/>
        </p:xfrm>
        <a:graphic>
          <a:graphicData uri="http://schemas.openxmlformats.org/drawingml/2006/table">
            <a:tbl>
              <a:tblPr firstRow="1" bandRow="1">
                <a:tableStyleId>{5C22544A-7EE6-4342-B048-85BDC9FD1C3A}</a:tableStyleId>
              </a:tblPr>
              <a:tblGrid>
                <a:gridCol w="1571350">
                  <a:extLst>
                    <a:ext uri="{9D8B030D-6E8A-4147-A177-3AD203B41FA5}">
                      <a16:colId xmlns:a16="http://schemas.microsoft.com/office/drawing/2014/main" val="1263285585"/>
                    </a:ext>
                  </a:extLst>
                </a:gridCol>
                <a:gridCol w="3545142">
                  <a:extLst>
                    <a:ext uri="{9D8B030D-6E8A-4147-A177-3AD203B41FA5}">
                      <a16:colId xmlns:a16="http://schemas.microsoft.com/office/drawing/2014/main" val="3629347565"/>
                    </a:ext>
                  </a:extLst>
                </a:gridCol>
                <a:gridCol w="5399106">
                  <a:extLst>
                    <a:ext uri="{9D8B030D-6E8A-4147-A177-3AD203B41FA5}">
                      <a16:colId xmlns:a16="http://schemas.microsoft.com/office/drawing/2014/main" val="3122783404"/>
                    </a:ext>
                  </a:extLst>
                </a:gridCol>
              </a:tblGrid>
              <a:tr h="4366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Montserrat" panose="00000500000000000000" pitchFamily="50" charset="0"/>
                        </a:rPr>
                        <a:t>Shapes</a:t>
                      </a:r>
                    </a:p>
                  </a:txBody>
                  <a:tcPr anchor="ctr">
                    <a:lnL w="12700" cap="flat" cmpd="sng" algn="ctr">
                      <a:solidFill>
                        <a:schemeClr val="tx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US" sz="2000" dirty="0">
                          <a:solidFill>
                            <a:schemeClr val="bg1"/>
                          </a:solidFill>
                          <a:latin typeface="Montserrat" panose="00000500000000000000" pitchFamily="50" charset="0"/>
                        </a:rPr>
                        <a:t>Typical Shapes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US" sz="2000" dirty="0">
                          <a:solidFill>
                            <a:schemeClr val="bg1"/>
                          </a:solidFill>
                          <a:latin typeface="Montserrat" panose="00000500000000000000" pitchFamily="50" charset="0"/>
                        </a:rPr>
                        <a:t>Atypical Shapes</a:t>
                      </a: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2250085410"/>
                  </a:ext>
                </a:extLst>
              </a:tr>
              <a:tr h="1450714">
                <a:tc>
                  <a:txBody>
                    <a:bodyPr/>
                    <a:lstStyle/>
                    <a:p>
                      <a:pPr algn="ctr"/>
                      <a:r>
                        <a:rPr lang="en-US" sz="2000" dirty="0">
                          <a:latin typeface="Montserrat" panose="00000500000000000000" pitchFamily="50" charset="0"/>
                        </a:rPr>
                        <a:t>Square</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Montserrat" panose="00000500000000000000" pitchFamily="50"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Montserrat" panose="00000500000000000000" pitchFamily="50"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69956946"/>
                  </a:ext>
                </a:extLst>
              </a:tr>
              <a:tr h="1498287">
                <a:tc>
                  <a:txBody>
                    <a:bodyPr/>
                    <a:lstStyle/>
                    <a:p>
                      <a:pPr algn="ctr"/>
                      <a:r>
                        <a:rPr lang="en-US" sz="2000" dirty="0">
                          <a:latin typeface="Montserrat" panose="00000500000000000000" pitchFamily="50" charset="0"/>
                        </a:rPr>
                        <a:t>Rectangle</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Montserrat" panose="00000500000000000000" pitchFamily="50"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Montserrat" panose="00000500000000000000" pitchFamily="50"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31340357"/>
                  </a:ext>
                </a:extLst>
              </a:tr>
              <a:tr h="1410151">
                <a:tc>
                  <a:txBody>
                    <a:bodyPr/>
                    <a:lstStyle/>
                    <a:p>
                      <a:pPr algn="ctr"/>
                      <a:r>
                        <a:rPr lang="en-US" sz="2000" dirty="0">
                          <a:latin typeface="Montserrat" panose="00000500000000000000" pitchFamily="50" charset="0"/>
                        </a:rPr>
                        <a:t>Triangle</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Montserrat" panose="00000500000000000000" pitchFamily="50"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Montserrat" panose="00000500000000000000" pitchFamily="50"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08006839"/>
                  </a:ext>
                </a:extLst>
              </a:tr>
            </a:tbl>
          </a:graphicData>
        </a:graphic>
      </p:graphicFrame>
      <p:sp>
        <p:nvSpPr>
          <p:cNvPr id="7" name="Rectangle 6" descr="Typical square.">
            <a:extLst>
              <a:ext uri="{FF2B5EF4-FFF2-40B4-BE49-F238E27FC236}">
                <a16:creationId xmlns:a16="http://schemas.microsoft.com/office/drawing/2014/main" id="{CF389D8C-7786-5E28-9B1A-DA0A376E3099}"/>
              </a:ext>
            </a:extLst>
          </p:cNvPr>
          <p:cNvSpPr/>
          <p:nvPr/>
        </p:nvSpPr>
        <p:spPr>
          <a:xfrm>
            <a:off x="3715405" y="2003202"/>
            <a:ext cx="670027" cy="6555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grpSp>
        <p:nvGrpSpPr>
          <p:cNvPr id="10" name="Group 9" descr="Two squares turned in different directions of differing sizes.">
            <a:extLst>
              <a:ext uri="{FF2B5EF4-FFF2-40B4-BE49-F238E27FC236}">
                <a16:creationId xmlns:a16="http://schemas.microsoft.com/office/drawing/2014/main" id="{E4521793-D7D6-8F2A-9266-F591931DBBE0}"/>
              </a:ext>
            </a:extLst>
          </p:cNvPr>
          <p:cNvGrpSpPr/>
          <p:nvPr/>
        </p:nvGrpSpPr>
        <p:grpSpPr>
          <a:xfrm>
            <a:off x="7477961" y="1963048"/>
            <a:ext cx="2377472" cy="695717"/>
            <a:chOff x="6312571" y="2991005"/>
            <a:chExt cx="2377472" cy="695717"/>
          </a:xfrm>
          <a:solidFill>
            <a:schemeClr val="tx2"/>
          </a:solidFill>
        </p:grpSpPr>
        <p:sp>
          <p:nvSpPr>
            <p:cNvPr id="11" name="Rectangle 10">
              <a:extLst>
                <a:ext uri="{FF2B5EF4-FFF2-40B4-BE49-F238E27FC236}">
                  <a16:creationId xmlns:a16="http://schemas.microsoft.com/office/drawing/2014/main" id="{2291C958-A88E-9923-D11D-8FA32C1AFC89}"/>
                </a:ext>
                <a:ext uri="{C183D7F6-B498-43B3-948B-1728B52AA6E4}">
                  <adec:decorative xmlns:adec="http://schemas.microsoft.com/office/drawing/2017/decorative" val="1"/>
                </a:ext>
              </a:extLst>
            </p:cNvPr>
            <p:cNvSpPr>
              <a:spLocks noChangeAspect="1"/>
            </p:cNvSpPr>
            <p:nvPr/>
          </p:nvSpPr>
          <p:spPr>
            <a:xfrm rot="2724567">
              <a:off x="8258314" y="3118377"/>
              <a:ext cx="430663" cy="4327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sp>
          <p:nvSpPr>
            <p:cNvPr id="12" name="Rectangle 11">
              <a:extLst>
                <a:ext uri="{FF2B5EF4-FFF2-40B4-BE49-F238E27FC236}">
                  <a16:creationId xmlns:a16="http://schemas.microsoft.com/office/drawing/2014/main" id="{858B1BB1-D0DC-3579-E740-CBE0418DE2A4}"/>
                </a:ext>
              </a:extLst>
            </p:cNvPr>
            <p:cNvSpPr>
              <a:spLocks noChangeAspect="1"/>
            </p:cNvSpPr>
            <p:nvPr/>
          </p:nvSpPr>
          <p:spPr>
            <a:xfrm rot="1239865">
              <a:off x="6312571" y="2991005"/>
              <a:ext cx="695717" cy="6957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grpSp>
      <p:sp>
        <p:nvSpPr>
          <p:cNvPr id="8" name="Rectangle 7" descr="Typical rectangle.">
            <a:extLst>
              <a:ext uri="{FF2B5EF4-FFF2-40B4-BE49-F238E27FC236}">
                <a16:creationId xmlns:a16="http://schemas.microsoft.com/office/drawing/2014/main" id="{D47B109C-BCC3-4E57-893A-D739835E2614}"/>
              </a:ext>
            </a:extLst>
          </p:cNvPr>
          <p:cNvSpPr/>
          <p:nvPr/>
        </p:nvSpPr>
        <p:spPr>
          <a:xfrm>
            <a:off x="3485949" y="3443995"/>
            <a:ext cx="1208576" cy="6335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grpSp>
        <p:nvGrpSpPr>
          <p:cNvPr id="13" name="Group 12" descr="Two rectangles. One is rotated to the right. The other rectangle is long and narrow.">
            <a:extLst>
              <a:ext uri="{FF2B5EF4-FFF2-40B4-BE49-F238E27FC236}">
                <a16:creationId xmlns:a16="http://schemas.microsoft.com/office/drawing/2014/main" id="{094A3984-AD2A-E542-1556-2AFD05E427B1}"/>
              </a:ext>
            </a:extLst>
          </p:cNvPr>
          <p:cNvGrpSpPr/>
          <p:nvPr/>
        </p:nvGrpSpPr>
        <p:grpSpPr>
          <a:xfrm>
            <a:off x="7078665" y="3523832"/>
            <a:ext cx="3421317" cy="466865"/>
            <a:chOff x="5927078" y="4313842"/>
            <a:chExt cx="3421317" cy="466865"/>
          </a:xfrm>
          <a:solidFill>
            <a:schemeClr val="tx2"/>
          </a:solidFill>
        </p:grpSpPr>
        <p:sp>
          <p:nvSpPr>
            <p:cNvPr id="14" name="Rectangle 13">
              <a:extLst>
                <a:ext uri="{FF2B5EF4-FFF2-40B4-BE49-F238E27FC236}">
                  <a16:creationId xmlns:a16="http://schemas.microsoft.com/office/drawing/2014/main" id="{54D50049-E871-D6B5-3A02-5E446742FE2B}"/>
                </a:ext>
                <a:ext uri="{C183D7F6-B498-43B3-948B-1728B52AA6E4}">
                  <adec:decorative xmlns:adec="http://schemas.microsoft.com/office/drawing/2017/decorative" val="1"/>
                </a:ext>
              </a:extLst>
            </p:cNvPr>
            <p:cNvSpPr/>
            <p:nvPr/>
          </p:nvSpPr>
          <p:spPr>
            <a:xfrm>
              <a:off x="7532708" y="4503109"/>
              <a:ext cx="1815687" cy="1276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sp>
          <p:nvSpPr>
            <p:cNvPr id="15" name="Rectangle 14">
              <a:extLst>
                <a:ext uri="{FF2B5EF4-FFF2-40B4-BE49-F238E27FC236}">
                  <a16:creationId xmlns:a16="http://schemas.microsoft.com/office/drawing/2014/main" id="{E111E27F-FA36-1ECF-732A-30CB63164E52}"/>
                </a:ext>
                <a:ext uri="{C183D7F6-B498-43B3-948B-1728B52AA6E4}">
                  <adec:decorative xmlns:adec="http://schemas.microsoft.com/office/drawing/2017/decorative" val="1"/>
                </a:ext>
              </a:extLst>
            </p:cNvPr>
            <p:cNvSpPr/>
            <p:nvPr/>
          </p:nvSpPr>
          <p:spPr>
            <a:xfrm rot="19566294">
              <a:off x="5927078" y="4313842"/>
              <a:ext cx="1004349" cy="4668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grpSp>
      <p:sp>
        <p:nvSpPr>
          <p:cNvPr id="9" name="Triangle 8" descr="Typical triangle.">
            <a:extLst>
              <a:ext uri="{FF2B5EF4-FFF2-40B4-BE49-F238E27FC236}">
                <a16:creationId xmlns:a16="http://schemas.microsoft.com/office/drawing/2014/main" id="{818CC245-2789-BFF9-E806-0C850E35E5B3}"/>
              </a:ext>
            </a:extLst>
          </p:cNvPr>
          <p:cNvSpPr>
            <a:spLocks noChangeAspect="1"/>
          </p:cNvSpPr>
          <p:nvPr/>
        </p:nvSpPr>
        <p:spPr>
          <a:xfrm>
            <a:off x="3626410" y="4800507"/>
            <a:ext cx="927653" cy="83127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grpSp>
        <p:nvGrpSpPr>
          <p:cNvPr id="16" name="Group 15" descr="Three triangles. One is equilateral and is turned so the apex is pointed downward. The other triangles have differing angles.">
            <a:extLst>
              <a:ext uri="{FF2B5EF4-FFF2-40B4-BE49-F238E27FC236}">
                <a16:creationId xmlns:a16="http://schemas.microsoft.com/office/drawing/2014/main" id="{3BE60FBB-A1AF-D62E-5830-A34A68A08B03}"/>
              </a:ext>
            </a:extLst>
          </p:cNvPr>
          <p:cNvGrpSpPr/>
          <p:nvPr/>
        </p:nvGrpSpPr>
        <p:grpSpPr>
          <a:xfrm>
            <a:off x="6691781" y="4710193"/>
            <a:ext cx="3895432" cy="1071214"/>
            <a:chOff x="5631340" y="5175287"/>
            <a:chExt cx="3895432" cy="1071214"/>
          </a:xfrm>
          <a:solidFill>
            <a:schemeClr val="tx2"/>
          </a:solidFill>
        </p:grpSpPr>
        <p:sp>
          <p:nvSpPr>
            <p:cNvPr id="17" name="Triangle 11">
              <a:extLst>
                <a:ext uri="{FF2B5EF4-FFF2-40B4-BE49-F238E27FC236}">
                  <a16:creationId xmlns:a16="http://schemas.microsoft.com/office/drawing/2014/main" id="{93A79007-7A60-8441-B755-C9DC646DE71A}"/>
                </a:ext>
                <a:ext uri="{C183D7F6-B498-43B3-948B-1728B52AA6E4}">
                  <adec:decorative xmlns:adec="http://schemas.microsoft.com/office/drawing/2017/decorative" val="1"/>
                </a:ext>
              </a:extLst>
            </p:cNvPr>
            <p:cNvSpPr/>
            <p:nvPr/>
          </p:nvSpPr>
          <p:spPr>
            <a:xfrm rot="10800000">
              <a:off x="7078666" y="5291595"/>
              <a:ext cx="938782" cy="841927"/>
            </a:xfrm>
            <a:custGeom>
              <a:avLst/>
              <a:gdLst>
                <a:gd name="connsiteX0" fmla="*/ 0 w 790885"/>
                <a:gd name="connsiteY0" fmla="*/ 576883 h 576883"/>
                <a:gd name="connsiteX1" fmla="*/ 395443 w 790885"/>
                <a:gd name="connsiteY1" fmla="*/ 0 h 576883"/>
                <a:gd name="connsiteX2" fmla="*/ 790885 w 790885"/>
                <a:gd name="connsiteY2" fmla="*/ 576883 h 576883"/>
                <a:gd name="connsiteX3" fmla="*/ 0 w 790885"/>
                <a:gd name="connsiteY3" fmla="*/ 576883 h 576883"/>
                <a:gd name="connsiteX0" fmla="*/ 0 w 938782"/>
                <a:gd name="connsiteY0" fmla="*/ 841927 h 841927"/>
                <a:gd name="connsiteX1" fmla="*/ 938782 w 938782"/>
                <a:gd name="connsiteY1" fmla="*/ 0 h 841927"/>
                <a:gd name="connsiteX2" fmla="*/ 790885 w 938782"/>
                <a:gd name="connsiteY2" fmla="*/ 841927 h 841927"/>
                <a:gd name="connsiteX3" fmla="*/ 0 w 938782"/>
                <a:gd name="connsiteY3" fmla="*/ 841927 h 841927"/>
                <a:gd name="connsiteX0" fmla="*/ 0 w 938782"/>
                <a:gd name="connsiteY0" fmla="*/ 841927 h 841927"/>
                <a:gd name="connsiteX1" fmla="*/ 938782 w 938782"/>
                <a:gd name="connsiteY1" fmla="*/ 0 h 841927"/>
                <a:gd name="connsiteX2" fmla="*/ 645111 w 938782"/>
                <a:gd name="connsiteY2" fmla="*/ 775666 h 841927"/>
                <a:gd name="connsiteX3" fmla="*/ 0 w 938782"/>
                <a:gd name="connsiteY3" fmla="*/ 841927 h 841927"/>
              </a:gdLst>
              <a:ahLst/>
              <a:cxnLst>
                <a:cxn ang="0">
                  <a:pos x="connsiteX0" y="connsiteY0"/>
                </a:cxn>
                <a:cxn ang="0">
                  <a:pos x="connsiteX1" y="connsiteY1"/>
                </a:cxn>
                <a:cxn ang="0">
                  <a:pos x="connsiteX2" y="connsiteY2"/>
                </a:cxn>
                <a:cxn ang="0">
                  <a:pos x="connsiteX3" y="connsiteY3"/>
                </a:cxn>
              </a:cxnLst>
              <a:rect l="l" t="t" r="r" b="b"/>
              <a:pathLst>
                <a:path w="938782" h="841927">
                  <a:moveTo>
                    <a:pt x="0" y="841927"/>
                  </a:moveTo>
                  <a:lnTo>
                    <a:pt x="938782" y="0"/>
                  </a:lnTo>
                  <a:lnTo>
                    <a:pt x="645111" y="775666"/>
                  </a:lnTo>
                  <a:lnTo>
                    <a:pt x="0" y="84192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sp>
          <p:nvSpPr>
            <p:cNvPr id="18" name="Triangle 3">
              <a:extLst>
                <a:ext uri="{FF2B5EF4-FFF2-40B4-BE49-F238E27FC236}">
                  <a16:creationId xmlns:a16="http://schemas.microsoft.com/office/drawing/2014/main" id="{9AF0339C-B7A2-5476-DE4D-879B63FB8D81}"/>
                </a:ext>
                <a:ext uri="{C183D7F6-B498-43B3-948B-1728B52AA6E4}">
                  <adec:decorative xmlns:adec="http://schemas.microsoft.com/office/drawing/2017/decorative" val="1"/>
                </a:ext>
              </a:extLst>
            </p:cNvPr>
            <p:cNvSpPr>
              <a:spLocks noChangeAspect="1"/>
            </p:cNvSpPr>
            <p:nvPr/>
          </p:nvSpPr>
          <p:spPr>
            <a:xfrm rot="10800000">
              <a:off x="5631340" y="5425308"/>
              <a:ext cx="709497" cy="63578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sp>
          <p:nvSpPr>
            <p:cNvPr id="19" name="Triangle 11">
              <a:extLst>
                <a:ext uri="{FF2B5EF4-FFF2-40B4-BE49-F238E27FC236}">
                  <a16:creationId xmlns:a16="http://schemas.microsoft.com/office/drawing/2014/main" id="{E47CF085-EED4-2BAB-F339-5674145CEEEA}"/>
                </a:ext>
                <a:ext uri="{C183D7F6-B498-43B3-948B-1728B52AA6E4}">
                  <adec:decorative xmlns:adec="http://schemas.microsoft.com/office/drawing/2017/decorative" val="1"/>
                </a:ext>
              </a:extLst>
            </p:cNvPr>
            <p:cNvSpPr/>
            <p:nvPr/>
          </p:nvSpPr>
          <p:spPr>
            <a:xfrm rot="8220241">
              <a:off x="9254281" y="5175287"/>
              <a:ext cx="272491" cy="1071214"/>
            </a:xfrm>
            <a:custGeom>
              <a:avLst/>
              <a:gdLst>
                <a:gd name="connsiteX0" fmla="*/ 0 w 790885"/>
                <a:gd name="connsiteY0" fmla="*/ 576883 h 576883"/>
                <a:gd name="connsiteX1" fmla="*/ 395443 w 790885"/>
                <a:gd name="connsiteY1" fmla="*/ 0 h 576883"/>
                <a:gd name="connsiteX2" fmla="*/ 790885 w 790885"/>
                <a:gd name="connsiteY2" fmla="*/ 576883 h 576883"/>
                <a:gd name="connsiteX3" fmla="*/ 0 w 790885"/>
                <a:gd name="connsiteY3" fmla="*/ 576883 h 576883"/>
                <a:gd name="connsiteX0" fmla="*/ 0 w 938782"/>
                <a:gd name="connsiteY0" fmla="*/ 841927 h 841927"/>
                <a:gd name="connsiteX1" fmla="*/ 938782 w 938782"/>
                <a:gd name="connsiteY1" fmla="*/ 0 h 841927"/>
                <a:gd name="connsiteX2" fmla="*/ 790885 w 938782"/>
                <a:gd name="connsiteY2" fmla="*/ 841927 h 841927"/>
                <a:gd name="connsiteX3" fmla="*/ 0 w 938782"/>
                <a:gd name="connsiteY3" fmla="*/ 841927 h 841927"/>
                <a:gd name="connsiteX0" fmla="*/ 0 w 938782"/>
                <a:gd name="connsiteY0" fmla="*/ 841927 h 841927"/>
                <a:gd name="connsiteX1" fmla="*/ 938782 w 938782"/>
                <a:gd name="connsiteY1" fmla="*/ 0 h 841927"/>
                <a:gd name="connsiteX2" fmla="*/ 645111 w 938782"/>
                <a:gd name="connsiteY2" fmla="*/ 775666 h 841927"/>
                <a:gd name="connsiteX3" fmla="*/ 0 w 938782"/>
                <a:gd name="connsiteY3" fmla="*/ 841927 h 841927"/>
                <a:gd name="connsiteX0" fmla="*/ 0 w 645111"/>
                <a:gd name="connsiteY0" fmla="*/ 881683 h 881683"/>
                <a:gd name="connsiteX1" fmla="*/ 395443 w 645111"/>
                <a:gd name="connsiteY1" fmla="*/ 0 h 881683"/>
                <a:gd name="connsiteX2" fmla="*/ 645111 w 645111"/>
                <a:gd name="connsiteY2" fmla="*/ 815422 h 881683"/>
                <a:gd name="connsiteX3" fmla="*/ 0 w 645111"/>
                <a:gd name="connsiteY3" fmla="*/ 881683 h 881683"/>
                <a:gd name="connsiteX0" fmla="*/ 0 w 514586"/>
                <a:gd name="connsiteY0" fmla="*/ 881683 h 881683"/>
                <a:gd name="connsiteX1" fmla="*/ 395443 w 514586"/>
                <a:gd name="connsiteY1" fmla="*/ 0 h 881683"/>
                <a:gd name="connsiteX2" fmla="*/ 514586 w 514586"/>
                <a:gd name="connsiteY2" fmla="*/ 841894 h 881683"/>
                <a:gd name="connsiteX3" fmla="*/ 0 w 514586"/>
                <a:gd name="connsiteY3" fmla="*/ 881683 h 881683"/>
                <a:gd name="connsiteX0" fmla="*/ 0 w 515915"/>
                <a:gd name="connsiteY0" fmla="*/ 868498 h 868498"/>
                <a:gd name="connsiteX1" fmla="*/ 396772 w 515915"/>
                <a:gd name="connsiteY1" fmla="*/ 0 h 868498"/>
                <a:gd name="connsiteX2" fmla="*/ 515915 w 515915"/>
                <a:gd name="connsiteY2" fmla="*/ 841894 h 868498"/>
                <a:gd name="connsiteX3" fmla="*/ 0 w 515915"/>
                <a:gd name="connsiteY3" fmla="*/ 868498 h 868498"/>
                <a:gd name="connsiteX0" fmla="*/ 0 w 515915"/>
                <a:gd name="connsiteY0" fmla="*/ 871155 h 871155"/>
                <a:gd name="connsiteX1" fmla="*/ 423143 w 515915"/>
                <a:gd name="connsiteY1" fmla="*/ 0 h 871155"/>
                <a:gd name="connsiteX2" fmla="*/ 515915 w 515915"/>
                <a:gd name="connsiteY2" fmla="*/ 844551 h 871155"/>
                <a:gd name="connsiteX3" fmla="*/ 0 w 515915"/>
                <a:gd name="connsiteY3" fmla="*/ 871155 h 871155"/>
                <a:gd name="connsiteX0" fmla="*/ 0 w 577856"/>
                <a:gd name="connsiteY0" fmla="*/ 917354 h 917354"/>
                <a:gd name="connsiteX1" fmla="*/ 485084 w 577856"/>
                <a:gd name="connsiteY1" fmla="*/ 0 h 917354"/>
                <a:gd name="connsiteX2" fmla="*/ 577856 w 577856"/>
                <a:gd name="connsiteY2" fmla="*/ 844551 h 917354"/>
                <a:gd name="connsiteX3" fmla="*/ 0 w 577856"/>
                <a:gd name="connsiteY3" fmla="*/ 917354 h 917354"/>
              </a:gdLst>
              <a:ahLst/>
              <a:cxnLst>
                <a:cxn ang="0">
                  <a:pos x="connsiteX0" y="connsiteY0"/>
                </a:cxn>
                <a:cxn ang="0">
                  <a:pos x="connsiteX1" y="connsiteY1"/>
                </a:cxn>
                <a:cxn ang="0">
                  <a:pos x="connsiteX2" y="connsiteY2"/>
                </a:cxn>
                <a:cxn ang="0">
                  <a:pos x="connsiteX3" y="connsiteY3"/>
                </a:cxn>
              </a:cxnLst>
              <a:rect l="l" t="t" r="r" b="b"/>
              <a:pathLst>
                <a:path w="577856" h="917354">
                  <a:moveTo>
                    <a:pt x="0" y="917354"/>
                  </a:moveTo>
                  <a:lnTo>
                    <a:pt x="485084" y="0"/>
                  </a:lnTo>
                  <a:lnTo>
                    <a:pt x="577856" y="844551"/>
                  </a:lnTo>
                  <a:lnTo>
                    <a:pt x="0" y="91735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grpSp>
    </p:spTree>
    <p:extLst>
      <p:ext uri="{BB962C8B-B14F-4D97-AF65-F5344CB8AC3E}">
        <p14:creationId xmlns:p14="http://schemas.microsoft.com/office/powerpoint/2010/main" val="2610506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E0A730-A779-65A3-90DC-5E2D23B3633A}"/>
              </a:ext>
            </a:extLst>
          </p:cNvPr>
          <p:cNvSpPr>
            <a:spLocks noGrp="1"/>
          </p:cNvSpPr>
          <p:nvPr>
            <p:ph type="title"/>
          </p:nvPr>
        </p:nvSpPr>
        <p:spPr/>
        <p:txBody>
          <a:bodyPr/>
          <a:lstStyle/>
          <a:p>
            <a:r>
              <a:rPr lang="en-US" dirty="0"/>
              <a:t>Naming Two-Dimensional Shapes</a:t>
            </a:r>
          </a:p>
        </p:txBody>
      </p:sp>
      <p:sp>
        <p:nvSpPr>
          <p:cNvPr id="4" name="Content Placeholder 3">
            <a:extLst>
              <a:ext uri="{FF2B5EF4-FFF2-40B4-BE49-F238E27FC236}">
                <a16:creationId xmlns:a16="http://schemas.microsoft.com/office/drawing/2014/main" id="{1E43A466-5CB5-6834-A0ED-7F01BA594A88}"/>
              </a:ext>
            </a:extLst>
          </p:cNvPr>
          <p:cNvSpPr>
            <a:spLocks noGrp="1"/>
          </p:cNvSpPr>
          <p:nvPr>
            <p:ph idx="1"/>
          </p:nvPr>
        </p:nvSpPr>
        <p:spPr>
          <a:xfrm>
            <a:off x="851646" y="1175390"/>
            <a:ext cx="10834075" cy="4351338"/>
          </a:xfrm>
        </p:spPr>
        <p:txBody>
          <a:bodyPr/>
          <a:lstStyle/>
          <a:p>
            <a:pPr marL="0" indent="0">
              <a:buNone/>
            </a:pPr>
            <a:r>
              <a:rPr lang="en-US" dirty="0"/>
              <a:t>Identify two-dimensional shapes by name.</a:t>
            </a:r>
          </a:p>
        </p:txBody>
      </p:sp>
      <p:pic>
        <p:nvPicPr>
          <p:cNvPr id="6" name="Picture 5" descr="Circle, square, triangle, oval, rectangle, rhombus, pentagram, hexagon, heptagon, octagon.">
            <a:extLst>
              <a:ext uri="{FF2B5EF4-FFF2-40B4-BE49-F238E27FC236}">
                <a16:creationId xmlns:a16="http://schemas.microsoft.com/office/drawing/2014/main" id="{67D7344A-B95B-157D-CB35-1B8B96FC8D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29295" y="1722021"/>
            <a:ext cx="8489982" cy="4201397"/>
          </a:xfrm>
          <a:prstGeom prst="rect">
            <a:avLst/>
          </a:prstGeom>
        </p:spPr>
      </p:pic>
    </p:spTree>
    <p:extLst>
      <p:ext uri="{BB962C8B-B14F-4D97-AF65-F5344CB8AC3E}">
        <p14:creationId xmlns:p14="http://schemas.microsoft.com/office/powerpoint/2010/main" val="3238595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B6A30-C3BB-55FC-EE60-EE59EB9E78E4}"/>
              </a:ext>
            </a:extLst>
          </p:cNvPr>
          <p:cNvSpPr>
            <a:spLocks noGrp="1"/>
          </p:cNvSpPr>
          <p:nvPr>
            <p:ph type="title"/>
          </p:nvPr>
        </p:nvSpPr>
        <p:spPr/>
        <p:txBody>
          <a:bodyPr/>
          <a:lstStyle/>
          <a:p>
            <a:r>
              <a:rPr lang="en-US" dirty="0"/>
              <a:t>Quadrilateral Shape Family</a:t>
            </a:r>
          </a:p>
        </p:txBody>
      </p:sp>
      <p:pic>
        <p:nvPicPr>
          <p:cNvPr id="13" name="Content Placeholder 12" descr="A quadrilateral shape family with a hierarchy of 4 levels: a quadrilateral shape at the top. The left branch shows a trapezoid. The middle branch shows a parallelogram and then a rectangle. The right branch shows a kite and then a rhombus. A line connects the rectangle and rhombus to a square.">
            <a:extLst>
              <a:ext uri="{FF2B5EF4-FFF2-40B4-BE49-F238E27FC236}">
                <a16:creationId xmlns:a16="http://schemas.microsoft.com/office/drawing/2014/main" id="{F9B49DEB-2560-D2BE-6D94-92D57D48CC61}"/>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3428399" y="1014333"/>
            <a:ext cx="4959373" cy="5605923"/>
          </a:xfrm>
        </p:spPr>
      </p:pic>
    </p:spTree>
    <p:extLst>
      <p:ext uri="{BB962C8B-B14F-4D97-AF65-F5344CB8AC3E}">
        <p14:creationId xmlns:p14="http://schemas.microsoft.com/office/powerpoint/2010/main" val="533496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458CE-3D25-D1FC-2671-79521B4D8917}"/>
              </a:ext>
            </a:extLst>
          </p:cNvPr>
          <p:cNvSpPr>
            <a:spLocks noGrp="1"/>
          </p:cNvSpPr>
          <p:nvPr>
            <p:ph type="title"/>
          </p:nvPr>
        </p:nvSpPr>
        <p:spPr/>
        <p:txBody>
          <a:bodyPr/>
          <a:lstStyle/>
          <a:p>
            <a:r>
              <a:rPr lang="en-US" dirty="0"/>
              <a:t>Naming Three-Dimensional Shapes</a:t>
            </a:r>
          </a:p>
        </p:txBody>
      </p:sp>
      <p:sp>
        <p:nvSpPr>
          <p:cNvPr id="3" name="Content Placeholder 2">
            <a:extLst>
              <a:ext uri="{FF2B5EF4-FFF2-40B4-BE49-F238E27FC236}">
                <a16:creationId xmlns:a16="http://schemas.microsoft.com/office/drawing/2014/main" id="{12233455-179D-8B2B-6BD6-4E37C856B44D}"/>
              </a:ext>
            </a:extLst>
          </p:cNvPr>
          <p:cNvSpPr>
            <a:spLocks noGrp="1"/>
          </p:cNvSpPr>
          <p:nvPr>
            <p:ph idx="1"/>
          </p:nvPr>
        </p:nvSpPr>
        <p:spPr/>
        <p:txBody>
          <a:bodyPr/>
          <a:lstStyle/>
          <a:p>
            <a:pPr marL="0" indent="0">
              <a:buNone/>
            </a:pPr>
            <a:r>
              <a:rPr lang="en-US" dirty="0"/>
              <a:t>Identify three-dimensional shapes by name.</a:t>
            </a:r>
          </a:p>
        </p:txBody>
      </p:sp>
      <p:pic>
        <p:nvPicPr>
          <p:cNvPr id="5" name="Picture 4" descr="Sphere, cube, cone, cylinder, pyramid.">
            <a:extLst>
              <a:ext uri="{FF2B5EF4-FFF2-40B4-BE49-F238E27FC236}">
                <a16:creationId xmlns:a16="http://schemas.microsoft.com/office/drawing/2014/main" id="{53BFBC3A-7C14-47D2-B184-A99F970EB4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9672" y="2325622"/>
            <a:ext cx="11152655" cy="2206756"/>
          </a:xfrm>
          <a:prstGeom prst="rect">
            <a:avLst/>
          </a:prstGeom>
        </p:spPr>
      </p:pic>
    </p:spTree>
    <p:extLst>
      <p:ext uri="{BB962C8B-B14F-4D97-AF65-F5344CB8AC3E}">
        <p14:creationId xmlns:p14="http://schemas.microsoft.com/office/powerpoint/2010/main" val="2460893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n-US" b="1" dirty="0">
                <a:solidFill>
                  <a:schemeClr val="bg1"/>
                </a:solidFill>
                <a:latin typeface="Montserrat" pitchFamily="2" charset="77"/>
              </a:rPr>
              <a:t>What Are Shape Attributes?</a:t>
            </a:r>
          </a:p>
        </p:txBody>
      </p:sp>
      <p:sp>
        <p:nvSpPr>
          <p:cNvPr id="3" name="Content Placeholder 2">
            <a:extLst>
              <a:ext uri="{FF2B5EF4-FFF2-40B4-BE49-F238E27FC236}">
                <a16:creationId xmlns:a16="http://schemas.microsoft.com/office/drawing/2014/main" id="{EBB0CD6F-BC9C-A1FD-B51F-7F887E248513}"/>
              </a:ext>
            </a:extLst>
          </p:cNvPr>
          <p:cNvSpPr>
            <a:spLocks noGrp="1"/>
          </p:cNvSpPr>
          <p:nvPr>
            <p:ph idx="1"/>
          </p:nvPr>
        </p:nvSpPr>
        <p:spPr/>
        <p:txBody>
          <a:bodyPr/>
          <a:lstStyle/>
          <a:p>
            <a:pPr marL="0" indent="0">
              <a:buNone/>
            </a:pPr>
            <a:r>
              <a:rPr lang="en-US" dirty="0">
                <a:latin typeface="Montserrat" pitchFamily="2" charset="77"/>
              </a:rPr>
              <a:t>Shape attributes are properties of a shape, like edges, faces, and vertices.</a:t>
            </a:r>
            <a:endParaRPr lang="en-US" dirty="0"/>
          </a:p>
        </p:txBody>
      </p:sp>
      <p:pic>
        <p:nvPicPr>
          <p:cNvPr id="11" name="Picture 10" descr="Two-dimensional rectangle with vertex (corner of shape) labeled and edge/side labeled.">
            <a:extLst>
              <a:ext uri="{FF2B5EF4-FFF2-40B4-BE49-F238E27FC236}">
                <a16:creationId xmlns:a16="http://schemas.microsoft.com/office/drawing/2014/main" id="{7E2FF5BB-2476-46E8-885C-630AD1B59D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8776" y="2354859"/>
            <a:ext cx="4874369" cy="3552008"/>
          </a:xfrm>
          <a:prstGeom prst="rect">
            <a:avLst/>
          </a:prstGeom>
        </p:spPr>
      </p:pic>
      <p:pic>
        <p:nvPicPr>
          <p:cNvPr id="5" name="Picture 4" descr="Three-dimensional cube with vertex (corner of shape) labeled and edge and face labeled.">
            <a:extLst>
              <a:ext uri="{FF2B5EF4-FFF2-40B4-BE49-F238E27FC236}">
                <a16:creationId xmlns:a16="http://schemas.microsoft.com/office/drawing/2014/main" id="{C3114FCB-A24E-900D-BF08-2ECFA06ED8B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90154" y="2354859"/>
            <a:ext cx="6351346" cy="3483235"/>
          </a:xfrm>
          <a:prstGeom prst="rect">
            <a:avLst/>
          </a:prstGeom>
        </p:spPr>
      </p:pic>
    </p:spTree>
    <p:extLst>
      <p:ext uri="{BB962C8B-B14F-4D97-AF65-F5344CB8AC3E}">
        <p14:creationId xmlns:p14="http://schemas.microsoft.com/office/powerpoint/2010/main" val="2657456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563FD6-FEDA-87C7-707A-0CFB86F1C0EE}"/>
              </a:ext>
              <a:ext uri="{C183D7F6-B498-43B3-948B-1728B52AA6E4}">
                <adec:decorative xmlns:adec="http://schemas.microsoft.com/office/drawing/2017/decorative" val="1"/>
              </a:ext>
            </a:extLst>
          </p:cNvPr>
          <p:cNvSpPr/>
          <p:nvPr/>
        </p:nvSpPr>
        <p:spPr>
          <a:xfrm>
            <a:off x="1981202" y="3429001"/>
            <a:ext cx="8520330" cy="21910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0A7517A-BC99-B767-5BB0-0DE4508D355A}"/>
              </a:ext>
            </a:extLst>
          </p:cNvPr>
          <p:cNvSpPr>
            <a:spLocks noGrp="1"/>
          </p:cNvSpPr>
          <p:nvPr>
            <p:ph type="title" idx="4294967295"/>
          </p:nvPr>
        </p:nvSpPr>
        <p:spPr>
          <a:xfrm>
            <a:off x="176293" y="-720949"/>
            <a:ext cx="11839413" cy="562687"/>
          </a:xfrm>
        </p:spPr>
        <p:txBody>
          <a:bodyPr/>
          <a:lstStyle/>
          <a:p>
            <a:r>
              <a:rPr lang="en-US" dirty="0"/>
              <a:t>Acknowledgments</a:t>
            </a:r>
          </a:p>
        </p:txBody>
      </p:sp>
      <p:pic>
        <p:nvPicPr>
          <p:cNvPr id="5" name="Picture 4" descr="Logos for Fresno County Superintendent of Schools and Count Play Explore.">
            <a:extLst>
              <a:ext uri="{FF2B5EF4-FFF2-40B4-BE49-F238E27FC236}">
                <a16:creationId xmlns:a16="http://schemas.microsoft.com/office/drawing/2014/main" id="{E6188540-20AD-7EE0-3203-6C1EB4CC835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19278" y="1315109"/>
            <a:ext cx="5326941" cy="2004063"/>
          </a:xfrm>
          <a:prstGeom prst="rect">
            <a:avLst/>
          </a:prstGeom>
        </p:spPr>
      </p:pic>
      <p:sp>
        <p:nvSpPr>
          <p:cNvPr id="6" name="TextBox 5">
            <a:extLst>
              <a:ext uri="{FF2B5EF4-FFF2-40B4-BE49-F238E27FC236}">
                <a16:creationId xmlns:a16="http://schemas.microsoft.com/office/drawing/2014/main" id="{81CABAD6-EC21-471F-0425-8A1668D51311}"/>
              </a:ext>
            </a:extLst>
          </p:cNvPr>
          <p:cNvSpPr txBox="1"/>
          <p:nvPr/>
        </p:nvSpPr>
        <p:spPr>
          <a:xfrm>
            <a:off x="2210972" y="3623235"/>
            <a:ext cx="8060789" cy="1733167"/>
          </a:xfrm>
          <a:prstGeom prst="rect">
            <a:avLst/>
          </a:prstGeom>
          <a:noFill/>
        </p:spPr>
        <p:txBody>
          <a:bodyPr wrap="square" rtlCol="0">
            <a:spAutoFit/>
          </a:bodyPr>
          <a:lstStyle/>
          <a:p>
            <a:pPr>
              <a:lnSpc>
                <a:spcPts val="2600"/>
              </a:lnSpc>
            </a:pPr>
            <a:r>
              <a:rPr lang="en-US" sz="1800" dirty="0">
                <a:solidFill>
                  <a:schemeClr val="bg1"/>
                </a:solidFill>
                <a:effectLst/>
                <a:latin typeface="Montserrat Medium" panose="00000600000000000000" pitchFamily="2" charset="0"/>
                <a:ea typeface="Arial" panose="020B0604020202020204" pitchFamily="34" charset="0"/>
                <a:cs typeface="Times New Roman" panose="02020603050405020304" pitchFamily="18" charset="0"/>
              </a:rPr>
              <a:t>Count Play Explore Professional Learning Resources is a product of the Fresno County Superintendent of Schools developed in collaboration with WestEd and partners. They are not intended for commercial redistribution, unauthorized modification, or use outside the scope of professional education.</a:t>
            </a:r>
            <a:endParaRPr lang="en-US" sz="1800" dirty="0">
              <a:solidFill>
                <a:schemeClr val="bg1"/>
              </a:solidFill>
              <a:effectLst/>
              <a:latin typeface="Montserrat Medium" panose="000006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7974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5A206-7535-1B79-FEFD-ADFEAC41E855}"/>
              </a:ext>
            </a:extLst>
          </p:cNvPr>
          <p:cNvSpPr>
            <a:spLocks noGrp="1"/>
          </p:cNvSpPr>
          <p:nvPr>
            <p:ph type="title"/>
          </p:nvPr>
        </p:nvSpPr>
        <p:spPr/>
        <p:txBody>
          <a:bodyPr/>
          <a:lstStyle/>
          <a:p>
            <a:r>
              <a:rPr lang="en-US" dirty="0"/>
              <a:t>Learning About the Attributes of Shapes</a:t>
            </a:r>
          </a:p>
        </p:txBody>
      </p:sp>
      <p:sp>
        <p:nvSpPr>
          <p:cNvPr id="3" name="Content Placeholder 2">
            <a:extLst>
              <a:ext uri="{FF2B5EF4-FFF2-40B4-BE49-F238E27FC236}">
                <a16:creationId xmlns:a16="http://schemas.microsoft.com/office/drawing/2014/main" id="{2E455C0B-6770-0269-3E49-54851DD3D327}"/>
              </a:ext>
            </a:extLst>
          </p:cNvPr>
          <p:cNvSpPr>
            <a:spLocks noGrp="1"/>
          </p:cNvSpPr>
          <p:nvPr>
            <p:ph idx="1"/>
          </p:nvPr>
        </p:nvSpPr>
        <p:spPr>
          <a:xfrm>
            <a:off x="851647" y="1253331"/>
            <a:ext cx="4892850" cy="4351338"/>
          </a:xfrm>
        </p:spPr>
        <p:txBody>
          <a:bodyPr/>
          <a:lstStyle/>
          <a:p>
            <a:r>
              <a:rPr lang="en-US" dirty="0"/>
              <a:t>Use attributes to classify a shape.</a:t>
            </a:r>
          </a:p>
          <a:p>
            <a:r>
              <a:rPr lang="en-US" dirty="0"/>
              <a:t>Understand that shapes can share the same attributes.</a:t>
            </a:r>
          </a:p>
        </p:txBody>
      </p:sp>
      <p:pic>
        <p:nvPicPr>
          <p:cNvPr id="5" name="Content Placeholder 2">
            <a:extLst>
              <a:ext uri="{FF2B5EF4-FFF2-40B4-BE49-F238E27FC236}">
                <a16:creationId xmlns:a16="http://schemas.microsoft.com/office/drawing/2014/main" id="{49432092-8375-5746-54D5-7D7F8DBA522A}"/>
              </a:ext>
              <a:ext uri="{C183D7F6-B498-43B3-948B-1728B52AA6E4}">
                <adec:decorative xmlns:adec="http://schemas.microsoft.com/office/drawing/2017/decorative" val="1"/>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a:ext>
            </a:extLst>
          </a:blip>
          <a:srcRect/>
          <a:stretch/>
        </p:blipFill>
        <p:spPr>
          <a:xfrm>
            <a:off x="6158226" y="968188"/>
            <a:ext cx="6033774" cy="5249732"/>
          </a:xfrm>
          <a:prstGeom prst="rect">
            <a:avLst/>
          </a:prstGeom>
        </p:spPr>
      </p:pic>
    </p:spTree>
    <p:extLst>
      <p:ext uri="{BB962C8B-B14F-4D97-AF65-F5344CB8AC3E}">
        <p14:creationId xmlns:p14="http://schemas.microsoft.com/office/powerpoint/2010/main" val="2726446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5A206-7535-1B79-FEFD-ADFEAC41E855}"/>
              </a:ext>
            </a:extLst>
          </p:cNvPr>
          <p:cNvSpPr>
            <a:spLocks noGrp="1"/>
          </p:cNvSpPr>
          <p:nvPr>
            <p:ph type="title"/>
          </p:nvPr>
        </p:nvSpPr>
        <p:spPr/>
        <p:txBody>
          <a:bodyPr/>
          <a:lstStyle/>
          <a:p>
            <a:r>
              <a:rPr lang="en-US" dirty="0"/>
              <a:t>Composing and Decomposing Shapes</a:t>
            </a:r>
          </a:p>
        </p:txBody>
      </p:sp>
      <p:sp>
        <p:nvSpPr>
          <p:cNvPr id="3" name="Content Placeholder 2">
            <a:extLst>
              <a:ext uri="{FF2B5EF4-FFF2-40B4-BE49-F238E27FC236}">
                <a16:creationId xmlns:a16="http://schemas.microsoft.com/office/drawing/2014/main" id="{2E455C0B-6770-0269-3E49-54851DD3D327}"/>
              </a:ext>
            </a:extLst>
          </p:cNvPr>
          <p:cNvSpPr>
            <a:spLocks noGrp="1"/>
          </p:cNvSpPr>
          <p:nvPr>
            <p:ph idx="1"/>
          </p:nvPr>
        </p:nvSpPr>
        <p:spPr>
          <a:xfrm>
            <a:off x="851647" y="1253331"/>
            <a:ext cx="4892850" cy="4351338"/>
          </a:xfrm>
        </p:spPr>
        <p:txBody>
          <a:bodyPr/>
          <a:lstStyle/>
          <a:p>
            <a:r>
              <a:rPr lang="en-US" dirty="0"/>
              <a:t>Compose new shapes from other shapes.</a:t>
            </a:r>
          </a:p>
          <a:p>
            <a:r>
              <a:rPr lang="en-US" dirty="0"/>
              <a:t>Decompose shapes into new shapes.</a:t>
            </a:r>
          </a:p>
          <a:p>
            <a:r>
              <a:rPr lang="en-US" dirty="0"/>
              <a:t>Create designs and pictures out of shapes.</a:t>
            </a:r>
          </a:p>
          <a:p>
            <a:r>
              <a:rPr lang="en-US" dirty="0"/>
              <a:t>Partition shapes into equally sized parts. </a:t>
            </a:r>
          </a:p>
        </p:txBody>
      </p:sp>
      <p:pic>
        <p:nvPicPr>
          <p:cNvPr id="4" name="Content Placeholder 5">
            <a:extLst>
              <a:ext uri="{FF2B5EF4-FFF2-40B4-BE49-F238E27FC236}">
                <a16:creationId xmlns:a16="http://schemas.microsoft.com/office/drawing/2014/main" id="{D9FFE7AD-6E63-23C6-8BE2-72D72A6517C4}"/>
              </a:ext>
              <a:ext uri="{C183D7F6-B498-43B3-948B-1728B52AA6E4}">
                <adec:decorative xmlns:adec="http://schemas.microsoft.com/office/drawing/2017/decorative" val="1"/>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a:ext>
            </a:extLst>
          </a:blip>
          <a:srcRect/>
          <a:stretch/>
        </p:blipFill>
        <p:spPr>
          <a:xfrm>
            <a:off x="5962810" y="968188"/>
            <a:ext cx="6229190" cy="5282984"/>
          </a:xfrm>
          <a:prstGeom prst="rect">
            <a:avLst/>
          </a:prstGeom>
        </p:spPr>
      </p:pic>
    </p:spTree>
    <p:extLst>
      <p:ext uri="{BB962C8B-B14F-4D97-AF65-F5344CB8AC3E}">
        <p14:creationId xmlns:p14="http://schemas.microsoft.com/office/powerpoint/2010/main" val="3205668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396042-F952-C149-6F40-A967DF59516C}"/>
              </a:ext>
            </a:extLst>
          </p:cNvPr>
          <p:cNvSpPr>
            <a:spLocks noGrp="1"/>
          </p:cNvSpPr>
          <p:nvPr>
            <p:ph type="title"/>
          </p:nvPr>
        </p:nvSpPr>
        <p:spPr/>
        <p:txBody>
          <a:bodyPr wrap="square">
            <a:spAutoFit/>
          </a:bodyPr>
          <a:lstStyle/>
          <a:p>
            <a:r>
              <a:rPr lang="en-US" dirty="0">
                <a:latin typeface="Montserrat" pitchFamily="2" charset="77"/>
              </a:rPr>
              <a:t>Overview of Children’s Knowledge of Shapes</a:t>
            </a:r>
          </a:p>
        </p:txBody>
      </p:sp>
      <p:pic>
        <p:nvPicPr>
          <p:cNvPr id="10" name="Picture 9">
            <a:extLst>
              <a:ext uri="{FF2B5EF4-FFF2-40B4-BE49-F238E27FC236}">
                <a16:creationId xmlns:a16="http://schemas.microsoft.com/office/drawing/2014/main" id="{F6AF1FDD-8736-75D9-C70A-90FAB707BE61}"/>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28"/>
          <a:stretch/>
        </p:blipFill>
        <p:spPr>
          <a:xfrm>
            <a:off x="2317603" y="1060213"/>
            <a:ext cx="3091458" cy="1666120"/>
          </a:xfrm>
          <a:prstGeom prst="rect">
            <a:avLst/>
          </a:prstGeom>
          <a:ln w="19050">
            <a:solidFill>
              <a:schemeClr val="bg1"/>
            </a:solidFill>
          </a:ln>
        </p:spPr>
      </p:pic>
      <p:pic>
        <p:nvPicPr>
          <p:cNvPr id="17" name="Picture 16">
            <a:extLst>
              <a:ext uri="{FF2B5EF4-FFF2-40B4-BE49-F238E27FC236}">
                <a16:creationId xmlns:a16="http://schemas.microsoft.com/office/drawing/2014/main" id="{24B8CBEC-2963-FCC5-0C14-7FB458D7FA32}"/>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409061" y="1060214"/>
            <a:ext cx="3113649" cy="1666117"/>
          </a:xfrm>
          <a:prstGeom prst="rect">
            <a:avLst/>
          </a:prstGeom>
          <a:ln w="19050">
            <a:solidFill>
              <a:schemeClr val="bg1"/>
            </a:solidFill>
          </a:ln>
        </p:spPr>
      </p:pic>
      <p:pic>
        <p:nvPicPr>
          <p:cNvPr id="19" name="Picture 18">
            <a:extLst>
              <a:ext uri="{FF2B5EF4-FFF2-40B4-BE49-F238E27FC236}">
                <a16:creationId xmlns:a16="http://schemas.microsoft.com/office/drawing/2014/main" id="{C72FD2BC-FD98-5F67-81E3-3D040AC96487}"/>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535237" y="1060214"/>
            <a:ext cx="3113649" cy="1666117"/>
          </a:xfrm>
          <a:prstGeom prst="rect">
            <a:avLst/>
          </a:prstGeom>
          <a:ln w="19050">
            <a:solidFill>
              <a:schemeClr val="bg1"/>
            </a:solidFill>
          </a:ln>
        </p:spPr>
      </p:pic>
      <p:sp>
        <p:nvSpPr>
          <p:cNvPr id="2" name="Arrow: Right 4" descr="Arrow pointing from left to right to show progression of infants and toddlers to preschool, TK, and K to early elementary.">
            <a:extLst>
              <a:ext uri="{FF2B5EF4-FFF2-40B4-BE49-F238E27FC236}">
                <a16:creationId xmlns:a16="http://schemas.microsoft.com/office/drawing/2014/main" id="{7FEFAA12-CBAA-B5CF-B9C3-2E0B263330AF}"/>
              </a:ext>
            </a:extLst>
          </p:cNvPr>
          <p:cNvSpPr/>
          <p:nvPr/>
        </p:nvSpPr>
        <p:spPr>
          <a:xfrm>
            <a:off x="2283974" y="2392589"/>
            <a:ext cx="9874397" cy="390356"/>
          </a:xfrm>
          <a:prstGeom prst="rightArrow">
            <a:avLst/>
          </a:prstGeom>
          <a:solidFill>
            <a:schemeClr val="bg1"/>
          </a:solidFill>
          <a:ln w="254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graphicFrame>
        <p:nvGraphicFramePr>
          <p:cNvPr id="6" name="Table 12">
            <a:extLst>
              <a:ext uri="{FF2B5EF4-FFF2-40B4-BE49-F238E27FC236}">
                <a16:creationId xmlns:a16="http://schemas.microsoft.com/office/drawing/2014/main" id="{F2F71AE9-CD30-B487-A107-768227300EAF}"/>
              </a:ext>
            </a:extLst>
          </p:cNvPr>
          <p:cNvGraphicFramePr>
            <a:graphicFrameLocks noGrp="1"/>
          </p:cNvGraphicFramePr>
          <p:nvPr/>
        </p:nvGraphicFramePr>
        <p:xfrm>
          <a:off x="343442" y="2691814"/>
          <a:ext cx="11300244" cy="3418631"/>
        </p:xfrm>
        <a:graphic>
          <a:graphicData uri="http://schemas.openxmlformats.org/drawingml/2006/table">
            <a:tbl>
              <a:tblPr firstRow="1" bandRow="1">
                <a:tableStyleId>{3B4B98B0-60AC-42C2-AFA5-B58CD77FA1E5}</a:tableStyleId>
              </a:tblPr>
              <a:tblGrid>
                <a:gridCol w="1970895">
                  <a:extLst>
                    <a:ext uri="{9D8B030D-6E8A-4147-A177-3AD203B41FA5}">
                      <a16:colId xmlns:a16="http://schemas.microsoft.com/office/drawing/2014/main" val="863964369"/>
                    </a:ext>
                  </a:extLst>
                </a:gridCol>
                <a:gridCol w="3109783">
                  <a:extLst>
                    <a:ext uri="{9D8B030D-6E8A-4147-A177-3AD203B41FA5}">
                      <a16:colId xmlns:a16="http://schemas.microsoft.com/office/drawing/2014/main" val="2838730961"/>
                    </a:ext>
                  </a:extLst>
                </a:gridCol>
                <a:gridCol w="3109783">
                  <a:extLst>
                    <a:ext uri="{9D8B030D-6E8A-4147-A177-3AD203B41FA5}">
                      <a16:colId xmlns:a16="http://schemas.microsoft.com/office/drawing/2014/main" val="1965536244"/>
                    </a:ext>
                  </a:extLst>
                </a:gridCol>
                <a:gridCol w="3109783">
                  <a:extLst>
                    <a:ext uri="{9D8B030D-6E8A-4147-A177-3AD203B41FA5}">
                      <a16:colId xmlns:a16="http://schemas.microsoft.com/office/drawing/2014/main" val="1107014208"/>
                    </a:ext>
                  </a:extLst>
                </a:gridCol>
              </a:tblGrid>
              <a:tr h="353786">
                <a:tc>
                  <a:txBody>
                    <a:bodyPr/>
                    <a:lstStyle/>
                    <a:p>
                      <a:pPr algn="l"/>
                      <a:r>
                        <a:rPr lang="en-US" sz="1400" b="1" dirty="0">
                          <a:solidFill>
                            <a:srgbClr val="0F173D"/>
                          </a:solidFill>
                          <a:latin typeface="Montserrat" pitchFamily="2" charset="77"/>
                        </a:rPr>
                        <a:t>Components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400" b="1" dirty="0">
                          <a:solidFill>
                            <a:schemeClr val="bg1"/>
                          </a:solidFill>
                          <a:latin typeface="Montserrat" pitchFamily="2" charset="77"/>
                        </a:rPr>
                        <a:t>Infants and Toddlers</a:t>
                      </a:r>
                    </a:p>
                  </a:txBody>
                  <a:tcPr marL="182880" marR="182880" anchor="ctr">
                    <a:lnL w="12700" cap="flat" cmpd="sng" algn="ctr">
                      <a:solidFill>
                        <a:schemeClr val="tx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Montserrat" pitchFamily="2" charset="77"/>
                        </a:rPr>
                        <a:t>Preschool, TK, and K</a:t>
                      </a:r>
                    </a:p>
                  </a:txBody>
                  <a:tcPr marL="182880" marR="1828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Montserrat" pitchFamily="2" charset="77"/>
                        </a:rPr>
                        <a:t>Early Elementary</a:t>
                      </a:r>
                    </a:p>
                  </a:txBody>
                  <a:tcPr marL="182880" marR="182880"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2503309181"/>
                  </a:ext>
                </a:extLst>
              </a:tr>
              <a:tr h="597932">
                <a:tc>
                  <a:txBody>
                    <a:bodyPr/>
                    <a:lstStyle/>
                    <a:p>
                      <a:r>
                        <a:rPr lang="en-US" sz="1300" b="0" dirty="0">
                          <a:latin typeface="Montserrat" pitchFamily="2" charset="77"/>
                        </a:rPr>
                        <a:t>Perceiving similarities and differences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300" b="0" dirty="0">
                          <a:latin typeface="Montserrat" pitchFamily="2" charset="77"/>
                        </a:rPr>
                        <a:t>Notices similarities and differences</a:t>
                      </a:r>
                    </a:p>
                  </a:txBody>
                  <a:tcPr marL="182880" marR="18288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EB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dirty="0">
                          <a:latin typeface="Montserrat" pitchFamily="2" charset="77"/>
                        </a:rPr>
                        <a:t>Notices similarities and differences</a:t>
                      </a:r>
                    </a:p>
                  </a:txBody>
                  <a:tcPr marL="182880" marR="18288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2D5E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dirty="0">
                          <a:latin typeface="Montserrat" pitchFamily="2" charset="77"/>
                        </a:rPr>
                        <a:t>Notices similarities and </a:t>
                      </a:r>
                      <a:br>
                        <a:rPr lang="en-US" sz="1300" b="0" dirty="0">
                          <a:latin typeface="Montserrat" pitchFamily="2" charset="77"/>
                        </a:rPr>
                      </a:br>
                      <a:r>
                        <a:rPr lang="en-US" sz="1300" b="0" dirty="0">
                          <a:latin typeface="Montserrat" pitchFamily="2" charset="77"/>
                        </a:rPr>
                        <a:t>differences</a:t>
                      </a:r>
                    </a:p>
                  </a:txBody>
                  <a:tcPr marL="182880" marR="18288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9CBBD4"/>
                    </a:solidFill>
                  </a:tcPr>
                </a:tc>
                <a:extLst>
                  <a:ext uri="{0D108BD9-81ED-4DB2-BD59-A6C34878D82A}">
                    <a16:rowId xmlns:a16="http://schemas.microsoft.com/office/drawing/2014/main" val="2158743883"/>
                  </a:ext>
                </a:extLst>
              </a:tr>
              <a:tr h="590843">
                <a:tc>
                  <a:txBody>
                    <a:bodyPr/>
                    <a:lstStyle/>
                    <a:p>
                      <a:r>
                        <a:rPr lang="en-US" sz="1300" b="0" dirty="0">
                          <a:latin typeface="Montserrat" pitchFamily="2" charset="77"/>
                        </a:rPr>
                        <a:t>Classifying shapes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300" dirty="0">
                          <a:latin typeface="Montserrat" pitchFamily="2" charset="77"/>
                        </a:rPr>
                        <a:t>Categorizes typical shapes</a:t>
                      </a:r>
                    </a:p>
                  </a:txBody>
                  <a:tcPr marL="182880" marR="18288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EBF2"/>
                    </a:solidFill>
                  </a:tcPr>
                </a:tc>
                <a:tc>
                  <a:txBody>
                    <a:bodyPr/>
                    <a:lstStyle/>
                    <a:p>
                      <a:r>
                        <a:rPr lang="en-US" sz="1300" dirty="0">
                          <a:latin typeface="Montserrat" pitchFamily="2" charset="77"/>
                        </a:rPr>
                        <a:t>Categorizes shapes based on general features</a:t>
                      </a:r>
                    </a:p>
                  </a:txBody>
                  <a:tcPr marL="182880" marR="18288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2D5E4"/>
                    </a:solidFill>
                  </a:tcPr>
                </a:tc>
                <a:tc>
                  <a:txBody>
                    <a:bodyPr/>
                    <a:lstStyle/>
                    <a:p>
                      <a:r>
                        <a:rPr lang="en-US" sz="1300" dirty="0">
                          <a:latin typeface="Montserrat" pitchFamily="2" charset="77"/>
                        </a:rPr>
                        <a:t>Classifies shapes by defining attributes</a:t>
                      </a:r>
                    </a:p>
                  </a:txBody>
                  <a:tcPr marL="182880" marR="18288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9CBBD4"/>
                    </a:solidFill>
                  </a:tcPr>
                </a:tc>
                <a:extLst>
                  <a:ext uri="{0D108BD9-81ED-4DB2-BD59-A6C34878D82A}">
                    <a16:rowId xmlns:a16="http://schemas.microsoft.com/office/drawing/2014/main" val="1116067327"/>
                  </a:ext>
                </a:extLst>
              </a:tr>
              <a:tr h="0">
                <a:tc>
                  <a:txBody>
                    <a:bodyPr/>
                    <a:lstStyle/>
                    <a:p>
                      <a:r>
                        <a:rPr lang="en-US" sz="1300" b="0" dirty="0">
                          <a:latin typeface="Montserrat" pitchFamily="2" charset="77"/>
                        </a:rPr>
                        <a:t>Naming shapes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latin typeface="Montserrat" pitchFamily="2" charset="77"/>
                        </a:rPr>
                        <a:t>Names basic shapes (circles and squares)</a:t>
                      </a:r>
                    </a:p>
                  </a:txBody>
                  <a:tcPr marL="182880" marR="18288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EB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latin typeface="Montserrat" pitchFamily="2" charset="77"/>
                        </a:rPr>
                        <a:t>Learns some two- and three-dimensional shape names</a:t>
                      </a:r>
                    </a:p>
                  </a:txBody>
                  <a:tcPr marL="182880" marR="18288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2D5E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latin typeface="Montserrat" pitchFamily="2" charset="77"/>
                        </a:rPr>
                        <a:t>Learns more two- and three-dimensional shape names</a:t>
                      </a:r>
                    </a:p>
                  </a:txBody>
                  <a:tcPr marL="182880" marR="18288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9CBBD4"/>
                    </a:solidFill>
                  </a:tcPr>
                </a:tc>
                <a:extLst>
                  <a:ext uri="{0D108BD9-81ED-4DB2-BD59-A6C34878D82A}">
                    <a16:rowId xmlns:a16="http://schemas.microsoft.com/office/drawing/2014/main" val="26711894"/>
                  </a:ext>
                </a:extLst>
              </a:tr>
              <a:tr h="613172">
                <a:tc>
                  <a:txBody>
                    <a:bodyPr/>
                    <a:lstStyle/>
                    <a:p>
                      <a:r>
                        <a:rPr lang="en-US" sz="1300" b="0" dirty="0">
                          <a:latin typeface="Montserrat" pitchFamily="2" charset="77"/>
                        </a:rPr>
                        <a:t>Learning about attributes of shapes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300" dirty="0">
                          <a:latin typeface="Montserrat" pitchFamily="2" charset="77"/>
                        </a:rPr>
                        <a:t>Notices shape attributes</a:t>
                      </a:r>
                    </a:p>
                  </a:txBody>
                  <a:tcPr marL="182880" marR="18288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EBF2"/>
                    </a:solidFill>
                  </a:tcPr>
                </a:tc>
                <a:tc>
                  <a:txBody>
                    <a:bodyPr/>
                    <a:lstStyle/>
                    <a:p>
                      <a:r>
                        <a:rPr lang="en-US" sz="1300" dirty="0">
                          <a:latin typeface="Montserrat" pitchFamily="2" charset="77"/>
                        </a:rPr>
                        <a:t>Identifies shape attributes</a:t>
                      </a:r>
                    </a:p>
                  </a:txBody>
                  <a:tcPr marL="182880" marR="18288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2D5E4"/>
                    </a:solidFill>
                  </a:tcPr>
                </a:tc>
                <a:tc>
                  <a:txBody>
                    <a:bodyPr/>
                    <a:lstStyle/>
                    <a:p>
                      <a:r>
                        <a:rPr lang="en-US" sz="1300" dirty="0">
                          <a:latin typeface="Montserrat" pitchFamily="2" charset="77"/>
                        </a:rPr>
                        <a:t>Uses attributes to classify </a:t>
                      </a:r>
                      <a:br>
                        <a:rPr lang="en-US" sz="1300" dirty="0">
                          <a:latin typeface="Montserrat" pitchFamily="2" charset="77"/>
                        </a:rPr>
                      </a:br>
                      <a:r>
                        <a:rPr lang="en-US" sz="1300" dirty="0">
                          <a:latin typeface="Montserrat" pitchFamily="2" charset="77"/>
                        </a:rPr>
                        <a:t>atypical shapes</a:t>
                      </a:r>
                    </a:p>
                  </a:txBody>
                  <a:tcPr marL="182880" marR="18288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9CBBD4"/>
                    </a:solidFill>
                  </a:tcPr>
                </a:tc>
                <a:extLst>
                  <a:ext uri="{0D108BD9-81ED-4DB2-BD59-A6C34878D82A}">
                    <a16:rowId xmlns:a16="http://schemas.microsoft.com/office/drawing/2014/main" val="4210947731"/>
                  </a:ext>
                </a:extLst>
              </a:tr>
              <a:tr h="687350">
                <a:tc>
                  <a:txBody>
                    <a:bodyPr/>
                    <a:lstStyle/>
                    <a:p>
                      <a:r>
                        <a:rPr lang="en-US" sz="1300" b="0" dirty="0">
                          <a:latin typeface="Montserrat" pitchFamily="2" charset="77"/>
                        </a:rPr>
                        <a:t>Composing and decomposing shapes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300" dirty="0">
                          <a:latin typeface="Montserrat" pitchFamily="2" charset="77"/>
                        </a:rPr>
                        <a:t>Not applicable</a:t>
                      </a:r>
                    </a:p>
                  </a:txBody>
                  <a:tcPr marL="182880" marR="18288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EBF2"/>
                    </a:solidFill>
                  </a:tcPr>
                </a:tc>
                <a:tc>
                  <a:txBody>
                    <a:bodyPr/>
                    <a:lstStyle/>
                    <a:p>
                      <a:r>
                        <a:rPr lang="en-US" sz="1300" dirty="0">
                          <a:latin typeface="Montserrat" pitchFamily="2" charset="77"/>
                        </a:rPr>
                        <a:t>Composes new shapes from other shapes</a:t>
                      </a:r>
                    </a:p>
                  </a:txBody>
                  <a:tcPr marL="182880" marR="18288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2D5E4"/>
                    </a:solidFill>
                  </a:tcPr>
                </a:tc>
                <a:tc>
                  <a:txBody>
                    <a:bodyPr/>
                    <a:lstStyle/>
                    <a:p>
                      <a:r>
                        <a:rPr lang="en-US" sz="1300" dirty="0">
                          <a:latin typeface="Montserrat" pitchFamily="2" charset="77"/>
                        </a:rPr>
                        <a:t>Learns about partitioning</a:t>
                      </a:r>
                    </a:p>
                  </a:txBody>
                  <a:tcPr marL="182880" marR="18288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9CBBD4"/>
                    </a:solidFill>
                  </a:tcPr>
                </a:tc>
                <a:extLst>
                  <a:ext uri="{0D108BD9-81ED-4DB2-BD59-A6C34878D82A}">
                    <a16:rowId xmlns:a16="http://schemas.microsoft.com/office/drawing/2014/main" val="1180384307"/>
                  </a:ext>
                </a:extLst>
              </a:tr>
            </a:tbl>
          </a:graphicData>
        </a:graphic>
      </p:graphicFrame>
      <p:sp>
        <p:nvSpPr>
          <p:cNvPr id="3" name="Arrow: Right 2" descr="Arrow pointing from left to right to show progression of infants and toddlers to preschool, TK, and K to early elementary.">
            <a:extLst>
              <a:ext uri="{FF2B5EF4-FFF2-40B4-BE49-F238E27FC236}">
                <a16:creationId xmlns:a16="http://schemas.microsoft.com/office/drawing/2014/main" id="{30A6D76E-E839-413F-A99E-233C2D01F600}"/>
              </a:ext>
            </a:extLst>
          </p:cNvPr>
          <p:cNvSpPr/>
          <p:nvPr/>
        </p:nvSpPr>
        <p:spPr>
          <a:xfrm>
            <a:off x="2288660" y="2383207"/>
            <a:ext cx="9874397" cy="403194"/>
          </a:xfrm>
          <a:prstGeom prst="rightArrow">
            <a:avLst/>
          </a:prstGeom>
          <a:gradFill flip="none" rotWithShape="1">
            <a:gsLst>
              <a:gs pos="33900">
                <a:srgbClr val="B3D1E4"/>
              </a:gs>
              <a:gs pos="0">
                <a:schemeClr val="bg1"/>
              </a:gs>
              <a:gs pos="100000">
                <a:schemeClr val="tx2"/>
              </a:gs>
            </a:gsLst>
            <a:lin ang="0" scaled="1"/>
            <a:tileRect/>
          </a:gradFill>
          <a:ln w="254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spTree>
    <p:extLst>
      <p:ext uri="{BB962C8B-B14F-4D97-AF65-F5344CB8AC3E}">
        <p14:creationId xmlns:p14="http://schemas.microsoft.com/office/powerpoint/2010/main" val="2593676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n-US" b="1" dirty="0">
                <a:solidFill>
                  <a:schemeClr val="bg1"/>
                </a:solidFill>
                <a:latin typeface="Montserrat" pitchFamily="2" charset="77"/>
              </a:rPr>
              <a:t>Session Goals</a:t>
            </a:r>
          </a:p>
        </p:txBody>
      </p:sp>
      <p:sp>
        <p:nvSpPr>
          <p:cNvPr id="3" name="Content Placeholder 2">
            <a:extLst>
              <a:ext uri="{FF2B5EF4-FFF2-40B4-BE49-F238E27FC236}">
                <a16:creationId xmlns:a16="http://schemas.microsoft.com/office/drawing/2014/main" id="{E1718584-69B8-5F62-20C4-A6C61F18891C}"/>
              </a:ext>
            </a:extLst>
          </p:cNvPr>
          <p:cNvSpPr>
            <a:spLocks noGrp="1"/>
          </p:cNvSpPr>
          <p:nvPr>
            <p:ph idx="1"/>
          </p:nvPr>
        </p:nvSpPr>
        <p:spPr/>
        <p:txBody>
          <a:bodyPr>
            <a:normAutofit/>
          </a:bodyPr>
          <a:lstStyle/>
          <a:p>
            <a:pPr>
              <a:spcAft>
                <a:spcPts val="1800"/>
              </a:spcAft>
            </a:pPr>
            <a:r>
              <a:rPr lang="en-US" dirty="0"/>
              <a:t>Explore and play with shapes.</a:t>
            </a:r>
          </a:p>
          <a:p>
            <a:pPr>
              <a:spcAft>
                <a:spcPts val="1800"/>
              </a:spcAft>
            </a:pPr>
            <a:r>
              <a:rPr lang="en-US" dirty="0"/>
              <a:t>Describe five key components of learning about shapes.</a:t>
            </a:r>
          </a:p>
          <a:p>
            <a:pPr>
              <a:spcAft>
                <a:spcPts val="1800"/>
              </a:spcAft>
            </a:pPr>
            <a:r>
              <a:rPr lang="en-US" dirty="0"/>
              <a:t>Review how children develop knowledge and skills in geometry.</a:t>
            </a:r>
          </a:p>
        </p:txBody>
      </p:sp>
    </p:spTree>
    <p:extLst>
      <p:ext uri="{BB962C8B-B14F-4D97-AF65-F5344CB8AC3E}">
        <p14:creationId xmlns:p14="http://schemas.microsoft.com/office/powerpoint/2010/main" val="2687053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6DEC9-E9EA-D8A1-28A8-F44B638758EE}"/>
              </a:ext>
            </a:extLst>
          </p:cNvPr>
          <p:cNvSpPr>
            <a:spLocks noGrp="1"/>
          </p:cNvSpPr>
          <p:nvPr>
            <p:ph type="title"/>
          </p:nvPr>
        </p:nvSpPr>
        <p:spPr>
          <a:xfrm>
            <a:off x="851646" y="237744"/>
            <a:ext cx="10834075" cy="507831"/>
          </a:xfrm>
        </p:spPr>
        <p:txBody>
          <a:bodyPr/>
          <a:lstStyle/>
          <a:p>
            <a:r>
              <a:rPr lang="en-US" dirty="0"/>
              <a:t>Reflect: Mindsets About Geometry </a:t>
            </a:r>
          </a:p>
        </p:txBody>
      </p:sp>
      <p:sp>
        <p:nvSpPr>
          <p:cNvPr id="3" name="Content Placeholder 2">
            <a:extLst>
              <a:ext uri="{FF2B5EF4-FFF2-40B4-BE49-F238E27FC236}">
                <a16:creationId xmlns:a16="http://schemas.microsoft.com/office/drawing/2014/main" id="{20023B83-FB4F-FCF1-DA20-E13F5DD9B238}"/>
              </a:ext>
            </a:extLst>
          </p:cNvPr>
          <p:cNvSpPr>
            <a:spLocks noGrp="1"/>
          </p:cNvSpPr>
          <p:nvPr>
            <p:ph idx="1"/>
          </p:nvPr>
        </p:nvSpPr>
        <p:spPr/>
        <p:txBody>
          <a:bodyPr/>
          <a:lstStyle/>
          <a:p>
            <a:r>
              <a:rPr lang="en-US" dirty="0"/>
              <a:t>When I think about geometry, I feel . . .  </a:t>
            </a:r>
          </a:p>
          <a:p>
            <a:r>
              <a:rPr lang="en-US" dirty="0"/>
              <a:t>A powerful memory I have of geometry is . . .</a:t>
            </a:r>
          </a:p>
          <a:p>
            <a:r>
              <a:rPr lang="en-US" dirty="0"/>
              <a:t>My favorite thing about geometry is . . .</a:t>
            </a:r>
          </a:p>
          <a:p>
            <a:r>
              <a:rPr lang="en-US" dirty="0"/>
              <a:t>What I find challenging about geometry is . . .</a:t>
            </a:r>
          </a:p>
        </p:txBody>
      </p:sp>
    </p:spTree>
    <p:extLst>
      <p:ext uri="{BB962C8B-B14F-4D97-AF65-F5344CB8AC3E}">
        <p14:creationId xmlns:p14="http://schemas.microsoft.com/office/powerpoint/2010/main" val="623142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4A201E-44DB-D1CE-7BEA-DBCFDA52BF06}"/>
              </a:ext>
            </a:extLst>
          </p:cNvPr>
          <p:cNvSpPr>
            <a:spLocks noGrp="1"/>
          </p:cNvSpPr>
          <p:nvPr>
            <p:ph type="title"/>
          </p:nvPr>
        </p:nvSpPr>
        <p:spPr>
          <a:xfrm>
            <a:off x="1146517" y="2718034"/>
            <a:ext cx="6914271" cy="1421928"/>
          </a:xfrm>
        </p:spPr>
        <p:txBody>
          <a:bodyPr/>
          <a:lstStyle/>
          <a:p>
            <a:pPr algn="l"/>
            <a:r>
              <a:rPr lang="en-US" dirty="0"/>
              <a:t>Geometry: </a:t>
            </a:r>
            <a:br>
              <a:rPr lang="en-US" dirty="0"/>
            </a:br>
            <a:r>
              <a:rPr lang="en-US" dirty="0"/>
              <a:t>An Overview</a:t>
            </a:r>
          </a:p>
        </p:txBody>
      </p:sp>
    </p:spTree>
    <p:extLst>
      <p:ext uri="{BB962C8B-B14F-4D97-AF65-F5344CB8AC3E}">
        <p14:creationId xmlns:p14="http://schemas.microsoft.com/office/powerpoint/2010/main" val="2192892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60D3F-A267-B843-0456-DB38FD4B1357}"/>
              </a:ext>
            </a:extLst>
          </p:cNvPr>
          <p:cNvSpPr>
            <a:spLocks noGrp="1"/>
          </p:cNvSpPr>
          <p:nvPr>
            <p:ph type="title"/>
          </p:nvPr>
        </p:nvSpPr>
        <p:spPr/>
        <p:txBody>
          <a:bodyPr/>
          <a:lstStyle/>
          <a:p>
            <a:r>
              <a:rPr lang="en-US" dirty="0"/>
              <a:t>Geometry Defined</a:t>
            </a:r>
          </a:p>
        </p:txBody>
      </p:sp>
      <p:sp>
        <p:nvSpPr>
          <p:cNvPr id="3" name="Content Placeholder 2">
            <a:extLst>
              <a:ext uri="{FF2B5EF4-FFF2-40B4-BE49-F238E27FC236}">
                <a16:creationId xmlns:a16="http://schemas.microsoft.com/office/drawing/2014/main" id="{661DA2D5-FD73-0201-3C44-B6C5CC5A6439}"/>
              </a:ext>
            </a:extLst>
          </p:cNvPr>
          <p:cNvSpPr>
            <a:spLocks noGrp="1"/>
          </p:cNvSpPr>
          <p:nvPr>
            <p:ph idx="1"/>
          </p:nvPr>
        </p:nvSpPr>
        <p:spPr/>
        <p:txBody>
          <a:bodyPr/>
          <a:lstStyle/>
          <a:p>
            <a:pPr marL="0" indent="0">
              <a:buNone/>
            </a:pPr>
            <a:r>
              <a:rPr lang="en-US" dirty="0"/>
              <a:t>Geometry is the math of: </a:t>
            </a:r>
          </a:p>
          <a:p>
            <a:r>
              <a:rPr lang="en-US" dirty="0"/>
              <a:t>Shapes </a:t>
            </a:r>
          </a:p>
          <a:p>
            <a:r>
              <a:rPr lang="en-US" dirty="0"/>
              <a:t>Sizes</a:t>
            </a:r>
          </a:p>
          <a:p>
            <a:r>
              <a:rPr lang="en-US" dirty="0"/>
              <a:t>Angles</a:t>
            </a:r>
          </a:p>
          <a:p>
            <a:r>
              <a:rPr lang="en-US" dirty="0"/>
              <a:t>Points </a:t>
            </a:r>
          </a:p>
          <a:p>
            <a:r>
              <a:rPr lang="en-US" dirty="0"/>
              <a:t>Lines</a:t>
            </a:r>
          </a:p>
          <a:p>
            <a:r>
              <a:rPr lang="en-US" dirty="0"/>
              <a:t>Dimensions</a:t>
            </a:r>
          </a:p>
        </p:txBody>
      </p:sp>
      <p:sp>
        <p:nvSpPr>
          <p:cNvPr id="6" name="TextBox 5">
            <a:extLst>
              <a:ext uri="{FF2B5EF4-FFF2-40B4-BE49-F238E27FC236}">
                <a16:creationId xmlns:a16="http://schemas.microsoft.com/office/drawing/2014/main" id="{B2469A82-87E9-F6E6-9A19-9D7CA2D9498F}"/>
              </a:ext>
            </a:extLst>
          </p:cNvPr>
          <p:cNvSpPr txBox="1"/>
          <p:nvPr/>
        </p:nvSpPr>
        <p:spPr>
          <a:xfrm>
            <a:off x="851646" y="4857045"/>
            <a:ext cx="5244354" cy="276999"/>
          </a:xfrm>
          <a:prstGeom prst="rect">
            <a:avLst/>
          </a:prstGeom>
          <a:noFill/>
        </p:spPr>
        <p:txBody>
          <a:bodyPr wrap="square" rtlCol="0">
            <a:spAutoFit/>
          </a:bodyPr>
          <a:lstStyle/>
          <a:p>
            <a:r>
              <a:rPr lang="en-US" sz="1200" dirty="0">
                <a:solidFill>
                  <a:srgbClr val="767676"/>
                </a:solidFill>
                <a:latin typeface="Montserrat" panose="00000500000000000000" pitchFamily="50" charset="0"/>
              </a:rPr>
              <a:t>Oxford English Dictionary (n.d.)</a:t>
            </a:r>
            <a:endParaRPr lang="en-US" sz="1200" i="1" dirty="0">
              <a:solidFill>
                <a:srgbClr val="767676"/>
              </a:solidFill>
              <a:latin typeface="Montserrat" panose="00000500000000000000" pitchFamily="50" charset="0"/>
            </a:endParaRPr>
          </a:p>
        </p:txBody>
      </p:sp>
      <p:pic>
        <p:nvPicPr>
          <p:cNvPr id="4" name="Content Placeholder 5">
            <a:extLst>
              <a:ext uri="{FF2B5EF4-FFF2-40B4-BE49-F238E27FC236}">
                <a16:creationId xmlns:a16="http://schemas.microsoft.com/office/drawing/2014/main" id="{0250D819-0634-DD15-306E-BC9DB946D1E9}"/>
              </a:ext>
              <a:ext uri="{C183D7F6-B498-43B3-948B-1728B52AA6E4}">
                <adec:decorative xmlns:adec="http://schemas.microsoft.com/office/drawing/2017/decorative" val="1"/>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a:ext>
            </a:extLst>
          </a:blip>
          <a:srcRect/>
          <a:stretch/>
        </p:blipFill>
        <p:spPr>
          <a:xfrm flipH="1">
            <a:off x="6287176" y="958309"/>
            <a:ext cx="5904824" cy="5309487"/>
          </a:xfrm>
          <a:prstGeom prst="rect">
            <a:avLst/>
          </a:prstGeom>
        </p:spPr>
      </p:pic>
    </p:spTree>
    <p:extLst>
      <p:ext uri="{BB962C8B-B14F-4D97-AF65-F5344CB8AC3E}">
        <p14:creationId xmlns:p14="http://schemas.microsoft.com/office/powerpoint/2010/main" val="842668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n-US" b="1" dirty="0">
                <a:solidFill>
                  <a:schemeClr val="bg1"/>
                </a:solidFill>
                <a:latin typeface="Montserrat" pitchFamily="2" charset="77"/>
              </a:rPr>
              <a:t>Geometry Is Everywhere!</a:t>
            </a:r>
          </a:p>
        </p:txBody>
      </p:sp>
      <p:pic>
        <p:nvPicPr>
          <p:cNvPr id="7" name="Picture 6" descr="A person wrapping a gift at a table.">
            <a:extLst>
              <a:ext uri="{FF2B5EF4-FFF2-40B4-BE49-F238E27FC236}">
                <a16:creationId xmlns:a16="http://schemas.microsoft.com/office/drawing/2014/main" id="{48390813-9E42-A535-4221-1BBCE28FEFE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7569" y="1245096"/>
            <a:ext cx="3563354" cy="3481241"/>
          </a:xfrm>
          <a:prstGeom prst="rect">
            <a:avLst/>
          </a:prstGeom>
        </p:spPr>
      </p:pic>
      <p:sp>
        <p:nvSpPr>
          <p:cNvPr id="3" name="Content Placeholder 4">
            <a:extLst>
              <a:ext uri="{FF2B5EF4-FFF2-40B4-BE49-F238E27FC236}">
                <a16:creationId xmlns:a16="http://schemas.microsoft.com/office/drawing/2014/main" id="{5109FDE3-B18A-4622-E45F-91CDFA807FA8}"/>
              </a:ext>
            </a:extLst>
          </p:cNvPr>
          <p:cNvSpPr txBox="1">
            <a:spLocks/>
          </p:cNvSpPr>
          <p:nvPr/>
        </p:nvSpPr>
        <p:spPr>
          <a:xfrm>
            <a:off x="677569" y="4823335"/>
            <a:ext cx="3563352" cy="1210851"/>
          </a:xfrm>
          <a:prstGeom prst="rect">
            <a:avLst/>
          </a:prstGeom>
        </p:spPr>
        <p:txBody>
          <a:bodyPr>
            <a:noAutofit/>
          </a:bodyPr>
          <a:lstStyle>
            <a:lvl1pPr marL="228600" indent="-228600" algn="l" defTabSz="914400" rtl="0" eaLnBrk="1" latinLnBrk="0" hangingPunct="1">
              <a:lnSpc>
                <a:spcPct val="90000"/>
              </a:lnSpc>
              <a:spcBef>
                <a:spcPts val="1000"/>
              </a:spcBef>
              <a:buClr>
                <a:srgbClr val="2078AE"/>
              </a:buClr>
              <a:buFont typeface="Arial" panose="020B0604020202020204" pitchFamily="34" charset="0"/>
              <a:buChar char="•"/>
              <a:defRPr sz="2800" kern="1200">
                <a:solidFill>
                  <a:srgbClr val="0F173D"/>
                </a:solidFill>
                <a:latin typeface="Proxima Nova" panose="02000506030000020004" pitchFamily="50" charset="0"/>
                <a:ea typeface="+mn-ea"/>
                <a:cs typeface="+mn-cs"/>
              </a:defRPr>
            </a:lvl1pPr>
            <a:lvl2pPr marL="685800" indent="-228600" algn="l" defTabSz="914400" rtl="0" eaLnBrk="1" latinLnBrk="0" hangingPunct="1">
              <a:lnSpc>
                <a:spcPct val="90000"/>
              </a:lnSpc>
              <a:spcBef>
                <a:spcPts val="500"/>
              </a:spcBef>
              <a:buClr>
                <a:srgbClr val="2078AE"/>
              </a:buClr>
              <a:buFont typeface="Arial" panose="020B0604020202020204" pitchFamily="34" charset="0"/>
              <a:buChar char="•"/>
              <a:defRPr sz="2400" kern="1200">
                <a:solidFill>
                  <a:srgbClr val="0F173D"/>
                </a:solidFill>
                <a:latin typeface="Proxima Nova" panose="02000506030000020004" pitchFamily="50" charset="0"/>
                <a:ea typeface="+mn-ea"/>
                <a:cs typeface="+mn-cs"/>
              </a:defRPr>
            </a:lvl2pPr>
            <a:lvl3pPr marL="1143000" indent="-228600" algn="l" defTabSz="914400" rtl="0" eaLnBrk="1" latinLnBrk="0" hangingPunct="1">
              <a:lnSpc>
                <a:spcPct val="90000"/>
              </a:lnSpc>
              <a:spcBef>
                <a:spcPts val="500"/>
              </a:spcBef>
              <a:buClr>
                <a:srgbClr val="2078AE"/>
              </a:buClr>
              <a:buFont typeface="Arial" panose="020B0604020202020204" pitchFamily="34" charset="0"/>
              <a:buChar char="•"/>
              <a:defRPr sz="2000" kern="1200">
                <a:solidFill>
                  <a:srgbClr val="0F173D"/>
                </a:solidFill>
                <a:latin typeface="Proxima Nova" panose="02000506030000020004" pitchFamily="50" charset="0"/>
                <a:ea typeface="+mn-ea"/>
                <a:cs typeface="+mn-cs"/>
              </a:defRPr>
            </a:lvl3pPr>
            <a:lvl4pPr marL="1600200" indent="-228600" algn="l" defTabSz="914400" rtl="0" eaLnBrk="1" latinLnBrk="0" hangingPunct="1">
              <a:lnSpc>
                <a:spcPct val="90000"/>
              </a:lnSpc>
              <a:spcBef>
                <a:spcPts val="500"/>
              </a:spcBef>
              <a:buClr>
                <a:srgbClr val="2078AE"/>
              </a:buClr>
              <a:buFont typeface="Arial" panose="020B0604020202020204" pitchFamily="34" charset="0"/>
              <a:buChar char="•"/>
              <a:defRPr sz="1800" kern="1200">
                <a:solidFill>
                  <a:srgbClr val="0F173D"/>
                </a:solidFill>
                <a:latin typeface="Proxima Nova" panose="02000506030000020004" pitchFamily="50" charset="0"/>
                <a:ea typeface="+mn-ea"/>
                <a:cs typeface="+mn-cs"/>
              </a:defRPr>
            </a:lvl4pPr>
            <a:lvl5pPr marL="2057400" indent="-228600" algn="l" defTabSz="914400" rtl="0" eaLnBrk="1" latinLnBrk="0" hangingPunct="1">
              <a:lnSpc>
                <a:spcPct val="90000"/>
              </a:lnSpc>
              <a:spcBef>
                <a:spcPts val="500"/>
              </a:spcBef>
              <a:buClr>
                <a:srgbClr val="2078AE"/>
              </a:buClr>
              <a:buFont typeface="Arial" panose="020B0604020202020204" pitchFamily="34" charset="0"/>
              <a:buChar char="•"/>
              <a:defRPr sz="1800" kern="1200">
                <a:solidFill>
                  <a:srgbClr val="0F173D"/>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3F3F3F"/>
                </a:solidFill>
                <a:effectLst/>
                <a:latin typeface="Montserrat" panose="00000500000000000000" pitchFamily="50" charset="0"/>
                <a:cs typeface="Helvetica" panose="020B0604020202020204" pitchFamily="34" charset="0"/>
              </a:rPr>
              <a:t>Adults use geometry in their everyday lives.</a:t>
            </a:r>
          </a:p>
        </p:txBody>
      </p:sp>
      <p:pic>
        <p:nvPicPr>
          <p:cNvPr id="13" name="Picture 12" descr="A table with several different tools on it that a carpenter might use, including a tape measure, rulers, and tools to measure angles.">
            <a:extLst>
              <a:ext uri="{FF2B5EF4-FFF2-40B4-BE49-F238E27FC236}">
                <a16:creationId xmlns:a16="http://schemas.microsoft.com/office/drawing/2014/main" id="{26A16710-B802-7DB5-33B0-441ECC46FC2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228"/>
          <a:stretch/>
        </p:blipFill>
        <p:spPr>
          <a:xfrm>
            <a:off x="4550100" y="1226270"/>
            <a:ext cx="3301573" cy="3499395"/>
          </a:xfrm>
          <a:prstGeom prst="rect">
            <a:avLst/>
          </a:prstGeom>
        </p:spPr>
      </p:pic>
      <p:sp>
        <p:nvSpPr>
          <p:cNvPr id="10" name="Content Placeholder 4">
            <a:extLst>
              <a:ext uri="{FF2B5EF4-FFF2-40B4-BE49-F238E27FC236}">
                <a16:creationId xmlns:a16="http://schemas.microsoft.com/office/drawing/2014/main" id="{2D866C0F-AF1D-01FA-62F1-3C10A0685A9C}"/>
              </a:ext>
            </a:extLst>
          </p:cNvPr>
          <p:cNvSpPr txBox="1">
            <a:spLocks/>
          </p:cNvSpPr>
          <p:nvPr/>
        </p:nvSpPr>
        <p:spPr>
          <a:xfrm>
            <a:off x="4487006" y="4823334"/>
            <a:ext cx="3364668" cy="12108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2078AE"/>
              </a:buClr>
              <a:buFont typeface="Arial" panose="020B0604020202020204" pitchFamily="34" charset="0"/>
              <a:buChar char="•"/>
              <a:defRPr sz="2800" kern="1200">
                <a:solidFill>
                  <a:srgbClr val="0F173D"/>
                </a:solidFill>
                <a:latin typeface="Proxima Nova" panose="02000506030000020004" pitchFamily="50" charset="0"/>
                <a:ea typeface="+mn-ea"/>
                <a:cs typeface="+mn-cs"/>
              </a:defRPr>
            </a:lvl1pPr>
            <a:lvl2pPr marL="685800" indent="-228600" algn="l" defTabSz="914400" rtl="0" eaLnBrk="1" latinLnBrk="0" hangingPunct="1">
              <a:lnSpc>
                <a:spcPct val="90000"/>
              </a:lnSpc>
              <a:spcBef>
                <a:spcPts val="500"/>
              </a:spcBef>
              <a:buClr>
                <a:srgbClr val="2078AE"/>
              </a:buClr>
              <a:buFont typeface="Arial" panose="020B0604020202020204" pitchFamily="34" charset="0"/>
              <a:buChar char="•"/>
              <a:defRPr sz="2400" kern="1200">
                <a:solidFill>
                  <a:srgbClr val="0F173D"/>
                </a:solidFill>
                <a:latin typeface="Proxima Nova" panose="02000506030000020004" pitchFamily="50" charset="0"/>
                <a:ea typeface="+mn-ea"/>
                <a:cs typeface="+mn-cs"/>
              </a:defRPr>
            </a:lvl2pPr>
            <a:lvl3pPr marL="1143000" indent="-228600" algn="l" defTabSz="914400" rtl="0" eaLnBrk="1" latinLnBrk="0" hangingPunct="1">
              <a:lnSpc>
                <a:spcPct val="90000"/>
              </a:lnSpc>
              <a:spcBef>
                <a:spcPts val="500"/>
              </a:spcBef>
              <a:buClr>
                <a:srgbClr val="2078AE"/>
              </a:buClr>
              <a:buFont typeface="Arial" panose="020B0604020202020204" pitchFamily="34" charset="0"/>
              <a:buChar char="•"/>
              <a:defRPr sz="2000" kern="1200">
                <a:solidFill>
                  <a:srgbClr val="0F173D"/>
                </a:solidFill>
                <a:latin typeface="Proxima Nova" panose="02000506030000020004" pitchFamily="50" charset="0"/>
                <a:ea typeface="+mn-ea"/>
                <a:cs typeface="+mn-cs"/>
              </a:defRPr>
            </a:lvl3pPr>
            <a:lvl4pPr marL="1600200" indent="-228600" algn="l" defTabSz="914400" rtl="0" eaLnBrk="1" latinLnBrk="0" hangingPunct="1">
              <a:lnSpc>
                <a:spcPct val="90000"/>
              </a:lnSpc>
              <a:spcBef>
                <a:spcPts val="500"/>
              </a:spcBef>
              <a:buClr>
                <a:srgbClr val="2078AE"/>
              </a:buClr>
              <a:buFont typeface="Arial" panose="020B0604020202020204" pitchFamily="34" charset="0"/>
              <a:buChar char="•"/>
              <a:defRPr sz="1800" kern="1200">
                <a:solidFill>
                  <a:srgbClr val="0F173D"/>
                </a:solidFill>
                <a:latin typeface="Proxima Nova" panose="02000506030000020004" pitchFamily="50" charset="0"/>
                <a:ea typeface="+mn-ea"/>
                <a:cs typeface="+mn-cs"/>
              </a:defRPr>
            </a:lvl4pPr>
            <a:lvl5pPr marL="2057400" indent="-228600" algn="l" defTabSz="914400" rtl="0" eaLnBrk="1" latinLnBrk="0" hangingPunct="1">
              <a:lnSpc>
                <a:spcPct val="90000"/>
              </a:lnSpc>
              <a:spcBef>
                <a:spcPts val="500"/>
              </a:spcBef>
              <a:buClr>
                <a:srgbClr val="2078AE"/>
              </a:buClr>
              <a:buFont typeface="Arial" panose="020B0604020202020204" pitchFamily="34" charset="0"/>
              <a:buChar char="•"/>
              <a:defRPr sz="1800" kern="1200">
                <a:solidFill>
                  <a:srgbClr val="0F173D"/>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0200"/>
              </a:spcBef>
              <a:buNone/>
            </a:pPr>
            <a:r>
              <a:rPr lang="en-US" sz="2400" dirty="0">
                <a:solidFill>
                  <a:srgbClr val="3F3F3F"/>
                </a:solidFill>
                <a:latin typeface="Montserrat" pitchFamily="2" charset="77"/>
                <a:cs typeface="Helvetica" panose="020B0604020202020204" pitchFamily="34" charset="0"/>
              </a:rPr>
              <a:t>Geometry skills and concepts are applied in many professions.</a:t>
            </a:r>
          </a:p>
        </p:txBody>
      </p:sp>
      <p:pic>
        <p:nvPicPr>
          <p:cNvPr id="5" name="Content Placeholder 5" descr="A child holding a ball while standing among variously shaped playground equipment.">
            <a:extLst>
              <a:ext uri="{FF2B5EF4-FFF2-40B4-BE49-F238E27FC236}">
                <a16:creationId xmlns:a16="http://schemas.microsoft.com/office/drawing/2014/main" id="{6A49D2C7-DD5A-4138-6784-9FDC3DA00B4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160850" y="1234207"/>
            <a:ext cx="3301573" cy="3491458"/>
          </a:xfrm>
          <a:prstGeom prst="rect">
            <a:avLst/>
          </a:prstGeom>
        </p:spPr>
      </p:pic>
      <p:sp>
        <p:nvSpPr>
          <p:cNvPr id="11" name="Content Placeholder 4">
            <a:extLst>
              <a:ext uri="{FF2B5EF4-FFF2-40B4-BE49-F238E27FC236}">
                <a16:creationId xmlns:a16="http://schemas.microsoft.com/office/drawing/2014/main" id="{1B4152C7-448D-C8CE-8C45-FD678B649952}"/>
              </a:ext>
            </a:extLst>
          </p:cNvPr>
          <p:cNvSpPr txBox="1">
            <a:spLocks/>
          </p:cNvSpPr>
          <p:nvPr/>
        </p:nvSpPr>
        <p:spPr>
          <a:xfrm>
            <a:off x="8160850" y="4823335"/>
            <a:ext cx="3301573" cy="12108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2078AE"/>
              </a:buClr>
              <a:buFont typeface="Arial" panose="020B0604020202020204" pitchFamily="34" charset="0"/>
              <a:buChar char="•"/>
              <a:defRPr sz="2800" kern="1200">
                <a:solidFill>
                  <a:srgbClr val="0F173D"/>
                </a:solidFill>
                <a:latin typeface="Proxima Nova" panose="02000506030000020004" pitchFamily="50" charset="0"/>
                <a:ea typeface="+mn-ea"/>
                <a:cs typeface="+mn-cs"/>
              </a:defRPr>
            </a:lvl1pPr>
            <a:lvl2pPr marL="685800" indent="-228600" algn="l" defTabSz="914400" rtl="0" eaLnBrk="1" latinLnBrk="0" hangingPunct="1">
              <a:lnSpc>
                <a:spcPct val="90000"/>
              </a:lnSpc>
              <a:spcBef>
                <a:spcPts val="500"/>
              </a:spcBef>
              <a:buClr>
                <a:srgbClr val="2078AE"/>
              </a:buClr>
              <a:buFont typeface="Arial" panose="020B0604020202020204" pitchFamily="34" charset="0"/>
              <a:buChar char="•"/>
              <a:defRPr sz="2400" kern="1200">
                <a:solidFill>
                  <a:srgbClr val="0F173D"/>
                </a:solidFill>
                <a:latin typeface="Proxima Nova" panose="02000506030000020004" pitchFamily="50" charset="0"/>
                <a:ea typeface="+mn-ea"/>
                <a:cs typeface="+mn-cs"/>
              </a:defRPr>
            </a:lvl2pPr>
            <a:lvl3pPr marL="1143000" indent="-228600" algn="l" defTabSz="914400" rtl="0" eaLnBrk="1" latinLnBrk="0" hangingPunct="1">
              <a:lnSpc>
                <a:spcPct val="90000"/>
              </a:lnSpc>
              <a:spcBef>
                <a:spcPts val="500"/>
              </a:spcBef>
              <a:buClr>
                <a:srgbClr val="2078AE"/>
              </a:buClr>
              <a:buFont typeface="Arial" panose="020B0604020202020204" pitchFamily="34" charset="0"/>
              <a:buChar char="•"/>
              <a:defRPr sz="2000" kern="1200">
                <a:solidFill>
                  <a:srgbClr val="0F173D"/>
                </a:solidFill>
                <a:latin typeface="Proxima Nova" panose="02000506030000020004" pitchFamily="50" charset="0"/>
                <a:ea typeface="+mn-ea"/>
                <a:cs typeface="+mn-cs"/>
              </a:defRPr>
            </a:lvl3pPr>
            <a:lvl4pPr marL="1600200" indent="-228600" algn="l" defTabSz="914400" rtl="0" eaLnBrk="1" latinLnBrk="0" hangingPunct="1">
              <a:lnSpc>
                <a:spcPct val="90000"/>
              </a:lnSpc>
              <a:spcBef>
                <a:spcPts val="500"/>
              </a:spcBef>
              <a:buClr>
                <a:srgbClr val="2078AE"/>
              </a:buClr>
              <a:buFont typeface="Arial" panose="020B0604020202020204" pitchFamily="34" charset="0"/>
              <a:buChar char="•"/>
              <a:defRPr sz="1800" kern="1200">
                <a:solidFill>
                  <a:srgbClr val="0F173D"/>
                </a:solidFill>
                <a:latin typeface="Proxima Nova" panose="02000506030000020004" pitchFamily="50" charset="0"/>
                <a:ea typeface="+mn-ea"/>
                <a:cs typeface="+mn-cs"/>
              </a:defRPr>
            </a:lvl4pPr>
            <a:lvl5pPr marL="2057400" indent="-228600" algn="l" defTabSz="914400" rtl="0" eaLnBrk="1" latinLnBrk="0" hangingPunct="1">
              <a:lnSpc>
                <a:spcPct val="90000"/>
              </a:lnSpc>
              <a:spcBef>
                <a:spcPts val="500"/>
              </a:spcBef>
              <a:buClr>
                <a:srgbClr val="2078AE"/>
              </a:buClr>
              <a:buFont typeface="Arial" panose="020B0604020202020204" pitchFamily="34" charset="0"/>
              <a:buChar char="•"/>
              <a:defRPr sz="1800" kern="1200">
                <a:solidFill>
                  <a:srgbClr val="0F173D"/>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7200"/>
              </a:spcBef>
              <a:buNone/>
            </a:pPr>
            <a:r>
              <a:rPr lang="en-US" sz="2400" dirty="0">
                <a:solidFill>
                  <a:srgbClr val="3F3F3F"/>
                </a:solidFill>
                <a:latin typeface="Montserrat" pitchFamily="2" charset="77"/>
                <a:cs typeface="Helvetica" panose="020B0604020202020204" pitchFamily="34" charset="0"/>
              </a:rPr>
              <a:t>Children use geometry in their everyday play and routines.</a:t>
            </a:r>
          </a:p>
        </p:txBody>
      </p:sp>
    </p:spTree>
    <p:extLst>
      <p:ext uri="{BB962C8B-B14F-4D97-AF65-F5344CB8AC3E}">
        <p14:creationId xmlns:p14="http://schemas.microsoft.com/office/powerpoint/2010/main" val="3912840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BD8AA33F-621F-E52D-5428-702F4FB16A6E}"/>
              </a:ext>
            </a:extLst>
          </p:cNvPr>
          <p:cNvSpPr>
            <a:spLocks noGrp="1"/>
          </p:cNvSpPr>
          <p:nvPr>
            <p:ph type="title"/>
          </p:nvPr>
        </p:nvSpPr>
        <p:spPr>
          <a:xfrm>
            <a:off x="1187434" y="2042651"/>
            <a:ext cx="4034118" cy="3735311"/>
          </a:xfrm>
        </p:spPr>
        <p:txBody>
          <a:bodyPr/>
          <a:lstStyle/>
          <a:p>
            <a:pPr algn="ctr"/>
            <a:r>
              <a:rPr lang="en-US" sz="4900" b="1" dirty="0">
                <a:solidFill>
                  <a:schemeClr val="bg1"/>
                </a:solidFill>
                <a:latin typeface="Montserrat" pitchFamily="2" charset="77"/>
              </a:rPr>
              <a:t>Play:</a:t>
            </a:r>
            <a:r>
              <a:rPr lang="en-US" dirty="0">
                <a:solidFill>
                  <a:schemeClr val="bg1"/>
                </a:solidFill>
                <a:latin typeface="Montserrat" pitchFamily="2" charset="77"/>
              </a:rPr>
              <a:t> </a:t>
            </a:r>
            <a:br>
              <a:rPr lang="en-US" dirty="0">
                <a:solidFill>
                  <a:schemeClr val="bg1"/>
                </a:solidFill>
                <a:latin typeface="Montserrat" pitchFamily="2" charset="77"/>
              </a:rPr>
            </a:br>
            <a:r>
              <a:rPr lang="en-US" sz="4800" dirty="0">
                <a:solidFill>
                  <a:schemeClr val="bg1"/>
                </a:solidFill>
                <a:latin typeface="Montserrat" pitchFamily="2" charset="77"/>
              </a:rPr>
              <a:t>Pull-Up Polyhedra</a:t>
            </a:r>
          </a:p>
        </p:txBody>
      </p:sp>
      <p:pic>
        <p:nvPicPr>
          <p:cNvPr id="4" name="Content Placeholder 6" descr="A shape net of a cube, meaning what a cube would look like when opened and laid flat.">
            <a:extLst>
              <a:ext uri="{FF2B5EF4-FFF2-40B4-BE49-F238E27FC236}">
                <a16:creationId xmlns:a16="http://schemas.microsoft.com/office/drawing/2014/main" id="{F5CFBB60-EEE7-000E-8EE3-D47ADE32B73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0" y="1472094"/>
            <a:ext cx="5257800" cy="3918575"/>
          </a:xfrm>
          <a:prstGeom prst="rect">
            <a:avLst/>
          </a:prstGeom>
        </p:spPr>
      </p:pic>
    </p:spTree>
    <p:extLst>
      <p:ext uri="{BB962C8B-B14F-4D97-AF65-F5344CB8AC3E}">
        <p14:creationId xmlns:p14="http://schemas.microsoft.com/office/powerpoint/2010/main" val="2258638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93B1AA-16EC-A3C0-E6AA-B5E8BEE28324}"/>
              </a:ext>
            </a:extLst>
          </p:cNvPr>
          <p:cNvSpPr>
            <a:spLocks noGrp="1"/>
          </p:cNvSpPr>
          <p:nvPr>
            <p:ph type="title"/>
          </p:nvPr>
        </p:nvSpPr>
        <p:spPr/>
        <p:txBody>
          <a:bodyPr/>
          <a:lstStyle/>
          <a:p>
            <a:r>
              <a:rPr lang="en-US" dirty="0"/>
              <a:t>Discuss: Pull-Up Polyhedra</a:t>
            </a:r>
          </a:p>
        </p:txBody>
      </p:sp>
      <p:sp>
        <p:nvSpPr>
          <p:cNvPr id="5" name="Content Placeholder 4">
            <a:extLst>
              <a:ext uri="{FF2B5EF4-FFF2-40B4-BE49-F238E27FC236}">
                <a16:creationId xmlns:a16="http://schemas.microsoft.com/office/drawing/2014/main" id="{813E31EE-A839-88AA-CD66-E4CD8E5394F1}"/>
              </a:ext>
            </a:extLst>
          </p:cNvPr>
          <p:cNvSpPr>
            <a:spLocks noGrp="1"/>
          </p:cNvSpPr>
          <p:nvPr>
            <p:ph idx="1"/>
          </p:nvPr>
        </p:nvSpPr>
        <p:spPr/>
        <p:txBody>
          <a:bodyPr/>
          <a:lstStyle/>
          <a:p>
            <a:pPr marL="514350" indent="-514350">
              <a:spcBef>
                <a:spcPts val="0"/>
              </a:spcBef>
              <a:spcAft>
                <a:spcPts val="3000"/>
              </a:spcAft>
              <a:buFont typeface="+mj-lt"/>
              <a:buAutoNum type="arabicPeriod"/>
              <a:tabLst>
                <a:tab pos="914400" algn="l"/>
              </a:tabLst>
            </a:pPr>
            <a:r>
              <a:rPr lang="en-US" dirty="0"/>
              <a:t>What did you notice about your object when you pulled the yarn?</a:t>
            </a:r>
          </a:p>
          <a:p>
            <a:pPr marL="514350" indent="-514350">
              <a:spcBef>
                <a:spcPts val="0"/>
              </a:spcBef>
              <a:spcAft>
                <a:spcPts val="3000"/>
              </a:spcAft>
              <a:buFont typeface="+mj-lt"/>
              <a:buAutoNum type="arabicPeriod"/>
              <a:tabLst>
                <a:tab pos="914400" algn="l"/>
              </a:tabLst>
            </a:pPr>
            <a:r>
              <a:rPr lang="en-US" dirty="0"/>
              <a:t>Could you weave the yarn through the holes in a different way to create the same object?</a:t>
            </a:r>
          </a:p>
          <a:p>
            <a:pPr marL="514350" indent="-514350">
              <a:spcBef>
                <a:spcPts val="0"/>
              </a:spcBef>
              <a:spcAft>
                <a:spcPts val="3000"/>
              </a:spcAft>
              <a:buFont typeface="+mj-lt"/>
              <a:buAutoNum type="arabicPeriod"/>
              <a:tabLst>
                <a:tab pos="914400" algn="l"/>
              </a:tabLst>
            </a:pPr>
            <a:r>
              <a:rPr lang="en-US" dirty="0"/>
              <a:t>What other polyhedra could you create using this method?</a:t>
            </a:r>
          </a:p>
        </p:txBody>
      </p:sp>
    </p:spTree>
    <p:extLst>
      <p:ext uri="{BB962C8B-B14F-4D97-AF65-F5344CB8AC3E}">
        <p14:creationId xmlns:p14="http://schemas.microsoft.com/office/powerpoint/2010/main" val="1546368975"/>
      </p:ext>
    </p:extLst>
  </p:cSld>
  <p:clrMapOvr>
    <a:masterClrMapping/>
  </p:clrMapOvr>
</p:sld>
</file>

<file path=ppt/theme/theme1.xml><?xml version="1.0" encoding="utf-8"?>
<a:theme xmlns:a="http://schemas.openxmlformats.org/drawingml/2006/main" name="Office Theme">
  <a:themeElements>
    <a:clrScheme name="Custom 33">
      <a:dk1>
        <a:srgbClr val="140A14"/>
      </a:dk1>
      <a:lt1>
        <a:srgbClr val="FFFFFF"/>
      </a:lt1>
      <a:dk2>
        <a:srgbClr val="2078AE"/>
      </a:dk2>
      <a:lt2>
        <a:srgbClr val="E7E6E6"/>
      </a:lt2>
      <a:accent1>
        <a:srgbClr val="34817E"/>
      </a:accent1>
      <a:accent2>
        <a:srgbClr val="CC4400"/>
      </a:accent2>
      <a:accent3>
        <a:srgbClr val="8948A3"/>
      </a:accent3>
      <a:accent4>
        <a:srgbClr val="D3318A"/>
      </a:accent4>
      <a:accent5>
        <a:srgbClr val="140A14"/>
      </a:accent5>
      <a:accent6>
        <a:srgbClr val="D3318A"/>
      </a:accent6>
      <a:hlink>
        <a:srgbClr val="002EE9"/>
      </a:hlink>
      <a:folHlink>
        <a:srgbClr val="CC44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pattFill prst="pct5">
          <a:fgClr>
            <a:schemeClr val="accent3"/>
          </a:fgClr>
          <a:bgClr>
            <a:schemeClr val="bg1"/>
          </a:bgClr>
        </a:patt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15796</TotalTime>
  <Words>5269</Words>
  <Application>Microsoft Macintosh PowerPoint</Application>
  <PresentationFormat>Widescreen</PresentationFormat>
  <Paragraphs>309</Paragraphs>
  <Slides>22</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Courier New</vt:lpstr>
      <vt:lpstr>Symbol</vt:lpstr>
      <vt:lpstr>Arial</vt:lpstr>
      <vt:lpstr>Montserrat SemiBold</vt:lpstr>
      <vt:lpstr>Montserrat</vt:lpstr>
      <vt:lpstr>Wingdings</vt:lpstr>
      <vt:lpstr>Poppins</vt:lpstr>
      <vt:lpstr>Montserrat Medium</vt:lpstr>
      <vt:lpstr>Office Theme</vt:lpstr>
      <vt:lpstr>Introduction to Geometry: Birth–8 Years</vt:lpstr>
      <vt:lpstr>Acknowledgments</vt:lpstr>
      <vt:lpstr>Session Goals</vt:lpstr>
      <vt:lpstr>Reflect: Mindsets About Geometry </vt:lpstr>
      <vt:lpstr>Geometry:  An Overview</vt:lpstr>
      <vt:lpstr>Geometry Defined</vt:lpstr>
      <vt:lpstr>Geometry Is Everywhere!</vt:lpstr>
      <vt:lpstr>Play:  Pull-Up Polyhedra</vt:lpstr>
      <vt:lpstr>Discuss: Pull-Up Polyhedra</vt:lpstr>
      <vt:lpstr>Learning About Shapes</vt:lpstr>
      <vt:lpstr>Five Components of  Learning About Shapes</vt:lpstr>
      <vt:lpstr>Perceiving Similarities and Differences</vt:lpstr>
      <vt:lpstr>Classifying Shapes</vt:lpstr>
      <vt:lpstr>Classifying Shapes: Variations in Shapes</vt:lpstr>
      <vt:lpstr>Classifying Shapes: Typical and Atypical Shapes</vt:lpstr>
      <vt:lpstr>Naming Two-Dimensional Shapes</vt:lpstr>
      <vt:lpstr>Quadrilateral Shape Family</vt:lpstr>
      <vt:lpstr>Naming Three-Dimensional Shapes</vt:lpstr>
      <vt:lpstr>What Are Shape Attributes?</vt:lpstr>
      <vt:lpstr>Learning About the Attributes of Shapes</vt:lpstr>
      <vt:lpstr>Composing and Decomposing Shapes</vt:lpstr>
      <vt:lpstr>Overview of Children’s Knowledge of Shapes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Reff</dc:creator>
  <cp:lastModifiedBy>Sophie Savelkouls</cp:lastModifiedBy>
  <cp:revision>990</cp:revision>
  <cp:lastPrinted>2023-08-03T16:24:27Z</cp:lastPrinted>
  <dcterms:created xsi:type="dcterms:W3CDTF">2023-04-18T19:26:52Z</dcterms:created>
  <dcterms:modified xsi:type="dcterms:W3CDTF">2025-05-16T20:52:44Z</dcterms:modified>
</cp:coreProperties>
</file>