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5"/>
  </p:notesMasterIdLst>
  <p:handoutMasterIdLst>
    <p:handoutMasterId r:id="rId26"/>
  </p:handoutMasterIdLst>
  <p:sldIdLst>
    <p:sldId id="271" r:id="rId2"/>
    <p:sldId id="418" r:id="rId3"/>
    <p:sldId id="391" r:id="rId4"/>
    <p:sldId id="396" r:id="rId5"/>
    <p:sldId id="397" r:id="rId6"/>
    <p:sldId id="398" r:id="rId7"/>
    <p:sldId id="408" r:id="rId8"/>
    <p:sldId id="328" r:id="rId9"/>
    <p:sldId id="394" r:id="rId10"/>
    <p:sldId id="392" r:id="rId11"/>
    <p:sldId id="417" r:id="rId12"/>
    <p:sldId id="409" r:id="rId13"/>
    <p:sldId id="410" r:id="rId14"/>
    <p:sldId id="393" r:id="rId15"/>
    <p:sldId id="399" r:id="rId16"/>
    <p:sldId id="400" r:id="rId17"/>
    <p:sldId id="415" r:id="rId18"/>
    <p:sldId id="401" r:id="rId19"/>
    <p:sldId id="411" r:id="rId20"/>
    <p:sldId id="412" r:id="rId21"/>
    <p:sldId id="413" r:id="rId22"/>
    <p:sldId id="414" r:id="rId23"/>
    <p:sldId id="416" r:id="rId24"/>
  </p:sldIdLst>
  <p:sldSz cx="12192000" cy="6858000"/>
  <p:notesSz cx="6858000" cy="9144000"/>
  <p:embeddedFontLst>
    <p:embeddedFont>
      <p:font typeface="Montserrat" pitchFamily="2" charset="77"/>
      <p:regular r:id="rId27"/>
      <p:bold r:id="rId28"/>
      <p:italic r:id="rId29"/>
      <p:boldItalic r:id="rId30"/>
    </p:embeddedFont>
    <p:embeddedFont>
      <p:font typeface="Montserrat ExtraLight" pitchFamily="2" charset="77"/>
      <p:regular r:id="rId31"/>
      <p:italic r:id="rId32"/>
    </p:embeddedFont>
    <p:embeddedFont>
      <p:font typeface="Montserrat Medium" panose="020F0502020204030204" pitchFamily="34" charset="0"/>
      <p:regular r:id="rId33"/>
      <p:italic r:id="rId34"/>
    </p:embeddedFont>
    <p:embeddedFont>
      <p:font typeface="Montserrat SemiBold" panose="020F0502020204030204" pitchFamily="34" charset="0"/>
      <p:regular r:id="rId35"/>
      <p:bold r:id="rId36"/>
      <p:italic r:id="rId37"/>
      <p:boldItalic r:id="rId38"/>
    </p:embeddedFont>
    <p:embeddedFont>
      <p:font typeface="Poppins" pitchFamily="2" charset="77"/>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9CA113-AFD8-E97A-6087-C112A41FDF0B}" name="Faith Polk" initials="FP" userId="S::fpolk@wested.org::befa10be-b4ea-495c-9eea-611b0a1c5299" providerId="AD"/>
  <p188:author id="{40911A1F-C56F-4248-15C9-66E8B6EFD315}" name="Sophie Savelkouls" initials="SS" userId="S::ssavelk@wested.org::a9c89b22-c766-400c-bbb4-dfb85c67446b" providerId="AD"/>
  <p188:author id="{2E7F6C22-96CD-BF6B-EE26-D32479E1E081}" name="Naomi Reeley" initials="" userId="S::nreeley@fcoe.org::4984995a-aa98-4a1a-89ef-a5f55b9ede08" providerId="AD"/>
  <p188:author id="{0448D035-44C4-75C2-EBF5-5D12986F7A52}" name="Grace Srinivasiah" initials="GS" userId="f3jIlVEJi5JGNhK/P3AVhnhRUzEb4tjq12Dl15h0GAE=" providerId="None"/>
  <p188:author id="{B8EAE73C-AAD0-091B-5543-C813901EA72E}" name="Joanna Azar" initials="JA" userId="S::jazar@wested.org::c4416e25-9d96-496b-a48c-5917e8dac7e1" providerId="AD"/>
  <p188:author id="{990F5A61-37B3-57C3-4E8D-1D794B946607}" name="Amy Reff" initials="AR" userId="Amy Reff" providerId="None"/>
  <p188:author id="{EAA301A4-B75A-A1BE-5F28-A94824ECC9EA}" name="Jennifer Marcella-Burdett" initials="JMB" userId="S::jmarcel@wested.org::7bb72cd4-8a93-4d3d-bbaf-2fb849e050f8" providerId="AD"/>
  <p188:author id="{B6FF2CA4-29E1-C7D6-15CF-1D85CC6271BB}" name="Faith Polk" initials="FP" userId="KV9WgvvVfEWDbw7ayEsi/+xHGimnxB9n6dFySPqgyhc=" providerId="None"/>
  <p188:author id="{389332B7-C2DD-2978-57D9-239A0E4DEDD1}" name="Alexander, Alexandra Danielle" initials="AAD" userId="S::a.moore9@umiami.edu::ac95dc42-4e6c-400e-9629-229f3db47f90" providerId="AD"/>
  <p188:author id="{15D619C2-DFBB-A677-3FF9-D19B52E1FD15}" name="Osnat Zur" initials="OZ" userId="S::ozur@wested.org::7862ed05-c173-4c07-b416-82df587f5b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F173D"/>
    <a:srgbClr val="D8E4EE"/>
    <a:srgbClr val="2078B0"/>
    <a:srgbClr val="8AADCB"/>
    <a:srgbClr val="9DBAD4"/>
    <a:srgbClr val="2078AE"/>
    <a:srgbClr val="E9EBFD"/>
    <a:srgbClr val="767676"/>
    <a:srgbClr val="327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A1E71B-DBD3-42ED-A226-D7B8C28AF362}" v="12" dt="2025-04-25T23:50:42.7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67" autoAdjust="0"/>
    <p:restoredTop sz="75102" autoAdjust="0"/>
  </p:normalViewPr>
  <p:slideViewPr>
    <p:cSldViewPr snapToGrid="0">
      <p:cViewPr varScale="1">
        <p:scale>
          <a:sx n="94" d="100"/>
          <a:sy n="94" d="100"/>
        </p:scale>
        <p:origin x="2208" y="20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98" d="100"/>
          <a:sy n="98" d="100"/>
        </p:scale>
        <p:origin x="2453" y="-217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Srinivasiah" userId="cMuhFhg7b1RDMEKSa8rqjeqIVOrE1KnoxrT28eed3PM=" providerId="None" clId="Web-{B09FC51E-F389-4997-A921-5547CF9EDA00}"/>
    <pc:docChg chg="modSld">
      <pc:chgData name="Grace Srinivasiah" userId="cMuhFhg7b1RDMEKSa8rqjeqIVOrE1KnoxrT28eed3PM=" providerId="None" clId="Web-{B09FC51E-F389-4997-A921-5547CF9EDA00}" dt="2025-01-30T18:02:05.817" v="1"/>
      <pc:docMkLst>
        <pc:docMk/>
      </pc:docMkLst>
      <pc:sldChg chg="modNotes">
        <pc:chgData name="Grace Srinivasiah" userId="cMuhFhg7b1RDMEKSa8rqjeqIVOrE1KnoxrT28eed3PM=" providerId="None" clId="Web-{B09FC51E-F389-4997-A921-5547CF9EDA00}" dt="2025-01-30T18:02:05.817" v="1"/>
        <pc:sldMkLst>
          <pc:docMk/>
          <pc:sldMk cId="2907974597" sldId="418"/>
        </pc:sldMkLst>
      </pc:sldChg>
    </pc:docChg>
  </pc:docChgLst>
  <pc:docChgLst>
    <pc:chgData name="Grace Srinivasiah" userId="cMuhFhg7b1RDMEKSa8rqjeqIVOrE1KnoxrT28eed3PM=" providerId="None" clId="Web-{A7A1E71B-DBD3-42ED-A226-D7B8C28AF362}"/>
    <pc:docChg chg="modSld">
      <pc:chgData name="Grace Srinivasiah" userId="cMuhFhg7b1RDMEKSa8rqjeqIVOrE1KnoxrT28eed3PM=" providerId="None" clId="Web-{A7A1E71B-DBD3-42ED-A226-D7B8C28AF362}" dt="2025-04-25T23:56:02.607" v="50"/>
      <pc:docMkLst>
        <pc:docMk/>
      </pc:docMkLst>
      <pc:sldChg chg="modNotes">
        <pc:chgData name="Grace Srinivasiah" userId="cMuhFhg7b1RDMEKSa8rqjeqIVOrE1KnoxrT28eed3PM=" providerId="None" clId="Web-{A7A1E71B-DBD3-42ED-A226-D7B8C28AF362}" dt="2025-04-25T23:56:02.607" v="50"/>
        <pc:sldMkLst>
          <pc:docMk/>
          <pc:sldMk cId="623142082" sldId="396"/>
        </pc:sldMkLst>
      </pc:sldChg>
      <pc:sldChg chg="modSp modNotes">
        <pc:chgData name="Grace Srinivasiah" userId="cMuhFhg7b1RDMEKSa8rqjeqIVOrE1KnoxrT28eed3PM=" providerId="None" clId="Web-{A7A1E71B-DBD3-42ED-A226-D7B8C28AF362}" dt="2025-04-25T23:51:40.697" v="31"/>
        <pc:sldMkLst>
          <pc:docMk/>
          <pc:sldMk cId="614634940" sldId="401"/>
        </pc:sldMkLst>
        <pc:spChg chg="mod">
          <ac:chgData name="Grace Srinivasiah" userId="cMuhFhg7b1RDMEKSa8rqjeqIVOrE1KnoxrT28eed3PM=" providerId="None" clId="Web-{A7A1E71B-DBD3-42ED-A226-D7B8C28AF362}" dt="2025-04-25T23:50:42.724" v="12" actId="20577"/>
          <ac:spMkLst>
            <pc:docMk/>
            <pc:sldMk cId="614634940" sldId="401"/>
            <ac:spMk id="2" creationId="{79A86EB8-D790-F248-626B-9E590DA0686B}"/>
          </ac:spMkLst>
        </pc:spChg>
      </pc:sldChg>
      <pc:sldChg chg="modNotes">
        <pc:chgData name="Grace Srinivasiah" userId="cMuhFhg7b1RDMEKSa8rqjeqIVOrE1KnoxrT28eed3PM=" providerId="None" clId="Web-{A7A1E71B-DBD3-42ED-A226-D7B8C28AF362}" dt="2025-04-25T23:53:05.735" v="37"/>
        <pc:sldMkLst>
          <pc:docMk/>
          <pc:sldMk cId="4102728826" sldId="411"/>
        </pc:sldMkLst>
      </pc:sldChg>
      <pc:sldChg chg="modNotes">
        <pc:chgData name="Grace Srinivasiah" userId="cMuhFhg7b1RDMEKSa8rqjeqIVOrE1KnoxrT28eed3PM=" providerId="None" clId="Web-{A7A1E71B-DBD3-42ED-A226-D7B8C28AF362}" dt="2025-04-25T23:53:30.799" v="41"/>
        <pc:sldMkLst>
          <pc:docMk/>
          <pc:sldMk cId="4110972427" sldId="413"/>
        </pc:sldMkLst>
      </pc:sldChg>
      <pc:sldChg chg="modNotes">
        <pc:chgData name="Grace Srinivasiah" userId="cMuhFhg7b1RDMEKSa8rqjeqIVOrE1KnoxrT28eed3PM=" providerId="None" clId="Web-{A7A1E71B-DBD3-42ED-A226-D7B8C28AF362}" dt="2025-04-25T23:55:23.901" v="47"/>
        <pc:sldMkLst>
          <pc:docMk/>
          <pc:sldMk cId="3150502317" sldId="414"/>
        </pc:sldMkLst>
      </pc:sldChg>
      <pc:sldChg chg="modNotes">
        <pc:chgData name="Grace Srinivasiah" userId="cMuhFhg7b1RDMEKSa8rqjeqIVOrE1KnoxrT28eed3PM=" providerId="None" clId="Web-{A7A1E71B-DBD3-42ED-A226-D7B8C28AF362}" dt="2025-04-25T23:49:20.656" v="6"/>
        <pc:sldMkLst>
          <pc:docMk/>
          <pc:sldMk cId="3292584407" sldId="41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D6AB6-348E-384E-9C15-23F721B7C2CD}" type="doc">
      <dgm:prSet loTypeId="urn:microsoft.com/office/officeart/2005/8/layout/vList2" loCatId="" qsTypeId="urn:microsoft.com/office/officeart/2005/8/quickstyle/simple1" qsCatId="simple" csTypeId="urn:microsoft.com/office/officeart/2005/8/colors/accent1_1" csCatId="accent1" phldr="1"/>
      <dgm:spPr/>
      <dgm:t>
        <a:bodyPr/>
        <a:lstStyle/>
        <a:p>
          <a:endParaRPr lang="en-US"/>
        </a:p>
      </dgm:t>
    </dgm:pt>
    <dgm:pt modelId="{8769C50C-E863-1942-AA2A-4BB4313504E2}">
      <dgm:prSet phldrT="[Text]" custT="1"/>
      <dgm:spPr>
        <a:ln>
          <a:solidFill>
            <a:schemeClr val="tx2"/>
          </a:solidFill>
        </a:ln>
      </dgm:spPr>
      <dgm:t>
        <a:bodyPr/>
        <a:lstStyle/>
        <a:p>
          <a:r>
            <a:rPr lang="es-ES_tradnl" sz="2800" b="0" noProof="0" dirty="0">
              <a:latin typeface="Montserrat" pitchFamily="2" charset="77"/>
            </a:rPr>
            <a:t>Percibir similitudes y diferencias</a:t>
          </a:r>
          <a:endParaRPr lang="en-US" sz="2800" b="0" dirty="0">
            <a:latin typeface="Montserrat" pitchFamily="2" charset="77"/>
          </a:endParaRPr>
        </a:p>
      </dgm:t>
    </dgm:pt>
    <dgm:pt modelId="{0F9FC8CF-8F9E-2942-9545-289DDF1037C6}" type="parTrans" cxnId="{AC58F36A-368B-EC47-9132-CB20D56AE6CB}">
      <dgm:prSet/>
      <dgm:spPr/>
      <dgm:t>
        <a:bodyPr/>
        <a:lstStyle/>
        <a:p>
          <a:endParaRPr lang="en-US"/>
        </a:p>
      </dgm:t>
    </dgm:pt>
    <dgm:pt modelId="{A2352D8A-C4EC-A84A-821D-3A59FB15D321}" type="sibTrans" cxnId="{AC58F36A-368B-EC47-9132-CB20D56AE6CB}">
      <dgm:prSet/>
      <dgm:spPr/>
      <dgm:t>
        <a:bodyPr/>
        <a:lstStyle/>
        <a:p>
          <a:endParaRPr lang="en-US"/>
        </a:p>
      </dgm:t>
    </dgm:pt>
    <dgm:pt modelId="{AFFFB61D-604F-3D48-8DE0-33093C599F46}">
      <dgm:prSet phldrT="[Text]"/>
      <dgm:spPr>
        <a:ln>
          <a:solidFill>
            <a:schemeClr val="tx2"/>
          </a:solidFill>
        </a:ln>
      </dgm:spPr>
      <dgm:t>
        <a:bodyPr/>
        <a:lstStyle/>
        <a:p>
          <a:r>
            <a:rPr lang="es-ES_tradnl" b="0" noProof="0" dirty="0">
              <a:latin typeface="Montserrat" pitchFamily="2" charset="77"/>
            </a:rPr>
            <a:t>Clasificar las formas</a:t>
          </a:r>
          <a:endParaRPr lang="en-US" b="0" dirty="0">
            <a:latin typeface="Montserrat" pitchFamily="2" charset="77"/>
          </a:endParaRPr>
        </a:p>
      </dgm:t>
      <dgm:extLst>
        <a:ext uri="{E40237B7-FDA0-4F09-8148-C483321AD2D9}">
          <dgm14:cNvPr xmlns:dgm14="http://schemas.microsoft.com/office/drawing/2010/diagram" id="0" name="" descr="Percibir similitudes y diferencias.&#10;Clasificar las formas.&#10;Nombrar las formas.&#10;Aprender sobre los atributos de las formas.&#10;Componer y descomponer las formas.&#10;"/>
        </a:ext>
      </dgm:extLst>
    </dgm:pt>
    <dgm:pt modelId="{F32321B9-EB17-C045-8E01-8E9ECDEA879A}" type="parTrans" cxnId="{F88480D5-8BD8-B64D-8C59-A0017D028EC6}">
      <dgm:prSet/>
      <dgm:spPr/>
      <dgm:t>
        <a:bodyPr/>
        <a:lstStyle/>
        <a:p>
          <a:endParaRPr lang="en-US"/>
        </a:p>
      </dgm:t>
    </dgm:pt>
    <dgm:pt modelId="{0805D011-60F3-A248-8292-5A6285AE3A89}" type="sibTrans" cxnId="{F88480D5-8BD8-B64D-8C59-A0017D028EC6}">
      <dgm:prSet/>
      <dgm:spPr/>
      <dgm:t>
        <a:bodyPr/>
        <a:lstStyle/>
        <a:p>
          <a:endParaRPr lang="en-US"/>
        </a:p>
      </dgm:t>
    </dgm:pt>
    <dgm:pt modelId="{A8AF107C-7B9D-8846-B96C-DC3FB4BEF7EE}">
      <dgm:prSet/>
      <dgm:spPr>
        <a:ln>
          <a:solidFill>
            <a:schemeClr val="tx2"/>
          </a:solidFill>
        </a:ln>
      </dgm:spPr>
      <dgm:t>
        <a:bodyPr/>
        <a:lstStyle/>
        <a:p>
          <a:r>
            <a:rPr lang="es-ES_tradnl" b="0" noProof="0" dirty="0">
              <a:latin typeface="Montserrat" pitchFamily="2" charset="77"/>
            </a:rPr>
            <a:t>Nombrar las formas</a:t>
          </a:r>
          <a:endParaRPr lang="en-US" b="0" dirty="0">
            <a:latin typeface="Montserrat" pitchFamily="2" charset="77"/>
          </a:endParaRPr>
        </a:p>
      </dgm:t>
      <dgm:extLst>
        <a:ext uri="{E40237B7-FDA0-4F09-8148-C483321AD2D9}">
          <dgm14:cNvPr xmlns:dgm14="http://schemas.microsoft.com/office/drawing/2010/diagram" id="0" name="" descr="Percibir similitudes y diferencias.&#10;Clasificar las formas.&#10;Nombrar las formas.&#10;Aprender sobre los atributos de las formas.&#10;Componer y descomponer las formas.&#10;"/>
        </a:ext>
      </dgm:extLst>
    </dgm:pt>
    <dgm:pt modelId="{5CA7E801-36AD-E345-9339-C26C95785F2E}" type="parTrans" cxnId="{879B6EEF-8A56-2F4D-99F9-CED4224CFDB3}">
      <dgm:prSet/>
      <dgm:spPr/>
      <dgm:t>
        <a:bodyPr/>
        <a:lstStyle/>
        <a:p>
          <a:endParaRPr lang="en-US"/>
        </a:p>
      </dgm:t>
    </dgm:pt>
    <dgm:pt modelId="{7D40E270-FAED-B44D-9BF5-26E53EC2EE5E}" type="sibTrans" cxnId="{879B6EEF-8A56-2F4D-99F9-CED4224CFDB3}">
      <dgm:prSet/>
      <dgm:spPr/>
      <dgm:t>
        <a:bodyPr/>
        <a:lstStyle/>
        <a:p>
          <a:endParaRPr lang="en-US"/>
        </a:p>
      </dgm:t>
    </dgm:pt>
    <dgm:pt modelId="{B5729FC0-6530-0449-9397-25D5ABAFE7F6}">
      <dgm:prSet/>
      <dgm:spPr>
        <a:ln>
          <a:solidFill>
            <a:schemeClr val="tx2"/>
          </a:solidFill>
        </a:ln>
      </dgm:spPr>
      <dgm:t>
        <a:bodyPr/>
        <a:lstStyle/>
        <a:p>
          <a:r>
            <a:rPr lang="es-ES_tradnl" b="0" noProof="0" dirty="0">
              <a:latin typeface="Montserrat" pitchFamily="2" charset="77"/>
            </a:rPr>
            <a:t>Aprender sobre los atributos de las formas</a:t>
          </a:r>
          <a:endParaRPr lang="en-US" b="0" dirty="0">
            <a:latin typeface="Montserrat" pitchFamily="2" charset="77"/>
          </a:endParaRPr>
        </a:p>
      </dgm:t>
      <dgm:extLst>
        <a:ext uri="{E40237B7-FDA0-4F09-8148-C483321AD2D9}">
          <dgm14:cNvPr xmlns:dgm14="http://schemas.microsoft.com/office/drawing/2010/diagram" id="0" name="" descr="Percibir similitudes y diferencias.&#10;Clasificar las formas.&#10;Nombrar las formas.&#10;Aprender sobre los atributos de las formas.&#10;Componer y descomponer las formas.&#10;"/>
        </a:ext>
      </dgm:extLst>
    </dgm:pt>
    <dgm:pt modelId="{CEEBB2B8-D530-B143-BC92-BBCD2BEBE672}" type="parTrans" cxnId="{F96DF9F8-DF70-D04F-A0AC-00EF85669E08}">
      <dgm:prSet/>
      <dgm:spPr/>
      <dgm:t>
        <a:bodyPr/>
        <a:lstStyle/>
        <a:p>
          <a:endParaRPr lang="en-US"/>
        </a:p>
      </dgm:t>
    </dgm:pt>
    <dgm:pt modelId="{EB7B9BD4-58A3-F546-9A8E-3807C43C0135}" type="sibTrans" cxnId="{F96DF9F8-DF70-D04F-A0AC-00EF85669E08}">
      <dgm:prSet/>
      <dgm:spPr/>
      <dgm:t>
        <a:bodyPr/>
        <a:lstStyle/>
        <a:p>
          <a:endParaRPr lang="en-US"/>
        </a:p>
      </dgm:t>
    </dgm:pt>
    <dgm:pt modelId="{CCF8A0EF-A9B6-0A4F-8381-078864CF9B5F}">
      <dgm:prSet/>
      <dgm:spPr>
        <a:ln>
          <a:solidFill>
            <a:schemeClr val="tx2"/>
          </a:solidFill>
        </a:ln>
      </dgm:spPr>
      <dgm:t>
        <a:bodyPr/>
        <a:lstStyle/>
        <a:p>
          <a:r>
            <a:rPr lang="es-ES_tradnl" b="0" noProof="0" dirty="0">
              <a:latin typeface="Montserrat" pitchFamily="2" charset="77"/>
            </a:rPr>
            <a:t>Componer y descomponer las formas</a:t>
          </a:r>
          <a:endParaRPr lang="en-US" b="0" dirty="0">
            <a:latin typeface="Montserrat" pitchFamily="2" charset="77"/>
          </a:endParaRPr>
        </a:p>
      </dgm:t>
      <dgm:extLst>
        <a:ext uri="{E40237B7-FDA0-4F09-8148-C483321AD2D9}">
          <dgm14:cNvPr xmlns:dgm14="http://schemas.microsoft.com/office/drawing/2010/diagram" id="0" name="" descr="Percibir similitudes y diferencias.&#10;Clasificar las formas.&#10;Nombrar las formas.&#10;Aprender sobre los atributos de las formas.&#10;Componer y descomponer las formas.&#10;"/>
        </a:ext>
      </dgm:extLst>
    </dgm:pt>
    <dgm:pt modelId="{FAB6CC76-5A11-BF4F-94B9-78CBC39111B1}" type="parTrans" cxnId="{5B64053D-B2E8-614D-9663-5A0A5101EA65}">
      <dgm:prSet/>
      <dgm:spPr/>
      <dgm:t>
        <a:bodyPr/>
        <a:lstStyle/>
        <a:p>
          <a:endParaRPr lang="en-US"/>
        </a:p>
      </dgm:t>
    </dgm:pt>
    <dgm:pt modelId="{4CC816A4-694D-FB4D-B3C1-449537097F4C}" type="sibTrans" cxnId="{5B64053D-B2E8-614D-9663-5A0A5101EA65}">
      <dgm:prSet/>
      <dgm:spPr/>
      <dgm:t>
        <a:bodyPr/>
        <a:lstStyle/>
        <a:p>
          <a:endParaRPr lang="en-US"/>
        </a:p>
      </dgm:t>
    </dgm:pt>
    <dgm:pt modelId="{32882DCB-8B10-4A44-A788-A6B6F3E57944}" type="pres">
      <dgm:prSet presAssocID="{92CD6AB6-348E-384E-9C15-23F721B7C2CD}" presName="linear" presStyleCnt="0">
        <dgm:presLayoutVars>
          <dgm:animLvl val="lvl"/>
          <dgm:resizeHandles val="exact"/>
        </dgm:presLayoutVars>
      </dgm:prSet>
      <dgm:spPr/>
    </dgm:pt>
    <dgm:pt modelId="{26B4C7C6-095A-9F42-ADB5-7BE01EB74A90}" type="pres">
      <dgm:prSet presAssocID="{8769C50C-E863-1942-AA2A-4BB4313504E2}" presName="parentText" presStyleLbl="node1" presStyleIdx="0" presStyleCnt="5" custLinFactNeighborX="0" custLinFactNeighborY="-20718">
        <dgm:presLayoutVars>
          <dgm:chMax val="0"/>
          <dgm:bulletEnabled val="1"/>
        </dgm:presLayoutVars>
      </dgm:prSet>
      <dgm:spPr/>
    </dgm:pt>
    <dgm:pt modelId="{BC3DBE44-AEC4-3744-8FB6-06F8D8EAC4C2}" type="pres">
      <dgm:prSet presAssocID="{A2352D8A-C4EC-A84A-821D-3A59FB15D321}" presName="spacer" presStyleCnt="0"/>
      <dgm:spPr/>
    </dgm:pt>
    <dgm:pt modelId="{1887D69D-A4EF-3A4B-9DC3-7722B96BD9CD}" type="pres">
      <dgm:prSet presAssocID="{AFFFB61D-604F-3D48-8DE0-33093C599F46}" presName="parentText" presStyleLbl="node1" presStyleIdx="1" presStyleCnt="5" custLinFactNeighborX="0" custLinFactNeighborY="17594">
        <dgm:presLayoutVars>
          <dgm:chMax val="0"/>
          <dgm:bulletEnabled val="1"/>
        </dgm:presLayoutVars>
      </dgm:prSet>
      <dgm:spPr/>
    </dgm:pt>
    <dgm:pt modelId="{963FC796-F1F4-694E-9017-096AE1B069B4}" type="pres">
      <dgm:prSet presAssocID="{0805D011-60F3-A248-8292-5A6285AE3A89}" presName="spacer" presStyleCnt="0"/>
      <dgm:spPr/>
    </dgm:pt>
    <dgm:pt modelId="{53F433B1-DBD9-AF4F-8D1A-0007FA789722}" type="pres">
      <dgm:prSet presAssocID="{A8AF107C-7B9D-8846-B96C-DC3FB4BEF7EE}" presName="parentText" presStyleLbl="node1" presStyleIdx="2" presStyleCnt="5">
        <dgm:presLayoutVars>
          <dgm:chMax val="0"/>
          <dgm:bulletEnabled val="1"/>
        </dgm:presLayoutVars>
      </dgm:prSet>
      <dgm:spPr/>
    </dgm:pt>
    <dgm:pt modelId="{DF9A7E62-9261-9542-BC8D-0F594B325791}" type="pres">
      <dgm:prSet presAssocID="{7D40E270-FAED-B44D-9BF5-26E53EC2EE5E}" presName="spacer" presStyleCnt="0"/>
      <dgm:spPr/>
    </dgm:pt>
    <dgm:pt modelId="{8BB89FAD-7B72-254C-BF1E-4227A856AC27}" type="pres">
      <dgm:prSet presAssocID="{B5729FC0-6530-0449-9397-25D5ABAFE7F6}" presName="parentText" presStyleLbl="node1" presStyleIdx="3" presStyleCnt="5">
        <dgm:presLayoutVars>
          <dgm:chMax val="0"/>
          <dgm:bulletEnabled val="1"/>
        </dgm:presLayoutVars>
      </dgm:prSet>
      <dgm:spPr/>
    </dgm:pt>
    <dgm:pt modelId="{5FD7AC78-64ED-8549-B72F-814C44EE6147}" type="pres">
      <dgm:prSet presAssocID="{EB7B9BD4-58A3-F546-9A8E-3807C43C0135}" presName="spacer" presStyleCnt="0"/>
      <dgm:spPr/>
    </dgm:pt>
    <dgm:pt modelId="{F94BE1A9-160D-9848-8BCA-D0C34C3AC190}" type="pres">
      <dgm:prSet presAssocID="{CCF8A0EF-A9B6-0A4F-8381-078864CF9B5F}" presName="parentText" presStyleLbl="node1" presStyleIdx="4" presStyleCnt="5">
        <dgm:presLayoutVars>
          <dgm:chMax val="0"/>
          <dgm:bulletEnabled val="1"/>
        </dgm:presLayoutVars>
      </dgm:prSet>
      <dgm:spPr/>
    </dgm:pt>
  </dgm:ptLst>
  <dgm:cxnLst>
    <dgm:cxn modelId="{4B6E850D-8916-B043-8B70-47783C064662}" type="presOf" srcId="{A8AF107C-7B9D-8846-B96C-DC3FB4BEF7EE}" destId="{53F433B1-DBD9-AF4F-8D1A-0007FA789722}" srcOrd="0" destOrd="0" presId="urn:microsoft.com/office/officeart/2005/8/layout/vList2"/>
    <dgm:cxn modelId="{5B64053D-B2E8-614D-9663-5A0A5101EA65}" srcId="{92CD6AB6-348E-384E-9C15-23F721B7C2CD}" destId="{CCF8A0EF-A9B6-0A4F-8381-078864CF9B5F}" srcOrd="4" destOrd="0" parTransId="{FAB6CC76-5A11-BF4F-94B9-78CBC39111B1}" sibTransId="{4CC816A4-694D-FB4D-B3C1-449537097F4C}"/>
    <dgm:cxn modelId="{E99CBC43-359A-6F4C-BFA4-EEC0FF2E15B5}" type="presOf" srcId="{AFFFB61D-604F-3D48-8DE0-33093C599F46}" destId="{1887D69D-A4EF-3A4B-9DC3-7722B96BD9CD}" srcOrd="0" destOrd="0" presId="urn:microsoft.com/office/officeart/2005/8/layout/vList2"/>
    <dgm:cxn modelId="{460F6258-013E-4146-BC1A-62F6A0BF9F06}" type="presOf" srcId="{CCF8A0EF-A9B6-0A4F-8381-078864CF9B5F}" destId="{F94BE1A9-160D-9848-8BCA-D0C34C3AC190}" srcOrd="0" destOrd="0" presId="urn:microsoft.com/office/officeart/2005/8/layout/vList2"/>
    <dgm:cxn modelId="{AC58F36A-368B-EC47-9132-CB20D56AE6CB}" srcId="{92CD6AB6-348E-384E-9C15-23F721B7C2CD}" destId="{8769C50C-E863-1942-AA2A-4BB4313504E2}" srcOrd="0" destOrd="0" parTransId="{0F9FC8CF-8F9E-2942-9545-289DDF1037C6}" sibTransId="{A2352D8A-C4EC-A84A-821D-3A59FB15D321}"/>
    <dgm:cxn modelId="{CEABDCC2-E769-C44E-99D4-ECA34163A6EC}" type="presOf" srcId="{8769C50C-E863-1942-AA2A-4BB4313504E2}" destId="{26B4C7C6-095A-9F42-ADB5-7BE01EB74A90}" srcOrd="0" destOrd="0" presId="urn:microsoft.com/office/officeart/2005/8/layout/vList2"/>
    <dgm:cxn modelId="{870969D5-6198-9F4B-B672-ECD333E78D4A}" type="presOf" srcId="{92CD6AB6-348E-384E-9C15-23F721B7C2CD}" destId="{32882DCB-8B10-4A44-A788-A6B6F3E57944}" srcOrd="0" destOrd="0" presId="urn:microsoft.com/office/officeart/2005/8/layout/vList2"/>
    <dgm:cxn modelId="{F88480D5-8BD8-B64D-8C59-A0017D028EC6}" srcId="{92CD6AB6-348E-384E-9C15-23F721B7C2CD}" destId="{AFFFB61D-604F-3D48-8DE0-33093C599F46}" srcOrd="1" destOrd="0" parTransId="{F32321B9-EB17-C045-8E01-8E9ECDEA879A}" sibTransId="{0805D011-60F3-A248-8292-5A6285AE3A89}"/>
    <dgm:cxn modelId="{879B6EEF-8A56-2F4D-99F9-CED4224CFDB3}" srcId="{92CD6AB6-348E-384E-9C15-23F721B7C2CD}" destId="{A8AF107C-7B9D-8846-B96C-DC3FB4BEF7EE}" srcOrd="2" destOrd="0" parTransId="{5CA7E801-36AD-E345-9339-C26C95785F2E}" sibTransId="{7D40E270-FAED-B44D-9BF5-26E53EC2EE5E}"/>
    <dgm:cxn modelId="{5BF9D4F2-ABDE-324E-B736-FA5B647EDA8C}" type="presOf" srcId="{B5729FC0-6530-0449-9397-25D5ABAFE7F6}" destId="{8BB89FAD-7B72-254C-BF1E-4227A856AC27}" srcOrd="0" destOrd="0" presId="urn:microsoft.com/office/officeart/2005/8/layout/vList2"/>
    <dgm:cxn modelId="{F96DF9F8-DF70-D04F-A0AC-00EF85669E08}" srcId="{92CD6AB6-348E-384E-9C15-23F721B7C2CD}" destId="{B5729FC0-6530-0449-9397-25D5ABAFE7F6}" srcOrd="3" destOrd="0" parTransId="{CEEBB2B8-D530-B143-BC92-BBCD2BEBE672}" sibTransId="{EB7B9BD4-58A3-F546-9A8E-3807C43C0135}"/>
    <dgm:cxn modelId="{8053F5C4-8BA7-F146-929A-83E4DFEEFAFC}" type="presParOf" srcId="{32882DCB-8B10-4A44-A788-A6B6F3E57944}" destId="{26B4C7C6-095A-9F42-ADB5-7BE01EB74A90}" srcOrd="0" destOrd="0" presId="urn:microsoft.com/office/officeart/2005/8/layout/vList2"/>
    <dgm:cxn modelId="{D44F8AA4-F423-5144-B970-D96781E84218}" type="presParOf" srcId="{32882DCB-8B10-4A44-A788-A6B6F3E57944}" destId="{BC3DBE44-AEC4-3744-8FB6-06F8D8EAC4C2}" srcOrd="1" destOrd="0" presId="urn:microsoft.com/office/officeart/2005/8/layout/vList2"/>
    <dgm:cxn modelId="{327B4A05-D92F-9544-B761-A3DF7A9BED83}" type="presParOf" srcId="{32882DCB-8B10-4A44-A788-A6B6F3E57944}" destId="{1887D69D-A4EF-3A4B-9DC3-7722B96BD9CD}" srcOrd="2" destOrd="0" presId="urn:microsoft.com/office/officeart/2005/8/layout/vList2"/>
    <dgm:cxn modelId="{3D3F557E-EC9E-874F-99A4-034598A45BE4}" type="presParOf" srcId="{32882DCB-8B10-4A44-A788-A6B6F3E57944}" destId="{963FC796-F1F4-694E-9017-096AE1B069B4}" srcOrd="3" destOrd="0" presId="urn:microsoft.com/office/officeart/2005/8/layout/vList2"/>
    <dgm:cxn modelId="{07EE8E1B-43D9-8B4A-88A3-34C7CBF2A733}" type="presParOf" srcId="{32882DCB-8B10-4A44-A788-A6B6F3E57944}" destId="{53F433B1-DBD9-AF4F-8D1A-0007FA789722}" srcOrd="4" destOrd="0" presId="urn:microsoft.com/office/officeart/2005/8/layout/vList2"/>
    <dgm:cxn modelId="{98C9E062-631C-CA44-A727-60EF25F19036}" type="presParOf" srcId="{32882DCB-8B10-4A44-A788-A6B6F3E57944}" destId="{DF9A7E62-9261-9542-BC8D-0F594B325791}" srcOrd="5" destOrd="0" presId="urn:microsoft.com/office/officeart/2005/8/layout/vList2"/>
    <dgm:cxn modelId="{7463EAD7-B8D3-2F44-B9C0-59FB0BE2771D}" type="presParOf" srcId="{32882DCB-8B10-4A44-A788-A6B6F3E57944}" destId="{8BB89FAD-7B72-254C-BF1E-4227A856AC27}" srcOrd="6" destOrd="0" presId="urn:microsoft.com/office/officeart/2005/8/layout/vList2"/>
    <dgm:cxn modelId="{D2F4A0DD-D336-E641-BFB2-539E8F5EC16F}" type="presParOf" srcId="{32882DCB-8B10-4A44-A788-A6B6F3E57944}" destId="{5FD7AC78-64ED-8549-B72F-814C44EE6147}" srcOrd="7" destOrd="0" presId="urn:microsoft.com/office/officeart/2005/8/layout/vList2"/>
    <dgm:cxn modelId="{EED5F0B1-75D1-2341-8C2F-A09DC08757B8}" type="presParOf" srcId="{32882DCB-8B10-4A44-A788-A6B6F3E57944}" destId="{F94BE1A9-160D-9848-8BCA-D0C34C3AC19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4C7C6-095A-9F42-ADB5-7BE01EB74A90}">
      <dsp:nvSpPr>
        <dsp:cNvPr id="0" name=""/>
        <dsp:cNvSpPr/>
      </dsp:nvSpPr>
      <dsp:spPr>
        <a:xfrm>
          <a:off x="0" y="311895"/>
          <a:ext cx="7488237" cy="669240"/>
        </a:xfrm>
        <a:prstGeom prst="round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_tradnl" sz="2800" b="0" kern="1200" noProof="0" dirty="0">
              <a:latin typeface="Montserrat" pitchFamily="2" charset="77"/>
            </a:rPr>
            <a:t>Percibir similitudes y diferencias</a:t>
          </a:r>
          <a:endParaRPr lang="en-US" sz="2800" b="0" kern="1200" dirty="0">
            <a:latin typeface="Montserrat" pitchFamily="2" charset="77"/>
          </a:endParaRPr>
        </a:p>
      </dsp:txBody>
      <dsp:txXfrm>
        <a:off x="32670" y="344565"/>
        <a:ext cx="7422897" cy="603900"/>
      </dsp:txXfrm>
    </dsp:sp>
    <dsp:sp modelId="{1887D69D-A4EF-3A4B-9DC3-7722B96BD9CD}">
      <dsp:nvSpPr>
        <dsp:cNvPr id="0" name=""/>
        <dsp:cNvSpPr/>
      </dsp:nvSpPr>
      <dsp:spPr>
        <a:xfrm>
          <a:off x="0" y="1084703"/>
          <a:ext cx="7488237" cy="669240"/>
        </a:xfrm>
        <a:prstGeom prst="round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_tradnl" sz="2600" b="0" kern="1200" noProof="0" dirty="0">
              <a:latin typeface="Montserrat" pitchFamily="2" charset="77"/>
            </a:rPr>
            <a:t>Clasificar las formas</a:t>
          </a:r>
          <a:endParaRPr lang="en-US" sz="2600" b="0" kern="1200" dirty="0">
            <a:latin typeface="Montserrat" pitchFamily="2" charset="77"/>
          </a:endParaRPr>
        </a:p>
      </dsp:txBody>
      <dsp:txXfrm>
        <a:off x="32670" y="1117373"/>
        <a:ext cx="7422897" cy="603900"/>
      </dsp:txXfrm>
    </dsp:sp>
    <dsp:sp modelId="{53F433B1-DBD9-AF4F-8D1A-0007FA789722}">
      <dsp:nvSpPr>
        <dsp:cNvPr id="0" name=""/>
        <dsp:cNvSpPr/>
      </dsp:nvSpPr>
      <dsp:spPr>
        <a:xfrm>
          <a:off x="0" y="1815649"/>
          <a:ext cx="7488237" cy="669240"/>
        </a:xfrm>
        <a:prstGeom prst="round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_tradnl" sz="2600" b="0" kern="1200" noProof="0" dirty="0">
              <a:latin typeface="Montserrat" pitchFamily="2" charset="77"/>
            </a:rPr>
            <a:t>Nombrar las formas</a:t>
          </a:r>
          <a:endParaRPr lang="en-US" sz="2600" b="0" kern="1200" dirty="0">
            <a:latin typeface="Montserrat" pitchFamily="2" charset="77"/>
          </a:endParaRPr>
        </a:p>
      </dsp:txBody>
      <dsp:txXfrm>
        <a:off x="32670" y="1848319"/>
        <a:ext cx="7422897" cy="603900"/>
      </dsp:txXfrm>
    </dsp:sp>
    <dsp:sp modelId="{8BB89FAD-7B72-254C-BF1E-4227A856AC27}">
      <dsp:nvSpPr>
        <dsp:cNvPr id="0" name=""/>
        <dsp:cNvSpPr/>
      </dsp:nvSpPr>
      <dsp:spPr>
        <a:xfrm>
          <a:off x="0" y="2559769"/>
          <a:ext cx="7488237" cy="669240"/>
        </a:xfrm>
        <a:prstGeom prst="round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_tradnl" sz="2600" b="0" kern="1200" noProof="0" dirty="0">
              <a:latin typeface="Montserrat" pitchFamily="2" charset="77"/>
            </a:rPr>
            <a:t>Aprender sobre los atributos de las formas</a:t>
          </a:r>
          <a:endParaRPr lang="en-US" sz="2600" b="0" kern="1200" dirty="0">
            <a:latin typeface="Montserrat" pitchFamily="2" charset="77"/>
          </a:endParaRPr>
        </a:p>
      </dsp:txBody>
      <dsp:txXfrm>
        <a:off x="32670" y="2592439"/>
        <a:ext cx="7422897" cy="603900"/>
      </dsp:txXfrm>
    </dsp:sp>
    <dsp:sp modelId="{F94BE1A9-160D-9848-8BCA-D0C34C3AC190}">
      <dsp:nvSpPr>
        <dsp:cNvPr id="0" name=""/>
        <dsp:cNvSpPr/>
      </dsp:nvSpPr>
      <dsp:spPr>
        <a:xfrm>
          <a:off x="0" y="3303889"/>
          <a:ext cx="7488237" cy="669240"/>
        </a:xfrm>
        <a:prstGeom prst="roundRect">
          <a:avLst/>
        </a:prstGeom>
        <a:solidFill>
          <a:schemeClr val="lt1">
            <a:hueOff val="0"/>
            <a:satOff val="0"/>
            <a:lumOff val="0"/>
            <a:alphaOff val="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_tradnl" sz="2600" b="0" kern="1200" noProof="0" dirty="0">
              <a:latin typeface="Montserrat" pitchFamily="2" charset="77"/>
            </a:rPr>
            <a:t>Componer y descomponer las formas</a:t>
          </a:r>
          <a:endParaRPr lang="en-US" sz="2600" b="0" kern="1200" dirty="0">
            <a:latin typeface="Montserrat" pitchFamily="2" charset="77"/>
          </a:endParaRPr>
        </a:p>
      </dsp:txBody>
      <dsp:txXfrm>
        <a:off x="32670" y="3336559"/>
        <a:ext cx="7422897" cy="6039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8F818C-2620-DEBA-5242-1427293BA5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659F12-C4B2-5A1B-950A-6BE448C47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4187E5-8BC8-4467-BE52-6F2D1A581A2A}" type="datetimeFigureOut">
              <a:rPr lang="en-US" smtClean="0"/>
              <a:t>5/16/25</a:t>
            </a:fld>
            <a:endParaRPr lang="en-US"/>
          </a:p>
        </p:txBody>
      </p:sp>
      <p:sp>
        <p:nvSpPr>
          <p:cNvPr id="4" name="Footer Placeholder 3">
            <a:extLst>
              <a:ext uri="{FF2B5EF4-FFF2-40B4-BE49-F238E27FC236}">
                <a16:creationId xmlns:a16="http://schemas.microsoft.com/office/drawing/2014/main" id="{4EEDBCAE-0C1A-B1A2-F185-494604EBD5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99255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0AA82-7DFD-42A2-AAE9-E0AB8943696A}" type="datetimeFigureOut">
              <a:rPr lang="en-US" smtClean="0"/>
              <a:t>5/16/25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399F6-6299-4610-B81F-5B1794C45A33}" type="slidenum">
              <a:rPr lang="en-US" smtClean="0"/>
              <a:t>‹#›</a:t>
            </a:fld>
            <a:endParaRPr lang="en-US"/>
          </a:p>
        </p:txBody>
      </p:sp>
    </p:spTree>
    <p:extLst>
      <p:ext uri="{BB962C8B-B14F-4D97-AF65-F5344CB8AC3E}">
        <p14:creationId xmlns:p14="http://schemas.microsoft.com/office/powerpoint/2010/main" val="266060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hVgAMKEmK78"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youtu.be/oYs0D47FEH4"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youtu.be/hVgAMKEmK78"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04911"/>
          </a:xfrm>
        </p:spPr>
        <p:txBody>
          <a:bodyPr/>
          <a:lstStyle/>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En esta sesión, exploraremos cómo los bebés y niños pequeños aprenden acerca de las formas. También nos centraremos en las formas de apoyar a los bebés y niños pequeños para aprender sobre las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Usaremos "TK" para referirse a kindergarten de transición y "K" para kindergarten.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Ajuste los temas de discusión para reflejar la duración de su sesión y las necesidades de los participantes. Si es necesario, agregue información introductoria y "mantenimiento".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Al planificar su sesión de aprendizaje profesional, considere el contenido en cada una de las PTP en esta serie: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PPT 1 "Introducción a la geometría: Recién nacido–8 años" describe la información fundamental sobre el aprendizaje de la geometría de los niños desde el nacimiento hasta los ocho años. Esta sesión</a:t>
            </a:r>
            <a:r>
              <a:rPr lang="es-ES" sz="1100" kern="0"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introductoria también incluye oportunidades para que los participantes usen habilidades de geometría.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PPT 2a "Geometría: Los bebés y niños pequeños" describe el aprendizaje temprano de la geometría de los niños y niños pequeños e ideas sobre cómo apoyarlo.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PPT 2b "Geometría: Preescolar, kindergarten de transición y kindergarten" describe el desarrollo del aprendizaje de la geometría para los niños en preescolar, TK y K e ideas sobre cómo apoyarlo.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PPT 2c "Geometría: Niños de primaria temprana" describe el desarrollo del aprendizaje de la geometría para los niños en primer, segundo y tercer grado e ideas sobre cómo apoyarlo.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Le animamos a que ofrezca el contenido en PPT 1 antes, o en combinación con, el contenido en PPT 2a. Si sus participantes trabajan con niños de más de un rango de edad, puede combinar partes de PPT 1, PPT2a, PPT 2b y PPT 2c en una sesión o en una serie de sesiones. Juntos, PPT 1 y una de las series de diapositivas específicas para cada edad componen una sesión de aprendizaje profesional de tres horas.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a:t>
            </a:fld>
            <a:endParaRPr lang="en-US"/>
          </a:p>
        </p:txBody>
      </p:sp>
    </p:spTree>
    <p:extLst>
      <p:ext uri="{BB962C8B-B14F-4D97-AF65-F5344CB8AC3E}">
        <p14:creationId xmlns:p14="http://schemas.microsoft.com/office/powerpoint/2010/main" val="526419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Una vez que los bebés notan cómo los objetos son similares y diferentes, naturalmente comienzan a agrupar objetos similares en categorías.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De la investigación, sabemos que, en su primer año, los bebés forman categorías para muchos tipos diferentes de objetos familiares (Quinn et al., 2001; </a:t>
            </a:r>
            <a:r>
              <a:rPr lang="es-ES" sz="1100" dirty="0" err="1">
                <a:solidFill>
                  <a:srgbClr val="0F173D"/>
                </a:solidFill>
                <a:effectLst/>
                <a:latin typeface="Poppins" pitchFamily="2" charset="77"/>
                <a:ea typeface="Times New Roman" panose="02020603050405020304" pitchFamily="18" charset="0"/>
                <a:cs typeface="Calibri" panose="020F0502020204030204" pitchFamily="34" charset="0"/>
              </a:rPr>
              <a:t>Rakinson</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&amp; </a:t>
            </a:r>
            <a:r>
              <a:rPr lang="es-ES" sz="1100" dirty="0" err="1">
                <a:solidFill>
                  <a:srgbClr val="0F173D"/>
                </a:solidFill>
                <a:effectLst/>
                <a:latin typeface="Poppins" pitchFamily="2" charset="77"/>
                <a:ea typeface="Times New Roman" panose="02020603050405020304" pitchFamily="18" charset="0"/>
                <a:cs typeface="Calibri" panose="020F0502020204030204" pitchFamily="34" charset="0"/>
              </a:rPr>
              <a:t>Yermolayeva</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2010). Estas categorías van desde muebles hasta animales y formas básicas como círculos y cuadrados.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La investigación ha encontrado que los bebés de tres y cuatro meses pueden clasificar algunas formas básicas como círculos y cuadrados (Quinn et al., 2001)</a:t>
            </a:r>
            <a:r>
              <a:rPr lang="es-ES" sz="1100" dirty="0">
                <a:solidFill>
                  <a:srgbClr val="000000"/>
                </a:solidFill>
                <a:effectLst/>
                <a:latin typeface="Poppins" pitchFamily="2" charset="77"/>
                <a:ea typeface="Times New Roman" panose="02020603050405020304" pitchFamily="18" charset="0"/>
                <a:cs typeface="Calibri" panose="020F0502020204030204" pitchFamily="34"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En un estudio, a los bebés se les presentaron muchos tipos de la misma forma. Por ejemplo, se les mostraron cuadrados diferentes. [Apunte al paso 1 en la Diapositiva.] Luego, a los bebés se les mostró una nueva imagen de la misma forma (un nuevo cuadrado) y una nueva imagen de una forma diferente (un círculo). [Apunte al paso 2 en la diapositiva.]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Los investigadores encontraron que los bebés de tres a cuatro meses, pero no los recién nacidos, miraban mucho más a la nueva categoría de forma (el círculo) que a la misma categoría de forma.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Este hallazgo sugiere que, después de solo unos meses de experiencia con formas en su entorno, los bebés ya notan las similitudes y diferencias entre las formas. Luego pueden usar esa información para agrupar formas similares en una categoría.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Una nota sobre la palabra "clasificación". El concepto de clasificación es muy similar al de categorización. Puede que haya notado que los planes de estudio y las normas estatales utilizan una mezcla de estos términos. A efectos nuestros, utilizaremos "clasificación”.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10</a:t>
            </a:fld>
            <a:endParaRPr lang="en-US"/>
          </a:p>
        </p:txBody>
      </p:sp>
    </p:spTree>
    <p:extLst>
      <p:ext uri="{BB962C8B-B14F-4D97-AF65-F5344CB8AC3E}">
        <p14:creationId xmlns:p14="http://schemas.microsoft.com/office/powerpoint/2010/main" val="3446794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Temas de discusión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La capacidad de clasificar mejora constantemente a medida que los bebés son expuestos a más formas y desarrollan una mayor comprensión de cómo las formas son similares o diferentes.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A los dos años, los niños pequeños pueden emparejar y clasificar una variedad de formas. Por ejemplo, cuando los niños pequeños ponen formas en los agujeros correctos de una clasificadora de formas, están mostrando su capacidad para emparejar formas. Cuando los niños pequeños eligen jugar solo con un cierto tipo de bloques están demostrando su comprensión de las categorías de formas.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Es más fácil para los niños clasificar las formas típicas que las atípicas. También es más fácil para ellos clasificar formas que no tienen muchas variaciones, como círculos y cuadrados. Es más difícil para los niños pequeños clasificar triángulos porque hay muchos tipos de triángulos. Usted puede, por lo tanto, notar que los niños pequeños son capaces de clasificar triángulos equiláteros, pero no pueden clasificar como triángulos los triángulos escalenos o rectangulares.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Notas del facilitador</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Hacer conexiones con las reflexiones de los participantes sobre la forma en que los bebés y los niños pequeños exploran formas en sus entornos y aprenden a clasificar formas.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11</a:t>
            </a:fld>
            <a:endParaRPr lang="en-US"/>
          </a:p>
        </p:txBody>
      </p:sp>
    </p:spTree>
    <p:extLst>
      <p:ext uri="{BB962C8B-B14F-4D97-AF65-F5344CB8AC3E}">
        <p14:creationId xmlns:p14="http://schemas.microsoft.com/office/powerpoint/2010/main" val="3500955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Cuando los niños pequeños comienzan a percibir similitudes y diferencias, clasifican formas y desarrollan sus habilidades lingüísticas, también aprenden a nombrar estas categorías de formas. Los niños pequeños comienzan a nombrar e identificar formas básicas bidimensionales, como círculos y cuadrados. A veces, también pueden nombrar o identificar triángulos o rectángulo.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Cuando decimos "identificar", queremos decir que los niños pueden indicar la forma correcta cuando alguien usa el vocabulario de formas. Por ejemplo, un niño señala a un cuadrado cuando alguien pregunta: "¿Dónde está el cuadrado?”.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Los niños pequeños también pueden comenzar a usar nombres informales para formas tridimensionales. Por ejemplo, pueden decir "bola" para una esfera o "caja" para un cubo.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Luego, observaremos a bebés y niños pequeños aprendiendo sobre formas</a:t>
            </a:r>
            <a:r>
              <a:rPr lang="es-ES" sz="1100" dirty="0">
                <a:solidFill>
                  <a:srgbClr val="0F173D"/>
                </a:solidFill>
                <a:effectLst/>
                <a:latin typeface="Poppins" pitchFamily="2" charset="77"/>
                <a:ea typeface="Calibri" panose="020F0502020204030204" pitchFamily="34" charset="0"/>
                <a:cs typeface="Calibri" panose="020F0502020204030204" pitchFamily="34"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Hacer conexiones con las reflexiones de los participantes sobre la forma en que los bebés exploran formas y cómo los niños pequeños aprenden a nombrar formas.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12</a:t>
            </a:fld>
            <a:endParaRPr lang="en-US"/>
          </a:p>
        </p:txBody>
      </p:sp>
    </p:spTree>
    <p:extLst>
      <p:ext uri="{BB962C8B-B14F-4D97-AF65-F5344CB8AC3E}">
        <p14:creationId xmlns:p14="http://schemas.microsoft.com/office/powerpoint/2010/main" val="2717299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Temas de discusión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Mientras los niños pequeños continúan percibiendo similitudes y diferencias entre las formas, también se dan cuenta de que las formas tienen </a:t>
            </a:r>
            <a:r>
              <a:rPr lang="es-ES" sz="1800" b="1" dirty="0">
                <a:solidFill>
                  <a:srgbClr val="0F173D"/>
                </a:solidFill>
                <a:effectLst/>
                <a:latin typeface="Poppins" pitchFamily="2" charset="77"/>
                <a:ea typeface="Times New Roman" panose="02020603050405020304" pitchFamily="18" charset="0"/>
                <a:cs typeface="Calibri" panose="020F0502020204030204" pitchFamily="34" charset="0"/>
              </a:rPr>
              <a:t>atributos</a:t>
            </a: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 diferentes. Los atributos de forma son propiedades de una forma, como el número de lados o esquinas.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A esta edad, los niños notarán que algunas formas son redondas, mientras que otras tienen lados planos y son puntiagudas. Los bebés y los niños pequeños pueden prestar atención a estos atributos tocando la esquina de una forma, por ejemplo.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Generalmente, no es hasta el preescolar que los niños comienzan a usar o responder al vocabulario como "esquinas" o "lados" para describir estos atributos.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b="1" dirty="0">
                <a:solidFill>
                  <a:srgbClr val="0F173D"/>
                </a:solidFill>
                <a:effectLst/>
                <a:latin typeface="Poppins" pitchFamily="2" charset="77"/>
                <a:ea typeface="Times New Roman" panose="02020603050405020304" pitchFamily="18" charset="0"/>
                <a:cs typeface="Calibri" panose="020F0502020204030204" pitchFamily="34" charset="0"/>
              </a:rPr>
              <a:t>Nota</a:t>
            </a: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 En matemáticas, el nombre formal para "lado" es "borde" y el nombre formal para "esquina" es "vértice". No es hasta la escuela primaria que se espera que los niños sepan estos términos.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13</a:t>
            </a:fld>
            <a:endParaRPr lang="en-US"/>
          </a:p>
        </p:txBody>
      </p:sp>
    </p:spTree>
    <p:extLst>
      <p:ext uri="{BB962C8B-B14F-4D97-AF65-F5344CB8AC3E}">
        <p14:creationId xmlns:p14="http://schemas.microsoft.com/office/powerpoint/2010/main" val="2381509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s-ES" sz="1200" b="1" kern="100" dirty="0">
                <a:effectLst/>
                <a:latin typeface="Calibri" panose="020F0502020204030204" pitchFamily="34" charset="0"/>
                <a:ea typeface="Calibri" panose="020F0502020204030204" pitchFamily="34" charset="0"/>
                <a:cs typeface="Times New Roman" panose="02020603050405020304" pitchFamily="18" charset="0"/>
              </a:rPr>
              <a:t>Tiempo: </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10–20 minutos (incluyendo el informe)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600"/>
              </a:spcBef>
              <a:spcAft>
                <a:spcPts val="600"/>
              </a:spcAft>
            </a:pPr>
            <a:r>
              <a:rPr lang="es-ES" sz="1200" b="1" kern="100" dirty="0">
                <a:effectLst/>
                <a:latin typeface="Calibri" panose="020F0502020204030204" pitchFamily="34" charset="0"/>
                <a:ea typeface="Calibri" panose="020F0502020204030204" pitchFamily="34" charset="0"/>
                <a:cs typeface="Times New Roman" panose="02020603050405020304" pitchFamily="18" charset="0"/>
              </a:rPr>
              <a:t>Materiales: </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Video clip de bebés y los niños pequeños con formas</a:t>
            </a:r>
            <a:r>
              <a:rPr lang="es-ES"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Ahora vamos a observar un video. A medida que observen el video, piensan en las maneras en que los niños están mostrando que pueden: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Percibir similitudes y diferencias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 Nombrar formas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Considerar cómo los intereses, culturas y experiencias vividas, idiomas, habilidades, y las habilidades emergentes de los niños en este video podrían haber afectado la forma en que aprendieron y exploraron formas.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Pueden registrar sus observaciones. Después del clip, discutiremos lo que notaron.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Elija un videoclip de bebés o niños pequeños que muestre a los niños aprendiendo sobre las formas.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Recomendamos el siguiente videoclip:</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Explorar formas con plastilina (18–36 meses)</a:t>
            </a:r>
            <a:r>
              <a:rPr lang="es-ES" sz="1100" u="none"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s-ES" sz="1100" u="none"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s-ES" sz="1100" u="none" dirty="0">
                <a:solidFill>
                  <a:srgbClr val="0F173D"/>
                </a:solidFill>
                <a:effectLst/>
                <a:latin typeface="Poppins" pitchFamily="2" charset="77"/>
                <a:ea typeface="Times New Roman" panose="02020603050405020304" pitchFamily="18" charset="0"/>
                <a:cs typeface="Calibri" panose="020F0502020204030204" pitchFamily="34" charset="0"/>
              </a:rPr>
              <a:t>/hVgAMKEmK78</a:t>
            </a:r>
          </a:p>
          <a:p>
            <a:pPr marL="742950" marR="0" lvl="1" indent="-285750">
              <a:buFont typeface="Courier New" panose="02070309020205020404" pitchFamily="49" charset="0"/>
              <a:buChar char="o"/>
            </a:pP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hlinkClick r:id="rId4"/>
              </a:rPr>
              <a:t>Explorar formas con plastilina (18–36 meses) - Versión AD</a:t>
            </a:r>
            <a:r>
              <a:rPr lang="es-ES" sz="1100" u="none" dirty="0">
                <a:solidFill>
                  <a:srgbClr val="0F173D"/>
                </a:solidFill>
                <a:effectLst/>
                <a:latin typeface="Poppins" pitchFamily="2" charset="77"/>
                <a:ea typeface="Times New Roman" panose="02020603050405020304" pitchFamily="18" charset="0"/>
                <a:cs typeface="Calibri" panose="020F0502020204030204" pitchFamily="34" charset="0"/>
              </a:rPr>
              <a:t> https://</a:t>
            </a:r>
            <a:r>
              <a:rPr lang="es-ES" sz="1100" u="none" dirty="0" err="1">
                <a:solidFill>
                  <a:srgbClr val="0F173D"/>
                </a:solidFill>
                <a:effectLst/>
                <a:latin typeface="Poppins" pitchFamily="2" charset="77"/>
                <a:ea typeface="Times New Roman" panose="02020603050405020304" pitchFamily="18" charset="0"/>
                <a:cs typeface="Calibri" panose="020F0502020204030204" pitchFamily="34" charset="0"/>
              </a:rPr>
              <a:t>youtu.be</a:t>
            </a:r>
            <a:r>
              <a:rPr lang="es-ES" sz="1100" u="none" dirty="0">
                <a:solidFill>
                  <a:srgbClr val="0F173D"/>
                </a:solidFill>
                <a:effectLst/>
                <a:latin typeface="Poppins" pitchFamily="2" charset="77"/>
                <a:ea typeface="Times New Roman" panose="02020603050405020304" pitchFamily="18" charset="0"/>
                <a:cs typeface="Calibri" panose="020F0502020204030204" pitchFamily="34" charset="0"/>
              </a:rPr>
              <a:t>/oYs0D47FEH4</a:t>
            </a:r>
            <a:endParaRPr lang="en-US" sz="1100" u="none"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u="sng" dirty="0">
                <a:solidFill>
                  <a:srgbClr val="0F173D"/>
                </a:solidFill>
                <a:effectLst/>
                <a:latin typeface="Poppins" pitchFamily="2" charset="77"/>
                <a:ea typeface="Times New Roman" panose="02020603050405020304" pitchFamily="18" charset="0"/>
                <a:cs typeface="Calibri" panose="020F0502020204030204" pitchFamily="34" charset="0"/>
              </a:rPr>
              <a:t>Nota: Los puntos de discusión para este video se proporcionan en las notas del facilitador en la siguiente diapositiva.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Si un componente no se observa en el video, puede invitar a los participantes 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Pensar en formas en que los niños puedan desarrollar conocimientos y habilidades relacionadas con ese componente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Explicar cómo los educadores pueden ayudar a los niños a desarrollar los conocimientos y las habilidades relacionadas con ese componente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Considere mostrar el video más de una vez. La primera vez, invite a los participantes a familiarizarse con el clip. Luego, invite a los participantes a observar formas específicas en que los niños muestran su comprensión de los componentes del aprendizaje de la forma.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endParaRPr lang="es-ES" sz="1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14</a:t>
            </a:fld>
            <a:endParaRPr lang="en-US"/>
          </a:p>
        </p:txBody>
      </p:sp>
    </p:spTree>
    <p:extLst>
      <p:ext uri="{BB962C8B-B14F-4D97-AF65-F5344CB8AC3E}">
        <p14:creationId xmlns:p14="http://schemas.microsoft.com/office/powerpoint/2010/main" val="1479940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 </a:t>
            </a:r>
            <a:r>
              <a:rPr lang="es-ES" sz="1100" kern="100" dirty="0">
                <a:solidFill>
                  <a:srgbClr val="0F173D"/>
                </a:solidFill>
                <a:effectLst/>
                <a:latin typeface="Poppins" pitchFamily="2" charset="77"/>
                <a:ea typeface="Calibri" panose="020F0502020204030204" pitchFamily="34" charset="0"/>
                <a:cs typeface="Calibri" panose="020F0502020204030204" pitchFamily="34" charset="0"/>
              </a:rPr>
              <a:t>10–20 minutes (incluyendo la observación de vídeo sobre la anterior diapositiva)</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Discutamos lo que notó.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En qué forma los niños del video demostraron: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Percibir similitudes y diferencias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Nombrar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Ajuste el informe en función del tamaño de su grupo, la duración y el formato de la sesión y las necesidades de t participantes. Considere la posibilidad de anotar las observaciones de los participantes para proporcionar visualmente a los niños formas de desarrollar una comprensión de las formas.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Considere usar las siguientes adaptaciones basadas en la duración de la sesión: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sesiones más cortas, invite a los participantes a compartir con el grupo grande lo que han notado sobre las formas en que los bebés y los niños pequeños mostraron su comprensión de las formas.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sesiones más largas, ofrezca tiempo a los participantes para compartir sus observaciones en parejas o en sus mesas. Luego, invite a cada mesa a compartir sus observaciones.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Aquí hay algunos ejemplos de cómo los niños en el video clip percibían similitudes y diferencias y nombraban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Percibir similitudes y diferencias: </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los niños exploraron las similitudes y diferencias de formas al estampar diferentes formas en la masa. Los niños tocaron las formas, lo que les permitió notar los atributos de las formas y cómo son similares y diferentes.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Nombrar formas</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Un niño dijo "forma" cuando presionaba una forma de triángulo. Otro niño dijo "círculo" cuando hacía una forma de círculo.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15</a:t>
            </a:fld>
            <a:endParaRPr lang="en-US"/>
          </a:p>
        </p:txBody>
      </p:sp>
    </p:spTree>
    <p:extLst>
      <p:ext uri="{BB962C8B-B14F-4D97-AF65-F5344CB8AC3E}">
        <p14:creationId xmlns:p14="http://schemas.microsoft.com/office/powerpoint/2010/main" val="2877683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Temas de discusión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Exploramos cuatro componentes del aprendizaje de formas. También observamos algunas formas en que los bebés mayores y los niños perciben similitudes y diferencias, clasifican formas y nombran formas. Ahora, discutamos las formas en que podemos ayudar a los niños a aprender sobre las formas, tanto en nuestros entornos de aprendizaje como en casa.</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Históricamente, las desigualdades en nuestro sistema educativo han afectado a los niños de color, a los niños que aprenden en múltiples lenguas y a los niños con discapacidades. Por ejemplo, los niños de color, los niños que aprenden en múltiples lenguas y los niños con discapacidades han tenido un acceso desigual a oportunidades de aprendizaje rigurosas. Debemos trabajar para garantizar que todos los niños, independientemente de su origen, raza, cultura, etnia, idioma, género, capacidad o condición socio económica, tengan oportunidades equitativas de participar en entornos y con experiencias de aprendizaje de geometría de calidad.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16</a:t>
            </a:fld>
            <a:endParaRPr lang="en-US"/>
          </a:p>
        </p:txBody>
      </p:sp>
    </p:spTree>
    <p:extLst>
      <p:ext uri="{BB962C8B-B14F-4D97-AF65-F5344CB8AC3E}">
        <p14:creationId xmlns:p14="http://schemas.microsoft.com/office/powerpoint/2010/main" val="3879095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 </a:t>
            </a:r>
            <a:r>
              <a:rPr lang="es-ES" sz="1800" kern="100" dirty="0">
                <a:solidFill>
                  <a:srgbClr val="0F173D"/>
                </a:solidFill>
                <a:effectLst/>
                <a:latin typeface="Poppins" pitchFamily="2" charset="77"/>
                <a:ea typeface="Calibri" panose="020F0502020204030204" pitchFamily="34" charset="0"/>
                <a:cs typeface="Times New Roman" panose="02020603050405020304" pitchFamily="18" charset="0"/>
              </a:rPr>
              <a:t>5–10 minutos</a:t>
            </a:r>
            <a:endPar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spcAft>
                <a:spcPts val="600"/>
              </a:spcAft>
            </a:pPr>
            <a:r>
              <a:rPr lang="es-ES" sz="1800" b="1" kern="100" dirty="0">
                <a:solidFill>
                  <a:srgbClr val="222222"/>
                </a:solidFill>
                <a:effectLst/>
                <a:latin typeface="Poppins" pitchFamily="2" charset="77"/>
                <a:ea typeface="DengXian" panose="02010600030101010101" pitchFamily="2" charset="-122"/>
                <a:cs typeface="Times New Roman" panose="02020603050405020304" pitchFamily="18" charset="0"/>
              </a:rPr>
              <a:t>Materiales: </a:t>
            </a:r>
            <a:r>
              <a:rPr lang="es-ES" sz="1800" kern="100" dirty="0">
                <a:solidFill>
                  <a:srgbClr val="222222"/>
                </a:solidFill>
                <a:effectLst/>
                <a:latin typeface="Poppins" pitchFamily="2" charset="77"/>
                <a:ea typeface="DengXian" panose="02010600030101010101" pitchFamily="2" charset="-122"/>
                <a:cs typeface="Times New Roman" panose="02020603050405020304" pitchFamily="18" charset="0"/>
              </a:rPr>
              <a:t>El folleto </a:t>
            </a: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Oportunidades diarias para explorar formas</a:t>
            </a:r>
            <a:endPar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Temas de discusión</a:t>
            </a:r>
            <a:endParaRPr lang="en-US" sz="1800" b="1" kern="1200" dirty="0">
              <a:solidFill>
                <a:srgbClr val="0F173D"/>
              </a:solidFill>
              <a:effectLst/>
              <a:latin typeface="Poppins" pitchFamily="2" charset="77"/>
              <a:ea typeface="+mn-ea"/>
              <a:cs typeface="Calibri" panose="020F0502020204030204" pitchFamily="34" charset="0"/>
            </a:endParaRPr>
          </a:p>
          <a:p>
            <a:pPr marL="342900" indent="-342900">
              <a:buFont typeface="Symbol" pitchFamily="2" charset="2"/>
              <a:buChar char=""/>
            </a:pPr>
            <a:r>
              <a:rPr lang="es-ES" sz="1800" dirty="0">
                <a:solidFill>
                  <a:srgbClr val="0F173D"/>
                </a:solidFill>
                <a:effectLst/>
                <a:latin typeface="Poppins"/>
                <a:ea typeface="DengXian"/>
                <a:cs typeface="Poppins"/>
              </a:rPr>
              <a:t>Hemos revisado una variedad de formas para apoyar el aprendizaje de la forma de los niños utilizando el Enfoque M</a:t>
            </a:r>
            <a:r>
              <a:rPr lang="es-ES" sz="1800" baseline="30000" dirty="0">
                <a:solidFill>
                  <a:srgbClr val="0F173D"/>
                </a:solidFill>
                <a:effectLst/>
                <a:latin typeface="Poppins"/>
                <a:ea typeface="DengXian"/>
                <a:cs typeface="Poppins"/>
              </a:rPr>
              <a:t>5</a:t>
            </a:r>
            <a:r>
              <a:rPr lang="es-ES" sz="1800" dirty="0">
                <a:solidFill>
                  <a:srgbClr val="0F173D"/>
                </a:solidFill>
                <a:latin typeface="Poppins"/>
                <a:ea typeface="DengXian"/>
                <a:cs typeface="Poppins"/>
              </a:rPr>
              <a:t> para</a:t>
            </a:r>
            <a:r>
              <a:rPr lang="es-ES" sz="1800" dirty="0">
                <a:solidFill>
                  <a:srgbClr val="0F173D"/>
                </a:solidFill>
                <a:effectLst/>
                <a:latin typeface="Poppins"/>
                <a:ea typeface="DengXian"/>
                <a:cs typeface="Poppins"/>
              </a:rPr>
              <a:t> </a:t>
            </a:r>
            <a:r>
              <a:rPr lang="es-ES" sz="1800" dirty="0">
                <a:solidFill>
                  <a:srgbClr val="0F173D"/>
                </a:solidFill>
                <a:latin typeface="Poppins"/>
                <a:ea typeface="DengXian"/>
                <a:cs typeface="Poppins"/>
              </a:rPr>
              <a:t>las </a:t>
            </a:r>
            <a:r>
              <a:rPr lang="es-ES" sz="1800" dirty="0">
                <a:solidFill>
                  <a:srgbClr val="0F173D"/>
                </a:solidFill>
                <a:effectLst/>
                <a:latin typeface="Poppins"/>
                <a:ea typeface="DengXian"/>
                <a:cs typeface="Poppins"/>
              </a:rPr>
              <a:t>matemáticas </a:t>
            </a:r>
            <a:r>
              <a:rPr lang="es-ES" sz="1800" dirty="0">
                <a:solidFill>
                  <a:srgbClr val="0F173D"/>
                </a:solidFill>
                <a:latin typeface="Poppins"/>
                <a:ea typeface="DengXian"/>
                <a:cs typeface="Poppins"/>
              </a:rPr>
              <a:t>tempranas</a:t>
            </a:r>
            <a:r>
              <a:rPr lang="es-ES" sz="1800" dirty="0">
                <a:solidFill>
                  <a:srgbClr val="0F173D"/>
                </a:solidFill>
                <a:effectLst/>
                <a:latin typeface="Poppins"/>
                <a:ea typeface="DengXian"/>
                <a:cs typeface="Poppins"/>
              </a:rPr>
              <a:t>. Exploremos otras formas en que los bebés y niños pequeños pueden aprender sobre las formas a través de rutinas diarias en el hogar, en sus comunidades y en entornos de </a:t>
            </a:r>
            <a:r>
              <a:rPr lang="es-ES" sz="1800" dirty="0">
                <a:solidFill>
                  <a:srgbClr val="0F173D"/>
                </a:solidFill>
                <a:latin typeface="Poppins"/>
                <a:ea typeface="DengXian"/>
                <a:cs typeface="Poppins"/>
              </a:rPr>
              <a:t>aprendizaje</a:t>
            </a:r>
            <a:r>
              <a:rPr lang="es-ES" sz="1800" dirty="0">
                <a:solidFill>
                  <a:srgbClr val="0F173D"/>
                </a:solidFill>
                <a:effectLst/>
                <a:latin typeface="Poppins"/>
                <a:ea typeface="DengXian"/>
                <a:cs typeface="Poppins"/>
              </a:rPr>
              <a:t> y cuidado tempranos.</a:t>
            </a:r>
            <a:endParaRPr lang="en-US" sz="1800" dirty="0">
              <a:solidFill>
                <a:srgbClr val="0F173D"/>
              </a:solidFill>
              <a:effectLst/>
              <a:latin typeface="Poppins"/>
              <a:ea typeface="DengXian"/>
              <a:cs typeface="Poppins"/>
            </a:endParaRPr>
          </a:p>
          <a:p>
            <a:pPr marL="342900" marR="0" lvl="0" indent="-342900">
              <a:buFont typeface="Symbol" pitchFamily="2" charset="2"/>
              <a:buChar char=""/>
            </a:pP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Sacar y revisar </a:t>
            </a:r>
            <a:r>
              <a:rPr lang="es-ES" sz="1800" b="1" dirty="0">
                <a:solidFill>
                  <a:srgbClr val="0F173D"/>
                </a:solidFill>
                <a:effectLst/>
                <a:latin typeface="Poppins" pitchFamily="2" charset="77"/>
                <a:ea typeface="DengXian" panose="02010600030101010101" pitchFamily="2" charset="-122"/>
                <a:cs typeface="Calibri" panose="020F0502020204030204" pitchFamily="34" charset="0"/>
              </a:rPr>
              <a:t>Oportunidades diarias para explorar formas</a:t>
            </a: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 Este folleto ofrece algunas ideas sobre cómo apoyar el aprendizaje de la forma de los bebés y niños pequeños a través de rutinas diarias.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Con un compañero, discuta las maneras en que podría usar las ideas de este folleto con las familias. Considerar formas de ayudar a las familias, anotar las ideas que ya usan e identificar otras maneras en que quieren apoyar el aprendizaje de la forma de sus bebés y niños pequeños.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Notas del facilitador</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Proporcione de 5 a 10 minutos para que los participantes revisen y discutan el folleto.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Para sesiones más largas, invite a los participantes a compartir con el grupo más grande cómo podrían utilizar estas ideas.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17</a:t>
            </a:fld>
            <a:endParaRPr lang="en-US"/>
          </a:p>
        </p:txBody>
      </p:sp>
    </p:spTree>
    <p:extLst>
      <p:ext uri="{BB962C8B-B14F-4D97-AF65-F5344CB8AC3E}">
        <p14:creationId xmlns:p14="http://schemas.microsoft.com/office/powerpoint/2010/main" val="4106693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 </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15 minutos</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a:spcBef>
                <a:spcPts val="600"/>
              </a:spcBef>
              <a:spcAft>
                <a:spcPts val="600"/>
              </a:spcAft>
            </a:pPr>
            <a:r>
              <a:rPr lang="es-ES" sz="1100" b="1" kern="100" dirty="0">
                <a:solidFill>
                  <a:srgbClr val="0F173D"/>
                </a:solidFill>
                <a:effectLst/>
                <a:latin typeface="Poppins"/>
                <a:ea typeface="Calibri"/>
                <a:cs typeface="Poppins"/>
              </a:rPr>
              <a:t>Materiales: </a:t>
            </a:r>
            <a:r>
              <a:rPr lang="es-ES" sz="1100" kern="0" dirty="0">
                <a:solidFill>
                  <a:srgbClr val="0F173D"/>
                </a:solidFill>
                <a:effectLst/>
                <a:latin typeface="Poppins"/>
                <a:ea typeface="Calibri"/>
                <a:cs typeface="Poppins"/>
              </a:rPr>
              <a:t>El folleto </a:t>
            </a:r>
            <a:r>
              <a:rPr lang="es-ES" sz="1100" b="1" kern="0" dirty="0">
                <a:solidFill>
                  <a:srgbClr val="0F173D"/>
                </a:solidFill>
                <a:effectLst/>
                <a:latin typeface="Poppins"/>
                <a:ea typeface="Calibri"/>
                <a:cs typeface="Poppins"/>
              </a:rPr>
              <a:t>Resumen </a:t>
            </a:r>
            <a:r>
              <a:rPr lang="es-ES" sz="1100" b="1" kern="0" dirty="0">
                <a:solidFill>
                  <a:srgbClr val="0F173D"/>
                </a:solidFill>
                <a:latin typeface="Poppins"/>
                <a:ea typeface="Calibri"/>
                <a:cs typeface="Poppins"/>
              </a:rPr>
              <a:t>del</a:t>
            </a:r>
            <a:r>
              <a:rPr lang="es-ES" sz="1100" b="1" kern="0" dirty="0">
                <a:solidFill>
                  <a:srgbClr val="0F173D"/>
                </a:solidFill>
                <a:effectLst/>
                <a:latin typeface="Poppins"/>
                <a:ea typeface="Calibri"/>
                <a:cs typeface="Poppins"/>
              </a:rPr>
              <a:t> </a:t>
            </a:r>
            <a:r>
              <a:rPr lang="es-ES" sz="1100" b="1" kern="100" dirty="0">
                <a:solidFill>
                  <a:srgbClr val="0F173D"/>
                </a:solidFill>
                <a:effectLst/>
                <a:latin typeface="Poppins"/>
                <a:ea typeface="Calibri"/>
                <a:cs typeface="Poppins"/>
              </a:rPr>
              <a:t>M</a:t>
            </a:r>
            <a:r>
              <a:rPr lang="es-ES" sz="1100" b="1" kern="100" baseline="30000" dirty="0">
                <a:solidFill>
                  <a:srgbClr val="0F173D"/>
                </a:solidFill>
                <a:effectLst/>
                <a:latin typeface="Poppins"/>
                <a:ea typeface="Calibri"/>
                <a:cs typeface="Poppins"/>
              </a:rPr>
              <a:t>5</a:t>
            </a:r>
            <a:r>
              <a:rPr lang="es-ES" sz="1100" b="1" kern="100" baseline="30000" dirty="0">
                <a:solidFill>
                  <a:srgbClr val="0F173D"/>
                </a:solidFill>
                <a:latin typeface="Poppins"/>
                <a:ea typeface="Calibri"/>
                <a:cs typeface="Poppins"/>
              </a:rPr>
              <a:t> para las matemáticas tempranas</a:t>
            </a:r>
            <a:endParaRPr lang="en-US" sz="1100" kern="100" dirty="0">
              <a:solidFill>
                <a:srgbClr val="0F173D"/>
              </a:solidFill>
              <a:effectLst/>
              <a:latin typeface="Poppins"/>
              <a:ea typeface="Calibri"/>
              <a:cs typeface="Poppins"/>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Cuenta, juega, explora a menudo utiliza el Enfoque M</a:t>
            </a:r>
            <a:r>
              <a:rPr lang="es-E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 (se pronuncia: M a la quinta) de matemáticas temprana para referirse a cinco prácticas básicas de enseñanza temprana de matemáticas: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Aprendizaje mutuo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Investigaciones significativas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Materiales y entorno de aprendizaje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Vocabulario y discurso matemáticos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Representaciones múltiples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Exploremos las prácticas de M</a:t>
            </a:r>
            <a:r>
              <a:rPr lang="es-E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 después vamos a observar M</a:t>
            </a:r>
            <a:r>
              <a:rPr lang="es-E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 en acción.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Considere con sus participantes sus experiencias previas con M</a:t>
            </a:r>
            <a:r>
              <a:rPr lang="es-E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Para los grupos que tienen una experiencia significativa con M</a:t>
            </a:r>
            <a:r>
              <a:rPr lang="es-E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 puede ofrecer unos minutos para que los participantes compartan con un compañero sus áreas fuertes y las prácticas en las que están trabajando. O podría usar esta diapositiva para revisar brevemente las prácticas de</a:t>
            </a:r>
            <a:r>
              <a:rPr lang="es-ES" sz="1100" b="1" dirty="0">
                <a:solidFill>
                  <a:srgbClr val="0F173D"/>
                </a:solidFill>
                <a:effectLst/>
                <a:latin typeface="Poppins" pitchFamily="2" charset="77"/>
                <a:ea typeface="DengXian" panose="02010600030101010101" pitchFamily="2" charset="-122"/>
                <a:cs typeface="Calibri" panose="020F0502020204030204" pitchFamily="34" charset="0"/>
              </a:rPr>
              <a:t> </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M</a:t>
            </a:r>
            <a:r>
              <a:rPr lang="es-E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 y pasar a la siguiente diapositiva.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lvl="1" indent="-285750">
              <a:buFont typeface="Courier New" panose="02070309020205020404" pitchFamily="49" charset="0"/>
              <a:buChar char="o"/>
            </a:pPr>
            <a:r>
              <a:rPr lang="es-ES" sz="1100" dirty="0">
                <a:solidFill>
                  <a:srgbClr val="0F173D"/>
                </a:solidFill>
                <a:effectLst/>
                <a:latin typeface="Poppins"/>
                <a:ea typeface="DengXian"/>
                <a:cs typeface="Poppins"/>
              </a:rPr>
              <a:t>Para los grupos que tienen menos experiencia con M</a:t>
            </a:r>
            <a:r>
              <a:rPr lang="es-ES" sz="1100" baseline="30000" dirty="0">
                <a:solidFill>
                  <a:srgbClr val="0F173D"/>
                </a:solidFill>
                <a:effectLst/>
                <a:latin typeface="Poppins"/>
                <a:ea typeface="DengXian"/>
                <a:cs typeface="Poppins"/>
              </a:rPr>
              <a:t>5</a:t>
            </a:r>
            <a:r>
              <a:rPr lang="es-ES" sz="1100" dirty="0">
                <a:solidFill>
                  <a:srgbClr val="0F173D"/>
                </a:solidFill>
                <a:effectLst/>
                <a:latin typeface="Poppins"/>
                <a:ea typeface="DengXian"/>
                <a:cs typeface="Poppins"/>
              </a:rPr>
              <a:t>, puede ofrecer más tiempo para que los participantes exploren cada práctica. Por ejemplo, podría darles tiempo para que revisen las prácticas del folleto por su cuenta. Invítelos a hacer un cuadro sobre las prácticas que han "logrado" (prácticas que entienden y usan), un círculo sobre "lo que todavía está pasando por sus cabezas" La formación profesional continua (prácticas sobre las que todavía tienen dudas) y un triángulo de tres ideas que utilizarán en sus contextos. Para más ideas sobre cómo proporcionar una revisión más completa, visite la serie de</a:t>
            </a:r>
            <a:r>
              <a:rPr lang="es-ES" sz="1100" b="1" dirty="0">
                <a:solidFill>
                  <a:srgbClr val="0F173D"/>
                </a:solidFill>
                <a:effectLst/>
                <a:latin typeface="Poppins"/>
                <a:ea typeface="DengXian"/>
                <a:cs typeface="Poppins"/>
              </a:rPr>
              <a:t> Enfoque M</a:t>
            </a:r>
            <a:r>
              <a:rPr lang="es-ES" sz="1100" b="1" baseline="30000" dirty="0">
                <a:solidFill>
                  <a:srgbClr val="0F173D"/>
                </a:solidFill>
                <a:effectLst/>
                <a:latin typeface="Poppins"/>
                <a:ea typeface="DengXian"/>
                <a:cs typeface="Poppins"/>
              </a:rPr>
              <a:t>5</a:t>
            </a:r>
            <a:r>
              <a:rPr lang="es-ES" sz="1100" b="1" dirty="0">
                <a:solidFill>
                  <a:srgbClr val="0F173D"/>
                </a:solidFill>
                <a:effectLst/>
                <a:latin typeface="Poppins"/>
                <a:ea typeface="DengXian"/>
                <a:cs typeface="Poppins"/>
              </a:rPr>
              <a:t> </a:t>
            </a:r>
            <a:r>
              <a:rPr lang="es-ES" sz="1100" b="1" dirty="0">
                <a:solidFill>
                  <a:srgbClr val="0F173D"/>
                </a:solidFill>
                <a:latin typeface="Poppins"/>
                <a:ea typeface="DengXian"/>
                <a:cs typeface="Poppins"/>
              </a:rPr>
              <a:t>para las matemáticas</a:t>
            </a:r>
            <a:r>
              <a:rPr lang="es-ES" sz="1100" b="1" dirty="0">
                <a:solidFill>
                  <a:srgbClr val="0F173D"/>
                </a:solidFill>
                <a:effectLst/>
                <a:latin typeface="Poppins"/>
                <a:ea typeface="DengXian"/>
                <a:cs typeface="Poppins"/>
              </a:rPr>
              <a:t> </a:t>
            </a:r>
            <a:r>
              <a:rPr lang="es-ES" sz="1100" b="1" dirty="0">
                <a:solidFill>
                  <a:srgbClr val="0F173D"/>
                </a:solidFill>
                <a:latin typeface="Poppins"/>
                <a:ea typeface="DengXian"/>
                <a:cs typeface="Poppins"/>
              </a:rPr>
              <a:t>tempranas</a:t>
            </a:r>
            <a:r>
              <a:rPr lang="es-ES" sz="1100" dirty="0">
                <a:solidFill>
                  <a:srgbClr val="0F173D"/>
                </a:solidFill>
                <a:effectLst/>
                <a:latin typeface="Poppins"/>
                <a:ea typeface="DengXian"/>
                <a:cs typeface="Poppins"/>
              </a:rPr>
              <a:t>.</a:t>
            </a:r>
            <a:endParaRPr lang="en-US" sz="1100" dirty="0">
              <a:solidFill>
                <a:srgbClr val="0F173D"/>
              </a:solidFill>
              <a:effectLst/>
              <a:latin typeface="Poppins"/>
              <a:ea typeface="DengXian"/>
              <a:cs typeface="Poppins"/>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18</a:t>
            </a:fld>
            <a:endParaRPr lang="en-US"/>
          </a:p>
        </p:txBody>
      </p:sp>
    </p:spTree>
    <p:extLst>
      <p:ext uri="{BB962C8B-B14F-4D97-AF65-F5344CB8AC3E}">
        <p14:creationId xmlns:p14="http://schemas.microsoft.com/office/powerpoint/2010/main" val="3230656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 </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5–7 </a:t>
            </a:r>
            <a:r>
              <a:rPr lang="es-ES" sz="1100" kern="100" dirty="0">
                <a:solidFill>
                  <a:srgbClr val="222222"/>
                </a:solidFill>
                <a:effectLst/>
                <a:latin typeface="Poppins" pitchFamily="2" charset="77"/>
                <a:ea typeface="DengXian" panose="02010600030101010101" pitchFamily="2" charset="-122"/>
                <a:cs typeface="Times New Roman" panose="02020603050405020304" pitchFamily="18" charset="0"/>
              </a:rPr>
              <a:t>minutos (no incluyendo el informe)</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Materiales:</a:t>
            </a:r>
            <a:r>
              <a:rPr lang="es-ES" sz="1100" kern="100" dirty="0">
                <a:solidFill>
                  <a:srgbClr val="222222"/>
                </a:solidFill>
                <a:effectLst/>
                <a:latin typeface="Calibri" panose="020F0502020204030204" pitchFamily="34" charset="0"/>
                <a:ea typeface="DengXian" panose="02010600030101010101" pitchFamily="2" charset="-122"/>
                <a:cs typeface="Times New Roman" panose="02020603050405020304" pitchFamily="18" charset="0"/>
              </a:rPr>
              <a:t> </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El folleto </a:t>
            </a: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Observar M</a:t>
            </a:r>
            <a:r>
              <a:rPr lang="es-ES" sz="1100" b="1" kern="100" baseline="30000" dirty="0">
                <a:solidFill>
                  <a:srgbClr val="0F173D"/>
                </a:solidFill>
                <a:effectLst/>
                <a:latin typeface="Poppins" pitchFamily="2" charset="77"/>
                <a:ea typeface="Calibri" panose="020F0502020204030204" pitchFamily="34" charset="0"/>
                <a:cs typeface="Times New Roman" panose="02020603050405020304" pitchFamily="18" charset="0"/>
              </a:rPr>
              <a:t>5</a:t>
            </a: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 en acción: Formas</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 video clip niños pequeños, papel para gráficos, marcadores</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 </a:t>
            </a:r>
            <a:endParaRPr lang="en-US" sz="1200" b="1" kern="1200" dirty="0">
              <a:solidFill>
                <a:srgbClr val="0F173D"/>
              </a:solidFill>
              <a:effectLst/>
              <a:latin typeface="Poppins" pitchFamily="2" charset="77"/>
              <a:ea typeface="+mn-ea"/>
              <a:cs typeface="Calibri" panose="020F0502020204030204" pitchFamily="34" charset="0"/>
            </a:endParaRPr>
          </a:p>
          <a:p>
            <a:pPr marL="342900" indent="-342900">
              <a:buFont typeface="Symbol" pitchFamily="2" charset="2"/>
              <a:buChar char=""/>
            </a:pPr>
            <a:r>
              <a:rPr lang="es-ES" sz="1100" dirty="0">
                <a:solidFill>
                  <a:srgbClr val="0F173D"/>
                </a:solidFill>
                <a:effectLst/>
                <a:latin typeface="Poppins"/>
                <a:ea typeface="DengXian"/>
                <a:cs typeface="Poppins"/>
              </a:rPr>
              <a:t>Observamos lo que los bebés y niños pequeños aprenden sobre las formas. Luego exploramos el Enfoque M5</a:t>
            </a:r>
            <a:r>
              <a:rPr lang="es-ES" sz="1100" dirty="0">
                <a:solidFill>
                  <a:srgbClr val="0F173D"/>
                </a:solidFill>
                <a:latin typeface="Poppins"/>
                <a:ea typeface="DengXian"/>
                <a:cs typeface="Poppins"/>
              </a:rPr>
              <a:t> para las</a:t>
            </a:r>
            <a:r>
              <a:rPr lang="es-ES" sz="1100" dirty="0">
                <a:solidFill>
                  <a:srgbClr val="0F173D"/>
                </a:solidFill>
                <a:effectLst/>
                <a:latin typeface="Poppins"/>
                <a:ea typeface="DengXian"/>
                <a:cs typeface="Poppins"/>
              </a:rPr>
              <a:t> matemáticas </a:t>
            </a:r>
            <a:r>
              <a:rPr lang="es-ES" sz="1100" dirty="0">
                <a:solidFill>
                  <a:srgbClr val="0F173D"/>
                </a:solidFill>
                <a:latin typeface="Poppins"/>
                <a:ea typeface="DengXian"/>
                <a:cs typeface="Poppins"/>
              </a:rPr>
              <a:t>tempranas</a:t>
            </a:r>
            <a:r>
              <a:rPr lang="es-ES" sz="1100" dirty="0">
                <a:solidFill>
                  <a:srgbClr val="0F173D"/>
                </a:solidFill>
                <a:effectLst/>
                <a:latin typeface="Poppins"/>
                <a:ea typeface="DengXian"/>
                <a:cs typeface="Poppins"/>
              </a:rPr>
              <a:t>. Ahora, vamos a observar un video con las prácticas de M5. [Elija una estrategia para facilitar esta observación e informe. Adaptar los temas de discusión para reflejar esta estrategia.]</a:t>
            </a:r>
            <a:endParaRPr lang="en-US" sz="1100" dirty="0">
              <a:solidFill>
                <a:srgbClr val="0F173D"/>
              </a:solidFill>
              <a:effectLst/>
              <a:latin typeface="Poppins"/>
              <a:ea typeface="DengXian"/>
              <a:cs typeface="Poppins"/>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Elija un video clip de bebés y </a:t>
            </a:r>
            <a:r>
              <a:rPr lang="es-ES" sz="1100" dirty="0">
                <a:solidFill>
                  <a:srgbClr val="000000"/>
                </a:solidFill>
                <a:effectLst/>
                <a:latin typeface="Poppins" pitchFamily="2" charset="77"/>
                <a:ea typeface="DengXian" panose="02010600030101010101" pitchFamily="2" charset="-122"/>
                <a:cs typeface="Calibri" panose="020F0502020204030204" pitchFamily="34" charset="0"/>
              </a:rPr>
              <a:t>niños pequeños</a:t>
            </a:r>
            <a:r>
              <a:rPr lang="es-ES" sz="1100" dirty="0">
                <a:solidFill>
                  <a:srgbClr val="0F173D"/>
                </a:solidFill>
                <a:effectLst/>
                <a:latin typeface="Poppins" pitchFamily="2" charset="77"/>
                <a:ea typeface="Calibri" panose="020F0502020204030204" pitchFamily="34" charset="0"/>
                <a:cs typeface="Calibri" panose="020F0502020204030204" pitchFamily="34" charset="0"/>
              </a:rPr>
              <a:t> que muestre a los niños explorando formas. Este puede ser el mismo clip utilizado para observar a los niños aprendiendo sobre formas.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Recomendamos el siguiente video clip</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US" sz="1100" u="none" dirty="0">
                <a:solidFill>
                  <a:srgbClr val="0563C1"/>
                </a:solidFill>
                <a:effectLst/>
                <a:latin typeface="Calibri"/>
                <a:ea typeface="Courier New" panose="02070309020205020404" pitchFamily="49" charset="0"/>
                <a:cs typeface="Calibri"/>
              </a:rPr>
              <a:t>Explorar formas con plastilina (18–36 meses) [https://youtu.be/hVgAMKEmK78]</a:t>
            </a:r>
          </a:p>
          <a:p>
            <a:pPr marL="742950" marR="0" lvl="1" indent="-285750">
              <a:spcBef>
                <a:spcPts val="0"/>
              </a:spcBef>
              <a:spcAft>
                <a:spcPts val="0"/>
              </a:spcAft>
              <a:buFont typeface="Courier New" panose="02070309020205020404" pitchFamily="49" charset="0"/>
              <a:buChar char="o"/>
            </a:pPr>
            <a:r>
              <a:rPr lang="es-US" sz="1100" u="none" dirty="0">
                <a:solidFill>
                  <a:srgbClr val="0563C1"/>
                </a:solidFill>
                <a:effectLst/>
                <a:latin typeface="Calibri"/>
                <a:ea typeface="Courier New" panose="02070309020205020404" pitchFamily="49" charset="0"/>
                <a:cs typeface="Calibri"/>
              </a:rPr>
              <a:t>Explorar formas con plastilina (18–36 meses) – Versión AD [https://youtu.be/oYs0D47FEH4]</a:t>
            </a:r>
            <a:endParaRPr lang="en-US" sz="1100" u="none" dirty="0">
              <a:effectLst/>
              <a:latin typeface="Calibri"/>
              <a:ea typeface="Calibri" panose="020F0502020204030204" pitchFamily="34" charset="0"/>
              <a:cs typeface="Calibri"/>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Nota: En las notas del facilitador de la siguiente diapositiva se proporcionan ejemplos de respuestas para este vídeo.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Invite a los participantes a que saquen el folleto </a:t>
            </a: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Observar </a:t>
            </a:r>
            <a:r>
              <a:rPr lang="es-ES" sz="1100" b="1" dirty="0">
                <a:solidFill>
                  <a:srgbClr val="0F173D"/>
                </a:solidFill>
                <a:effectLst/>
                <a:latin typeface="Poppins" pitchFamily="2" charset="77"/>
                <a:ea typeface="DengXian" panose="02010600030101010101" pitchFamily="2" charset="-122"/>
                <a:cs typeface="Calibri" panose="020F0502020204030204" pitchFamily="34" charset="0"/>
              </a:rPr>
              <a:t>M</a:t>
            </a:r>
            <a:r>
              <a:rPr lang="es-ES" sz="1100" b="1"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ES" sz="1100" b="1" dirty="0">
                <a:solidFill>
                  <a:srgbClr val="0F173D"/>
                </a:solidFill>
                <a:effectLst/>
                <a:latin typeface="Poppins" pitchFamily="2" charset="77"/>
                <a:ea typeface="Times New Roman" panose="02020603050405020304" pitchFamily="18" charset="0"/>
                <a:cs typeface="Calibri" panose="020F0502020204030204" pitchFamily="34" charset="0"/>
              </a:rPr>
              <a:t> en acción: Formas</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grupos más grandes y sesiones más largas, use un enfoque de rompecabezas. Antes de mostrar el video clip, asigne a cada mesa una práctica en la que se centre durante el vídeo. [Si hay más de cinco mesas, asigne más de una mesa a centrarse en cada práctica.]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Para grupos más pequeños y sesiones más cortas, considere mostrar el video dos o tres veces, invitando a los participantes a centrarse en prácticas específicas cada vez. Animarlos a que anoten sus observaciones del folleto.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19</a:t>
            </a:fld>
            <a:endParaRPr lang="en-US"/>
          </a:p>
        </p:txBody>
      </p:sp>
    </p:spTree>
    <p:extLst>
      <p:ext uri="{BB962C8B-B14F-4D97-AF65-F5344CB8AC3E}">
        <p14:creationId xmlns:p14="http://schemas.microsoft.com/office/powerpoint/2010/main" val="231140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Puntos de discusión</a:t>
            </a:r>
          </a:p>
          <a:p>
            <a:r>
              <a:rPr lang="en-US" sz="1800" kern="100" noProof="0" dirty="0">
                <a:solidFill>
                  <a:srgbClr val="222222"/>
                </a:solidFill>
                <a:effectLst/>
                <a:latin typeface="Poppins"/>
                <a:ea typeface="Arial" panose="020B0604020202020204" pitchFamily="34" charset="0"/>
                <a:cs typeface="Poppins"/>
              </a:rPr>
              <a:t>Count Play Explore </a:t>
            </a:r>
            <a:r>
              <a:rPr lang="es-ES" sz="1800" kern="100" dirty="0">
                <a:solidFill>
                  <a:srgbClr val="222222"/>
                </a:solidFill>
                <a:effectLst/>
                <a:latin typeface="Poppins"/>
                <a:ea typeface="Arial" panose="020B0604020202020204" pitchFamily="34" charset="0"/>
                <a:cs typeface="Poppins"/>
              </a:rPr>
              <a:t>recursos de aprendizaje profesional se hicieron posibles gracias a </a:t>
            </a:r>
            <a:r>
              <a:rPr lang="en-US" sz="1800" kern="100" noProof="0" dirty="0">
                <a:solidFill>
                  <a:srgbClr val="222222"/>
                </a:solidFill>
                <a:effectLst/>
                <a:latin typeface="Poppins"/>
                <a:ea typeface="Arial" panose="020B0604020202020204" pitchFamily="34" charset="0"/>
                <a:cs typeface="Poppins"/>
              </a:rPr>
              <a:t>Count Play Explore</a:t>
            </a:r>
            <a:r>
              <a:rPr lang="es-ES" sz="1800" kern="100" dirty="0">
                <a:solidFill>
                  <a:srgbClr val="222222"/>
                </a:solidFill>
                <a:effectLst/>
                <a:latin typeface="Poppins"/>
                <a:ea typeface="Arial" panose="020B0604020202020204" pitchFamily="34" charset="0"/>
                <a:cs typeface="Poppins"/>
              </a:rPr>
              <a:t>, una iniciativa de matemáticas y ciencias temprana dirigida por el Superintendente de Escuelas del Condado de Fresno, Departamento de Cuidado y Educación temprana. Esta iniciativa está generosamente financiada por el Departamento de Educación de California y la Junta Estatal de Educación de California. Estos recursos</a:t>
            </a:r>
            <a:r>
              <a:rPr lang="es-ES" kern="100" dirty="0">
                <a:solidFill>
                  <a:srgbClr val="222222"/>
                </a:solidFill>
              </a:rPr>
              <a:t>, desarrollado en colaboración con </a:t>
            </a:r>
            <a:r>
              <a:rPr lang="es-ES" kern="100" dirty="0" err="1">
                <a:solidFill>
                  <a:srgbClr val="222222"/>
                </a:solidFill>
              </a:rPr>
              <a:t>WestEd</a:t>
            </a:r>
            <a:r>
              <a:rPr lang="es-ES" kern="100" dirty="0">
                <a:solidFill>
                  <a:srgbClr val="222222"/>
                </a:solidFill>
              </a:rPr>
              <a:t> y sus socios</a:t>
            </a:r>
            <a:r>
              <a:rPr lang="es-ES" sz="1800" kern="100" dirty="0">
                <a:solidFill>
                  <a:srgbClr val="222222"/>
                </a:solidFill>
                <a:latin typeface="Poppins"/>
                <a:ea typeface="Arial" panose="020B0604020202020204" pitchFamily="34" charset="0"/>
                <a:cs typeface="Poppins"/>
              </a:rPr>
              <a:t> </a:t>
            </a:r>
            <a:r>
              <a:rPr lang="es-ES" sz="1800" kern="100" dirty="0">
                <a:solidFill>
                  <a:srgbClr val="222222"/>
                </a:solidFill>
                <a:effectLst/>
                <a:latin typeface="Poppins"/>
                <a:ea typeface="Arial" panose="020B0604020202020204" pitchFamily="34" charset="0"/>
                <a:cs typeface="Poppins"/>
              </a:rPr>
              <a:t>se utilizan como guía para aplicar estrategias basadas en pruebas, promover el aprendizaje activo y fomentar prácticas apropiadas para el desarrollo en los entornos de educación temprana. No están destinados a la distribución comercial, modificación no autorizada o uso fuera del ámbito de la educación profesional.</a:t>
            </a:r>
            <a:endParaRPr lang="en-US" sz="1800" kern="100" dirty="0">
              <a:effectLst/>
              <a:latin typeface="Poppins"/>
              <a:ea typeface="Calibri" panose="020F0502020204030204" pitchFamily="34" charset="0"/>
              <a:cs typeface="Poppins"/>
            </a:endParaRPr>
          </a:p>
        </p:txBody>
      </p:sp>
      <p:sp>
        <p:nvSpPr>
          <p:cNvPr id="4" name="Slide Number Placeholder 3"/>
          <p:cNvSpPr>
            <a:spLocks noGrp="1"/>
          </p:cNvSpPr>
          <p:nvPr>
            <p:ph type="sldNum" sz="quarter" idx="5"/>
          </p:nvPr>
        </p:nvSpPr>
        <p:spPr/>
        <p:txBody>
          <a:bodyPr/>
          <a:lstStyle/>
          <a:p>
            <a:fld id="{896399F6-6299-4610-B81F-5B1794C45A33}" type="slidenum">
              <a:rPr lang="en-US" smtClean="0"/>
              <a:pPr/>
              <a:t>2</a:t>
            </a:fld>
            <a:endParaRPr lang="en-US" dirty="0"/>
          </a:p>
        </p:txBody>
      </p:sp>
    </p:spTree>
    <p:extLst>
      <p:ext uri="{BB962C8B-B14F-4D97-AF65-F5344CB8AC3E}">
        <p14:creationId xmlns:p14="http://schemas.microsoft.com/office/powerpoint/2010/main" val="1176444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 </a:t>
            </a:r>
            <a:r>
              <a:rPr lang="es-ES" sz="1800" kern="100" dirty="0">
                <a:solidFill>
                  <a:srgbClr val="222222"/>
                </a:solidFill>
                <a:effectLst/>
                <a:latin typeface="Poppins" pitchFamily="2" charset="77"/>
                <a:ea typeface="DengXian" panose="02010600030101010101" pitchFamily="2" charset="-122"/>
                <a:cs typeface="Times New Roman" panose="02020603050405020304" pitchFamily="18" charset="0"/>
              </a:rPr>
              <a:t>20–30 minutos (varía en función de los objetivos de la sesión)</a:t>
            </a:r>
            <a:endPar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spcAft>
                <a:spcPts val="600"/>
              </a:spcAft>
            </a:pP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Materiales:</a:t>
            </a:r>
            <a:r>
              <a:rPr lang="es-ES" sz="1800" kern="100" dirty="0">
                <a:solidFill>
                  <a:srgbClr val="222222"/>
                </a:solidFill>
                <a:effectLst/>
                <a:latin typeface="Calibri" panose="020F0502020204030204" pitchFamily="34" charset="0"/>
                <a:ea typeface="DengXian" panose="02010600030101010101" pitchFamily="2" charset="-122"/>
                <a:cs typeface="Times New Roman" panose="02020603050405020304" pitchFamily="18" charset="0"/>
              </a:rPr>
              <a:t> </a:t>
            </a:r>
            <a:r>
              <a:rPr lang="es-ES" sz="1800" kern="100" dirty="0">
                <a:solidFill>
                  <a:srgbClr val="0F173D"/>
                </a:solidFill>
                <a:effectLst/>
                <a:latin typeface="Poppins" pitchFamily="2" charset="77"/>
                <a:ea typeface="Calibri" panose="020F0502020204030204" pitchFamily="34" charset="0"/>
                <a:cs typeface="Times New Roman" panose="02020603050405020304" pitchFamily="18" charset="0"/>
              </a:rPr>
              <a:t>El folleto </a:t>
            </a: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Observar M</a:t>
            </a:r>
            <a:r>
              <a:rPr lang="es-ES" sz="1800" b="1" kern="100" baseline="30000" dirty="0">
                <a:solidFill>
                  <a:srgbClr val="0F173D"/>
                </a:solidFill>
                <a:effectLst/>
                <a:latin typeface="Poppins" pitchFamily="2" charset="77"/>
                <a:ea typeface="Calibri" panose="020F0502020204030204" pitchFamily="34" charset="0"/>
                <a:cs typeface="Times New Roman" panose="02020603050405020304" pitchFamily="18" charset="0"/>
              </a:rPr>
              <a:t>5</a:t>
            </a: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 en acción: Formas</a:t>
            </a:r>
            <a:r>
              <a:rPr lang="es-ES" sz="1800" kern="100" dirty="0">
                <a:solidFill>
                  <a:srgbClr val="0F173D"/>
                </a:solidFill>
                <a:effectLst/>
                <a:latin typeface="Poppins" pitchFamily="2" charset="77"/>
                <a:ea typeface="Calibri" panose="020F0502020204030204" pitchFamily="34" charset="0"/>
                <a:cs typeface="Times New Roman" panose="02020603050405020304" pitchFamily="18" charset="0"/>
              </a:rPr>
              <a:t>, video clip niños pequeños, papel para gráficos, marcadores</a:t>
            </a:r>
            <a:endPar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Temas de discusión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Calibri" panose="020F0502020204030204" pitchFamily="34" charset="0"/>
                <a:cs typeface="Calibri" panose="020F0502020204030204" pitchFamily="34" charset="0"/>
              </a:rPr>
              <a:t>Vamos a discutir sus observaciones de cada práctica </a:t>
            </a:r>
            <a:r>
              <a:rPr lang="es-ES" sz="1800" u="sng" dirty="0">
                <a:solidFill>
                  <a:srgbClr val="0F173D"/>
                </a:solidFill>
                <a:effectLst/>
                <a:latin typeface="Poppins" pitchFamily="2" charset="77"/>
                <a:ea typeface="Calibri" panose="020F0502020204030204" pitchFamily="34" charset="0"/>
                <a:cs typeface="Calibri" panose="020F0502020204030204" pitchFamily="34" charset="0"/>
              </a:rPr>
              <a:t>M5</a:t>
            </a:r>
            <a:r>
              <a:rPr lang="es-ES" sz="1800" dirty="0">
                <a:solidFill>
                  <a:srgbClr val="0F173D"/>
                </a:solidFill>
                <a:effectLst/>
                <a:latin typeface="Poppins" pitchFamily="2" charset="77"/>
                <a:ea typeface="Calibri" panose="020F0502020204030204" pitchFamily="34" charset="0"/>
                <a:cs typeface="Calibri" panose="020F0502020204030204" pitchFamily="34" charset="0"/>
              </a:rPr>
              <a:t>. ¿Cómo utiliza el educador el M5 para apoyar el aprendizaje de los niños sobre las formas?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Notas del facilitador</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itchFamily="2" charset="2"/>
              <a:buChar char=""/>
              <a:tabLst/>
              <a:defRPr/>
            </a:pPr>
            <a:r>
              <a:rPr lang="es-ES" sz="1800" dirty="0">
                <a:solidFill>
                  <a:srgbClr val="0F173D"/>
                </a:solidFill>
                <a:effectLst/>
                <a:latin typeface="Poppins" pitchFamily="2" charset="77"/>
                <a:ea typeface="Calibri" panose="020F0502020204030204" pitchFamily="34" charset="0"/>
                <a:cs typeface="Calibri" panose="020F0502020204030204" pitchFamily="34" charset="0"/>
              </a:rPr>
              <a:t>Use </a:t>
            </a:r>
            <a:r>
              <a:rPr lang="es-ES" sz="1800" b="1" dirty="0">
                <a:solidFill>
                  <a:srgbClr val="0F173D"/>
                </a:solidFill>
                <a:effectLst/>
                <a:latin typeface="Poppins" pitchFamily="2" charset="77"/>
                <a:ea typeface="Calibri" panose="020F0502020204030204" pitchFamily="34" charset="0"/>
                <a:cs typeface="Calibri" panose="020F0502020204030204" pitchFamily="34" charset="0"/>
              </a:rPr>
              <a:t>Clave de respuestas para observar M</a:t>
            </a:r>
            <a:r>
              <a:rPr lang="es-ES" sz="1800" b="1" baseline="30000" dirty="0">
                <a:solidFill>
                  <a:srgbClr val="0F173D"/>
                </a:solidFill>
                <a:effectLst/>
                <a:latin typeface="Poppins" pitchFamily="2" charset="77"/>
                <a:ea typeface="Calibri" panose="020F0502020204030204" pitchFamily="34" charset="0"/>
                <a:cs typeface="Calibri" panose="020F0502020204030204" pitchFamily="34" charset="0"/>
              </a:rPr>
              <a:t>5</a:t>
            </a:r>
            <a:r>
              <a:rPr lang="es-ES" sz="1800" b="1" dirty="0">
                <a:solidFill>
                  <a:srgbClr val="0F173D"/>
                </a:solidFill>
                <a:effectLst/>
                <a:latin typeface="Poppins" pitchFamily="2" charset="77"/>
                <a:ea typeface="Calibri" panose="020F0502020204030204" pitchFamily="34" charset="0"/>
                <a:cs typeface="Calibri" panose="020F0502020204030204" pitchFamily="34" charset="0"/>
              </a:rPr>
              <a:t> en acción: Formas</a:t>
            </a:r>
            <a:r>
              <a:rPr lang="es-ES" sz="1800" dirty="0">
                <a:solidFill>
                  <a:srgbClr val="0F173D"/>
                </a:solidFill>
                <a:effectLst/>
                <a:latin typeface="Poppins" pitchFamily="2" charset="77"/>
                <a:ea typeface="Calibri" panose="020F0502020204030204" pitchFamily="34" charset="0"/>
                <a:cs typeface="Calibri" panose="020F0502020204030204" pitchFamily="34" charset="0"/>
              </a:rPr>
              <a:t> para ver ejemplos de cómo se utilizó </a:t>
            </a:r>
            <a:r>
              <a:rPr lang="es-ES" sz="1800" dirty="0">
                <a:solidFill>
                  <a:srgbClr val="0F173D"/>
                </a:solidFill>
                <a:effectLst/>
                <a:latin typeface="Calibri" panose="020F0502020204030204" pitchFamily="34" charset="0"/>
                <a:ea typeface="Calibri" panose="020F0502020204030204" pitchFamily="34" charset="0"/>
                <a:cs typeface="Calibri" panose="020F0502020204030204" pitchFamily="34" charset="0"/>
              </a:rPr>
              <a:t>M</a:t>
            </a:r>
            <a:r>
              <a:rPr lang="es-ES" sz="1800" baseline="30000" dirty="0">
                <a:solidFill>
                  <a:srgbClr val="0F173D"/>
                </a:solidFill>
                <a:effectLst/>
                <a:latin typeface="Calibri" panose="020F0502020204030204" pitchFamily="34" charset="0"/>
                <a:ea typeface="Calibri" panose="020F0502020204030204" pitchFamily="34" charset="0"/>
                <a:cs typeface="Calibri" panose="020F0502020204030204" pitchFamily="34" charset="0"/>
              </a:rPr>
              <a:t>5</a:t>
            </a:r>
            <a:r>
              <a:rPr lang="es-ES" sz="1800" dirty="0">
                <a:solidFill>
                  <a:srgbClr val="0F173D"/>
                </a:solidFill>
                <a:effectLst/>
                <a:latin typeface="Poppins" pitchFamily="2" charset="77"/>
                <a:ea typeface="Calibri" panose="020F0502020204030204" pitchFamily="34" charset="0"/>
                <a:cs typeface="Calibri" panose="020F0502020204030204" pitchFamily="34" charset="0"/>
              </a:rPr>
              <a:t> en el video clip “</a:t>
            </a:r>
            <a:r>
              <a:rPr lang="es-ES" sz="1800" u="sng" dirty="0">
                <a:solidFill>
                  <a:srgbClr val="0F173D"/>
                </a:solidFill>
                <a:effectLst/>
                <a:latin typeface="Poppins" pitchFamily="2" charset="77"/>
                <a:ea typeface="Times New Roman" panose="02020603050405020304" pitchFamily="18" charset="0"/>
                <a:cs typeface="Calibri" panose="020F0502020204030204" pitchFamily="34" charset="0"/>
                <a:hlinkClick r:id="rId3"/>
              </a:rPr>
              <a:t>Explorar formas con plastilina (18–36 meses)</a:t>
            </a:r>
            <a:r>
              <a:rPr lang="es-ES" sz="1800" u="sng" dirty="0">
                <a:solidFill>
                  <a:srgbClr val="0563C1"/>
                </a:solidFill>
                <a:effectLst/>
                <a:latin typeface="Poppins" pitchFamily="2" charset="77"/>
                <a:ea typeface="Times New Roman" panose="02020603050405020304" pitchFamily="18" charset="0"/>
                <a:cs typeface="Calibri" panose="020F0502020204030204" pitchFamily="34" charset="0"/>
              </a:rPr>
              <a:t>.”</a:t>
            </a:r>
            <a:r>
              <a:rPr lang="es-ES" sz="1800" dirty="0">
                <a:solidFill>
                  <a:srgbClr val="0F173D"/>
                </a:solidFill>
                <a:effectLst/>
                <a:latin typeface="Poppins" pitchFamily="2" charset="77"/>
                <a:ea typeface="Calibri" panose="020F0502020204030204" pitchFamily="34" charset="0"/>
                <a:cs typeface="Calibri" panose="020F0502020204030204" pitchFamily="34" charset="0"/>
              </a:rPr>
              <a:t> [https://</a:t>
            </a:r>
            <a:r>
              <a:rPr lang="es-ES" sz="1800" dirty="0" err="1">
                <a:solidFill>
                  <a:srgbClr val="0F173D"/>
                </a:solidFill>
                <a:effectLst/>
                <a:latin typeface="Poppins" pitchFamily="2" charset="77"/>
                <a:ea typeface="Calibri" panose="020F0502020204030204" pitchFamily="34" charset="0"/>
                <a:cs typeface="Calibri" panose="020F0502020204030204" pitchFamily="34" charset="0"/>
              </a:rPr>
              <a:t>youtu.be</a:t>
            </a:r>
            <a:r>
              <a:rPr lang="es-ES" sz="1800" dirty="0">
                <a:solidFill>
                  <a:srgbClr val="0F173D"/>
                </a:solidFill>
                <a:effectLst/>
                <a:latin typeface="Poppins" pitchFamily="2" charset="77"/>
                <a:ea typeface="Calibri" panose="020F0502020204030204" pitchFamily="34" charset="0"/>
                <a:cs typeface="Calibri" panose="020F0502020204030204" pitchFamily="34" charset="0"/>
              </a:rPr>
              <a:t>/hVgAMKEmK78</a:t>
            </a:r>
            <a:r>
              <a:rPr lang="en-US" sz="1800" dirty="0">
                <a:solidFill>
                  <a:srgbClr val="0F173D"/>
                </a:solidFill>
                <a:effectLst/>
                <a:latin typeface="Poppins" pitchFamily="2" charset="77"/>
                <a:ea typeface="Calibri" panose="020F0502020204030204" pitchFamily="34" charset="0"/>
                <a:cs typeface="Calibri" panose="020F0502020204030204" pitchFamily="34" charset="0"/>
              </a:rPr>
              <a:t>]</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Calibri" panose="020F0502020204030204" pitchFamily="34" charset="0"/>
                <a:cs typeface="Calibri" panose="020F0502020204030204" pitchFamily="34" charset="0"/>
              </a:rPr>
              <a:t>Para grupos más grandes o sesiones más largas: Después de observar el video clip, pida a cada grupo de mesa que discuta lo que notaron sobre su práctica asignada. Luego, invite a cada grupo a compartir sus observaciones con el grupo más grande. Cuando cada grupo comparta, parafrasee, afirme y añada a sus respuestas según sea necesario. Considere la posibilidad de registrar las observaciones de cada grupo para hacer que las prácticas sean visibles.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Calibri" panose="020F0502020204030204" pitchFamily="34" charset="0"/>
                <a:cs typeface="Calibri" panose="020F0502020204030204" pitchFamily="34" charset="0"/>
              </a:rPr>
              <a:t>Para grupos pequeños o sesiones más cortas: Invite a los participantes a compartir sus observaciones con todo el grupo. Anote sus observaciones para que las prácticas sean visibles. A medida que los participantes comparten, parafrasean, afirman y añaden a sus respuestas según sea necesario. Considere invitar a los participantes a compartir algo que aprendieron con alguien de otra mesa. Por ejemplo, podrías pedirles que encuentren a alguien con zapatos similares, mudarse para conocerlos y compartir algo que hayan aprendido con esa persona.</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spcAft>
                <a:spcPts val="600"/>
              </a:spcAft>
            </a:pPr>
            <a:endPar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20</a:t>
            </a:fld>
            <a:endParaRPr lang="en-US"/>
          </a:p>
        </p:txBody>
      </p:sp>
    </p:spTree>
    <p:extLst>
      <p:ext uri="{BB962C8B-B14F-4D97-AF65-F5344CB8AC3E}">
        <p14:creationId xmlns:p14="http://schemas.microsoft.com/office/powerpoint/2010/main" val="2618360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 </a:t>
            </a:r>
            <a:r>
              <a:rPr lang="es-ES" sz="1800" kern="100" dirty="0">
                <a:solidFill>
                  <a:srgbClr val="222222"/>
                </a:solidFill>
                <a:effectLst/>
                <a:latin typeface="Poppins" pitchFamily="2" charset="77"/>
                <a:ea typeface="DengXian" panose="02010600030101010101" pitchFamily="2" charset="-122"/>
                <a:cs typeface="Times New Roman" panose="02020603050405020304" pitchFamily="18" charset="0"/>
              </a:rPr>
              <a:t>15–30 minutos (incluyendo el informe en la siguiente diapositiva</a:t>
            </a:r>
            <a:r>
              <a:rPr lang="es-ES" sz="1800" kern="100" dirty="0">
                <a:solidFill>
                  <a:srgbClr val="0F173D"/>
                </a:solidFill>
                <a:effectLst/>
                <a:latin typeface="Poppins" pitchFamily="2" charset="77"/>
                <a:ea typeface="Calibri" panose="020F0502020204030204" pitchFamily="34" charset="0"/>
                <a:cs typeface="Times New Roman" panose="02020603050405020304" pitchFamily="18" charset="0"/>
              </a:rPr>
              <a:t>)</a:t>
            </a:r>
            <a:endPar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spcAft>
                <a:spcPts val="600"/>
              </a:spcAft>
            </a:pP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Materiales: </a:t>
            </a:r>
            <a:r>
              <a:rPr lang="es-ES" sz="1800" kern="100" dirty="0">
                <a:solidFill>
                  <a:srgbClr val="222222"/>
                </a:solidFill>
                <a:effectLst/>
                <a:latin typeface="Poppins" pitchFamily="2" charset="77"/>
                <a:ea typeface="DengXian" panose="02010600030101010101" pitchFamily="2" charset="-122"/>
                <a:cs typeface="Times New Roman" panose="02020603050405020304" pitchFamily="18" charset="0"/>
              </a:rPr>
              <a:t>El folleto </a:t>
            </a: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Utilizar M</a:t>
            </a:r>
            <a:r>
              <a:rPr lang="es-ES" sz="1800" b="1" kern="100" baseline="30000" dirty="0">
                <a:solidFill>
                  <a:srgbClr val="0F173D"/>
                </a:solidFill>
                <a:effectLst/>
                <a:latin typeface="Poppins" pitchFamily="2" charset="77"/>
                <a:ea typeface="Calibri" panose="020F0502020204030204" pitchFamily="34" charset="0"/>
                <a:cs typeface="Times New Roman" panose="02020603050405020304" pitchFamily="18" charset="0"/>
              </a:rPr>
              <a:t>5</a:t>
            </a:r>
            <a:r>
              <a:rPr lang="es-ES" sz="1800" b="1" kern="100" dirty="0">
                <a:solidFill>
                  <a:srgbClr val="0F173D"/>
                </a:solidFill>
                <a:effectLst/>
                <a:latin typeface="Poppins" pitchFamily="2" charset="77"/>
                <a:ea typeface="Calibri" panose="020F0502020204030204" pitchFamily="34" charset="0"/>
                <a:cs typeface="Times New Roman" panose="02020603050405020304" pitchFamily="18" charset="0"/>
              </a:rPr>
              <a:t> para apoyar el aprendizaje sobre formas y espacio</a:t>
            </a:r>
            <a:r>
              <a:rPr lang="es-ES" sz="1800" kern="100" dirty="0">
                <a:solidFill>
                  <a:srgbClr val="222222"/>
                </a:solidFill>
                <a:effectLst/>
                <a:latin typeface="Poppins" pitchFamily="2" charset="77"/>
                <a:ea typeface="DengXian" panose="02010600030101010101" pitchFamily="2" charset="-122"/>
                <a:cs typeface="Times New Roman" panose="02020603050405020304" pitchFamily="18" charset="0"/>
              </a:rPr>
              <a:t>, </a:t>
            </a:r>
            <a:r>
              <a:rPr lang="es-ES" sz="1800" kern="100" dirty="0">
                <a:solidFill>
                  <a:srgbClr val="0F173D"/>
                </a:solidFill>
                <a:effectLst/>
                <a:latin typeface="Poppins" pitchFamily="2" charset="77"/>
                <a:ea typeface="DengXian" panose="02010600030101010101" pitchFamily="2" charset="-122"/>
                <a:cs typeface="Times New Roman" panose="02020603050405020304" pitchFamily="18" charset="0"/>
              </a:rPr>
              <a:t>papel gráfico, marcadores</a:t>
            </a:r>
            <a:endParaRPr lang="en-US" sz="18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Temas de discusión </a:t>
            </a:r>
            <a:endParaRPr lang="en-US" sz="1800" b="1" kern="1200" dirty="0">
              <a:solidFill>
                <a:srgbClr val="0F173D"/>
              </a:solidFill>
              <a:effectLst/>
              <a:latin typeface="Poppins" pitchFamily="2" charset="77"/>
              <a:ea typeface="+mn-ea"/>
              <a:cs typeface="Calibri" panose="020F0502020204030204" pitchFamily="34" charset="0"/>
            </a:endParaRPr>
          </a:p>
          <a:p>
            <a:pPr marL="342900" indent="-342900">
              <a:buFont typeface="Symbol" pitchFamily="2" charset="2"/>
              <a:buChar char=""/>
            </a:pPr>
            <a:r>
              <a:rPr lang="es-ES" sz="1800" dirty="0">
                <a:solidFill>
                  <a:srgbClr val="0F173D"/>
                </a:solidFill>
                <a:effectLst/>
                <a:latin typeface="Poppins"/>
                <a:ea typeface="DengXian"/>
                <a:cs typeface="Poppins"/>
              </a:rPr>
              <a:t>Discutimos el Enfoque </a:t>
            </a:r>
            <a:r>
              <a:rPr lang="es-ES" sz="1800" dirty="0">
                <a:solidFill>
                  <a:srgbClr val="0F173D"/>
                </a:solidFill>
                <a:effectLst/>
                <a:latin typeface="Poppins"/>
                <a:ea typeface="Times New Roman" panose="02020603050405020304" pitchFamily="18" charset="0"/>
                <a:cs typeface="Poppins"/>
              </a:rPr>
              <a:t>M</a:t>
            </a:r>
            <a:r>
              <a:rPr lang="es-ES" sz="1800" baseline="30000" dirty="0">
                <a:solidFill>
                  <a:srgbClr val="0F173D"/>
                </a:solidFill>
                <a:effectLst/>
                <a:latin typeface="Poppins"/>
                <a:ea typeface="Times New Roman" panose="02020603050405020304" pitchFamily="18" charset="0"/>
                <a:cs typeface="Poppins"/>
              </a:rPr>
              <a:t>5 </a:t>
            </a:r>
            <a:r>
              <a:rPr lang="es-ES" sz="1800" dirty="0">
                <a:solidFill>
                  <a:srgbClr val="0F173D"/>
                </a:solidFill>
                <a:latin typeface="Poppins"/>
                <a:ea typeface="DengXian"/>
                <a:cs typeface="Poppins"/>
              </a:rPr>
              <a:t>para</a:t>
            </a:r>
            <a:r>
              <a:rPr lang="es-ES" sz="1800" dirty="0">
                <a:solidFill>
                  <a:srgbClr val="0F173D"/>
                </a:solidFill>
                <a:effectLst/>
                <a:latin typeface="Poppins"/>
                <a:ea typeface="DengXian"/>
                <a:cs typeface="Poppins"/>
              </a:rPr>
              <a:t> </a:t>
            </a:r>
            <a:r>
              <a:rPr lang="es-ES" sz="1800" dirty="0">
                <a:solidFill>
                  <a:srgbClr val="0F173D"/>
                </a:solidFill>
                <a:latin typeface="Poppins"/>
                <a:ea typeface="DengXian"/>
                <a:cs typeface="Poppins"/>
              </a:rPr>
              <a:t>las </a:t>
            </a:r>
            <a:r>
              <a:rPr lang="es-ES" sz="1800" dirty="0">
                <a:solidFill>
                  <a:srgbClr val="0F173D"/>
                </a:solidFill>
                <a:effectLst/>
                <a:latin typeface="Poppins"/>
                <a:ea typeface="DengXian"/>
                <a:cs typeface="Poppins"/>
              </a:rPr>
              <a:t>matemáticas </a:t>
            </a:r>
            <a:r>
              <a:rPr lang="es-ES" sz="1800" dirty="0">
                <a:solidFill>
                  <a:srgbClr val="0F173D"/>
                </a:solidFill>
                <a:latin typeface="Poppins"/>
                <a:ea typeface="DengXian"/>
                <a:cs typeface="Poppins"/>
              </a:rPr>
              <a:t>tempranas</a:t>
            </a:r>
            <a:r>
              <a:rPr lang="es-ES" sz="1800" dirty="0">
                <a:solidFill>
                  <a:srgbClr val="0F173D"/>
                </a:solidFill>
                <a:effectLst/>
                <a:latin typeface="Poppins"/>
                <a:ea typeface="DengXian"/>
                <a:cs typeface="Poppins"/>
              </a:rPr>
              <a:t> y observamos algunas maneras en que las prácticas podrían ser utilizadas para apoyar el aprendizaje de la forma de los niños pequeños. Consideremos otras formas de usar </a:t>
            </a:r>
            <a:r>
              <a:rPr lang="es-ES" sz="1800" dirty="0">
                <a:solidFill>
                  <a:srgbClr val="0F173D"/>
                </a:solidFill>
                <a:effectLst/>
                <a:latin typeface="Poppins"/>
                <a:ea typeface="Times New Roman" panose="02020603050405020304" pitchFamily="18" charset="0"/>
                <a:cs typeface="Poppins"/>
              </a:rPr>
              <a:t>M</a:t>
            </a:r>
            <a:r>
              <a:rPr lang="es-ES" sz="1800" baseline="30000" dirty="0">
                <a:solidFill>
                  <a:srgbClr val="0F173D"/>
                </a:solidFill>
                <a:effectLst/>
                <a:latin typeface="Poppins"/>
                <a:ea typeface="Times New Roman" panose="02020603050405020304" pitchFamily="18" charset="0"/>
                <a:cs typeface="Poppins"/>
              </a:rPr>
              <a:t>5</a:t>
            </a:r>
            <a:r>
              <a:rPr lang="es-ES" sz="1800" dirty="0">
                <a:solidFill>
                  <a:srgbClr val="0F173D"/>
                </a:solidFill>
                <a:effectLst/>
                <a:latin typeface="Poppins"/>
                <a:ea typeface="DengXian"/>
                <a:cs typeface="Poppins"/>
              </a:rPr>
              <a:t> para apoyar el aprendizaje de la forma de los bebés y niños pequeños.</a:t>
            </a:r>
            <a:endParaRPr lang="en-US" sz="1800" dirty="0">
              <a:solidFill>
                <a:srgbClr val="0F173D"/>
              </a:solidFill>
              <a:effectLst/>
              <a:latin typeface="Poppins"/>
              <a:ea typeface="DengXian"/>
              <a:cs typeface="Poppins"/>
            </a:endParaRPr>
          </a:p>
          <a:p>
            <a:pPr marL="342900" marR="0" lvl="0" indent="-342900">
              <a:buFont typeface="Symbol" pitchFamily="2" charset="2"/>
              <a:buChar char=""/>
            </a:pP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Sacar </a:t>
            </a:r>
            <a:r>
              <a:rPr lang="es-ES" sz="1800" b="1" dirty="0">
                <a:solidFill>
                  <a:srgbClr val="0F173D"/>
                </a:solidFill>
                <a:effectLst/>
                <a:latin typeface="Poppins" pitchFamily="2" charset="77"/>
                <a:ea typeface="DengXian" panose="02010600030101010101" pitchFamily="2" charset="-122"/>
                <a:cs typeface="Calibri" panose="020F0502020204030204" pitchFamily="34" charset="0"/>
              </a:rPr>
              <a:t>Utilizar</a:t>
            </a:r>
            <a:r>
              <a:rPr lang="es-ES" sz="1800" b="1" dirty="0">
                <a:solidFill>
                  <a:srgbClr val="0F173D"/>
                </a:solidFill>
                <a:effectLst/>
                <a:latin typeface="Poppins" pitchFamily="2" charset="77"/>
                <a:ea typeface="Times New Roman" panose="02020603050405020304" pitchFamily="18" charset="0"/>
                <a:cs typeface="Calibri" panose="020F0502020204030204" pitchFamily="34" charset="0"/>
              </a:rPr>
              <a:t> M</a:t>
            </a:r>
            <a:r>
              <a:rPr lang="es-ES" sz="1800" b="1"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ES" sz="1800" b="1"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s-ES" sz="1800" b="1" dirty="0">
                <a:solidFill>
                  <a:srgbClr val="0F173D"/>
                </a:solidFill>
                <a:effectLst/>
                <a:latin typeface="Poppins" pitchFamily="2" charset="77"/>
                <a:ea typeface="DengXian" panose="02010600030101010101" pitchFamily="2" charset="-122"/>
                <a:cs typeface="Calibri" panose="020F0502020204030204" pitchFamily="34" charset="0"/>
              </a:rPr>
              <a:t>para apoyar el aprendizaje sobre formas y espacio</a:t>
            </a: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 Revise las ideas sobre cómo usar </a:t>
            </a: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M</a:t>
            </a:r>
            <a:r>
              <a:rPr lang="es-ES"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 para apoyar el aprendizaje de geometría de bebés y niños pequeños.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Notas del facilitador</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Proporcione de cinco a siete minutos para que los participantes revisen el folleto.</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Mientras los participantes revisan el folleto, muestre un gráfico para cada uno de los cinco ejercicios</a:t>
            </a: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 M</a:t>
            </a:r>
            <a:r>
              <a:rPr lang="es-ES"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 </a:t>
            </a: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alrededor de la sala. Etiquetarlos con los siguientes encabezados: Aprendizaje mutuo, investigaciones importantes, materiales y entorno de aprendizaje, vocabulario y discurso matemáticos, representaciones múltiples. Divida cada gráfico en dos columnas. Etiquete una columna " Bebés" y la otra "Niños pequeños." Para grupos más grandes, cree y muestre más de un gráfico por práctica </a:t>
            </a: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M</a:t>
            </a:r>
            <a:r>
              <a:rPr lang="es-ES" sz="1800" baseline="30000" dirty="0">
                <a:solidFill>
                  <a:srgbClr val="0F173D"/>
                </a:solidFill>
                <a:effectLst/>
                <a:latin typeface="Poppins" pitchFamily="2" charset="77"/>
                <a:ea typeface="Times New Roman" panose="02020603050405020304" pitchFamily="18" charset="0"/>
                <a:cs typeface="Calibri" panose="020F0502020204030204" pitchFamily="34" charset="0"/>
              </a:rPr>
              <a:t>5</a:t>
            </a:r>
            <a:r>
              <a:rPr lang="es-ES" sz="1800" dirty="0">
                <a:solidFill>
                  <a:srgbClr val="0F173D"/>
                </a:solidFill>
                <a:effectLst/>
                <a:latin typeface="Poppins" pitchFamily="2" charset="77"/>
                <a:ea typeface="DengXian" panose="02010600030101010101" pitchFamily="2" charset="-122"/>
                <a:cs typeface="Calibri" panose="020F0502020204030204" pitchFamily="34" charset="0"/>
              </a:rPr>
              <a:t>. Deje marcadores cerca de cada gráfico. Use Temas de discusión y Notas del facilitador de la próxima diapositiva para guiar el informe</a:t>
            </a: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21</a:t>
            </a:fld>
            <a:endParaRPr lang="en-US"/>
          </a:p>
        </p:txBody>
      </p:sp>
    </p:spTree>
    <p:extLst>
      <p:ext uri="{BB962C8B-B14F-4D97-AF65-F5344CB8AC3E}">
        <p14:creationId xmlns:p14="http://schemas.microsoft.com/office/powerpoint/2010/main" val="314426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 </a:t>
            </a:r>
            <a:r>
              <a:rPr lang="es-ES" sz="1100" kern="100" dirty="0">
                <a:solidFill>
                  <a:srgbClr val="222222"/>
                </a:solidFill>
                <a:effectLst/>
                <a:latin typeface="Poppins" pitchFamily="2" charset="77"/>
                <a:ea typeface="DengXian" panose="02010600030101010101" pitchFamily="2" charset="-122"/>
                <a:cs typeface="Times New Roman" panose="02020603050405020304" pitchFamily="18" charset="0"/>
              </a:rPr>
              <a:t>15–30 minutos (incluyendo la revisión de la documentación presentada en la diapositiva</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Materiales: </a:t>
            </a:r>
            <a:r>
              <a:rPr lang="es-ES" sz="1100" kern="100" dirty="0">
                <a:solidFill>
                  <a:srgbClr val="222222"/>
                </a:solidFill>
                <a:effectLst/>
                <a:latin typeface="Poppins" pitchFamily="2" charset="77"/>
                <a:ea typeface="DengXian" panose="02010600030101010101" pitchFamily="2" charset="-122"/>
                <a:cs typeface="Times New Roman" panose="02020603050405020304" pitchFamily="18" charset="0"/>
              </a:rPr>
              <a:t>El folleto </a:t>
            </a: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Utilizar de </a:t>
            </a:r>
            <a:r>
              <a:rPr lang="es-ES" sz="1100" b="1" kern="100" dirty="0">
                <a:solidFill>
                  <a:srgbClr val="0F173D"/>
                </a:solidFill>
                <a:effectLst/>
                <a:latin typeface="Poppins" pitchFamily="2" charset="77"/>
                <a:ea typeface="DengXian" panose="02010600030101010101" pitchFamily="2" charset="-122"/>
                <a:cs typeface="Times New Roman" panose="02020603050405020304" pitchFamily="18" charset="0"/>
              </a:rPr>
              <a:t>M</a:t>
            </a:r>
            <a:r>
              <a:rPr lang="es-ES" sz="1100" b="1" kern="100" baseline="30000" dirty="0">
                <a:solidFill>
                  <a:srgbClr val="0F173D"/>
                </a:solidFill>
                <a:effectLst/>
                <a:latin typeface="Poppins" pitchFamily="2" charset="77"/>
                <a:ea typeface="DengXian" panose="02010600030101010101" pitchFamily="2" charset="-122"/>
                <a:cs typeface="Times New Roman" panose="02020603050405020304" pitchFamily="18" charset="0"/>
              </a:rPr>
              <a:t>5</a:t>
            </a: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 para apoyar el aprendizaje sobre formas y espacio</a:t>
            </a:r>
            <a:r>
              <a:rPr lang="es-ES" sz="1100" kern="100" dirty="0">
                <a:solidFill>
                  <a:srgbClr val="222222"/>
                </a:solidFill>
                <a:effectLst/>
                <a:latin typeface="Poppins" pitchFamily="2" charset="77"/>
                <a:ea typeface="DengXian" panose="02010600030101010101" pitchFamily="2" charset="-122"/>
                <a:cs typeface="Times New Roman" panose="02020603050405020304" pitchFamily="18" charset="0"/>
              </a:rPr>
              <a:t>, </a:t>
            </a:r>
            <a:r>
              <a:rPr lang="es-ES" sz="1100" kern="100" dirty="0">
                <a:solidFill>
                  <a:srgbClr val="0F173D"/>
                </a:solidFill>
                <a:effectLst/>
                <a:latin typeface="Poppins" pitchFamily="2" charset="77"/>
                <a:ea typeface="DengXian" panose="02010600030101010101" pitchFamily="2" charset="-122"/>
                <a:cs typeface="Times New Roman" panose="02020603050405020304" pitchFamily="18" charset="0"/>
              </a:rPr>
              <a:t>papel para gráficos, marcadores</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indent="-342900">
              <a:buFont typeface="Symbol" pitchFamily="2" charset="2"/>
              <a:buChar char=""/>
            </a:pPr>
            <a:r>
              <a:rPr lang="es-ES" sz="1100" dirty="0">
                <a:solidFill>
                  <a:srgbClr val="0F173D"/>
                </a:solidFill>
                <a:effectLst/>
                <a:latin typeface="Poppins"/>
                <a:ea typeface="DengXian"/>
                <a:cs typeface="Poppins"/>
              </a:rPr>
              <a:t>Revisaron algunas ideas sobre formas de apoyar el aprendizaje de la forma de los bebés y niños pequeños usando el Enfoque M</a:t>
            </a:r>
            <a:r>
              <a:rPr lang="es-ES" sz="1100" baseline="30000" dirty="0">
                <a:solidFill>
                  <a:srgbClr val="0F173D"/>
                </a:solidFill>
                <a:effectLst/>
                <a:latin typeface="Poppins"/>
                <a:ea typeface="DengXian"/>
                <a:cs typeface="Poppins"/>
              </a:rPr>
              <a:t>5</a:t>
            </a:r>
            <a:r>
              <a:rPr lang="es-ES" sz="1100" dirty="0">
                <a:solidFill>
                  <a:srgbClr val="0F173D"/>
                </a:solidFill>
                <a:effectLst/>
                <a:latin typeface="Poppins"/>
                <a:ea typeface="DengXian"/>
                <a:cs typeface="Poppins"/>
              </a:rPr>
              <a:t> </a:t>
            </a:r>
            <a:r>
              <a:rPr lang="es-ES" sz="1100" dirty="0">
                <a:solidFill>
                  <a:srgbClr val="0F173D"/>
                </a:solidFill>
                <a:latin typeface="Poppins"/>
                <a:ea typeface="DengXian"/>
                <a:cs typeface="Poppins"/>
              </a:rPr>
              <a:t>para las matemáticas</a:t>
            </a:r>
            <a:r>
              <a:rPr lang="es-ES" sz="1100" dirty="0">
                <a:solidFill>
                  <a:srgbClr val="0F173D"/>
                </a:solidFill>
                <a:effectLst/>
                <a:latin typeface="Poppins"/>
                <a:ea typeface="DengXian"/>
                <a:cs typeface="Poppins"/>
              </a:rPr>
              <a:t> </a:t>
            </a:r>
            <a:r>
              <a:rPr lang="es-ES" sz="1100" dirty="0">
                <a:solidFill>
                  <a:srgbClr val="0F173D"/>
                </a:solidFill>
                <a:latin typeface="Poppins"/>
                <a:ea typeface="DengXian"/>
                <a:cs typeface="Poppins"/>
              </a:rPr>
              <a:t>tempranas</a:t>
            </a:r>
            <a:r>
              <a:rPr lang="es-ES" sz="1100" dirty="0">
                <a:solidFill>
                  <a:srgbClr val="0F173D"/>
                </a:solidFill>
                <a:effectLst/>
                <a:latin typeface="Poppins"/>
                <a:ea typeface="DengXian"/>
                <a:cs typeface="Poppins"/>
              </a:rPr>
              <a:t>. Luego, reflexionemos sobre las formas en que podemos continuar apoyando el aprendizaje de la forma de los bebés y niños pequeños. Esta reflexión podría incluir estrategias que ya utilizamos, así como estrategias que queremos probar.</a:t>
            </a:r>
            <a:endParaRPr lang="en-US" sz="1100" dirty="0">
              <a:solidFill>
                <a:srgbClr val="0F173D"/>
              </a:solidFill>
              <a:effectLst/>
              <a:latin typeface="Poppins"/>
              <a:ea typeface="DengXian"/>
              <a:cs typeface="Poppins"/>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Formaremos pequeños grupos que irán de un gráfico a otro. [Dar instrucciones sobre cómo formar grupos. Las notas del facilitador ofrecen algunas sugerencias.]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Cuando llegue al cuadro, identifique y marque algo que le gustaría probar. Por ejemplo, en el cuadro de vocabulario y discurso matemáticos, podría identificar las rutinas de comida como una forma de usar el vocabulario matemático para describir las formas de los alimentos.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Le avisaré a los grupos cuando sea el momento de pasar al siguiente gráfico. Deje el marcador en el gráfico para que el próximo grupo lo use. Muévase en el sentido de las agujas del reloj hasta el siguiente cuadro. Cuando llegue, revise las ideas sugeridas por los grupos anteriores. Identifique y escriba otras ideas.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El último grupo en cada mesa compartirá con todo el grupo dos o tres ideas que hayan encontrado más interesantes o valiosas.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Reflexione sobre la diversidad de los alumnos en su entorno. Tenga en cuenta los intereses, idiomas, culturas y experiencias vividas, habilidades y habilidades emergentes de los niños durante la discusión.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[Después de que el carrusel concluya:] Puede compartir las ideas que desea probar con su capacitador y volver a ver este folleto cuando planee experiencias de aprendizaje durante todo el año.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Seleccione una estrategia para formar grupos pequeños. Algunas ideas incluyen numerar en las mesas, numerar en todo el grupo o moverse en grupos de mesas.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Considere modelar qué hacer en los gráficos.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Al considerar el tiempo asignado para esta actividad, deje al menos cinco minutos al final para que todo el grupo comparta. El tiempo restante debe dividirse en el número de gráficos. Por ejemplo, si tienes 25 minutos en total, reserva 20 minutos para el carrusel y 5 minutos para la reunión. Si hay un cuadro para cada práctica </a:t>
            </a:r>
            <a:r>
              <a:rPr lang="es-ES" sz="1100" dirty="0">
                <a:solidFill>
                  <a:srgbClr val="0F173D"/>
                </a:solidFill>
                <a:effectLst/>
                <a:latin typeface="Poppins" pitchFamily="2" charset="77"/>
                <a:ea typeface="DengXian" panose="02010600030101010101" pitchFamily="2" charset="-122"/>
                <a:cs typeface="Calibri" panose="020F0502020204030204" pitchFamily="34" charset="0"/>
              </a:rPr>
              <a:t>M</a:t>
            </a:r>
            <a:r>
              <a:rPr lang="es-ES" sz="1100" baseline="30000" dirty="0">
                <a:solidFill>
                  <a:srgbClr val="0F173D"/>
                </a:solidFill>
                <a:effectLst/>
                <a:latin typeface="Poppins" pitchFamily="2" charset="77"/>
                <a:ea typeface="DengXian" panose="02010600030101010101" pitchFamily="2" charset="-122"/>
                <a:cs typeface="Calibri" panose="020F0502020204030204" pitchFamily="34" charset="0"/>
              </a:rPr>
              <a:t>5</a:t>
            </a: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 el tiempo asignado en cada cuadro es de cuatro minutos (20/5 = 4).</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Una vez que el carrusel haya concluido, invite a los participantes a regresar a sus asientos.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22</a:t>
            </a:fld>
            <a:endParaRPr lang="en-US"/>
          </a:p>
        </p:txBody>
      </p:sp>
    </p:spTree>
    <p:extLst>
      <p:ext uri="{BB962C8B-B14F-4D97-AF65-F5344CB8AC3E}">
        <p14:creationId xmlns:p14="http://schemas.microsoft.com/office/powerpoint/2010/main" val="2145057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 </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5 minutos</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Tómese unos minutos para pensar en nuestra sesión.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Considere las siguientes preguntas: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¿Algo que aprendió?</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¿Una pregunta que todavía tiene?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¿Algo que desea probar en su entorno de aprendizaje?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[Permita de dos a tres minutos para que los participantes piensen. Puede invitar a los participantes a compartir con un compañero.]</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Gracias por su tiempo, atención y compromiso. Ha sido maravilloso trabajar con ustedes.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Para sesiones más largas, considere pedir a los participantes que compartan algunas de sus reflexiones con el grupo más grande.</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Arial" panose="020B0604020202020204" pitchFamily="34" charset="0"/>
                <a:cs typeface="Calibri" panose="020F0502020204030204" pitchFamily="34" charset="0"/>
              </a:rPr>
              <a:t>Al discutir sus reflexiones, los participantes deben tomar nota de las preguntas que todavía tienen y de lo que les gustaría probar. </a:t>
            </a:r>
            <a:r>
              <a:rPr lang="es-ES" sz="1100">
                <a:solidFill>
                  <a:srgbClr val="0F173D"/>
                </a:solidFill>
                <a:effectLst/>
                <a:latin typeface="Poppins" pitchFamily="2" charset="77"/>
                <a:ea typeface="Arial" panose="020B0604020202020204" pitchFamily="34" charset="0"/>
                <a:cs typeface="Calibri" panose="020F0502020204030204" pitchFamily="34" charset="0"/>
              </a:rPr>
              <a:t>Estas reflexiones pueden informar los temas de futuros entrenamientos, coaching o comunidades de práctica. </a:t>
            </a:r>
            <a:endParaRPr lang="en-US" sz="110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23</a:t>
            </a:fld>
            <a:endParaRPr lang="en-US"/>
          </a:p>
        </p:txBody>
      </p:sp>
    </p:spTree>
    <p:extLst>
      <p:ext uri="{BB962C8B-B14F-4D97-AF65-F5344CB8AC3E}">
        <p14:creationId xmlns:p14="http://schemas.microsoft.com/office/powerpoint/2010/main" val="291906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Temas de discusión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Primero, revisaremos cómo los bebés y los niños pequeños aprenden sobre formas.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Luego, exploraremos algunas maneras en que los educadores y las familias pueden apoyar el aprendizaje y desarrollo de la geometría de los niños pequeños.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Durante nuestra sesión, nos tomaremos el tiempo para reflexionar sobre nuestras prácticas actuales. También vamos a pensar en cómo podemos utilizar la información de esta sesión en nuestro trabajo</a:t>
            </a:r>
            <a:r>
              <a:rPr lang="es-ES" sz="1800" dirty="0">
                <a:solidFill>
                  <a:srgbClr val="0F173D"/>
                </a:solidFill>
                <a:effectLst/>
                <a:latin typeface="Poppins" pitchFamily="2" charset="77"/>
                <a:ea typeface="Calibri" panose="020F0502020204030204" pitchFamily="34" charset="0"/>
                <a:cs typeface="Calibri" panose="020F0502020204030204" pitchFamily="34" charset="0"/>
              </a:rPr>
              <a:t>.</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Notas del facilitador</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Ajuste los temas de discusión para reflejar la duración de su sesión y las necesidades de los participantes.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3</a:t>
            </a:fld>
            <a:endParaRPr lang="en-US"/>
          </a:p>
        </p:txBody>
      </p:sp>
    </p:spTree>
    <p:extLst>
      <p:ext uri="{BB962C8B-B14F-4D97-AF65-F5344CB8AC3E}">
        <p14:creationId xmlns:p14="http://schemas.microsoft.com/office/powerpoint/2010/main" val="68663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Tiempo: </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7–15 minutos (incluyendo el informe)</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spcAft>
                <a:spcPts val="600"/>
              </a:spcAft>
            </a:pPr>
            <a:r>
              <a:rPr lang="es-ES" sz="1100" b="1" kern="100" dirty="0">
                <a:solidFill>
                  <a:srgbClr val="0F173D"/>
                </a:solidFill>
                <a:effectLst/>
                <a:latin typeface="Poppins" pitchFamily="2" charset="77"/>
                <a:ea typeface="Calibri" panose="020F0502020204030204" pitchFamily="34" charset="0"/>
                <a:cs typeface="Times New Roman" panose="02020603050405020304" pitchFamily="18" charset="0"/>
              </a:rPr>
              <a:t>Materiales: </a:t>
            </a:r>
            <a:r>
              <a:rPr lang="es-ES" sz="1100" kern="100" dirty="0">
                <a:solidFill>
                  <a:srgbClr val="0F173D"/>
                </a:solidFill>
                <a:effectLst/>
                <a:latin typeface="Poppins" pitchFamily="2" charset="77"/>
                <a:ea typeface="Calibri" panose="020F0502020204030204" pitchFamily="34" charset="0"/>
                <a:cs typeface="Times New Roman" panose="02020603050405020304" pitchFamily="18" charset="0"/>
              </a:rPr>
              <a:t>Cuadro-T con una columna etiquetada "bebés" y otra etiquetada "niños pequeños"</a:t>
            </a:r>
            <a:endParaRPr lang="en-US" sz="1100" kern="100" dirty="0">
              <a:solidFill>
                <a:srgbClr val="0F173D"/>
              </a:solidFill>
              <a:effectLst/>
              <a:latin typeface="Poppins" pitchFamily="2" charset="77"/>
              <a:ea typeface="Calibri" panose="020F0502020204030204" pitchFamily="34" charset="0"/>
              <a:cs typeface="Times New Roman" panose="02020603050405020304" pitchFamily="18"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Los bebés y los niños pequeños están explorando y aprendiendo sobre formas todos los días.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Tómese unos minutos para pensar en su entorno de aprendizaje y algunas formas en que los bebés y los niños pequeños exploran.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Calibri" panose="020F0502020204030204" pitchFamily="34" charset="0"/>
                <a:cs typeface="Calibri" panose="020F0502020204030204" pitchFamily="34" charset="0"/>
              </a:rPr>
              <a:t>[Permita a los participantes unos minutos para reflexionar antes de invitarlos a compartir sus reflexiones.]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Ajuste la forma en que discute las reflexiones de los participantes según el tamaño del grupo, la duración y el formato de la sesión y las necesidades de los participantes. Las reflexiones de los participantes en un cuadro-T ayudarán a conectar sus prácticas presentes con el contenido de la sesión. Puede utilizar las siguientes opciones para notar las reflexiones de los participantes: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Invite a los participantes a compartir sus reflexiones con todo el grupo. A medida que lo hagan, exponga sus reflexiones en la columna apropiada.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Proporcionar marcadores y papel gráfico a cada mesa. Pedir a cada mesa que elija un anotador y un reportero. Permita que los participantes compartan y hagan un gráfico de sus reflexiones en sus mesas. Luego, anime al reportero de cada tabla a compartir una o dos reflexiones del gráfico de su mesa.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indent="-342900">
              <a:buFont typeface="Symbol" pitchFamily="2" charset="2"/>
              <a:buChar char=""/>
            </a:pPr>
            <a:r>
              <a:rPr lang="es-ES" sz="1100" dirty="0">
                <a:solidFill>
                  <a:srgbClr val="0F173D"/>
                </a:solidFill>
                <a:effectLst/>
                <a:latin typeface="Poppins"/>
                <a:ea typeface="Times New Roman" panose="02020603050405020304" pitchFamily="18" charset="0"/>
                <a:cs typeface="Poppins"/>
              </a:rPr>
              <a:t>Si no ha presentado el contenido de PPT1: Introducción a la geometría antes de participar en esta sesión, considere presentar la actividad "Poliedros desplegables" en la diapositiva</a:t>
            </a:r>
            <a:r>
              <a:rPr lang="es-ES" sz="1100" dirty="0">
                <a:solidFill>
                  <a:srgbClr val="0F173D"/>
                </a:solidFill>
                <a:latin typeface="Poppins"/>
                <a:ea typeface="Times New Roman" panose="02020603050405020304" pitchFamily="18" charset="0"/>
                <a:cs typeface="Poppins"/>
              </a:rPr>
              <a:t> 8</a:t>
            </a:r>
            <a:r>
              <a:rPr lang="es-ES" sz="1100" dirty="0">
                <a:solidFill>
                  <a:srgbClr val="0F173D"/>
                </a:solidFill>
                <a:effectLst/>
                <a:latin typeface="Poppins"/>
                <a:ea typeface="Times New Roman" panose="02020603050405020304" pitchFamily="18" charset="0"/>
                <a:cs typeface="Poppins"/>
              </a:rPr>
              <a:t> de PPT1 en este momento de su sesión. Esto permitirá a los participantes participar en una actividad lúdica y práctica sobre formas bidimensionales y tridimensionales.</a:t>
            </a:r>
            <a:endParaRPr lang="en-US" sz="1100" dirty="0">
              <a:solidFill>
                <a:srgbClr val="0F173D"/>
              </a:solidFill>
              <a:effectLst/>
              <a:latin typeface="Poppins"/>
              <a:ea typeface="Times New Roman" panose="02020603050405020304" pitchFamily="18" charset="0"/>
              <a:cs typeface="Poppins"/>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4</a:t>
            </a:fld>
            <a:endParaRPr lang="en-US"/>
          </a:p>
        </p:txBody>
      </p:sp>
    </p:spTree>
    <p:extLst>
      <p:ext uri="{BB962C8B-B14F-4D97-AF65-F5344CB8AC3E}">
        <p14:creationId xmlns:p14="http://schemas.microsoft.com/office/powerpoint/2010/main" val="1081015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Temas de discusión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¡Los niños de sus entornos están explorando formas de muchas maneras diferentes! Examinemos lo que los bebés y niños pequeños aprenden sobre las formas a través de estas exploraciones.</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5</a:t>
            </a:fld>
            <a:endParaRPr lang="en-US"/>
          </a:p>
        </p:txBody>
      </p:sp>
    </p:spTree>
    <p:extLst>
      <p:ext uri="{BB962C8B-B14F-4D97-AF65-F5344CB8AC3E}">
        <p14:creationId xmlns:p14="http://schemas.microsoft.com/office/powerpoint/2010/main" val="343371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Antes de comenzar, repasemos algunos fundamentos relevantes de los Fundamentos del aprendizaje y el desarrollo infantil de California (Departamento de Servicios Sociales de California, 2025).</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Dos fundamentos relevantes tocan conceptos relacionados con el aprendizaje de la forma: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Clasificación</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Relaciones espaciales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La base de la clasificación describe cómo los niños exploran objetos y notan similitudes y diferencias en los atributos de estos objetos. Aunque este fundamento no se dirige específicamente al aprendizaje de la forma, describe más generalmente cómo los bebés y los niños pequeños desarrollan habilidades a partir de nuestros dos primeros componentes: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Percepción de similitudes y diferencias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Clasificación de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Las diapositivas 6 y 7 hacen conexiones entre los componentes y las fundaciones relevantes.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Puede que desee proporcionar a los participantes copias de los Fundamentos de aprendizaje y desarrollo infantil de California. Considere si las copias electrónicas o impresas serán más útiles para sus participantes.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6</a:t>
            </a:fld>
            <a:endParaRPr lang="en-US"/>
          </a:p>
        </p:txBody>
      </p:sp>
    </p:spTree>
    <p:extLst>
      <p:ext uri="{BB962C8B-B14F-4D97-AF65-F5344CB8AC3E}">
        <p14:creationId xmlns:p14="http://schemas.microsoft.com/office/powerpoint/2010/main" val="417766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800" b="1" kern="1200" dirty="0">
                <a:solidFill>
                  <a:srgbClr val="0F173D"/>
                </a:solidFill>
                <a:effectLst/>
                <a:latin typeface="Poppins" pitchFamily="2" charset="77"/>
                <a:ea typeface="+mn-ea"/>
                <a:cs typeface="Calibri" panose="020F0502020204030204" pitchFamily="34" charset="0"/>
              </a:rPr>
              <a:t>Temas de discusión</a:t>
            </a:r>
            <a:endParaRPr lang="en-US" sz="18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La comprensión de las relaciones espaciales por parte de los niños está estrechamente relacionada con su comprensión de las formas. A medida que los niños exploran las propiedades de los objetos (como su forma), también aprenden cómo estos objetos se ajustan y se mueven en el espacio.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800" dirty="0">
                <a:solidFill>
                  <a:srgbClr val="0F173D"/>
                </a:solidFill>
                <a:effectLst/>
                <a:latin typeface="Poppins" pitchFamily="2" charset="77"/>
                <a:ea typeface="Times New Roman" panose="02020603050405020304" pitchFamily="18" charset="0"/>
                <a:cs typeface="Calibri" panose="020F0502020204030204" pitchFamily="34" charset="0"/>
              </a:rPr>
              <a:t>Esta relación se muestra en el fundamento sobre relaciones espaciales, que describe cómo los niños exploran el tamaño y la forma de los objetos a medida que se mueven por el espacio.</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7</a:t>
            </a:fld>
            <a:endParaRPr lang="en-US"/>
          </a:p>
        </p:txBody>
      </p:sp>
    </p:spTree>
    <p:extLst>
      <p:ext uri="{BB962C8B-B14F-4D97-AF65-F5344CB8AC3E}">
        <p14:creationId xmlns:p14="http://schemas.microsoft.com/office/powerpoint/2010/main" val="622083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Hay cinco componentes para aprender sobre formas en la primera infancia: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Percepción de similitudes y diferencias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Clasificación de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Nombrar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Aprender acerca de los atributos de las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Componer y descomponer de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En esta sesión, nos centramos en los conceptos más relevantes para bebés y niños pequeños. Para los bebés se discutirán dos componentes: la percepción de similitudes y diferencias y la clasificación de formas. Para niños pequeños, discutiremos los primeros cuatro componentes: percibir similitudes y diferencias, clasificar formas, nombrar formas, y notar atributos de forma.</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8</a:t>
            </a:fld>
            <a:endParaRPr lang="en-US"/>
          </a:p>
        </p:txBody>
      </p:sp>
    </p:spTree>
    <p:extLst>
      <p:ext uri="{BB962C8B-B14F-4D97-AF65-F5344CB8AC3E}">
        <p14:creationId xmlns:p14="http://schemas.microsoft.com/office/powerpoint/2010/main" val="833104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Temas de discusión</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Desde muy temprana edad, los niños exploran objetos y notan o perciben similitudes y diferencias entre ellos.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Al tocar, morder y mirar objetos, los bebés muy pequeños aprenden que los objetos pueden tener diferentes propiedades, incluyendo forma, tamaño, color y textura.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742950" marR="0" lvl="1" indent="-285750">
              <a:buFont typeface="Courier New" panose="02070309020205020404" pitchFamily="49" charset="0"/>
              <a:buChar char="o"/>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El interés temprano y la exploración de las propiedades de los objetos ayudan a los niños a empezar a notar similitudes y diferencias entre las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Notar similitudes o diferencias entre las formas es natural para los bebés. Lo hacen de la misma manera que ven o sienten las diferencias entre dos objetos, como un libro y una placa. </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Cuando los bebés notan por primera vez similitudes y diferencias entre las formas, pueden ver o sentir que dos formas son diferentes. Sin embargo, no entienden cómo estas formas son similares o diferentes. Los niños pequeños desarrollan una comprensión más profunda de lo que hace que las formas sean similares o diferentes a medida que aprenden a clasificar las formas.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0" marR="0">
              <a:spcBef>
                <a:spcPts val="600"/>
              </a:spcBef>
            </a:pPr>
            <a:r>
              <a:rPr lang="es-ES" sz="1200" b="1" kern="1200" dirty="0">
                <a:solidFill>
                  <a:srgbClr val="0F173D"/>
                </a:solidFill>
                <a:effectLst/>
                <a:latin typeface="Poppins" pitchFamily="2" charset="77"/>
                <a:ea typeface="+mn-ea"/>
                <a:cs typeface="Calibri" panose="020F0502020204030204" pitchFamily="34" charset="0"/>
              </a:rPr>
              <a:t>Notas del facilitador</a:t>
            </a:r>
            <a:endParaRPr lang="en-US" sz="1200" b="1" kern="1200" dirty="0">
              <a:solidFill>
                <a:srgbClr val="0F173D"/>
              </a:solidFill>
              <a:effectLst/>
              <a:latin typeface="Poppins" pitchFamily="2" charset="77"/>
              <a:ea typeface="+mn-ea"/>
              <a:cs typeface="Calibri" panose="020F0502020204030204" pitchFamily="34" charset="0"/>
            </a:endParaRPr>
          </a:p>
          <a:p>
            <a:pPr marL="342900" marR="0" lvl="0" indent="-342900">
              <a:buFont typeface="Symbol" pitchFamily="2" charset="2"/>
              <a:buChar char=""/>
            </a:pPr>
            <a:r>
              <a:rPr lang="es-ES" sz="1100" dirty="0">
                <a:solidFill>
                  <a:srgbClr val="0F173D"/>
                </a:solidFill>
                <a:effectLst/>
                <a:latin typeface="Poppins" pitchFamily="2" charset="77"/>
                <a:ea typeface="Times New Roman" panose="02020603050405020304" pitchFamily="18" charset="0"/>
                <a:cs typeface="Calibri" panose="020F0502020204030204" pitchFamily="34" charset="0"/>
              </a:rPr>
              <a:t>Haga conexiones con las reflexiones de los participantes sobre la forma en que los bebés exploran formas y formas en sus entornos, y cómo los niños aprenden a percibir similitudes y diferencias.</a:t>
            </a:r>
            <a:endParaRPr lang="en-US" sz="1100" dirty="0">
              <a:solidFill>
                <a:srgbClr val="0F173D"/>
              </a:solidFill>
              <a:effectLst/>
              <a:latin typeface="Poppins" pitchFamily="2" charset="77"/>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9</a:t>
            </a:fld>
            <a:endParaRPr lang="en-US"/>
          </a:p>
        </p:txBody>
      </p:sp>
    </p:spTree>
    <p:extLst>
      <p:ext uri="{BB962C8B-B14F-4D97-AF65-F5344CB8AC3E}">
        <p14:creationId xmlns:p14="http://schemas.microsoft.com/office/powerpoint/2010/main" val="2251379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3" name="Parallelogram 25">
            <a:extLst>
              <a:ext uri="{FF2B5EF4-FFF2-40B4-BE49-F238E27FC236}">
                <a16:creationId xmlns:a16="http://schemas.microsoft.com/office/drawing/2014/main" id="{F11391D5-3926-FA73-0BA5-A83E9854CEE1}"/>
              </a:ext>
            </a:extLst>
          </p:cNvPr>
          <p:cNvSpPr/>
          <p:nvPr userDrawn="1"/>
        </p:nvSpPr>
        <p:spPr>
          <a:xfrm>
            <a:off x="-25826" y="0"/>
            <a:ext cx="6653191" cy="603504"/>
          </a:xfrm>
          <a:custGeom>
            <a:avLst/>
            <a:gdLst>
              <a:gd name="connsiteX0" fmla="*/ 0 w 6798333"/>
              <a:gd name="connsiteY0" fmla="*/ 603504 h 603504"/>
              <a:gd name="connsiteX1" fmla="*/ 150876 w 6798333"/>
              <a:gd name="connsiteY1" fmla="*/ 0 h 603504"/>
              <a:gd name="connsiteX2" fmla="*/ 6798333 w 6798333"/>
              <a:gd name="connsiteY2" fmla="*/ 0 h 603504"/>
              <a:gd name="connsiteX3" fmla="*/ 6647457 w 6798333"/>
              <a:gd name="connsiteY3" fmla="*/ 603504 h 603504"/>
              <a:gd name="connsiteX4" fmla="*/ 0 w 6798333"/>
              <a:gd name="connsiteY4" fmla="*/ 603504 h 603504"/>
              <a:gd name="connsiteX0" fmla="*/ 0 w 6653191"/>
              <a:gd name="connsiteY0" fmla="*/ 603504 h 603504"/>
              <a:gd name="connsiteX1" fmla="*/ 150876 w 6653191"/>
              <a:gd name="connsiteY1" fmla="*/ 0 h 603504"/>
              <a:gd name="connsiteX2" fmla="*/ 6653191 w 6653191"/>
              <a:gd name="connsiteY2" fmla="*/ 0 h 603504"/>
              <a:gd name="connsiteX3" fmla="*/ 6647457 w 6653191"/>
              <a:gd name="connsiteY3" fmla="*/ 603504 h 603504"/>
              <a:gd name="connsiteX4" fmla="*/ 0 w 6653191"/>
              <a:gd name="connsiteY4" fmla="*/ 603504 h 603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191" h="603504">
                <a:moveTo>
                  <a:pt x="0" y="603504"/>
                </a:moveTo>
                <a:lnTo>
                  <a:pt x="150876" y="0"/>
                </a:lnTo>
                <a:lnTo>
                  <a:pt x="6653191" y="0"/>
                </a:lnTo>
                <a:cubicBezTo>
                  <a:pt x="6651280" y="201168"/>
                  <a:pt x="6649368" y="402336"/>
                  <a:pt x="6647457" y="603504"/>
                </a:cubicBezTo>
                <a:lnTo>
                  <a:pt x="0" y="603504"/>
                </a:lnTo>
                <a:close/>
              </a:path>
            </a:pathLst>
          </a:custGeom>
          <a:solidFill>
            <a:srgbClr val="2078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3">
            <a:extLst>
              <a:ext uri="{FF2B5EF4-FFF2-40B4-BE49-F238E27FC236}">
                <a16:creationId xmlns:a16="http://schemas.microsoft.com/office/drawing/2014/main" id="{BBB66879-C877-F486-F288-351672BD07B2}"/>
              </a:ext>
            </a:extLst>
          </p:cNvPr>
          <p:cNvSpPr>
            <a:spLocks noChangeAspect="1"/>
          </p:cNvSpPr>
          <p:nvPr userDrawn="1"/>
        </p:nvSpPr>
        <p:spPr>
          <a:xfrm>
            <a:off x="-6520" y="-14991"/>
            <a:ext cx="2510362" cy="618494"/>
          </a:xfrm>
          <a:custGeom>
            <a:avLst/>
            <a:gdLst>
              <a:gd name="connsiteX0" fmla="*/ 0 w 2668733"/>
              <a:gd name="connsiteY0" fmla="*/ 603504 h 603504"/>
              <a:gd name="connsiteX1" fmla="*/ 150876 w 2668733"/>
              <a:gd name="connsiteY1" fmla="*/ 0 h 603504"/>
              <a:gd name="connsiteX2" fmla="*/ 2668733 w 2668733"/>
              <a:gd name="connsiteY2" fmla="*/ 0 h 603504"/>
              <a:gd name="connsiteX3" fmla="*/ 2517857 w 2668733"/>
              <a:gd name="connsiteY3" fmla="*/ 603504 h 603504"/>
              <a:gd name="connsiteX4" fmla="*/ 0 w 2668733"/>
              <a:gd name="connsiteY4" fmla="*/ 603504 h 603504"/>
              <a:gd name="connsiteX0" fmla="*/ 0 w 2541316"/>
              <a:gd name="connsiteY0" fmla="*/ 618494 h 618494"/>
              <a:gd name="connsiteX1" fmla="*/ 23459 w 2541316"/>
              <a:gd name="connsiteY1" fmla="*/ 0 h 618494"/>
              <a:gd name="connsiteX2" fmla="*/ 2541316 w 2541316"/>
              <a:gd name="connsiteY2" fmla="*/ 0 h 618494"/>
              <a:gd name="connsiteX3" fmla="*/ 2390440 w 2541316"/>
              <a:gd name="connsiteY3" fmla="*/ 603504 h 618494"/>
              <a:gd name="connsiteX4" fmla="*/ 0 w 2541316"/>
              <a:gd name="connsiteY4" fmla="*/ 618494 h 618494"/>
              <a:gd name="connsiteX0" fmla="*/ 0 w 2541316"/>
              <a:gd name="connsiteY0" fmla="*/ 625989 h 625989"/>
              <a:gd name="connsiteX1" fmla="*/ 68429 w 2541316"/>
              <a:gd name="connsiteY1" fmla="*/ 0 h 625989"/>
              <a:gd name="connsiteX2" fmla="*/ 2541316 w 2541316"/>
              <a:gd name="connsiteY2" fmla="*/ 7495 h 625989"/>
              <a:gd name="connsiteX3" fmla="*/ 2390440 w 2541316"/>
              <a:gd name="connsiteY3" fmla="*/ 610999 h 625989"/>
              <a:gd name="connsiteX4" fmla="*/ 0 w 2541316"/>
              <a:gd name="connsiteY4" fmla="*/ 625989 h 625989"/>
              <a:gd name="connsiteX0" fmla="*/ 0 w 2503841"/>
              <a:gd name="connsiteY0" fmla="*/ 610999 h 610999"/>
              <a:gd name="connsiteX1" fmla="*/ 30954 w 2503841"/>
              <a:gd name="connsiteY1" fmla="*/ 0 h 610999"/>
              <a:gd name="connsiteX2" fmla="*/ 2503841 w 2503841"/>
              <a:gd name="connsiteY2" fmla="*/ 7495 h 610999"/>
              <a:gd name="connsiteX3" fmla="*/ 2352965 w 2503841"/>
              <a:gd name="connsiteY3" fmla="*/ 610999 h 610999"/>
              <a:gd name="connsiteX4" fmla="*/ 0 w 2503841"/>
              <a:gd name="connsiteY4" fmla="*/ 610999 h 610999"/>
              <a:gd name="connsiteX0" fmla="*/ 6521 w 2510362"/>
              <a:gd name="connsiteY0" fmla="*/ 618494 h 618494"/>
              <a:gd name="connsiteX1" fmla="*/ 0 w 2510362"/>
              <a:gd name="connsiteY1" fmla="*/ 0 h 618494"/>
              <a:gd name="connsiteX2" fmla="*/ 2510362 w 2510362"/>
              <a:gd name="connsiteY2" fmla="*/ 14990 h 618494"/>
              <a:gd name="connsiteX3" fmla="*/ 2359486 w 2510362"/>
              <a:gd name="connsiteY3" fmla="*/ 618494 h 618494"/>
              <a:gd name="connsiteX4" fmla="*/ 6521 w 2510362"/>
              <a:gd name="connsiteY4" fmla="*/ 618494 h 61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362" h="618494">
                <a:moveTo>
                  <a:pt x="6521" y="618494"/>
                </a:moveTo>
                <a:cubicBezTo>
                  <a:pt x="4347" y="412329"/>
                  <a:pt x="2174" y="206165"/>
                  <a:pt x="0" y="0"/>
                </a:cubicBezTo>
                <a:lnTo>
                  <a:pt x="2510362" y="14990"/>
                </a:lnTo>
                <a:lnTo>
                  <a:pt x="2359486" y="618494"/>
                </a:lnTo>
                <a:lnTo>
                  <a:pt x="6521" y="618494"/>
                </a:lnTo>
                <a:close/>
              </a:path>
            </a:pathLst>
          </a:custGeom>
          <a:solidFill>
            <a:srgbClr val="327F7C"/>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7" name="Rectangle 6">
            <a:extLst>
              <a:ext uri="{FF2B5EF4-FFF2-40B4-BE49-F238E27FC236}">
                <a16:creationId xmlns:a16="http://schemas.microsoft.com/office/drawing/2014/main" id="{2D51F2B1-13E9-ABDD-A99B-E72A67C5B86F}"/>
              </a:ext>
            </a:extLst>
          </p:cNvPr>
          <p:cNvSpPr/>
          <p:nvPr userDrawn="1"/>
        </p:nvSpPr>
        <p:spPr>
          <a:xfrm>
            <a:off x="-61" y="600850"/>
            <a:ext cx="6623701" cy="6252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group of children sitting on the ground&#10;&#10;Description automatically generated">
            <a:extLst>
              <a:ext uri="{FF2B5EF4-FFF2-40B4-BE49-F238E27FC236}">
                <a16:creationId xmlns:a16="http://schemas.microsoft.com/office/drawing/2014/main" id="{53CE4823-5CD0-3A64-9835-A4105CFCD4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80100" y="1669"/>
            <a:ext cx="6311900" cy="6856218"/>
          </a:xfrm>
          <a:prstGeom prst="rect">
            <a:avLst/>
          </a:prstGeom>
        </p:spPr>
      </p:pic>
      <p:sp>
        <p:nvSpPr>
          <p:cNvPr id="2" name="Title 1">
            <a:extLst>
              <a:ext uri="{FF2B5EF4-FFF2-40B4-BE49-F238E27FC236}">
                <a16:creationId xmlns:a16="http://schemas.microsoft.com/office/drawing/2014/main" id="{FDBF7215-C5B8-6E15-9850-186CD4A7A7C6}"/>
              </a:ext>
            </a:extLst>
          </p:cNvPr>
          <p:cNvSpPr>
            <a:spLocks noGrp="1"/>
          </p:cNvSpPr>
          <p:nvPr userDrawn="1">
            <p:ph type="ctrTitle"/>
          </p:nvPr>
        </p:nvSpPr>
        <p:spPr>
          <a:xfrm>
            <a:off x="609243" y="1637552"/>
            <a:ext cx="4781907" cy="2626360"/>
          </a:xfrm>
        </p:spPr>
        <p:txBody>
          <a:bodyPr anchor="t" anchorCtr="0">
            <a:normAutofit/>
          </a:bodyPr>
          <a:lstStyle>
            <a:lvl1pPr algn="l">
              <a:defRPr sz="5600" b="1">
                <a:solidFill>
                  <a:srgbClr val="2078B0"/>
                </a:solidFill>
                <a:latin typeface="Montserrat" pitchFamily="2" charset="77"/>
              </a:defRPr>
            </a:lvl1pPr>
          </a:lstStyle>
          <a:p>
            <a:r>
              <a:rPr lang="en-US" dirty="0"/>
              <a:t>Click to edit Master title style</a:t>
            </a:r>
          </a:p>
        </p:txBody>
      </p:sp>
      <p:sp>
        <p:nvSpPr>
          <p:cNvPr id="8" name="Date Placeholder 3">
            <a:extLst>
              <a:ext uri="{FF2B5EF4-FFF2-40B4-BE49-F238E27FC236}">
                <a16:creationId xmlns:a16="http://schemas.microsoft.com/office/drawing/2014/main" id="{490DB93D-3AC8-725C-EE6C-57B8574A7807}"/>
              </a:ext>
            </a:extLst>
          </p:cNvPr>
          <p:cNvSpPr txBox="1">
            <a:spLocks/>
          </p:cNvSpPr>
          <p:nvPr userDrawn="1"/>
        </p:nvSpPr>
        <p:spPr>
          <a:xfrm>
            <a:off x="38623" y="195958"/>
            <a:ext cx="4153347" cy="237757"/>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s-ES_tradnl" sz="1000" noProof="0" dirty="0">
                <a:solidFill>
                  <a:schemeClr val="bg1"/>
                </a:solidFill>
              </a:rPr>
              <a:t>Temas de matemáticas temprana</a:t>
            </a:r>
          </a:p>
        </p:txBody>
      </p:sp>
      <p:sp>
        <p:nvSpPr>
          <p:cNvPr id="11" name="Date Placeholder 3">
            <a:extLst>
              <a:ext uri="{FF2B5EF4-FFF2-40B4-BE49-F238E27FC236}">
                <a16:creationId xmlns:a16="http://schemas.microsoft.com/office/drawing/2014/main" id="{557C4999-7ACA-D86D-FC57-093852D4AF0C}"/>
              </a:ext>
            </a:extLst>
          </p:cNvPr>
          <p:cNvSpPr txBox="1">
            <a:spLocks/>
          </p:cNvSpPr>
          <p:nvPr userDrawn="1"/>
        </p:nvSpPr>
        <p:spPr>
          <a:xfrm>
            <a:off x="2559189" y="212629"/>
            <a:ext cx="5528105" cy="23083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s-ES_tradnl" sz="1000" noProof="0" dirty="0">
                <a:solidFill>
                  <a:schemeClr val="bg1"/>
                </a:solidFill>
              </a:rPr>
              <a:t>Geometría</a:t>
            </a:r>
            <a:endParaRPr lang="en-US" sz="1000" dirty="0">
              <a:solidFill>
                <a:schemeClr val="bg1"/>
              </a:solidFill>
            </a:endParaRPr>
          </a:p>
        </p:txBody>
      </p:sp>
      <p:pic>
        <p:nvPicPr>
          <p:cNvPr id="9" name="Picture 8" descr="A baby playing with toys&#10;&#10;Description automatically generated">
            <a:extLst>
              <a:ext uri="{FF2B5EF4-FFF2-40B4-BE49-F238E27FC236}">
                <a16:creationId xmlns:a16="http://schemas.microsoft.com/office/drawing/2014/main" id="{D771786E-D645-4380-E1AC-E1C40DA73E4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65"/>
          <a:stretch/>
        </p:blipFill>
        <p:spPr>
          <a:xfrm>
            <a:off x="5880099" y="0"/>
            <a:ext cx="6324485" cy="6858000"/>
          </a:xfrm>
          <a:prstGeom prst="rect">
            <a:avLst/>
          </a:prstGeom>
        </p:spPr>
      </p:pic>
      <p:pic>
        <p:nvPicPr>
          <p:cNvPr id="5" name="Graphic 4">
            <a:extLst>
              <a:ext uri="{FF2B5EF4-FFF2-40B4-BE49-F238E27FC236}">
                <a16:creationId xmlns:a16="http://schemas.microsoft.com/office/drawing/2014/main" id="{E32D3551-DAA8-27C4-3373-8762C2AC3D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966491" y="94785"/>
            <a:ext cx="482421" cy="422118"/>
          </a:xfrm>
          <a:prstGeom prst="rect">
            <a:avLst/>
          </a:prstGeom>
        </p:spPr>
      </p:pic>
      <p:pic>
        <p:nvPicPr>
          <p:cNvPr id="12" name="Picture 11" descr="A black background with orange and pink text&#10;&#10;Description automatically generated">
            <a:extLst>
              <a:ext uri="{FF2B5EF4-FFF2-40B4-BE49-F238E27FC236}">
                <a16:creationId xmlns:a16="http://schemas.microsoft.com/office/drawing/2014/main" id="{64E6F473-9006-70A5-9412-EA353D2D75D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231201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700548" y="237744"/>
            <a:ext cx="11326136" cy="507831"/>
          </a:xfrm>
        </p:spPr>
        <p:txBody>
          <a:bodyPr wrap="square">
            <a:spAutoFit/>
          </a:bodyPr>
          <a:lstStyle>
            <a:lvl1pPr>
              <a:defRPr>
                <a:latin typeface="Montserrat" pitchFamily="2" charset="77"/>
              </a:defRPr>
            </a:lvl1pPr>
          </a:lstStyle>
          <a:p>
            <a:r>
              <a:rPr lang="en-US" dirty="0"/>
              <a:t>Click to edit Master title style</a:t>
            </a:r>
          </a:p>
        </p:txBody>
      </p:sp>
      <p:pic>
        <p:nvPicPr>
          <p:cNvPr id="6" name="Picture 5" descr="A black background with orange and pink text&#10;&#10;Description automatically generated">
            <a:extLst>
              <a:ext uri="{FF2B5EF4-FFF2-40B4-BE49-F238E27FC236}">
                <a16:creationId xmlns:a16="http://schemas.microsoft.com/office/drawing/2014/main" id="{4409BF88-37EE-FAE3-92D2-FC2CAF2908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4" name="Slide Number Placeholder 3">
            <a:extLst>
              <a:ext uri="{FF2B5EF4-FFF2-40B4-BE49-F238E27FC236}">
                <a16:creationId xmlns:a16="http://schemas.microsoft.com/office/drawing/2014/main" id="{DA825215-BB88-3F5B-3E69-1988DD904603}"/>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Bebé/Niño pequeño </a:t>
            </a:r>
            <a:r>
              <a:rPr lang="en-US" dirty="0"/>
              <a:t>|     </a:t>
            </a:r>
            <a:fld id="{8B512919-B088-4E12-9038-722E97F79378}" type="slidenum">
              <a:rPr lang="en-US" smtClean="0"/>
              <a:pPr/>
              <a:t>‹#›</a:t>
            </a:fld>
            <a:endParaRPr lang="en-US" dirty="0"/>
          </a:p>
        </p:txBody>
      </p:sp>
    </p:spTree>
    <p:extLst>
      <p:ext uri="{BB962C8B-B14F-4D97-AF65-F5344CB8AC3E}">
        <p14:creationId xmlns:p14="http://schemas.microsoft.com/office/powerpoint/2010/main" val="186670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563DBB-4D26-ADF3-B848-BF7567D645DB}"/>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835572" y="237744"/>
            <a:ext cx="11192256"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pic>
        <p:nvPicPr>
          <p:cNvPr id="7" name="Picture 6" descr="A black background with orange and pink text&#10;&#10;Description automatically generated">
            <a:extLst>
              <a:ext uri="{FF2B5EF4-FFF2-40B4-BE49-F238E27FC236}">
                <a16:creationId xmlns:a16="http://schemas.microsoft.com/office/drawing/2014/main" id="{6452E144-E9B4-96DA-9E32-98F99118E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0B10A2A5-AA6A-ACD4-68AD-2545FB84A297}"/>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Bebé/Niño pequeño </a:t>
            </a:r>
            <a:r>
              <a:rPr lang="en-US" dirty="0"/>
              <a:t>|     </a:t>
            </a:r>
            <a:fld id="{8B512919-B088-4E12-9038-722E97F79378}" type="slidenum">
              <a:rPr lang="en-US" smtClean="0"/>
              <a:pPr/>
              <a:t>‹#›</a:t>
            </a:fld>
            <a:endParaRPr lang="en-US" dirty="0"/>
          </a:p>
        </p:txBody>
      </p:sp>
    </p:spTree>
    <p:extLst>
      <p:ext uri="{BB962C8B-B14F-4D97-AF65-F5344CB8AC3E}">
        <p14:creationId xmlns:p14="http://schemas.microsoft.com/office/powerpoint/2010/main" val="1968150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lack background with orange and pink text&#10;&#10;Description automatically generated">
            <a:extLst>
              <a:ext uri="{FF2B5EF4-FFF2-40B4-BE49-F238E27FC236}">
                <a16:creationId xmlns:a16="http://schemas.microsoft.com/office/drawing/2014/main" id="{93227B58-81E7-F6AD-2567-6849C24903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3" name="Slide Number Placeholder 3">
            <a:extLst>
              <a:ext uri="{FF2B5EF4-FFF2-40B4-BE49-F238E27FC236}">
                <a16:creationId xmlns:a16="http://schemas.microsoft.com/office/drawing/2014/main" id="{C2C71F84-6A6B-EB55-63C7-5A3E39D379A8}"/>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Bebé/Niño pequeño </a:t>
            </a:r>
            <a:r>
              <a:rPr lang="en-US" dirty="0"/>
              <a:t>|     </a:t>
            </a:r>
            <a:fld id="{8B512919-B088-4E12-9038-722E97F79378}" type="slidenum">
              <a:rPr lang="en-US" smtClean="0"/>
              <a:pPr/>
              <a:t>‹#›</a:t>
            </a:fld>
            <a:endParaRPr lang="en-US" dirty="0"/>
          </a:p>
        </p:txBody>
      </p:sp>
    </p:spTree>
    <p:extLst>
      <p:ext uri="{BB962C8B-B14F-4D97-AF65-F5344CB8AC3E}">
        <p14:creationId xmlns:p14="http://schemas.microsoft.com/office/powerpoint/2010/main" val="2118761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7190-965A-EBDD-07AF-719E03061A59}"/>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59A6202B-C2B4-A588-9E1F-4A8BF1B3838C}"/>
              </a:ext>
            </a:extLst>
          </p:cNvPr>
          <p:cNvSpPr>
            <a:spLocks noGrp="1"/>
          </p:cNvSpPr>
          <p:nvPr>
            <p:ph idx="1"/>
          </p:nvPr>
        </p:nvSpPr>
        <p:spPr>
          <a:xfrm>
            <a:off x="5183188" y="987425"/>
            <a:ext cx="6172200" cy="4873625"/>
          </a:xfrm>
        </p:spPr>
        <p:txBody>
          <a:bodyPr/>
          <a:lstStyle>
            <a:lvl1pPr>
              <a:defRPr sz="3200">
                <a:latin typeface="Montserrat" pitchFamily="2" charset="77"/>
              </a:defRPr>
            </a:lvl1pPr>
            <a:lvl2pPr>
              <a:defRPr sz="2800">
                <a:latin typeface="Montserrat" pitchFamily="2" charset="77"/>
              </a:defRPr>
            </a:lvl2pPr>
            <a:lvl3pPr>
              <a:defRPr sz="2400">
                <a:latin typeface="Montserrat" pitchFamily="2" charset="77"/>
              </a:defRPr>
            </a:lvl3pPr>
            <a:lvl4pPr>
              <a:defRPr sz="2000">
                <a:latin typeface="Montserrat" pitchFamily="2" charset="77"/>
              </a:defRPr>
            </a:lvl4pPr>
            <a:lvl5pPr>
              <a:defRPr sz="2000">
                <a:latin typeface="Montserra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AF49E5-F935-17B2-5630-C8C2EFA9AA41}"/>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lack background with orange and pink text&#10;&#10;Description automatically generated">
            <a:extLst>
              <a:ext uri="{FF2B5EF4-FFF2-40B4-BE49-F238E27FC236}">
                <a16:creationId xmlns:a16="http://schemas.microsoft.com/office/drawing/2014/main" id="{DDF15F5A-E782-6B11-CF2A-7999D7AA59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6" name="Slide Number Placeholder 3">
            <a:extLst>
              <a:ext uri="{FF2B5EF4-FFF2-40B4-BE49-F238E27FC236}">
                <a16:creationId xmlns:a16="http://schemas.microsoft.com/office/drawing/2014/main" id="{AA94AB63-49E0-52A9-1B90-7CDBFA99A315}"/>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Bebé/Niño pequeño </a:t>
            </a:r>
            <a:r>
              <a:rPr lang="en-US" dirty="0"/>
              <a:t>|     </a:t>
            </a:r>
            <a:fld id="{8B512919-B088-4E12-9038-722E97F79378}" type="slidenum">
              <a:rPr lang="en-US" smtClean="0"/>
              <a:pPr/>
              <a:t>‹#›</a:t>
            </a:fld>
            <a:endParaRPr lang="en-US" dirty="0"/>
          </a:p>
        </p:txBody>
      </p:sp>
    </p:spTree>
    <p:extLst>
      <p:ext uri="{BB962C8B-B14F-4D97-AF65-F5344CB8AC3E}">
        <p14:creationId xmlns:p14="http://schemas.microsoft.com/office/powerpoint/2010/main" val="97497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4FBB-FF83-C9B1-CD65-E03D4F5AAB30}"/>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a:t>Click to edit Master title style</a:t>
            </a:r>
          </a:p>
        </p:txBody>
      </p:sp>
      <p:sp>
        <p:nvSpPr>
          <p:cNvPr id="3" name="Picture Placeholder 2">
            <a:extLst>
              <a:ext uri="{FF2B5EF4-FFF2-40B4-BE49-F238E27FC236}">
                <a16:creationId xmlns:a16="http://schemas.microsoft.com/office/drawing/2014/main" id="{C70FD461-79AE-06AC-4A8A-8F97F9810776}"/>
              </a:ext>
            </a:extLst>
          </p:cNvPr>
          <p:cNvSpPr>
            <a:spLocks noGrp="1"/>
          </p:cNvSpPr>
          <p:nvPr>
            <p:ph type="pic" idx="1"/>
          </p:nvPr>
        </p:nvSpPr>
        <p:spPr>
          <a:xfrm>
            <a:off x="5183188" y="987425"/>
            <a:ext cx="6172200" cy="4873625"/>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B2D769-9BCC-0D85-A22A-B0EC226B0045}"/>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lack background with orange and pink text&#10;&#10;Description automatically generated">
            <a:extLst>
              <a:ext uri="{FF2B5EF4-FFF2-40B4-BE49-F238E27FC236}">
                <a16:creationId xmlns:a16="http://schemas.microsoft.com/office/drawing/2014/main" id="{529208E9-784A-ED43-F73A-96DEBB6858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6" name="Slide Number Placeholder 3">
            <a:extLst>
              <a:ext uri="{FF2B5EF4-FFF2-40B4-BE49-F238E27FC236}">
                <a16:creationId xmlns:a16="http://schemas.microsoft.com/office/drawing/2014/main" id="{1769505E-8072-FFDE-734C-1CCB0F8C53B9}"/>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Bebé/Niño pequeño </a:t>
            </a:r>
            <a:r>
              <a:rPr lang="en-US" dirty="0"/>
              <a:t>|     </a:t>
            </a:r>
            <a:fld id="{8B512919-B088-4E12-9038-722E97F79378}" type="slidenum">
              <a:rPr lang="en-US" smtClean="0"/>
              <a:pPr/>
              <a:t>‹#›</a:t>
            </a:fld>
            <a:endParaRPr lang="en-US" dirty="0"/>
          </a:p>
        </p:txBody>
      </p:sp>
    </p:spTree>
    <p:extLst>
      <p:ext uri="{BB962C8B-B14F-4D97-AF65-F5344CB8AC3E}">
        <p14:creationId xmlns:p14="http://schemas.microsoft.com/office/powerpoint/2010/main" val="100182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C7B992-835B-9CA9-2753-5510D5C0CACA}"/>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33CD1C2F-ADBE-D7AB-25C7-1F4C327A51C9}"/>
              </a:ext>
            </a:extLst>
          </p:cNvPr>
          <p:cNvSpPr>
            <a:spLocks noGrp="1"/>
          </p:cNvSpPr>
          <p:nvPr>
            <p:ph type="title"/>
          </p:nvPr>
        </p:nvSpPr>
        <p:spPr>
          <a:xfrm>
            <a:off x="851646" y="237744"/>
            <a:ext cx="10834075" cy="507831"/>
          </a:xfrm>
        </p:spPr>
        <p:txBody>
          <a:bodyPr anchor="t" anchorCtr="0">
            <a:spAutoFit/>
          </a:bodyPr>
          <a:lstStyle>
            <a:lvl1pPr>
              <a:defRPr>
                <a:solidFill>
                  <a:schemeClr val="bg1"/>
                </a:solidFill>
                <a:latin typeface="Montserra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EB33346D-541E-3A94-728C-8339318FF420}"/>
              </a:ext>
            </a:extLst>
          </p:cNvPr>
          <p:cNvSpPr>
            <a:spLocks noGrp="1"/>
          </p:cNvSpPr>
          <p:nvPr>
            <p:ph idx="1"/>
          </p:nvPr>
        </p:nvSpPr>
        <p:spPr>
          <a:xfrm>
            <a:off x="851646" y="1253331"/>
            <a:ext cx="10834075" cy="4351338"/>
          </a:xfrm>
        </p:spPr>
        <p:txBody>
          <a:bodyPr/>
          <a:lstStyle>
            <a:lvl1pPr>
              <a:buClr>
                <a:srgbClr val="2078B0"/>
              </a:buClr>
              <a:defRPr>
                <a:latin typeface="Montserrat" pitchFamily="2" charset="77"/>
              </a:defRPr>
            </a:lvl1pPr>
            <a:lvl2pPr>
              <a:buClr>
                <a:srgbClr val="2078B0"/>
              </a:buClr>
              <a:defRPr>
                <a:latin typeface="Montserrat" pitchFamily="2" charset="77"/>
              </a:defRPr>
            </a:lvl2pPr>
            <a:lvl3pPr>
              <a:buClr>
                <a:srgbClr val="2078B0"/>
              </a:buClr>
              <a:defRPr>
                <a:latin typeface="Montserrat" pitchFamily="2" charset="77"/>
              </a:defRPr>
            </a:lvl3pPr>
            <a:lvl4pPr>
              <a:buClr>
                <a:srgbClr val="2078B0"/>
              </a:buClr>
              <a:defRPr>
                <a:latin typeface="Montserrat" pitchFamily="2" charset="77"/>
              </a:defRPr>
            </a:lvl4pPr>
            <a:lvl5pPr>
              <a:buClr>
                <a:srgbClr val="2078B0"/>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black background with orange and pink text&#10;&#10;Description automatically generated">
            <a:extLst>
              <a:ext uri="{FF2B5EF4-FFF2-40B4-BE49-F238E27FC236}">
                <a16:creationId xmlns:a16="http://schemas.microsoft.com/office/drawing/2014/main" id="{17226761-BDE9-BD57-5D5B-66211F8ED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5" name="Slide Number Placeholder 3">
            <a:extLst>
              <a:ext uri="{FF2B5EF4-FFF2-40B4-BE49-F238E27FC236}">
                <a16:creationId xmlns:a16="http://schemas.microsoft.com/office/drawing/2014/main" id="{CA5AA710-E1A3-D338-94AC-148665338BD9}"/>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Bebé/Niño pequeño </a:t>
            </a:r>
            <a:r>
              <a:rPr lang="en-US" dirty="0"/>
              <a:t>|     </a:t>
            </a:r>
            <a:fld id="{8B512919-B088-4E12-9038-722E97F79378}" type="slidenum">
              <a:rPr lang="en-US" smtClean="0"/>
              <a:pPr/>
              <a:t>‹#›</a:t>
            </a:fld>
            <a:endParaRPr lang="en-US" dirty="0"/>
          </a:p>
        </p:txBody>
      </p:sp>
    </p:spTree>
    <p:extLst>
      <p:ext uri="{BB962C8B-B14F-4D97-AF65-F5344CB8AC3E}">
        <p14:creationId xmlns:p14="http://schemas.microsoft.com/office/powerpoint/2010/main" val="10375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6" name="Parallelogram 4">
            <a:extLst>
              <a:ext uri="{FF2B5EF4-FFF2-40B4-BE49-F238E27FC236}">
                <a16:creationId xmlns:a16="http://schemas.microsoft.com/office/drawing/2014/main" id="{1350B119-D277-E2DC-3345-17F76FA527E9}"/>
              </a:ext>
            </a:extLst>
          </p:cNvPr>
          <p:cNvSpPr/>
          <p:nvPr userDrawn="1"/>
        </p:nvSpPr>
        <p:spPr>
          <a:xfrm>
            <a:off x="-12123" y="0"/>
            <a:ext cx="8629073" cy="6228966"/>
          </a:xfrm>
          <a:custGeom>
            <a:avLst/>
            <a:gdLst>
              <a:gd name="connsiteX0" fmla="*/ 0 w 10778837"/>
              <a:gd name="connsiteY0" fmla="*/ 6858000 h 6858000"/>
              <a:gd name="connsiteX1" fmla="*/ 1714500 w 10778837"/>
              <a:gd name="connsiteY1" fmla="*/ 0 h 6858000"/>
              <a:gd name="connsiteX2" fmla="*/ 10778837 w 10778837"/>
              <a:gd name="connsiteY2" fmla="*/ 0 h 6858000"/>
              <a:gd name="connsiteX3" fmla="*/ 9064337 w 10778837"/>
              <a:gd name="connsiteY3" fmla="*/ 6858000 h 6858000"/>
              <a:gd name="connsiteX4" fmla="*/ 0 w 10778837"/>
              <a:gd name="connsiteY4" fmla="*/ 6858000 h 6858000"/>
              <a:gd name="connsiteX0" fmla="*/ 38735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38735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1270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9026237 w 9064337"/>
              <a:gd name="connsiteY3" fmla="*/ 6858000 h 6870700"/>
              <a:gd name="connsiteX4" fmla="*/ 12700 w 9064337"/>
              <a:gd name="connsiteY4" fmla="*/ 68707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4337" h="6870700">
                <a:moveTo>
                  <a:pt x="12700" y="6870700"/>
                </a:moveTo>
                <a:cubicBezTo>
                  <a:pt x="8467" y="4580467"/>
                  <a:pt x="4233" y="2290233"/>
                  <a:pt x="0" y="0"/>
                </a:cubicBezTo>
                <a:lnTo>
                  <a:pt x="9064337" y="0"/>
                </a:lnTo>
                <a:lnTo>
                  <a:pt x="9026237" y="6858000"/>
                </a:lnTo>
                <a:lnTo>
                  <a:pt x="12700" y="6870700"/>
                </a:lnTo>
                <a:close/>
              </a:path>
            </a:pathLst>
          </a:custGeom>
          <a:solidFill>
            <a:srgbClr val="2078B0"/>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pic>
        <p:nvPicPr>
          <p:cNvPr id="2" name="Graphic 1">
            <a:extLst>
              <a:ext uri="{FF2B5EF4-FFF2-40B4-BE49-F238E27FC236}">
                <a16:creationId xmlns:a16="http://schemas.microsoft.com/office/drawing/2014/main" id="{94D68727-25B3-465D-7302-8F0F2449BE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9163" y="133480"/>
            <a:ext cx="560540" cy="490472"/>
          </a:xfrm>
          <a:prstGeom prst="rect">
            <a:avLst/>
          </a:prstGeom>
        </p:spPr>
      </p:pic>
      <p:sp>
        <p:nvSpPr>
          <p:cNvPr id="7" name="Title 1">
            <a:extLst>
              <a:ext uri="{FF2B5EF4-FFF2-40B4-BE49-F238E27FC236}">
                <a16:creationId xmlns:a16="http://schemas.microsoft.com/office/drawing/2014/main" id="{81F8B73E-F3BB-FC23-E015-4D2EE47785F9}"/>
              </a:ext>
            </a:extLst>
          </p:cNvPr>
          <p:cNvSpPr>
            <a:spLocks noGrp="1"/>
          </p:cNvSpPr>
          <p:nvPr>
            <p:ph type="title"/>
          </p:nvPr>
        </p:nvSpPr>
        <p:spPr>
          <a:xfrm>
            <a:off x="1022350" y="2603734"/>
            <a:ext cx="5720195" cy="1421928"/>
          </a:xfrm>
        </p:spPr>
        <p:txBody>
          <a:bodyPr wrap="square" anchor="t" anchorCtr="0">
            <a:spAutoFit/>
          </a:bodyPr>
          <a:lstStyle>
            <a:lvl1pPr algn="ctr">
              <a:defRPr sz="4800">
                <a:solidFill>
                  <a:schemeClr val="bg1"/>
                </a:solidFill>
                <a:latin typeface="Montserrat" pitchFamily="2" charset="77"/>
              </a:defRPr>
            </a:lvl1pPr>
          </a:lstStyle>
          <a:p>
            <a:r>
              <a:rPr lang="en-US" dirty="0"/>
              <a:t>Click to edit Master title style</a:t>
            </a:r>
          </a:p>
        </p:txBody>
      </p:sp>
      <p:pic>
        <p:nvPicPr>
          <p:cNvPr id="9" name="Picture 8" descr="A black background with orange and pink text&#10;&#10;Description automatically generated">
            <a:extLst>
              <a:ext uri="{FF2B5EF4-FFF2-40B4-BE49-F238E27FC236}">
                <a16:creationId xmlns:a16="http://schemas.microsoft.com/office/drawing/2014/main" id="{927F9157-A412-0C41-8CE6-31266FC2B82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4" name="Slide Number Placeholder 3">
            <a:extLst>
              <a:ext uri="{FF2B5EF4-FFF2-40B4-BE49-F238E27FC236}">
                <a16:creationId xmlns:a16="http://schemas.microsoft.com/office/drawing/2014/main" id="{B88FF97F-0619-E672-D206-BB803F160A9B}"/>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Bebé/Niño pequeño </a:t>
            </a:r>
            <a:r>
              <a:rPr lang="en-US" dirty="0"/>
              <a:t>|     </a:t>
            </a:r>
            <a:fld id="{8B512919-B088-4E12-9038-722E97F79378}" type="slidenum">
              <a:rPr lang="en-US" smtClean="0"/>
              <a:pPr/>
              <a:t>‹#›</a:t>
            </a:fld>
            <a:endParaRPr lang="en-US" dirty="0"/>
          </a:p>
        </p:txBody>
      </p:sp>
    </p:spTree>
    <p:extLst>
      <p:ext uri="{BB962C8B-B14F-4D97-AF65-F5344CB8AC3E}">
        <p14:creationId xmlns:p14="http://schemas.microsoft.com/office/powerpoint/2010/main" val="4235536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53F61F-4211-FC0C-0F79-348FCF10FDF1}"/>
              </a:ext>
            </a:extLst>
          </p:cNvPr>
          <p:cNvSpPr/>
          <p:nvPr userDrawn="1"/>
        </p:nvSpPr>
        <p:spPr>
          <a:xfrm>
            <a:off x="4047359" y="0"/>
            <a:ext cx="8144641" cy="6176963"/>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7" name="Title 1">
            <a:extLst>
              <a:ext uri="{FF2B5EF4-FFF2-40B4-BE49-F238E27FC236}">
                <a16:creationId xmlns:a16="http://schemas.microsoft.com/office/drawing/2014/main" id="{277E722D-964F-6926-6941-B07C59F26A69}"/>
              </a:ext>
            </a:extLst>
          </p:cNvPr>
          <p:cNvSpPr>
            <a:spLocks noGrp="1"/>
          </p:cNvSpPr>
          <p:nvPr>
            <p:ph type="title"/>
          </p:nvPr>
        </p:nvSpPr>
        <p:spPr>
          <a:xfrm>
            <a:off x="4303419" y="237744"/>
            <a:ext cx="7705701" cy="535531"/>
          </a:xfrm>
        </p:spPr>
        <p:txBody>
          <a:bodyPr>
            <a:spAutoFit/>
          </a:bodyPr>
          <a:lstStyle>
            <a:lvl1pPr>
              <a:defRPr sz="3200" b="1">
                <a:solidFill>
                  <a:schemeClr val="bg1"/>
                </a:solidFill>
                <a:latin typeface="Montserrat" pitchFamily="2" charset="77"/>
              </a:defRPr>
            </a:lvl1pPr>
          </a:lstStyle>
          <a:p>
            <a:r>
              <a:rPr lang="en-US" dirty="0"/>
              <a:t>Click to edit Master title style</a:t>
            </a:r>
          </a:p>
        </p:txBody>
      </p:sp>
      <p:sp>
        <p:nvSpPr>
          <p:cNvPr id="8" name="Content Placeholder 2">
            <a:extLst>
              <a:ext uri="{FF2B5EF4-FFF2-40B4-BE49-F238E27FC236}">
                <a16:creationId xmlns:a16="http://schemas.microsoft.com/office/drawing/2014/main" id="{CC35C7D8-2045-FB6C-413B-E2DB364759B2}"/>
              </a:ext>
            </a:extLst>
          </p:cNvPr>
          <p:cNvSpPr>
            <a:spLocks noGrp="1"/>
          </p:cNvSpPr>
          <p:nvPr>
            <p:ph idx="1"/>
          </p:nvPr>
        </p:nvSpPr>
        <p:spPr>
          <a:xfrm>
            <a:off x="4348480" y="1876097"/>
            <a:ext cx="7487919" cy="4300866"/>
          </a:xfrm>
        </p:spPr>
        <p:txBody>
          <a:bodyPr/>
          <a:lstStyle>
            <a:lvl1pPr>
              <a:buClr>
                <a:schemeClr val="bg1"/>
              </a:buClr>
              <a:defRPr>
                <a:solidFill>
                  <a:schemeClr val="bg1"/>
                </a:solidFill>
                <a:latin typeface="Montserrat" pitchFamily="2" charset="77"/>
              </a:defRPr>
            </a:lvl1pPr>
            <a:lvl2pPr>
              <a:buClr>
                <a:schemeClr val="bg1"/>
              </a:buClr>
              <a:defRPr>
                <a:solidFill>
                  <a:schemeClr val="bg1"/>
                </a:solidFill>
                <a:latin typeface="Montserrat" pitchFamily="2" charset="77"/>
              </a:defRPr>
            </a:lvl2pPr>
            <a:lvl3pPr>
              <a:buClr>
                <a:schemeClr val="bg1"/>
              </a:buClr>
              <a:defRPr>
                <a:solidFill>
                  <a:schemeClr val="bg1"/>
                </a:solidFill>
                <a:latin typeface="Montserrat" pitchFamily="2" charset="77"/>
              </a:defRPr>
            </a:lvl3pPr>
            <a:lvl4pPr>
              <a:buClr>
                <a:schemeClr val="bg1"/>
              </a:buClr>
              <a:defRPr>
                <a:solidFill>
                  <a:schemeClr val="bg1"/>
                </a:solidFill>
                <a:latin typeface="Montserrat" pitchFamily="2" charset="77"/>
              </a:defRPr>
            </a:lvl4pPr>
            <a:lvl5pPr>
              <a:buClr>
                <a:schemeClr val="bg1"/>
              </a:buClr>
              <a:defRPr>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2">
            <a:extLst>
              <a:ext uri="{FF2B5EF4-FFF2-40B4-BE49-F238E27FC236}">
                <a16:creationId xmlns:a16="http://schemas.microsoft.com/office/drawing/2014/main" id="{76513295-8E09-244A-2049-48F81DF08D12}"/>
              </a:ext>
            </a:extLst>
          </p:cNvPr>
          <p:cNvSpPr>
            <a:spLocks noGrp="1"/>
          </p:cNvSpPr>
          <p:nvPr>
            <p:ph type="pic" idx="13"/>
          </p:nvPr>
        </p:nvSpPr>
        <p:spPr>
          <a:xfrm>
            <a:off x="0" y="0"/>
            <a:ext cx="4038599" cy="6176963"/>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Subtitle 2">
            <a:extLst>
              <a:ext uri="{FF2B5EF4-FFF2-40B4-BE49-F238E27FC236}">
                <a16:creationId xmlns:a16="http://schemas.microsoft.com/office/drawing/2014/main" id="{4D7A4D84-B73D-5B55-A89F-415F0A515566}"/>
              </a:ext>
            </a:extLst>
          </p:cNvPr>
          <p:cNvSpPr>
            <a:spLocks noGrp="1"/>
          </p:cNvSpPr>
          <p:nvPr>
            <p:ph type="subTitle" idx="14" hasCustomPrompt="1"/>
          </p:nvPr>
        </p:nvSpPr>
        <p:spPr>
          <a:xfrm>
            <a:off x="4364335" y="1027595"/>
            <a:ext cx="7254326" cy="580486"/>
          </a:xfrm>
        </p:spPr>
        <p:txBody>
          <a:bodyPr anchor="ctr">
            <a:normAutofit/>
          </a:bodyPr>
          <a:lstStyle>
            <a:lvl1pPr marL="0" indent="0" algn="l">
              <a:buNone/>
              <a:defRPr sz="32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pic>
        <p:nvPicPr>
          <p:cNvPr id="6" name="Picture 5" descr="A black background with orange and pink text&#10;&#10;Description automatically generated">
            <a:extLst>
              <a:ext uri="{FF2B5EF4-FFF2-40B4-BE49-F238E27FC236}">
                <a16:creationId xmlns:a16="http://schemas.microsoft.com/office/drawing/2014/main" id="{EDF06CD2-A4CD-049B-BEC2-0E69DBAF5F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9" name="Slide Number Placeholder 3">
            <a:extLst>
              <a:ext uri="{FF2B5EF4-FFF2-40B4-BE49-F238E27FC236}">
                <a16:creationId xmlns:a16="http://schemas.microsoft.com/office/drawing/2014/main" id="{CB51D2FB-518E-F261-EBA7-438D3EE3DFFB}"/>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Bebé/Niño pequeño </a:t>
            </a:r>
            <a:r>
              <a:rPr lang="en-US" dirty="0"/>
              <a:t>|     </a:t>
            </a:r>
            <a:fld id="{8B512919-B088-4E12-9038-722E97F79378}" type="slidenum">
              <a:rPr lang="en-US" smtClean="0"/>
              <a:pPr/>
              <a:t>‹#›</a:t>
            </a:fld>
            <a:endParaRPr lang="en-US" dirty="0"/>
          </a:p>
        </p:txBody>
      </p:sp>
    </p:spTree>
    <p:extLst>
      <p:ext uri="{BB962C8B-B14F-4D97-AF65-F5344CB8AC3E}">
        <p14:creationId xmlns:p14="http://schemas.microsoft.com/office/powerpoint/2010/main" val="115960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27EE-0A7F-0078-3527-846179D3A03E}"/>
              </a:ext>
            </a:extLst>
          </p:cNvPr>
          <p:cNvSpPr/>
          <p:nvPr userDrawn="1"/>
        </p:nvSpPr>
        <p:spPr>
          <a:xfrm>
            <a:off x="618565" y="685800"/>
            <a:ext cx="5155453" cy="5491163"/>
          </a:xfrm>
          <a:prstGeom prst="rect">
            <a:avLst/>
          </a:prstGeom>
          <a:solidFill>
            <a:srgbClr val="2078AE"/>
          </a:solidFill>
          <a:ln w="25400">
            <a:noFill/>
            <a:prstDash val="solid"/>
            <a:round/>
          </a:ln>
          <a:effectLst>
            <a:outerShdw blurRad="762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17" name="Title 1">
            <a:extLst>
              <a:ext uri="{FF2B5EF4-FFF2-40B4-BE49-F238E27FC236}">
                <a16:creationId xmlns:a16="http://schemas.microsoft.com/office/drawing/2014/main" id="{D9BE3C12-23AE-5E72-09F2-AAB9B150A468}"/>
              </a:ext>
            </a:extLst>
          </p:cNvPr>
          <p:cNvSpPr>
            <a:spLocks noGrp="1"/>
          </p:cNvSpPr>
          <p:nvPr>
            <p:ph type="title"/>
          </p:nvPr>
        </p:nvSpPr>
        <p:spPr>
          <a:xfrm>
            <a:off x="1237130" y="905669"/>
            <a:ext cx="4034118" cy="5041900"/>
          </a:xfrm>
        </p:spPr>
        <p:txBody>
          <a:bodyPr>
            <a:normAutofit/>
          </a:bodyPr>
          <a:lstStyle>
            <a:lvl1pPr algn="ctr">
              <a:defRPr sz="4800">
                <a:solidFill>
                  <a:schemeClr val="bg1"/>
                </a:solidFill>
                <a:latin typeface="Montserrat" pitchFamily="2" charset="77"/>
              </a:defRPr>
            </a:lvl1pPr>
          </a:lstStyle>
          <a:p>
            <a:r>
              <a:rPr lang="en-US" dirty="0"/>
              <a:t>Click to edit Master title style</a:t>
            </a:r>
          </a:p>
        </p:txBody>
      </p:sp>
      <p:sp>
        <p:nvSpPr>
          <p:cNvPr id="18" name="Content Placeholder 2">
            <a:extLst>
              <a:ext uri="{FF2B5EF4-FFF2-40B4-BE49-F238E27FC236}">
                <a16:creationId xmlns:a16="http://schemas.microsoft.com/office/drawing/2014/main" id="{955EC6AE-21B1-EBC3-1269-54B3B8D45118}"/>
              </a:ext>
            </a:extLst>
          </p:cNvPr>
          <p:cNvSpPr>
            <a:spLocks noGrp="1"/>
          </p:cNvSpPr>
          <p:nvPr>
            <p:ph idx="1"/>
          </p:nvPr>
        </p:nvSpPr>
        <p:spPr>
          <a:xfrm>
            <a:off x="6096000" y="685800"/>
            <a:ext cx="5257800" cy="5491163"/>
          </a:xfrm>
        </p:spPr>
        <p:txBody>
          <a:bodyPr anchor="ct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black background with orange and pink text&#10;&#10;Description automatically generated">
            <a:extLst>
              <a:ext uri="{FF2B5EF4-FFF2-40B4-BE49-F238E27FC236}">
                <a16:creationId xmlns:a16="http://schemas.microsoft.com/office/drawing/2014/main" id="{99F4774A-C117-2692-88FE-2A17D020B7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2" name="Slide Number Placeholder 3">
            <a:extLst>
              <a:ext uri="{FF2B5EF4-FFF2-40B4-BE49-F238E27FC236}">
                <a16:creationId xmlns:a16="http://schemas.microsoft.com/office/drawing/2014/main" id="{022E5A38-4B5A-C7A8-8BDB-3C307E546216}"/>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Bebé/Niño pequeño </a:t>
            </a:r>
            <a:r>
              <a:rPr lang="en-US" dirty="0"/>
              <a:t>|     </a:t>
            </a:r>
            <a:fld id="{8B512919-B088-4E12-9038-722E97F79378}" type="slidenum">
              <a:rPr lang="en-US" smtClean="0"/>
              <a:pPr/>
              <a:t>‹#›</a:t>
            </a:fld>
            <a:endParaRPr lang="en-US" dirty="0"/>
          </a:p>
        </p:txBody>
      </p:sp>
    </p:spTree>
    <p:extLst>
      <p:ext uri="{BB962C8B-B14F-4D97-AF65-F5344CB8AC3E}">
        <p14:creationId xmlns:p14="http://schemas.microsoft.com/office/powerpoint/2010/main" val="213129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Sub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27EE-0A7F-0078-3527-846179D3A03E}"/>
              </a:ext>
            </a:extLst>
          </p:cNvPr>
          <p:cNvSpPr/>
          <p:nvPr userDrawn="1"/>
        </p:nvSpPr>
        <p:spPr>
          <a:xfrm>
            <a:off x="618565" y="685800"/>
            <a:ext cx="5155453" cy="5491163"/>
          </a:xfrm>
          <a:prstGeom prst="rect">
            <a:avLst/>
          </a:prstGeom>
          <a:solidFill>
            <a:srgbClr val="2078AE"/>
          </a:solidFill>
          <a:ln w="19050">
            <a:noFill/>
            <a:prstDash val="solid"/>
            <a:round/>
          </a:ln>
          <a:effectLst>
            <a:outerShdw blurRad="762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17" name="Title 1">
            <a:extLst>
              <a:ext uri="{FF2B5EF4-FFF2-40B4-BE49-F238E27FC236}">
                <a16:creationId xmlns:a16="http://schemas.microsoft.com/office/drawing/2014/main" id="{D9BE3C12-23AE-5E72-09F2-AAB9B150A468}"/>
              </a:ext>
            </a:extLst>
          </p:cNvPr>
          <p:cNvSpPr>
            <a:spLocks noGrp="1"/>
          </p:cNvSpPr>
          <p:nvPr>
            <p:ph type="title"/>
          </p:nvPr>
        </p:nvSpPr>
        <p:spPr>
          <a:xfrm>
            <a:off x="1237130" y="905669"/>
            <a:ext cx="4034118" cy="3288644"/>
          </a:xfrm>
        </p:spPr>
        <p:txBody>
          <a:bodyPr anchor="b">
            <a:normAutofit/>
          </a:bodyPr>
          <a:lstStyle>
            <a:lvl1pPr algn="ctr">
              <a:defRPr sz="4800" i="0">
                <a:solidFill>
                  <a:schemeClr val="bg1"/>
                </a:solidFill>
                <a:latin typeface="Montserrat" pitchFamily="2" charset="77"/>
              </a:defRPr>
            </a:lvl1pPr>
          </a:lstStyle>
          <a:p>
            <a:r>
              <a:rPr lang="en-US" dirty="0"/>
              <a:t>Click to edit Master title style</a:t>
            </a:r>
          </a:p>
        </p:txBody>
      </p:sp>
      <p:sp>
        <p:nvSpPr>
          <p:cNvPr id="18" name="Content Placeholder 2">
            <a:extLst>
              <a:ext uri="{FF2B5EF4-FFF2-40B4-BE49-F238E27FC236}">
                <a16:creationId xmlns:a16="http://schemas.microsoft.com/office/drawing/2014/main" id="{955EC6AE-21B1-EBC3-1269-54B3B8D45118}"/>
              </a:ext>
            </a:extLst>
          </p:cNvPr>
          <p:cNvSpPr>
            <a:spLocks noGrp="1"/>
          </p:cNvSpPr>
          <p:nvPr>
            <p:ph idx="1"/>
          </p:nvPr>
        </p:nvSpPr>
        <p:spPr>
          <a:xfrm>
            <a:off x="6096000" y="685800"/>
            <a:ext cx="5257800" cy="5491163"/>
          </a:xfrm>
        </p:spPr>
        <p:txBody>
          <a:bodyPr anchor="ct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ubtitle 2">
            <a:extLst>
              <a:ext uri="{FF2B5EF4-FFF2-40B4-BE49-F238E27FC236}">
                <a16:creationId xmlns:a16="http://schemas.microsoft.com/office/drawing/2014/main" id="{4838C7E2-6BA9-D11B-CA74-660EA8553C64}"/>
              </a:ext>
            </a:extLst>
          </p:cNvPr>
          <p:cNvSpPr>
            <a:spLocks noGrp="1"/>
          </p:cNvSpPr>
          <p:nvPr>
            <p:ph type="subTitle" idx="13" hasCustomPrompt="1"/>
          </p:nvPr>
        </p:nvSpPr>
        <p:spPr>
          <a:xfrm>
            <a:off x="1237130" y="4485862"/>
            <a:ext cx="4034118" cy="1466470"/>
          </a:xfrm>
        </p:spPr>
        <p:txBody>
          <a:bodyPr anchor="t">
            <a:normAutofit/>
          </a:bodyPr>
          <a:lstStyle>
            <a:lvl1pPr marL="0" indent="0" algn="ctr">
              <a:buNone/>
              <a:defRPr sz="32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6" name="Picture 5" descr="A black background with orange and pink text&#10;&#10;Description automatically generated">
            <a:extLst>
              <a:ext uri="{FF2B5EF4-FFF2-40B4-BE49-F238E27FC236}">
                <a16:creationId xmlns:a16="http://schemas.microsoft.com/office/drawing/2014/main" id="{303FD289-3C08-E4EA-9693-60591579F3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4" name="Slide Number Placeholder 3">
            <a:extLst>
              <a:ext uri="{FF2B5EF4-FFF2-40B4-BE49-F238E27FC236}">
                <a16:creationId xmlns:a16="http://schemas.microsoft.com/office/drawing/2014/main" id="{2B45107A-8735-ADE1-1AE6-F77B32693555}"/>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Bebé/Niño pequeño </a:t>
            </a:r>
            <a:r>
              <a:rPr lang="en-US" dirty="0"/>
              <a:t>|     </a:t>
            </a:r>
            <a:fld id="{8B512919-B088-4E12-9038-722E97F79378}" type="slidenum">
              <a:rPr lang="en-US" smtClean="0"/>
              <a:pPr/>
              <a:t>‹#›</a:t>
            </a:fld>
            <a:endParaRPr lang="en-US" dirty="0"/>
          </a:p>
        </p:txBody>
      </p:sp>
    </p:spTree>
    <p:extLst>
      <p:ext uri="{BB962C8B-B14F-4D97-AF65-F5344CB8AC3E}">
        <p14:creationId xmlns:p14="http://schemas.microsoft.com/office/powerpoint/2010/main" val="17524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832852-58CE-6473-0BBB-FC1E334A8753}"/>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324303"/>
            <a:ext cx="5181600" cy="4852660"/>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324303"/>
            <a:ext cx="5181600" cy="4852660"/>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199" y="237744"/>
            <a:ext cx="10812517"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pic>
        <p:nvPicPr>
          <p:cNvPr id="8" name="Picture 7" descr="A black background with orange and pink text&#10;&#10;Description automatically generated">
            <a:extLst>
              <a:ext uri="{FF2B5EF4-FFF2-40B4-BE49-F238E27FC236}">
                <a16:creationId xmlns:a16="http://schemas.microsoft.com/office/drawing/2014/main" id="{A6BB7327-A833-012C-8E28-E9C83D2A1F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6" name="Slide Number Placeholder 3">
            <a:extLst>
              <a:ext uri="{FF2B5EF4-FFF2-40B4-BE49-F238E27FC236}">
                <a16:creationId xmlns:a16="http://schemas.microsoft.com/office/drawing/2014/main" id="{53FAEF23-9DAA-ED85-31F0-9D73A1E63C38}"/>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Bebé/Niño pequeño </a:t>
            </a:r>
            <a:r>
              <a:rPr lang="en-US" dirty="0"/>
              <a:t>|     </a:t>
            </a:r>
            <a:fld id="{8B512919-B088-4E12-9038-722E97F79378}" type="slidenum">
              <a:rPr lang="en-US" smtClean="0"/>
              <a:pPr/>
              <a:t>‹#›</a:t>
            </a:fld>
            <a:endParaRPr lang="en-US" dirty="0"/>
          </a:p>
        </p:txBody>
      </p:sp>
    </p:spTree>
    <p:extLst>
      <p:ext uri="{BB962C8B-B14F-4D97-AF65-F5344CB8AC3E}">
        <p14:creationId xmlns:p14="http://schemas.microsoft.com/office/powerpoint/2010/main" val="224774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24F931-A9E5-BA55-03DC-13CFBC0FBC9A}"/>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923393"/>
            <a:ext cx="5181600" cy="4348819"/>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923393"/>
            <a:ext cx="5181600" cy="4348820"/>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200" y="237744"/>
            <a:ext cx="10515600"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sp>
        <p:nvSpPr>
          <p:cNvPr id="2" name="Subtitle 2">
            <a:extLst>
              <a:ext uri="{FF2B5EF4-FFF2-40B4-BE49-F238E27FC236}">
                <a16:creationId xmlns:a16="http://schemas.microsoft.com/office/drawing/2014/main" id="{CE871B53-9DBA-10F1-A915-F8BEAC880898}"/>
              </a:ext>
            </a:extLst>
          </p:cNvPr>
          <p:cNvSpPr>
            <a:spLocks noGrp="1"/>
          </p:cNvSpPr>
          <p:nvPr>
            <p:ph type="subTitle" idx="14" hasCustomPrompt="1"/>
          </p:nvPr>
        </p:nvSpPr>
        <p:spPr>
          <a:xfrm>
            <a:off x="838198" y="1024128"/>
            <a:ext cx="10165605" cy="687429"/>
          </a:xfrm>
        </p:spPr>
        <p:txBody>
          <a:bodyPr anchor="ctr">
            <a:normAutofit/>
          </a:bodyPr>
          <a:lstStyle>
            <a:lvl1pPr marL="0" indent="0" algn="l">
              <a:buNone/>
              <a:defRPr sz="3200" b="0" i="0">
                <a:solidFill>
                  <a:srgbClr val="2078AE"/>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pic>
        <p:nvPicPr>
          <p:cNvPr id="8" name="Picture 7" descr="A black background with orange and pink text&#10;&#10;Description automatically generated">
            <a:extLst>
              <a:ext uri="{FF2B5EF4-FFF2-40B4-BE49-F238E27FC236}">
                <a16:creationId xmlns:a16="http://schemas.microsoft.com/office/drawing/2014/main" id="{660440A9-C4D3-A812-83C8-FE062965A0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6" name="Slide Number Placeholder 3">
            <a:extLst>
              <a:ext uri="{FF2B5EF4-FFF2-40B4-BE49-F238E27FC236}">
                <a16:creationId xmlns:a16="http://schemas.microsoft.com/office/drawing/2014/main" id="{C4B81B4B-F5AB-5228-E609-22BA9BA40D50}"/>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Bebé/Niño pequeño </a:t>
            </a:r>
            <a:r>
              <a:rPr lang="en-US" dirty="0"/>
              <a:t>|     </a:t>
            </a:r>
            <a:fld id="{8B512919-B088-4E12-9038-722E97F79378}" type="slidenum">
              <a:rPr lang="en-US" smtClean="0"/>
              <a:pPr/>
              <a:t>‹#›</a:t>
            </a:fld>
            <a:endParaRPr lang="en-US" dirty="0"/>
          </a:p>
        </p:txBody>
      </p:sp>
    </p:spTree>
    <p:extLst>
      <p:ext uri="{BB962C8B-B14F-4D97-AF65-F5344CB8AC3E}">
        <p14:creationId xmlns:p14="http://schemas.microsoft.com/office/powerpoint/2010/main" val="1414689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065B1A-284E-4DA4-073F-279F353483DE}"/>
              </a:ext>
            </a:extLst>
          </p:cNvPr>
          <p:cNvSpPr/>
          <p:nvPr userDrawn="1"/>
        </p:nvSpPr>
        <p:spPr>
          <a:xfrm>
            <a:off x="0" y="-1"/>
            <a:ext cx="12192000" cy="969264"/>
          </a:xfrm>
          <a:prstGeom prst="rect">
            <a:avLst/>
          </a:prstGeom>
          <a:solidFill>
            <a:srgbClr val="2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6F07DABB-E10E-EB75-AF1A-0D85E50420C5}"/>
              </a:ext>
            </a:extLst>
          </p:cNvPr>
          <p:cNvSpPr>
            <a:spLocks noGrp="1"/>
          </p:cNvSpPr>
          <p:nvPr>
            <p:ph type="title"/>
          </p:nvPr>
        </p:nvSpPr>
        <p:spPr>
          <a:xfrm>
            <a:off x="839788" y="237744"/>
            <a:ext cx="10515600"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7A7BE126-C168-0CA5-8A24-E6D07F2710F7}"/>
              </a:ext>
            </a:extLst>
          </p:cNvPr>
          <p:cNvSpPr>
            <a:spLocks noGrp="1"/>
          </p:cNvSpPr>
          <p:nvPr>
            <p:ph type="body" idx="1"/>
          </p:nvPr>
        </p:nvSpPr>
        <p:spPr>
          <a:xfrm>
            <a:off x="839788" y="1106424"/>
            <a:ext cx="5157787"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74B2156-5D79-5FA6-B285-764B4A03A036}"/>
              </a:ext>
            </a:extLst>
          </p:cNvPr>
          <p:cNvSpPr>
            <a:spLocks noGrp="1"/>
          </p:cNvSpPr>
          <p:nvPr>
            <p:ph sz="half" idx="2"/>
          </p:nvPr>
        </p:nvSpPr>
        <p:spPr>
          <a:xfrm>
            <a:off x="839788" y="2058352"/>
            <a:ext cx="5157787" cy="4131311"/>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196CF8A-BFA6-6268-01D7-FE72AC9FF389}"/>
              </a:ext>
            </a:extLst>
          </p:cNvPr>
          <p:cNvSpPr>
            <a:spLocks noGrp="1"/>
          </p:cNvSpPr>
          <p:nvPr>
            <p:ph type="body" sz="quarter" idx="3"/>
          </p:nvPr>
        </p:nvSpPr>
        <p:spPr>
          <a:xfrm>
            <a:off x="6172200" y="1106424"/>
            <a:ext cx="5183188"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DBD6D31-CF21-9AF9-44EC-B8DBC730368E}"/>
              </a:ext>
            </a:extLst>
          </p:cNvPr>
          <p:cNvSpPr>
            <a:spLocks noGrp="1"/>
          </p:cNvSpPr>
          <p:nvPr>
            <p:ph sz="quarter" idx="4"/>
          </p:nvPr>
        </p:nvSpPr>
        <p:spPr>
          <a:xfrm>
            <a:off x="6172200" y="2058352"/>
            <a:ext cx="5183188" cy="4131311"/>
          </a:xfrm>
        </p:spPr>
        <p:txBody>
          <a:bodyPr/>
          <a:lstStyle>
            <a:lvl1pPr>
              <a:buClr>
                <a:srgbClr val="2078AE"/>
              </a:buClr>
              <a:defRPr>
                <a:latin typeface="Montserrat" pitchFamily="2" charset="77"/>
              </a:defRPr>
            </a:lvl1pPr>
            <a:lvl2pPr>
              <a:buClr>
                <a:srgbClr val="2078AE"/>
              </a:buClr>
              <a:defRPr>
                <a:latin typeface="Montserrat" pitchFamily="2" charset="77"/>
              </a:defRPr>
            </a:lvl2pPr>
            <a:lvl3pPr>
              <a:buClr>
                <a:srgbClr val="2078AE"/>
              </a:buClr>
              <a:defRPr>
                <a:latin typeface="Montserrat" pitchFamily="2" charset="77"/>
              </a:defRPr>
            </a:lvl3pPr>
            <a:lvl4pPr>
              <a:buClr>
                <a:srgbClr val="2078AE"/>
              </a:buClr>
              <a:defRPr>
                <a:latin typeface="Montserrat" pitchFamily="2" charset="77"/>
              </a:defRPr>
            </a:lvl4pPr>
            <a:lvl5pPr>
              <a:buClr>
                <a:srgbClr val="2078AE"/>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A black background with orange and pink text&#10;&#10;Description automatically generated">
            <a:extLst>
              <a:ext uri="{FF2B5EF4-FFF2-40B4-BE49-F238E27FC236}">
                <a16:creationId xmlns:a16="http://schemas.microsoft.com/office/drawing/2014/main" id="{6D366C60-9513-513C-0284-8C465463F0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8" name="Slide Number Placeholder 3">
            <a:extLst>
              <a:ext uri="{FF2B5EF4-FFF2-40B4-BE49-F238E27FC236}">
                <a16:creationId xmlns:a16="http://schemas.microsoft.com/office/drawing/2014/main" id="{DA482688-F57D-3417-5788-F8D2DA497445}"/>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noProof="0" dirty="0"/>
              <a:t>Bebé/Niño pequeño </a:t>
            </a:r>
            <a:r>
              <a:rPr lang="en-US" dirty="0"/>
              <a:t>|     </a:t>
            </a:r>
            <a:fld id="{8B512919-B088-4E12-9038-722E97F79378}" type="slidenum">
              <a:rPr lang="en-US" smtClean="0"/>
              <a:pPr/>
              <a:t>‹#›</a:t>
            </a:fld>
            <a:endParaRPr lang="en-US" dirty="0"/>
          </a:p>
        </p:txBody>
      </p:sp>
    </p:spTree>
    <p:extLst>
      <p:ext uri="{BB962C8B-B14F-4D97-AF65-F5344CB8AC3E}">
        <p14:creationId xmlns:p14="http://schemas.microsoft.com/office/powerpoint/2010/main" val="3430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58F496-FA92-9058-EA6C-7E4B80805B20}"/>
              </a:ext>
            </a:extLst>
          </p:cNvPr>
          <p:cNvSpPr>
            <a:spLocks noGrp="1"/>
          </p:cNvSpPr>
          <p:nvPr>
            <p:ph type="title"/>
          </p:nvPr>
        </p:nvSpPr>
        <p:spPr>
          <a:xfrm>
            <a:off x="187271" y="199156"/>
            <a:ext cx="11839413" cy="808872"/>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04CB3DFC-8703-37CA-7721-AEEDA04DB6C3}"/>
              </a:ext>
            </a:extLst>
          </p:cNvPr>
          <p:cNvSpPr>
            <a:spLocks noGrp="1"/>
          </p:cNvSpPr>
          <p:nvPr>
            <p:ph type="body" idx="1"/>
          </p:nvPr>
        </p:nvSpPr>
        <p:spPr>
          <a:xfrm>
            <a:off x="590226" y="1253331"/>
            <a:ext cx="1109549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E437221B-84B6-96D8-F387-477BB7D38034}"/>
              </a:ext>
            </a:extLst>
          </p:cNvPr>
          <p:cNvSpPr>
            <a:spLocks noGrp="1"/>
          </p:cNvSpPr>
          <p:nvPr>
            <p:ph type="sldNum" sz="quarter" idx="4"/>
          </p:nvPr>
        </p:nvSpPr>
        <p:spPr>
          <a:xfrm>
            <a:off x="9404350" y="6445250"/>
            <a:ext cx="2743200" cy="365125"/>
          </a:xfrm>
          <a:prstGeom prst="rect">
            <a:avLst/>
          </a:prstGeom>
        </p:spPr>
        <p:txBody>
          <a:bodyPr vert="horz" lIns="91440" tIns="45720" rIns="91440" bIns="45720" rtlCol="0" anchor="ctr"/>
          <a:lstStyle>
            <a:lvl1pPr algn="r">
              <a:defRPr sz="1200" b="1">
                <a:solidFill>
                  <a:schemeClr val="tx2"/>
                </a:solidFill>
                <a:latin typeface="Montserrat" panose="00000500000000000000" pitchFamily="50" charset="0"/>
              </a:defRPr>
            </a:lvl1pPr>
          </a:lstStyle>
          <a:p>
            <a:fld id="{96A67439-0E8D-4E81-9897-D0343D349325}" type="slidenum">
              <a:rPr lang="en-US" smtClean="0"/>
              <a:pPr/>
              <a:t>‹#›</a:t>
            </a:fld>
            <a:endParaRPr lang="en-US"/>
          </a:p>
        </p:txBody>
      </p:sp>
    </p:spTree>
    <p:extLst>
      <p:ext uri="{BB962C8B-B14F-4D97-AF65-F5344CB8AC3E}">
        <p14:creationId xmlns:p14="http://schemas.microsoft.com/office/powerpoint/2010/main" val="2490919570"/>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69" r:id="rId3"/>
    <p:sldLayoutId id="2147483667" r:id="rId4"/>
    <p:sldLayoutId id="2147483660" r:id="rId5"/>
    <p:sldLayoutId id="2147483664" r:id="rId6"/>
    <p:sldLayoutId id="2147483652" r:id="rId7"/>
    <p:sldLayoutId id="2147483665" r:id="rId8"/>
    <p:sldLayoutId id="2147483653" r:id="rId9"/>
    <p:sldLayoutId id="2147483654" r:id="rId10"/>
    <p:sldLayoutId id="2147483666" r:id="rId11"/>
    <p:sldLayoutId id="2147483655" r:id="rId12"/>
    <p:sldLayoutId id="2147483656" r:id="rId13"/>
    <p:sldLayoutId id="2147483657" r:id="rId14"/>
  </p:sldLayoutIdLst>
  <p:hf hdr="0" ftr="0" dt="0"/>
  <p:txStyles>
    <p:titleStyle>
      <a:lvl1pPr algn="l" defTabSz="914400" rtl="0" eaLnBrk="1" latinLnBrk="0" hangingPunct="1">
        <a:lnSpc>
          <a:spcPct val="90000"/>
        </a:lnSpc>
        <a:spcBef>
          <a:spcPct val="0"/>
        </a:spcBef>
        <a:buNone/>
        <a:defRPr sz="3000" b="1" kern="1200">
          <a:solidFill>
            <a:srgbClr val="2078AE"/>
          </a:solidFill>
          <a:latin typeface="Montserrat SemiBold" panose="00000700000000000000" pitchFamily="2" charset="0"/>
          <a:ea typeface="+mj-ea"/>
          <a:cs typeface="+mj-cs"/>
        </a:defRPr>
      </a:lvl1pPr>
    </p:titleStyle>
    <p:body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s://youtu.be/oYs0D47FEH4" TargetMode="External"/><Relationship Id="rId4" Type="http://schemas.openxmlformats.org/officeDocument/2006/relationships/hyperlink" Target="https://youtu.be/hVgAMKEmK7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hyperlink" Target="https://youtu.be/oYs0D47FEH4" TargetMode="External"/><Relationship Id="rId4" Type="http://schemas.openxmlformats.org/officeDocument/2006/relationships/hyperlink" Target="https://youtu.be/hVgAMKEmK7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3222D5-6FE3-BC6F-608E-57B8261DE85E}"/>
              </a:ext>
            </a:extLst>
          </p:cNvPr>
          <p:cNvSpPr>
            <a:spLocks noGrp="1"/>
          </p:cNvSpPr>
          <p:nvPr>
            <p:ph type="ctrTitle"/>
          </p:nvPr>
        </p:nvSpPr>
        <p:spPr>
          <a:xfrm>
            <a:off x="609243" y="2177187"/>
            <a:ext cx="4781907" cy="2086725"/>
          </a:xfrm>
        </p:spPr>
        <p:txBody>
          <a:bodyPr anchor="b">
            <a:spAutoFit/>
          </a:bodyPr>
          <a:lstStyle/>
          <a:p>
            <a:pPr algn="l"/>
            <a:r>
              <a:rPr lang="es-ES_tradnl" sz="5600" b="1" dirty="0">
                <a:solidFill>
                  <a:srgbClr val="2078AE"/>
                </a:solidFill>
                <a:latin typeface="Montserrat" pitchFamily="2" charset="77"/>
              </a:rPr>
              <a:t>Geometría: </a:t>
            </a:r>
            <a:br>
              <a:rPr lang="es-ES_tradnl" sz="5600" b="1" dirty="0">
                <a:solidFill>
                  <a:srgbClr val="2078AE"/>
                </a:solidFill>
                <a:latin typeface="Montserrat" pitchFamily="2" charset="77"/>
              </a:rPr>
            </a:br>
            <a:r>
              <a:rPr lang="es-ES_tradnl" sz="4400" b="0" dirty="0">
                <a:solidFill>
                  <a:srgbClr val="2078AE"/>
                </a:solidFill>
                <a:latin typeface="Montserrat Medium" panose="00000600000000000000" pitchFamily="2" charset="0"/>
              </a:rPr>
              <a:t>Los bebés y niños pequeños</a:t>
            </a:r>
          </a:p>
        </p:txBody>
      </p:sp>
    </p:spTree>
    <p:extLst>
      <p:ext uri="{BB962C8B-B14F-4D97-AF65-F5344CB8AC3E}">
        <p14:creationId xmlns:p14="http://schemas.microsoft.com/office/powerpoint/2010/main" val="123712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US" dirty="0"/>
              <a:t>Clasificar formas: Bebés</a:t>
            </a:r>
            <a:endParaRPr lang="en-US" b="1" dirty="0">
              <a:solidFill>
                <a:schemeClr val="bg1"/>
              </a:solidFill>
              <a:latin typeface="Montserrat" pitchFamily="2" charset="77"/>
            </a:endParaRPr>
          </a:p>
        </p:txBody>
      </p:sp>
      <p:sp>
        <p:nvSpPr>
          <p:cNvPr id="14" name="Content Placeholder 4">
            <a:extLst>
              <a:ext uri="{FF2B5EF4-FFF2-40B4-BE49-F238E27FC236}">
                <a16:creationId xmlns:a16="http://schemas.microsoft.com/office/drawing/2014/main" id="{8A99FC89-BAAC-4DB7-830A-0821472D1559}"/>
              </a:ext>
            </a:extLst>
          </p:cNvPr>
          <p:cNvSpPr txBox="1">
            <a:spLocks/>
          </p:cNvSpPr>
          <p:nvPr/>
        </p:nvSpPr>
        <p:spPr>
          <a:xfrm>
            <a:off x="677571" y="1184238"/>
            <a:ext cx="10784852" cy="809320"/>
          </a:xfrm>
          <a:prstGeom prst="rect">
            <a:avLst/>
          </a:prstGeom>
        </p:spPr>
        <p:txBody>
          <a:bodyPr>
            <a:noAutofit/>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419" sz="2400" dirty="0">
                <a:latin typeface="Montserrat" pitchFamily="2" charset="77"/>
              </a:rPr>
              <a:t>La investigación con bebés de tres y cuatro meses muestra cómo categorizan las formas básicas</a:t>
            </a:r>
            <a:r>
              <a:rPr lang="en-US" sz="2400" dirty="0">
                <a:solidFill>
                  <a:srgbClr val="3F3F3F"/>
                </a:solidFill>
                <a:effectLst/>
                <a:latin typeface="Montserrat" pitchFamily="2" charset="77"/>
                <a:cs typeface="Helvetica" panose="020B0604020202020204" pitchFamily="34" charset="0"/>
              </a:rPr>
              <a:t>.</a:t>
            </a:r>
          </a:p>
        </p:txBody>
      </p:sp>
      <p:sp>
        <p:nvSpPr>
          <p:cNvPr id="17" name="Rectangle 16">
            <a:extLst>
              <a:ext uri="{FF2B5EF4-FFF2-40B4-BE49-F238E27FC236}">
                <a16:creationId xmlns:a16="http://schemas.microsoft.com/office/drawing/2014/main" id="{92A8EFB7-77A7-C6DB-9266-2D8C31F90131}"/>
              </a:ext>
              <a:ext uri="{C183D7F6-B498-43B3-948B-1728B52AA6E4}">
                <adec:decorative xmlns:adec="http://schemas.microsoft.com/office/drawing/2017/decorative" val="1"/>
              </a:ext>
            </a:extLst>
          </p:cNvPr>
          <p:cNvSpPr/>
          <p:nvPr/>
        </p:nvSpPr>
        <p:spPr>
          <a:xfrm>
            <a:off x="8112297" y="2289963"/>
            <a:ext cx="3840480" cy="3278815"/>
          </a:xfrm>
          <a:prstGeom prst="rect">
            <a:avLst/>
          </a:prstGeom>
          <a:solidFill>
            <a:srgbClr val="D8E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16" name="Rectangle 15">
            <a:extLst>
              <a:ext uri="{FF2B5EF4-FFF2-40B4-BE49-F238E27FC236}">
                <a16:creationId xmlns:a16="http://schemas.microsoft.com/office/drawing/2014/main" id="{0C626202-291E-8345-AE08-8DEB8AE0B972}"/>
              </a:ext>
              <a:ext uri="{C183D7F6-B498-43B3-948B-1728B52AA6E4}">
                <adec:decorative xmlns:adec="http://schemas.microsoft.com/office/drawing/2017/decorative" val="1"/>
              </a:ext>
            </a:extLst>
          </p:cNvPr>
          <p:cNvSpPr/>
          <p:nvPr/>
        </p:nvSpPr>
        <p:spPr>
          <a:xfrm>
            <a:off x="4168389" y="2289963"/>
            <a:ext cx="3840480" cy="3278815"/>
          </a:xfrm>
          <a:prstGeom prst="rect">
            <a:avLst/>
          </a:prstGeom>
          <a:solidFill>
            <a:srgbClr val="D8E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15" name="Rectangle 14">
            <a:extLst>
              <a:ext uri="{FF2B5EF4-FFF2-40B4-BE49-F238E27FC236}">
                <a16:creationId xmlns:a16="http://schemas.microsoft.com/office/drawing/2014/main" id="{C6BAB891-8322-93E9-D125-E67367A05881}"/>
              </a:ext>
              <a:ext uri="{C183D7F6-B498-43B3-948B-1728B52AA6E4}">
                <adec:decorative xmlns:adec="http://schemas.microsoft.com/office/drawing/2017/decorative" val="1"/>
              </a:ext>
            </a:extLst>
          </p:cNvPr>
          <p:cNvSpPr/>
          <p:nvPr/>
        </p:nvSpPr>
        <p:spPr>
          <a:xfrm>
            <a:off x="232723" y="2289963"/>
            <a:ext cx="3840480" cy="3278815"/>
          </a:xfrm>
          <a:prstGeom prst="rect">
            <a:avLst/>
          </a:prstGeom>
          <a:solidFill>
            <a:srgbClr val="D8E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3" name="Content Placeholder 4">
            <a:extLst>
              <a:ext uri="{FF2B5EF4-FFF2-40B4-BE49-F238E27FC236}">
                <a16:creationId xmlns:a16="http://schemas.microsoft.com/office/drawing/2014/main" id="{5109FDE3-B18A-4622-E45F-91CDFA807FA8}"/>
              </a:ext>
            </a:extLst>
          </p:cNvPr>
          <p:cNvSpPr txBox="1">
            <a:spLocks/>
          </p:cNvSpPr>
          <p:nvPr/>
        </p:nvSpPr>
        <p:spPr>
          <a:xfrm>
            <a:off x="371287" y="2367503"/>
            <a:ext cx="3563352" cy="1210851"/>
          </a:xfrm>
          <a:prstGeom prst="rect">
            <a:avLst/>
          </a:prstGeom>
        </p:spPr>
        <p:txBody>
          <a:bodyPr>
            <a:noAutofit/>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3F3F3F"/>
                </a:solidFill>
                <a:latin typeface="Montserrat" panose="00000500000000000000" pitchFamily="50" charset="0"/>
                <a:cs typeface="Helvetica" panose="020B0604020202020204" pitchFamily="34" charset="0"/>
              </a:rPr>
              <a:t>Paso</a:t>
            </a:r>
            <a:r>
              <a:rPr lang="en-US" sz="2400" b="1" dirty="0">
                <a:solidFill>
                  <a:srgbClr val="3F3F3F"/>
                </a:solidFill>
                <a:effectLst/>
                <a:latin typeface="Montserrat" panose="00000500000000000000" pitchFamily="50" charset="0"/>
                <a:cs typeface="Helvetica" panose="020B0604020202020204" pitchFamily="34" charset="0"/>
              </a:rPr>
              <a:t> 1: </a:t>
            </a:r>
            <a:r>
              <a:rPr lang="es-419" sz="2400" dirty="0">
                <a:latin typeface="Montserrat" pitchFamily="2" charset="77"/>
              </a:rPr>
              <a:t>Mostrar muchas fotos de un cuadrado</a:t>
            </a:r>
            <a:r>
              <a:rPr lang="en-US" sz="2400" dirty="0">
                <a:solidFill>
                  <a:srgbClr val="3F3F3F"/>
                </a:solidFill>
                <a:effectLst/>
                <a:latin typeface="Montserrat" panose="00000500000000000000" pitchFamily="50" charset="0"/>
                <a:cs typeface="Helvetica" panose="020B0604020202020204" pitchFamily="34" charset="0"/>
              </a:rPr>
              <a:t>.</a:t>
            </a:r>
          </a:p>
        </p:txBody>
      </p:sp>
      <p:sp>
        <p:nvSpPr>
          <p:cNvPr id="10" name="Content Placeholder 4">
            <a:extLst>
              <a:ext uri="{FF2B5EF4-FFF2-40B4-BE49-F238E27FC236}">
                <a16:creationId xmlns:a16="http://schemas.microsoft.com/office/drawing/2014/main" id="{2D866C0F-AF1D-01FA-62F1-3C10A0685A9C}"/>
              </a:ext>
            </a:extLst>
          </p:cNvPr>
          <p:cNvSpPr txBox="1">
            <a:spLocks/>
          </p:cNvSpPr>
          <p:nvPr/>
        </p:nvSpPr>
        <p:spPr>
          <a:xfrm>
            <a:off x="4314324" y="2348826"/>
            <a:ext cx="3563352" cy="12108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200"/>
              </a:spcBef>
              <a:buNone/>
            </a:pPr>
            <a:r>
              <a:rPr lang="en-US" sz="2400" b="1" dirty="0">
                <a:solidFill>
                  <a:srgbClr val="3F3F3F"/>
                </a:solidFill>
                <a:latin typeface="Montserrat" panose="00000500000000000000" pitchFamily="50" charset="0"/>
                <a:cs typeface="Helvetica" panose="020B0604020202020204" pitchFamily="34" charset="0"/>
              </a:rPr>
              <a:t>Paso</a:t>
            </a:r>
            <a:r>
              <a:rPr lang="en-US" sz="2400" b="1" dirty="0">
                <a:solidFill>
                  <a:srgbClr val="3F3F3F"/>
                </a:solidFill>
                <a:latin typeface="Montserrat" pitchFamily="2" charset="77"/>
                <a:cs typeface="Helvetica" panose="020B0604020202020204" pitchFamily="34" charset="0"/>
              </a:rPr>
              <a:t> 2: </a:t>
            </a:r>
            <a:r>
              <a:rPr lang="es-419" sz="2400" dirty="0">
                <a:latin typeface="Montserrat" panose="00000500000000000000" pitchFamily="2" charset="0"/>
              </a:rPr>
              <a:t>Mostrar la misma forma y una forma diferente.</a:t>
            </a:r>
            <a:endParaRPr lang="en-US" sz="2400" dirty="0">
              <a:solidFill>
                <a:srgbClr val="3F3F3F"/>
              </a:solidFill>
              <a:latin typeface="Montserrat" pitchFamily="2" charset="77"/>
              <a:cs typeface="Helvetica" panose="020B0604020202020204" pitchFamily="34" charset="0"/>
            </a:endParaRPr>
          </a:p>
        </p:txBody>
      </p:sp>
      <p:sp>
        <p:nvSpPr>
          <p:cNvPr id="11" name="Content Placeholder 4">
            <a:extLst>
              <a:ext uri="{FF2B5EF4-FFF2-40B4-BE49-F238E27FC236}">
                <a16:creationId xmlns:a16="http://schemas.microsoft.com/office/drawing/2014/main" id="{1B4152C7-448D-C8CE-8C45-FD678B649952}"/>
              </a:ext>
            </a:extLst>
          </p:cNvPr>
          <p:cNvSpPr txBox="1">
            <a:spLocks/>
          </p:cNvSpPr>
          <p:nvPr/>
        </p:nvSpPr>
        <p:spPr>
          <a:xfrm>
            <a:off x="8250861" y="2367503"/>
            <a:ext cx="3563351" cy="12108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7200"/>
              </a:spcBef>
              <a:buNone/>
            </a:pPr>
            <a:r>
              <a:rPr lang="es-ES_tradnl" sz="2400" b="1" dirty="0">
                <a:solidFill>
                  <a:srgbClr val="3F3F3F"/>
                </a:solidFill>
                <a:latin typeface="Montserrat" pitchFamily="2" charset="77"/>
                <a:cs typeface="Helvetica" panose="020B0604020202020204" pitchFamily="34" charset="0"/>
              </a:rPr>
              <a:t>Resultado</a:t>
            </a:r>
            <a:r>
              <a:rPr lang="en-US" sz="2400" b="1" dirty="0">
                <a:solidFill>
                  <a:srgbClr val="3F3F3F"/>
                </a:solidFill>
                <a:latin typeface="Montserrat" pitchFamily="2" charset="77"/>
                <a:cs typeface="Helvetica" panose="020B0604020202020204" pitchFamily="34" charset="0"/>
              </a:rPr>
              <a:t>: </a:t>
            </a:r>
            <a:r>
              <a:rPr lang="es-419" sz="2400" dirty="0">
                <a:latin typeface="Montserrat" panose="00000500000000000000" pitchFamily="2" charset="0"/>
              </a:rPr>
              <a:t>los bebés miran más tiempo a la nueva forma.</a:t>
            </a:r>
            <a:endParaRPr lang="en-US" sz="2400" dirty="0">
              <a:solidFill>
                <a:srgbClr val="3F3F3F"/>
              </a:solidFill>
              <a:latin typeface="Montserrat" pitchFamily="2" charset="77"/>
              <a:cs typeface="Helvetica" panose="020B0604020202020204" pitchFamily="34" charset="0"/>
            </a:endParaRPr>
          </a:p>
        </p:txBody>
      </p:sp>
      <p:sp>
        <p:nvSpPr>
          <p:cNvPr id="18" name="Rectangle 17">
            <a:extLst>
              <a:ext uri="{FF2B5EF4-FFF2-40B4-BE49-F238E27FC236}">
                <a16:creationId xmlns:a16="http://schemas.microsoft.com/office/drawing/2014/main" id="{882F1322-31E7-7292-9773-FD006D5BE4CA}"/>
              </a:ext>
              <a:ext uri="{C183D7F6-B498-43B3-948B-1728B52AA6E4}">
                <adec:decorative xmlns:adec="http://schemas.microsoft.com/office/drawing/2017/decorative" val="1"/>
              </a:ext>
            </a:extLst>
          </p:cNvPr>
          <p:cNvSpPr>
            <a:spLocks noChangeAspect="1"/>
          </p:cNvSpPr>
          <p:nvPr/>
        </p:nvSpPr>
        <p:spPr>
          <a:xfrm rot="423705">
            <a:off x="1012457" y="4176267"/>
            <a:ext cx="1184014" cy="11840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9" name="Rectangle 18">
            <a:extLst>
              <a:ext uri="{FF2B5EF4-FFF2-40B4-BE49-F238E27FC236}">
                <a16:creationId xmlns:a16="http://schemas.microsoft.com/office/drawing/2014/main" id="{D58A3844-2226-A831-65A6-D5DD4B1C6DCA}"/>
              </a:ext>
              <a:ext uri="{C183D7F6-B498-43B3-948B-1728B52AA6E4}">
                <adec:decorative xmlns:adec="http://schemas.microsoft.com/office/drawing/2017/decorative" val="1"/>
              </a:ext>
            </a:extLst>
          </p:cNvPr>
          <p:cNvSpPr>
            <a:spLocks noChangeAspect="1"/>
          </p:cNvSpPr>
          <p:nvPr/>
        </p:nvSpPr>
        <p:spPr>
          <a:xfrm rot="2205598">
            <a:off x="422816" y="3529959"/>
            <a:ext cx="580324" cy="5803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20" name="Rectangle 19">
            <a:extLst>
              <a:ext uri="{FF2B5EF4-FFF2-40B4-BE49-F238E27FC236}">
                <a16:creationId xmlns:a16="http://schemas.microsoft.com/office/drawing/2014/main" id="{B9AF69BB-C578-48DA-BC02-3BCF33C815C2}"/>
              </a:ext>
              <a:ext uri="{C183D7F6-B498-43B3-948B-1728B52AA6E4}">
                <adec:decorative xmlns:adec="http://schemas.microsoft.com/office/drawing/2017/decorative" val="1"/>
              </a:ext>
            </a:extLst>
          </p:cNvPr>
          <p:cNvSpPr>
            <a:spLocks noChangeAspect="1"/>
          </p:cNvSpPr>
          <p:nvPr/>
        </p:nvSpPr>
        <p:spPr>
          <a:xfrm rot="18922758">
            <a:off x="2833056" y="4302252"/>
            <a:ext cx="933086" cy="933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21" name="Rectangle 20">
            <a:extLst>
              <a:ext uri="{FF2B5EF4-FFF2-40B4-BE49-F238E27FC236}">
                <a16:creationId xmlns:a16="http://schemas.microsoft.com/office/drawing/2014/main" id="{F44D7A01-89B2-0BD2-109F-2B6CCE578172}"/>
              </a:ext>
              <a:ext uri="{C183D7F6-B498-43B3-948B-1728B52AA6E4}">
                <adec:decorative xmlns:adec="http://schemas.microsoft.com/office/drawing/2017/decorative" val="1"/>
              </a:ext>
            </a:extLst>
          </p:cNvPr>
          <p:cNvSpPr>
            <a:spLocks noChangeAspect="1"/>
          </p:cNvSpPr>
          <p:nvPr/>
        </p:nvSpPr>
        <p:spPr>
          <a:xfrm rot="1211572">
            <a:off x="2174913" y="3359320"/>
            <a:ext cx="802648" cy="8026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22" name="Rectangle 21">
            <a:extLst>
              <a:ext uri="{FF2B5EF4-FFF2-40B4-BE49-F238E27FC236}">
                <a16:creationId xmlns:a16="http://schemas.microsoft.com/office/drawing/2014/main" id="{C3D2427C-BF85-D2DB-2149-E1895D9E9EA8}"/>
              </a:ext>
              <a:ext uri="{C183D7F6-B498-43B3-948B-1728B52AA6E4}">
                <adec:decorative xmlns:adec="http://schemas.microsoft.com/office/drawing/2017/decorative" val="1"/>
              </a:ext>
            </a:extLst>
          </p:cNvPr>
          <p:cNvSpPr>
            <a:spLocks noChangeAspect="1"/>
          </p:cNvSpPr>
          <p:nvPr/>
        </p:nvSpPr>
        <p:spPr>
          <a:xfrm rot="20817223">
            <a:off x="4800758" y="4004295"/>
            <a:ext cx="1005840" cy="10058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23" name="Oval 22">
            <a:extLst>
              <a:ext uri="{FF2B5EF4-FFF2-40B4-BE49-F238E27FC236}">
                <a16:creationId xmlns:a16="http://schemas.microsoft.com/office/drawing/2014/main" id="{47410F46-B5E5-7DBF-CC43-CD177A678703}"/>
              </a:ext>
              <a:ext uri="{C183D7F6-B498-43B3-948B-1728B52AA6E4}">
                <adec:decorative xmlns:adec="http://schemas.microsoft.com/office/drawing/2017/decorative" val="1"/>
              </a:ext>
            </a:extLst>
          </p:cNvPr>
          <p:cNvSpPr>
            <a:spLocks noChangeAspect="1"/>
          </p:cNvSpPr>
          <p:nvPr/>
        </p:nvSpPr>
        <p:spPr>
          <a:xfrm>
            <a:off x="6455087" y="3723316"/>
            <a:ext cx="1005840" cy="10058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24" name="Oval 23">
            <a:extLst>
              <a:ext uri="{FF2B5EF4-FFF2-40B4-BE49-F238E27FC236}">
                <a16:creationId xmlns:a16="http://schemas.microsoft.com/office/drawing/2014/main" id="{4161E7AE-1A94-6E1C-BC63-4FBFE716C532}"/>
              </a:ext>
              <a:ext uri="{C183D7F6-B498-43B3-948B-1728B52AA6E4}">
                <adec:decorative xmlns:adec="http://schemas.microsoft.com/office/drawing/2017/decorative" val="1"/>
              </a:ext>
            </a:extLst>
          </p:cNvPr>
          <p:cNvSpPr>
            <a:spLocks noChangeAspect="1"/>
          </p:cNvSpPr>
          <p:nvPr/>
        </p:nvSpPr>
        <p:spPr>
          <a:xfrm>
            <a:off x="9529617" y="3723316"/>
            <a:ext cx="1005840" cy="10058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5" name="TextBox 4">
            <a:extLst>
              <a:ext uri="{FF2B5EF4-FFF2-40B4-BE49-F238E27FC236}">
                <a16:creationId xmlns:a16="http://schemas.microsoft.com/office/drawing/2014/main" id="{259E26AF-403F-5D5A-E77D-146DBF92EDC3}"/>
              </a:ext>
            </a:extLst>
          </p:cNvPr>
          <p:cNvSpPr txBox="1"/>
          <p:nvPr/>
        </p:nvSpPr>
        <p:spPr>
          <a:xfrm>
            <a:off x="111486" y="5595695"/>
            <a:ext cx="11917021" cy="276999"/>
          </a:xfrm>
          <a:prstGeom prst="rect">
            <a:avLst/>
          </a:prstGeom>
          <a:noFill/>
        </p:spPr>
        <p:txBody>
          <a:bodyPr wrap="square" rtlCol="0">
            <a:spAutoFit/>
          </a:bodyPr>
          <a:lstStyle/>
          <a:p>
            <a:pPr algn="r"/>
            <a:r>
              <a:rPr lang="en-US" sz="1200" dirty="0">
                <a:solidFill>
                  <a:srgbClr val="767676"/>
                </a:solidFill>
                <a:latin typeface="Montserrat" panose="00000500000000000000" pitchFamily="50" charset="0"/>
              </a:rPr>
              <a:t>Quinn et al. (2001); </a:t>
            </a:r>
            <a:r>
              <a:rPr lang="en-US" sz="1200" dirty="0" err="1">
                <a:solidFill>
                  <a:srgbClr val="767676"/>
                </a:solidFill>
                <a:latin typeface="Montserrat" panose="00000500000000000000" pitchFamily="50" charset="0"/>
              </a:rPr>
              <a:t>Rakinson</a:t>
            </a:r>
            <a:r>
              <a:rPr lang="en-US" sz="1200" dirty="0">
                <a:solidFill>
                  <a:srgbClr val="767676"/>
                </a:solidFill>
                <a:latin typeface="Montserrat" panose="00000500000000000000" pitchFamily="50" charset="0"/>
              </a:rPr>
              <a:t> &amp; </a:t>
            </a:r>
            <a:r>
              <a:rPr lang="en-US" sz="1200" dirty="0" err="1">
                <a:solidFill>
                  <a:srgbClr val="767676"/>
                </a:solidFill>
                <a:latin typeface="Montserrat" panose="00000500000000000000" pitchFamily="50" charset="0"/>
              </a:rPr>
              <a:t>Yermolayeva</a:t>
            </a:r>
            <a:r>
              <a:rPr lang="en-US" sz="1200" dirty="0">
                <a:solidFill>
                  <a:srgbClr val="767676"/>
                </a:solidFill>
                <a:latin typeface="Montserrat" panose="00000500000000000000" pitchFamily="50" charset="0"/>
              </a:rPr>
              <a:t> (2010)</a:t>
            </a:r>
            <a:endParaRPr lang="en-US" sz="1200" i="1" dirty="0">
              <a:solidFill>
                <a:srgbClr val="767676"/>
              </a:solidFill>
              <a:latin typeface="Montserrat" panose="00000500000000000000" pitchFamily="50" charset="0"/>
            </a:endParaRPr>
          </a:p>
        </p:txBody>
      </p:sp>
    </p:spTree>
    <p:extLst>
      <p:ext uri="{BB962C8B-B14F-4D97-AF65-F5344CB8AC3E}">
        <p14:creationId xmlns:p14="http://schemas.microsoft.com/office/powerpoint/2010/main" val="3912840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CF7DCA-7C88-240B-5B95-490AC5B5B47D}"/>
              </a:ext>
            </a:extLst>
          </p:cNvPr>
          <p:cNvSpPr>
            <a:spLocks noGrp="1"/>
          </p:cNvSpPr>
          <p:nvPr>
            <p:ph type="title"/>
          </p:nvPr>
        </p:nvSpPr>
        <p:spPr/>
        <p:txBody>
          <a:bodyPr/>
          <a:lstStyle/>
          <a:p>
            <a:r>
              <a:rPr lang="es-419" dirty="0"/>
              <a:t>Clasificar formas: Niños pequeños</a:t>
            </a:r>
            <a:endParaRPr lang="en-US" dirty="0"/>
          </a:p>
        </p:txBody>
      </p:sp>
      <p:sp>
        <p:nvSpPr>
          <p:cNvPr id="5" name="Content Placeholder 4">
            <a:extLst>
              <a:ext uri="{FF2B5EF4-FFF2-40B4-BE49-F238E27FC236}">
                <a16:creationId xmlns:a16="http://schemas.microsoft.com/office/drawing/2014/main" id="{15AA45ED-AF26-6C84-B957-8F5E12463878}"/>
              </a:ext>
            </a:extLst>
          </p:cNvPr>
          <p:cNvSpPr>
            <a:spLocks noGrp="1"/>
          </p:cNvSpPr>
          <p:nvPr>
            <p:ph idx="1"/>
          </p:nvPr>
        </p:nvSpPr>
        <p:spPr/>
        <p:txBody>
          <a:bodyPr/>
          <a:lstStyle/>
          <a:p>
            <a:pPr marL="0" indent="0">
              <a:buFont typeface="Arial" panose="020B0604020202020204" pitchFamily="34" charset="0"/>
              <a:buNone/>
            </a:pPr>
            <a:r>
              <a:rPr lang="es-419" sz="2800" b="1" dirty="0">
                <a:solidFill>
                  <a:schemeClr val="tx1"/>
                </a:solidFill>
                <a:latin typeface="Montserrat" pitchFamily="2" charset="77"/>
              </a:rPr>
              <a:t>Los bebés  de dos años </a:t>
            </a:r>
            <a:r>
              <a:rPr lang="es-419" sz="2800" dirty="0">
                <a:solidFill>
                  <a:schemeClr val="tx1"/>
                </a:solidFill>
                <a:latin typeface="Montserrat" pitchFamily="2" charset="77"/>
              </a:rPr>
              <a:t>emparejan y categorizan formas básicas.</a:t>
            </a:r>
            <a:endParaRPr lang="en-US" sz="2800" dirty="0">
              <a:solidFill>
                <a:schemeClr val="tx1"/>
              </a:solidFill>
              <a:latin typeface="Montserrat" pitchFamily="2" charset="77"/>
            </a:endParaRPr>
          </a:p>
        </p:txBody>
      </p:sp>
      <p:graphicFrame>
        <p:nvGraphicFramePr>
          <p:cNvPr id="8" name="Table 4">
            <a:extLst>
              <a:ext uri="{FF2B5EF4-FFF2-40B4-BE49-F238E27FC236}">
                <a16:creationId xmlns:a16="http://schemas.microsoft.com/office/drawing/2014/main" id="{14D1247F-7805-BE18-6E61-C116D8F68E66}"/>
              </a:ext>
            </a:extLst>
          </p:cNvPr>
          <p:cNvGraphicFramePr>
            <a:graphicFrameLocks/>
          </p:cNvGraphicFramePr>
          <p:nvPr>
            <p:extLst>
              <p:ext uri="{D42A27DB-BD31-4B8C-83A1-F6EECF244321}">
                <p14:modId xmlns:p14="http://schemas.microsoft.com/office/powerpoint/2010/main" val="3413343347"/>
              </p:ext>
            </p:extLst>
          </p:nvPr>
        </p:nvGraphicFramePr>
        <p:xfrm>
          <a:off x="851646" y="2064947"/>
          <a:ext cx="10631900" cy="3412666"/>
        </p:xfrm>
        <a:graphic>
          <a:graphicData uri="http://schemas.openxmlformats.org/drawingml/2006/table">
            <a:tbl>
              <a:tblPr firstRow="1" bandRow="1">
                <a:tableStyleId>{5C22544A-7EE6-4342-B048-85BDC9FD1C3A}</a:tableStyleId>
              </a:tblPr>
              <a:tblGrid>
                <a:gridCol w="1657935">
                  <a:extLst>
                    <a:ext uri="{9D8B030D-6E8A-4147-A177-3AD203B41FA5}">
                      <a16:colId xmlns:a16="http://schemas.microsoft.com/office/drawing/2014/main" val="1263285585"/>
                    </a:ext>
                  </a:extLst>
                </a:gridCol>
                <a:gridCol w="3740489">
                  <a:extLst>
                    <a:ext uri="{9D8B030D-6E8A-4147-A177-3AD203B41FA5}">
                      <a16:colId xmlns:a16="http://schemas.microsoft.com/office/drawing/2014/main" val="3629347565"/>
                    </a:ext>
                  </a:extLst>
                </a:gridCol>
                <a:gridCol w="5233476">
                  <a:extLst>
                    <a:ext uri="{9D8B030D-6E8A-4147-A177-3AD203B41FA5}">
                      <a16:colId xmlns:a16="http://schemas.microsoft.com/office/drawing/2014/main" val="3122783404"/>
                    </a:ext>
                  </a:extLst>
                </a:gridCol>
              </a:tblGrid>
              <a:tr h="5518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000" noProof="0">
                          <a:solidFill>
                            <a:schemeClr val="bg1"/>
                          </a:solidFill>
                          <a:latin typeface="Montserrat" panose="00000500000000000000" pitchFamily="50" charset="0"/>
                        </a:rPr>
                        <a:t>Formas</a:t>
                      </a:r>
                    </a:p>
                  </a:txBody>
                  <a:tcPr anchor="ct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s-ES_tradnl" sz="2000" noProof="0">
                          <a:solidFill>
                            <a:schemeClr val="bg1"/>
                          </a:solidFill>
                          <a:latin typeface="Montserrat" panose="00000500000000000000" pitchFamily="50" charset="0"/>
                        </a:rPr>
                        <a:t>Formas típicas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s-ES_tradnl" sz="2000" noProof="0">
                          <a:solidFill>
                            <a:schemeClr val="bg1"/>
                          </a:solidFill>
                          <a:latin typeface="Montserrat" panose="00000500000000000000" pitchFamily="50" charset="0"/>
                        </a:rPr>
                        <a:t>Formas atípicas</a:t>
                      </a:r>
                    </a:p>
                  </a:txBody>
                  <a:tcPr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250085410"/>
                  </a:ext>
                </a:extLst>
              </a:tr>
              <a:tr h="1450714">
                <a:tc>
                  <a:txBody>
                    <a:bodyPr/>
                    <a:lstStyle/>
                    <a:p>
                      <a:pPr algn="ctr"/>
                      <a:r>
                        <a:rPr lang="es-ES_tradnl" sz="2000" noProof="0">
                          <a:latin typeface="Montserrat" panose="00000500000000000000" pitchFamily="50" charset="0"/>
                        </a:rPr>
                        <a:t>Cuadrado</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ES_tradnl" noProof="0">
                        <a:latin typeface="Montserrat" panose="00000500000000000000" pitchFamily="50"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ES_tradnl" noProof="0">
                        <a:latin typeface="Montserrat" panose="00000500000000000000" pitchFamily="50"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9956946"/>
                  </a:ext>
                </a:extLst>
              </a:tr>
              <a:tr h="1410151">
                <a:tc>
                  <a:txBody>
                    <a:bodyPr/>
                    <a:lstStyle/>
                    <a:p>
                      <a:pPr algn="ctr"/>
                      <a:r>
                        <a:rPr lang="es-ES_tradnl" sz="2000" noProof="0">
                          <a:latin typeface="Montserrat" panose="00000500000000000000" pitchFamily="50" charset="0"/>
                        </a:rPr>
                        <a:t>Triángulo</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ES_tradnl" noProof="0">
                        <a:latin typeface="Montserrat" panose="00000500000000000000" pitchFamily="50"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s-ES_tradnl" noProof="0" dirty="0">
                        <a:latin typeface="Montserrat" panose="00000500000000000000" pitchFamily="50"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8006839"/>
                  </a:ext>
                </a:extLst>
              </a:tr>
            </a:tbl>
          </a:graphicData>
        </a:graphic>
      </p:graphicFrame>
      <p:sp>
        <p:nvSpPr>
          <p:cNvPr id="9" name="Rectangle 8" descr="Cuadrado típico.">
            <a:extLst>
              <a:ext uri="{FF2B5EF4-FFF2-40B4-BE49-F238E27FC236}">
                <a16:creationId xmlns:a16="http://schemas.microsoft.com/office/drawing/2014/main" id="{7C6ACD61-C9DE-25D1-0A41-4388005FB62C}"/>
              </a:ext>
            </a:extLst>
          </p:cNvPr>
          <p:cNvSpPr/>
          <p:nvPr/>
        </p:nvSpPr>
        <p:spPr>
          <a:xfrm>
            <a:off x="3764832" y="2882644"/>
            <a:ext cx="670027" cy="6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10" name="Triangle 8" descr="Triángulo típico.">
            <a:extLst>
              <a:ext uri="{FF2B5EF4-FFF2-40B4-BE49-F238E27FC236}">
                <a16:creationId xmlns:a16="http://schemas.microsoft.com/office/drawing/2014/main" id="{B58E6091-EEA3-C7B5-1BEF-BDB634C111A1}"/>
              </a:ext>
            </a:extLst>
          </p:cNvPr>
          <p:cNvSpPr>
            <a:spLocks noChangeAspect="1"/>
          </p:cNvSpPr>
          <p:nvPr/>
        </p:nvSpPr>
        <p:spPr>
          <a:xfrm>
            <a:off x="3618172" y="4195929"/>
            <a:ext cx="927653" cy="83127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grpSp>
        <p:nvGrpSpPr>
          <p:cNvPr id="11" name="Group 10" descr="Dos cuadrados girados en distintas direcciones de diferentes tamaños.">
            <a:extLst>
              <a:ext uri="{FF2B5EF4-FFF2-40B4-BE49-F238E27FC236}">
                <a16:creationId xmlns:a16="http://schemas.microsoft.com/office/drawing/2014/main" id="{75908F0D-6127-26ED-6746-15A181311F18}"/>
              </a:ext>
            </a:extLst>
          </p:cNvPr>
          <p:cNvGrpSpPr/>
          <p:nvPr/>
        </p:nvGrpSpPr>
        <p:grpSpPr>
          <a:xfrm>
            <a:off x="7477961" y="2844140"/>
            <a:ext cx="2377472" cy="695717"/>
            <a:chOff x="6312571" y="2991005"/>
            <a:chExt cx="2377472" cy="695717"/>
          </a:xfrm>
          <a:solidFill>
            <a:schemeClr val="tx2"/>
          </a:solidFill>
        </p:grpSpPr>
        <p:sp>
          <p:nvSpPr>
            <p:cNvPr id="12" name="Rectangle 11">
              <a:extLst>
                <a:ext uri="{FF2B5EF4-FFF2-40B4-BE49-F238E27FC236}">
                  <a16:creationId xmlns:a16="http://schemas.microsoft.com/office/drawing/2014/main" id="{8C515E21-94A0-13C8-DF8B-3956225C52C5}"/>
                </a:ext>
                <a:ext uri="{C183D7F6-B498-43B3-948B-1728B52AA6E4}">
                  <adec:decorative xmlns:adec="http://schemas.microsoft.com/office/drawing/2017/decorative" val="1"/>
                </a:ext>
              </a:extLst>
            </p:cNvPr>
            <p:cNvSpPr>
              <a:spLocks noChangeAspect="1"/>
            </p:cNvSpPr>
            <p:nvPr/>
          </p:nvSpPr>
          <p:spPr>
            <a:xfrm rot="2724567">
              <a:off x="8258314" y="3118377"/>
              <a:ext cx="430663" cy="4327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13" name="Rectangle 12">
              <a:extLst>
                <a:ext uri="{FF2B5EF4-FFF2-40B4-BE49-F238E27FC236}">
                  <a16:creationId xmlns:a16="http://schemas.microsoft.com/office/drawing/2014/main" id="{8B5763D6-4336-E8A9-1874-1F0986856479}"/>
                </a:ext>
              </a:extLst>
            </p:cNvPr>
            <p:cNvSpPr>
              <a:spLocks noChangeAspect="1"/>
            </p:cNvSpPr>
            <p:nvPr/>
          </p:nvSpPr>
          <p:spPr>
            <a:xfrm rot="1239865">
              <a:off x="6312571" y="2991005"/>
              <a:ext cx="695717" cy="6957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grpSp>
      <p:grpSp>
        <p:nvGrpSpPr>
          <p:cNvPr id="14" name="Group 13" descr="Tres triángulos. Uno es equilátero y está girado para que el vértice apunte hacia abajo. Los otros triángulos tienen ángulos diferentes.">
            <a:extLst>
              <a:ext uri="{FF2B5EF4-FFF2-40B4-BE49-F238E27FC236}">
                <a16:creationId xmlns:a16="http://schemas.microsoft.com/office/drawing/2014/main" id="{D3DEDC5E-B3D4-F491-8F1F-5EE96321B819}"/>
              </a:ext>
            </a:extLst>
          </p:cNvPr>
          <p:cNvGrpSpPr/>
          <p:nvPr/>
        </p:nvGrpSpPr>
        <p:grpSpPr>
          <a:xfrm>
            <a:off x="6683543" y="4105615"/>
            <a:ext cx="3895432" cy="1071214"/>
            <a:chOff x="5631340" y="5175287"/>
            <a:chExt cx="3895432" cy="1071214"/>
          </a:xfrm>
          <a:solidFill>
            <a:schemeClr val="tx2"/>
          </a:solidFill>
        </p:grpSpPr>
        <p:sp>
          <p:nvSpPr>
            <p:cNvPr id="15" name="Triangle 11">
              <a:extLst>
                <a:ext uri="{FF2B5EF4-FFF2-40B4-BE49-F238E27FC236}">
                  <a16:creationId xmlns:a16="http://schemas.microsoft.com/office/drawing/2014/main" id="{CD2FECDD-DD5F-99D9-CF45-0BF6CDBD4426}"/>
                </a:ext>
                <a:ext uri="{C183D7F6-B498-43B3-948B-1728B52AA6E4}">
                  <adec:decorative xmlns:adec="http://schemas.microsoft.com/office/drawing/2017/decorative" val="1"/>
                </a:ext>
              </a:extLst>
            </p:cNvPr>
            <p:cNvSpPr/>
            <p:nvPr/>
          </p:nvSpPr>
          <p:spPr>
            <a:xfrm rot="10800000">
              <a:off x="7078666" y="5291595"/>
              <a:ext cx="938782" cy="841927"/>
            </a:xfrm>
            <a:custGeom>
              <a:avLst/>
              <a:gdLst>
                <a:gd name="connsiteX0" fmla="*/ 0 w 790885"/>
                <a:gd name="connsiteY0" fmla="*/ 576883 h 576883"/>
                <a:gd name="connsiteX1" fmla="*/ 395443 w 790885"/>
                <a:gd name="connsiteY1" fmla="*/ 0 h 576883"/>
                <a:gd name="connsiteX2" fmla="*/ 790885 w 790885"/>
                <a:gd name="connsiteY2" fmla="*/ 576883 h 576883"/>
                <a:gd name="connsiteX3" fmla="*/ 0 w 790885"/>
                <a:gd name="connsiteY3" fmla="*/ 576883 h 576883"/>
                <a:gd name="connsiteX0" fmla="*/ 0 w 938782"/>
                <a:gd name="connsiteY0" fmla="*/ 841927 h 841927"/>
                <a:gd name="connsiteX1" fmla="*/ 938782 w 938782"/>
                <a:gd name="connsiteY1" fmla="*/ 0 h 841927"/>
                <a:gd name="connsiteX2" fmla="*/ 790885 w 938782"/>
                <a:gd name="connsiteY2" fmla="*/ 841927 h 841927"/>
                <a:gd name="connsiteX3" fmla="*/ 0 w 938782"/>
                <a:gd name="connsiteY3" fmla="*/ 841927 h 841927"/>
                <a:gd name="connsiteX0" fmla="*/ 0 w 938782"/>
                <a:gd name="connsiteY0" fmla="*/ 841927 h 841927"/>
                <a:gd name="connsiteX1" fmla="*/ 938782 w 938782"/>
                <a:gd name="connsiteY1" fmla="*/ 0 h 841927"/>
                <a:gd name="connsiteX2" fmla="*/ 645111 w 938782"/>
                <a:gd name="connsiteY2" fmla="*/ 775666 h 841927"/>
                <a:gd name="connsiteX3" fmla="*/ 0 w 938782"/>
                <a:gd name="connsiteY3" fmla="*/ 841927 h 841927"/>
              </a:gdLst>
              <a:ahLst/>
              <a:cxnLst>
                <a:cxn ang="0">
                  <a:pos x="connsiteX0" y="connsiteY0"/>
                </a:cxn>
                <a:cxn ang="0">
                  <a:pos x="connsiteX1" y="connsiteY1"/>
                </a:cxn>
                <a:cxn ang="0">
                  <a:pos x="connsiteX2" y="connsiteY2"/>
                </a:cxn>
                <a:cxn ang="0">
                  <a:pos x="connsiteX3" y="connsiteY3"/>
                </a:cxn>
              </a:cxnLst>
              <a:rect l="l" t="t" r="r" b="b"/>
              <a:pathLst>
                <a:path w="938782" h="841927">
                  <a:moveTo>
                    <a:pt x="0" y="841927"/>
                  </a:moveTo>
                  <a:lnTo>
                    <a:pt x="938782" y="0"/>
                  </a:lnTo>
                  <a:lnTo>
                    <a:pt x="645111" y="775666"/>
                  </a:lnTo>
                  <a:lnTo>
                    <a:pt x="0" y="8419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16" name="Triangle 3">
              <a:extLst>
                <a:ext uri="{FF2B5EF4-FFF2-40B4-BE49-F238E27FC236}">
                  <a16:creationId xmlns:a16="http://schemas.microsoft.com/office/drawing/2014/main" id="{DD301A10-E0DB-7AAA-EA8F-91D3C3DA34C6}"/>
                </a:ext>
                <a:ext uri="{C183D7F6-B498-43B3-948B-1728B52AA6E4}">
                  <adec:decorative xmlns:adec="http://schemas.microsoft.com/office/drawing/2017/decorative" val="1"/>
                </a:ext>
              </a:extLst>
            </p:cNvPr>
            <p:cNvSpPr>
              <a:spLocks noChangeAspect="1"/>
            </p:cNvSpPr>
            <p:nvPr/>
          </p:nvSpPr>
          <p:spPr>
            <a:xfrm rot="10800000">
              <a:off x="5631340" y="5425308"/>
              <a:ext cx="709497" cy="63578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17" name="Triangle 11">
              <a:extLst>
                <a:ext uri="{FF2B5EF4-FFF2-40B4-BE49-F238E27FC236}">
                  <a16:creationId xmlns:a16="http://schemas.microsoft.com/office/drawing/2014/main" id="{B5FADC9F-99F3-BFED-6E22-82FDBEF478C6}"/>
                </a:ext>
                <a:ext uri="{C183D7F6-B498-43B3-948B-1728B52AA6E4}">
                  <adec:decorative xmlns:adec="http://schemas.microsoft.com/office/drawing/2017/decorative" val="1"/>
                </a:ext>
              </a:extLst>
            </p:cNvPr>
            <p:cNvSpPr/>
            <p:nvPr/>
          </p:nvSpPr>
          <p:spPr>
            <a:xfrm rot="8220241">
              <a:off x="9254281" y="5175287"/>
              <a:ext cx="272491" cy="1071214"/>
            </a:xfrm>
            <a:custGeom>
              <a:avLst/>
              <a:gdLst>
                <a:gd name="connsiteX0" fmla="*/ 0 w 790885"/>
                <a:gd name="connsiteY0" fmla="*/ 576883 h 576883"/>
                <a:gd name="connsiteX1" fmla="*/ 395443 w 790885"/>
                <a:gd name="connsiteY1" fmla="*/ 0 h 576883"/>
                <a:gd name="connsiteX2" fmla="*/ 790885 w 790885"/>
                <a:gd name="connsiteY2" fmla="*/ 576883 h 576883"/>
                <a:gd name="connsiteX3" fmla="*/ 0 w 790885"/>
                <a:gd name="connsiteY3" fmla="*/ 576883 h 576883"/>
                <a:gd name="connsiteX0" fmla="*/ 0 w 938782"/>
                <a:gd name="connsiteY0" fmla="*/ 841927 h 841927"/>
                <a:gd name="connsiteX1" fmla="*/ 938782 w 938782"/>
                <a:gd name="connsiteY1" fmla="*/ 0 h 841927"/>
                <a:gd name="connsiteX2" fmla="*/ 790885 w 938782"/>
                <a:gd name="connsiteY2" fmla="*/ 841927 h 841927"/>
                <a:gd name="connsiteX3" fmla="*/ 0 w 938782"/>
                <a:gd name="connsiteY3" fmla="*/ 841927 h 841927"/>
                <a:gd name="connsiteX0" fmla="*/ 0 w 938782"/>
                <a:gd name="connsiteY0" fmla="*/ 841927 h 841927"/>
                <a:gd name="connsiteX1" fmla="*/ 938782 w 938782"/>
                <a:gd name="connsiteY1" fmla="*/ 0 h 841927"/>
                <a:gd name="connsiteX2" fmla="*/ 645111 w 938782"/>
                <a:gd name="connsiteY2" fmla="*/ 775666 h 841927"/>
                <a:gd name="connsiteX3" fmla="*/ 0 w 938782"/>
                <a:gd name="connsiteY3" fmla="*/ 841927 h 841927"/>
                <a:gd name="connsiteX0" fmla="*/ 0 w 645111"/>
                <a:gd name="connsiteY0" fmla="*/ 881683 h 881683"/>
                <a:gd name="connsiteX1" fmla="*/ 395443 w 645111"/>
                <a:gd name="connsiteY1" fmla="*/ 0 h 881683"/>
                <a:gd name="connsiteX2" fmla="*/ 645111 w 645111"/>
                <a:gd name="connsiteY2" fmla="*/ 815422 h 881683"/>
                <a:gd name="connsiteX3" fmla="*/ 0 w 645111"/>
                <a:gd name="connsiteY3" fmla="*/ 881683 h 881683"/>
                <a:gd name="connsiteX0" fmla="*/ 0 w 514586"/>
                <a:gd name="connsiteY0" fmla="*/ 881683 h 881683"/>
                <a:gd name="connsiteX1" fmla="*/ 395443 w 514586"/>
                <a:gd name="connsiteY1" fmla="*/ 0 h 881683"/>
                <a:gd name="connsiteX2" fmla="*/ 514586 w 514586"/>
                <a:gd name="connsiteY2" fmla="*/ 841894 h 881683"/>
                <a:gd name="connsiteX3" fmla="*/ 0 w 514586"/>
                <a:gd name="connsiteY3" fmla="*/ 881683 h 881683"/>
                <a:gd name="connsiteX0" fmla="*/ 0 w 515915"/>
                <a:gd name="connsiteY0" fmla="*/ 868498 h 868498"/>
                <a:gd name="connsiteX1" fmla="*/ 396772 w 515915"/>
                <a:gd name="connsiteY1" fmla="*/ 0 h 868498"/>
                <a:gd name="connsiteX2" fmla="*/ 515915 w 515915"/>
                <a:gd name="connsiteY2" fmla="*/ 841894 h 868498"/>
                <a:gd name="connsiteX3" fmla="*/ 0 w 515915"/>
                <a:gd name="connsiteY3" fmla="*/ 868498 h 868498"/>
                <a:gd name="connsiteX0" fmla="*/ 0 w 515915"/>
                <a:gd name="connsiteY0" fmla="*/ 871155 h 871155"/>
                <a:gd name="connsiteX1" fmla="*/ 423143 w 515915"/>
                <a:gd name="connsiteY1" fmla="*/ 0 h 871155"/>
                <a:gd name="connsiteX2" fmla="*/ 515915 w 515915"/>
                <a:gd name="connsiteY2" fmla="*/ 844551 h 871155"/>
                <a:gd name="connsiteX3" fmla="*/ 0 w 515915"/>
                <a:gd name="connsiteY3" fmla="*/ 871155 h 871155"/>
                <a:gd name="connsiteX0" fmla="*/ 0 w 577856"/>
                <a:gd name="connsiteY0" fmla="*/ 917354 h 917354"/>
                <a:gd name="connsiteX1" fmla="*/ 485084 w 577856"/>
                <a:gd name="connsiteY1" fmla="*/ 0 h 917354"/>
                <a:gd name="connsiteX2" fmla="*/ 577856 w 577856"/>
                <a:gd name="connsiteY2" fmla="*/ 844551 h 917354"/>
                <a:gd name="connsiteX3" fmla="*/ 0 w 577856"/>
                <a:gd name="connsiteY3" fmla="*/ 917354 h 917354"/>
              </a:gdLst>
              <a:ahLst/>
              <a:cxnLst>
                <a:cxn ang="0">
                  <a:pos x="connsiteX0" y="connsiteY0"/>
                </a:cxn>
                <a:cxn ang="0">
                  <a:pos x="connsiteX1" y="connsiteY1"/>
                </a:cxn>
                <a:cxn ang="0">
                  <a:pos x="connsiteX2" y="connsiteY2"/>
                </a:cxn>
                <a:cxn ang="0">
                  <a:pos x="connsiteX3" y="connsiteY3"/>
                </a:cxn>
              </a:cxnLst>
              <a:rect l="l" t="t" r="r" b="b"/>
              <a:pathLst>
                <a:path w="577856" h="917354">
                  <a:moveTo>
                    <a:pt x="0" y="917354"/>
                  </a:moveTo>
                  <a:lnTo>
                    <a:pt x="485084" y="0"/>
                  </a:lnTo>
                  <a:lnTo>
                    <a:pt x="577856" y="844551"/>
                  </a:lnTo>
                  <a:lnTo>
                    <a:pt x="0" y="91735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grpSp>
    </p:spTree>
    <p:extLst>
      <p:ext uri="{BB962C8B-B14F-4D97-AF65-F5344CB8AC3E}">
        <p14:creationId xmlns:p14="http://schemas.microsoft.com/office/powerpoint/2010/main" val="2807154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EFB40A2-3AE7-FB46-9D87-A3DBADA9142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9"/>
          <a:stretch/>
        </p:blipFill>
        <p:spPr>
          <a:xfrm>
            <a:off x="6285159" y="958309"/>
            <a:ext cx="5907972" cy="5323221"/>
          </a:xfrm>
          <a:prstGeom prst="rect">
            <a:avLst/>
          </a:prstGeom>
        </p:spPr>
      </p:pic>
      <p:sp>
        <p:nvSpPr>
          <p:cNvPr id="3" name="Title 2">
            <a:extLst>
              <a:ext uri="{FF2B5EF4-FFF2-40B4-BE49-F238E27FC236}">
                <a16:creationId xmlns:a16="http://schemas.microsoft.com/office/drawing/2014/main" id="{6525C84E-FADD-C192-C902-D25712EBEAD2}"/>
              </a:ext>
            </a:extLst>
          </p:cNvPr>
          <p:cNvSpPr>
            <a:spLocks noGrp="1"/>
          </p:cNvSpPr>
          <p:nvPr>
            <p:ph type="title"/>
          </p:nvPr>
        </p:nvSpPr>
        <p:spPr/>
        <p:txBody>
          <a:bodyPr/>
          <a:lstStyle/>
          <a:p>
            <a:r>
              <a:rPr lang="es-US" dirty="0"/>
              <a:t>Nombrar formas</a:t>
            </a:r>
            <a:endParaRPr lang="en-US" dirty="0"/>
          </a:p>
        </p:txBody>
      </p:sp>
      <p:sp>
        <p:nvSpPr>
          <p:cNvPr id="4" name="Content Placeholder 3">
            <a:extLst>
              <a:ext uri="{FF2B5EF4-FFF2-40B4-BE49-F238E27FC236}">
                <a16:creationId xmlns:a16="http://schemas.microsoft.com/office/drawing/2014/main" id="{8F4C91C1-EEF2-289D-A97D-7C91A5B1938F}"/>
              </a:ext>
            </a:extLst>
          </p:cNvPr>
          <p:cNvSpPr>
            <a:spLocks noGrp="1"/>
          </p:cNvSpPr>
          <p:nvPr>
            <p:ph idx="1"/>
          </p:nvPr>
        </p:nvSpPr>
        <p:spPr>
          <a:xfrm>
            <a:off x="851646" y="1253331"/>
            <a:ext cx="5302019" cy="4351338"/>
          </a:xfrm>
        </p:spPr>
        <p:txBody>
          <a:bodyPr/>
          <a:lstStyle/>
          <a:p>
            <a:pPr marL="0" indent="0">
              <a:spcAft>
                <a:spcPts val="2400"/>
              </a:spcAft>
              <a:buNone/>
            </a:pPr>
            <a:r>
              <a:rPr lang="es-419" dirty="0"/>
              <a:t>Alrededor de los dos años, los niños pueden nombrar formas bidimensionales básicas.</a:t>
            </a:r>
            <a:endParaRPr lang="en-US" dirty="0"/>
          </a:p>
        </p:txBody>
      </p:sp>
    </p:spTree>
    <p:extLst>
      <p:ext uri="{BB962C8B-B14F-4D97-AF65-F5344CB8AC3E}">
        <p14:creationId xmlns:p14="http://schemas.microsoft.com/office/powerpoint/2010/main" val="2888030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25C84E-FADD-C192-C902-D25712EBEAD2}"/>
              </a:ext>
            </a:extLst>
          </p:cNvPr>
          <p:cNvSpPr>
            <a:spLocks noGrp="1"/>
          </p:cNvSpPr>
          <p:nvPr>
            <p:ph type="title"/>
          </p:nvPr>
        </p:nvSpPr>
        <p:spPr/>
        <p:txBody>
          <a:bodyPr/>
          <a:lstStyle/>
          <a:p>
            <a:r>
              <a:rPr lang="es-US" dirty="0"/>
              <a:t>Notar atributos de forma</a:t>
            </a:r>
            <a:endParaRPr lang="en-US" dirty="0"/>
          </a:p>
        </p:txBody>
      </p:sp>
      <p:sp>
        <p:nvSpPr>
          <p:cNvPr id="4" name="Content Placeholder 3">
            <a:extLst>
              <a:ext uri="{FF2B5EF4-FFF2-40B4-BE49-F238E27FC236}">
                <a16:creationId xmlns:a16="http://schemas.microsoft.com/office/drawing/2014/main" id="{8F4C91C1-EEF2-289D-A97D-7C91A5B1938F}"/>
              </a:ext>
            </a:extLst>
          </p:cNvPr>
          <p:cNvSpPr>
            <a:spLocks noGrp="1"/>
          </p:cNvSpPr>
          <p:nvPr>
            <p:ph idx="1"/>
          </p:nvPr>
        </p:nvSpPr>
        <p:spPr>
          <a:xfrm>
            <a:off x="851646" y="1253331"/>
            <a:ext cx="5302019" cy="4351338"/>
          </a:xfrm>
        </p:spPr>
        <p:txBody>
          <a:bodyPr/>
          <a:lstStyle/>
          <a:p>
            <a:pPr>
              <a:spcAft>
                <a:spcPts val="2400"/>
              </a:spcAft>
            </a:pPr>
            <a:r>
              <a:rPr lang="es-419" b="1" dirty="0"/>
              <a:t>Los niños pequeños </a:t>
            </a:r>
            <a:r>
              <a:rPr lang="es-419" dirty="0"/>
              <a:t>notan que las formas tienen diferentes atributos.</a:t>
            </a:r>
          </a:p>
          <a:p>
            <a:pPr>
              <a:spcAft>
                <a:spcPts val="2400"/>
              </a:spcAft>
            </a:pPr>
            <a:r>
              <a:rPr lang="es-419" b="1" dirty="0"/>
              <a:t>Los niños en edad preescolar </a:t>
            </a:r>
            <a:r>
              <a:rPr lang="es-419" dirty="0"/>
              <a:t>describen y categorizan las formas utilizando estos atributos</a:t>
            </a:r>
            <a:r>
              <a:rPr lang="en-US" dirty="0"/>
              <a:t>.</a:t>
            </a:r>
          </a:p>
        </p:txBody>
      </p:sp>
      <p:pic>
        <p:nvPicPr>
          <p:cNvPr id="2" name="Content Placeholder 6">
            <a:extLst>
              <a:ext uri="{FF2B5EF4-FFF2-40B4-BE49-F238E27FC236}">
                <a16:creationId xmlns:a16="http://schemas.microsoft.com/office/drawing/2014/main" id="{AE7F7DA0-B9DE-6409-0829-99CA9DF4CA8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93472" y="958309"/>
            <a:ext cx="5904824" cy="5347075"/>
          </a:xfrm>
          <a:prstGeom prst="rect">
            <a:avLst/>
          </a:prstGeom>
        </p:spPr>
      </p:pic>
    </p:spTree>
    <p:extLst>
      <p:ext uri="{BB962C8B-B14F-4D97-AF65-F5344CB8AC3E}">
        <p14:creationId xmlns:p14="http://schemas.microsoft.com/office/powerpoint/2010/main" val="58532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237130" y="1911927"/>
            <a:ext cx="4034118" cy="4035641"/>
          </a:xfrm>
        </p:spPr>
        <p:txBody>
          <a:bodyPr/>
          <a:lstStyle/>
          <a:p>
            <a:pPr algn="ctr"/>
            <a:r>
              <a:rPr lang="es-419" sz="4900" b="1" dirty="0"/>
              <a:t>Observar: Aprender sobre las formas</a:t>
            </a:r>
            <a:endParaRPr lang="en-US" sz="4800" dirty="0">
              <a:solidFill>
                <a:schemeClr val="bg1"/>
              </a:solidFill>
              <a:latin typeface="Montserrat" pitchFamily="2" charset="77"/>
            </a:endParaRPr>
          </a:p>
        </p:txBody>
      </p:sp>
      <p:pic>
        <p:nvPicPr>
          <p:cNvPr id="3" name="Content Placeholder 2">
            <a:extLst>
              <a:ext uri="{FF2B5EF4-FFF2-40B4-BE49-F238E27FC236}">
                <a16:creationId xmlns:a16="http://schemas.microsoft.com/office/drawing/2014/main" id="{6897B55A-2978-7BC5-6890-47F6C0E4BC0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1" y="711419"/>
            <a:ext cx="5488794" cy="4567856"/>
          </a:xfrm>
          <a:prstGeom prst="rect">
            <a:avLst/>
          </a:prstGeom>
        </p:spPr>
      </p:pic>
      <p:sp>
        <p:nvSpPr>
          <p:cNvPr id="4" name="Content Placeholder 5">
            <a:extLst>
              <a:ext uri="{FF2B5EF4-FFF2-40B4-BE49-F238E27FC236}">
                <a16:creationId xmlns:a16="http://schemas.microsoft.com/office/drawing/2014/main" id="{6672B365-7C36-73E0-ADE3-8772DED24B58}"/>
              </a:ext>
            </a:extLst>
          </p:cNvPr>
          <p:cNvSpPr txBox="1">
            <a:spLocks/>
          </p:cNvSpPr>
          <p:nvPr/>
        </p:nvSpPr>
        <p:spPr>
          <a:xfrm>
            <a:off x="6096002" y="5485653"/>
            <a:ext cx="5488793" cy="83559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Montserrat" pitchFamily="2" charset="77"/>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Montserrat" pitchFamily="2" charset="77"/>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Montserrat" pitchFamily="2" charset="77"/>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itchFamily="2" charset="77"/>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38"/>
              </a:lnSpc>
              <a:spcBef>
                <a:spcPts val="338"/>
              </a:spcBef>
              <a:spcAft>
                <a:spcPts val="338"/>
              </a:spcAft>
              <a:buNone/>
            </a:pPr>
            <a:r>
              <a:rPr lang="es-ES_tradnl" sz="1400" b="1" u="sng" dirty="0">
                <a:solidFill>
                  <a:srgbClr val="444F9D"/>
                </a:solidFill>
                <a:effectLst/>
                <a:latin typeface="Montserrat ExtraLight" pitchFamily="2" charset="77"/>
                <a:hlinkClick r:id="rId4"/>
              </a:rPr>
              <a:t>Explorar formas con plastilina (18–36 meses)</a:t>
            </a:r>
            <a:r>
              <a:rPr lang="es-ES_tradnl" sz="1400" b="1" dirty="0">
                <a:solidFill>
                  <a:srgbClr val="444F9D"/>
                </a:solidFill>
                <a:effectLst/>
                <a:latin typeface="Montserrat ExtraLight" pitchFamily="2" charset="77"/>
                <a:hlinkClick r:id="rId4"/>
              </a:rPr>
              <a:t> </a:t>
            </a:r>
            <a:endParaRPr lang="es-ES_tradnl" sz="1400" dirty="0">
              <a:solidFill>
                <a:srgbClr val="444F9D"/>
              </a:solidFill>
              <a:effectLst/>
              <a:latin typeface="Montserrat ExtraLight" pitchFamily="2" charset="77"/>
            </a:endParaRPr>
          </a:p>
          <a:p>
            <a:pPr marL="0" indent="0">
              <a:lnSpc>
                <a:spcPts val="1238"/>
              </a:lnSpc>
              <a:spcAft>
                <a:spcPts val="338"/>
              </a:spcAft>
              <a:buNone/>
            </a:pPr>
            <a:r>
              <a:rPr lang="es-ES_tradnl" sz="1400" b="1" u="sng" dirty="0">
                <a:solidFill>
                  <a:srgbClr val="444F9D"/>
                </a:solidFill>
                <a:effectLst/>
                <a:latin typeface="Montserrat ExtraLight" pitchFamily="2" charset="77"/>
                <a:hlinkClick r:id="rId5"/>
              </a:rPr>
              <a:t>Explorar formas con plastilina (18–36 meses) - Versión AD</a:t>
            </a:r>
            <a:endParaRPr lang="es-ES_tradnl" sz="1400" dirty="0">
              <a:solidFill>
                <a:srgbClr val="444F9D"/>
              </a:solidFill>
              <a:effectLst/>
              <a:latin typeface="Montserrat ExtraLight" pitchFamily="2" charset="77"/>
            </a:endParaRPr>
          </a:p>
        </p:txBody>
      </p:sp>
    </p:spTree>
    <p:extLst>
      <p:ext uri="{BB962C8B-B14F-4D97-AF65-F5344CB8AC3E}">
        <p14:creationId xmlns:p14="http://schemas.microsoft.com/office/powerpoint/2010/main" val="2258638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93B1AA-16EC-A3C0-E6AA-B5E8BEE28324}"/>
              </a:ext>
            </a:extLst>
          </p:cNvPr>
          <p:cNvSpPr>
            <a:spLocks noGrp="1"/>
          </p:cNvSpPr>
          <p:nvPr>
            <p:ph type="title"/>
          </p:nvPr>
        </p:nvSpPr>
        <p:spPr/>
        <p:txBody>
          <a:bodyPr/>
          <a:lstStyle/>
          <a:p>
            <a:r>
              <a:rPr lang="es-ES_tradnl" dirty="0"/>
              <a:t>Discutir: Aprender sobre formas</a:t>
            </a:r>
            <a:endParaRPr lang="en-US" dirty="0"/>
          </a:p>
        </p:txBody>
      </p:sp>
      <p:sp>
        <p:nvSpPr>
          <p:cNvPr id="5" name="Content Placeholder 4">
            <a:extLst>
              <a:ext uri="{FF2B5EF4-FFF2-40B4-BE49-F238E27FC236}">
                <a16:creationId xmlns:a16="http://schemas.microsoft.com/office/drawing/2014/main" id="{813E31EE-A839-88AA-CD66-E4CD8E5394F1}"/>
              </a:ext>
            </a:extLst>
          </p:cNvPr>
          <p:cNvSpPr>
            <a:spLocks noGrp="1"/>
          </p:cNvSpPr>
          <p:nvPr>
            <p:ph idx="1"/>
          </p:nvPr>
        </p:nvSpPr>
        <p:spPr>
          <a:xfrm>
            <a:off x="851647" y="1253331"/>
            <a:ext cx="5244354" cy="4351338"/>
          </a:xfrm>
        </p:spPr>
        <p:txBody>
          <a:bodyPr>
            <a:noAutofit/>
          </a:bodyPr>
          <a:lstStyle/>
          <a:p>
            <a:pPr marL="0" marR="0" lvl="0" indent="0">
              <a:lnSpc>
                <a:spcPct val="107000"/>
              </a:lnSpc>
              <a:spcBef>
                <a:spcPts val="0"/>
              </a:spcBef>
              <a:spcAft>
                <a:spcPts val="1200"/>
              </a:spcAft>
              <a:buNone/>
            </a:pPr>
            <a:r>
              <a:rPr lang="es-419" dirty="0"/>
              <a:t>¿De qué manera los niños del video utilizaron los siguientes componentes para aprender sobre las formas?</a:t>
            </a:r>
          </a:p>
          <a:p>
            <a:pPr>
              <a:lnSpc>
                <a:spcPct val="107000"/>
              </a:lnSpc>
              <a:spcBef>
                <a:spcPts val="0"/>
              </a:spcBef>
              <a:spcAft>
                <a:spcPts val="1200"/>
              </a:spcAft>
            </a:pPr>
            <a:r>
              <a:rPr lang="es-419" dirty="0"/>
              <a:t>Percibir similitudes y diferencias</a:t>
            </a:r>
          </a:p>
          <a:p>
            <a:pPr>
              <a:lnSpc>
                <a:spcPct val="107000"/>
              </a:lnSpc>
              <a:spcBef>
                <a:spcPts val="0"/>
              </a:spcBef>
              <a:spcAft>
                <a:spcPts val="1200"/>
              </a:spcAft>
            </a:pPr>
            <a:r>
              <a:rPr lang="es-419" dirty="0"/>
              <a:t>Clasificar formas</a:t>
            </a:r>
          </a:p>
          <a:p>
            <a:pPr>
              <a:lnSpc>
                <a:spcPct val="107000"/>
              </a:lnSpc>
              <a:spcBef>
                <a:spcPts val="0"/>
              </a:spcBef>
              <a:spcAft>
                <a:spcPts val="1200"/>
              </a:spcAft>
            </a:pPr>
            <a:r>
              <a:rPr lang="es-419" dirty="0"/>
              <a:t>Nombrar formas</a:t>
            </a:r>
            <a:endParaRPr lang="en-US" dirty="0"/>
          </a:p>
        </p:txBody>
      </p:sp>
      <p:pic>
        <p:nvPicPr>
          <p:cNvPr id="7" name="Content Placeholder 2">
            <a:extLst>
              <a:ext uri="{FF2B5EF4-FFF2-40B4-BE49-F238E27FC236}">
                <a16:creationId xmlns:a16="http://schemas.microsoft.com/office/drawing/2014/main" id="{51F6793A-B084-F018-A1CE-9CE27751C84F}"/>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93471" y="958309"/>
            <a:ext cx="5904825" cy="5286819"/>
          </a:xfrm>
          <a:prstGeom prst="rect">
            <a:avLst/>
          </a:prstGeom>
        </p:spPr>
      </p:pic>
    </p:spTree>
    <p:extLst>
      <p:ext uri="{BB962C8B-B14F-4D97-AF65-F5344CB8AC3E}">
        <p14:creationId xmlns:p14="http://schemas.microsoft.com/office/powerpoint/2010/main" val="1546368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59B8ED-6A6C-D3AB-328F-22F48F2812CD}"/>
              </a:ext>
            </a:extLst>
          </p:cNvPr>
          <p:cNvSpPr>
            <a:spLocks noGrp="1"/>
          </p:cNvSpPr>
          <p:nvPr>
            <p:ph type="title"/>
          </p:nvPr>
        </p:nvSpPr>
        <p:spPr>
          <a:xfrm>
            <a:off x="736600" y="2603734"/>
            <a:ext cx="6005945" cy="1421928"/>
          </a:xfrm>
        </p:spPr>
        <p:txBody>
          <a:bodyPr/>
          <a:lstStyle/>
          <a:p>
            <a:r>
              <a:rPr lang="es-419" dirty="0"/>
              <a:t>Apoyo al aprendizaje de formas</a:t>
            </a:r>
            <a:endParaRPr lang="en-US" dirty="0"/>
          </a:p>
        </p:txBody>
      </p:sp>
    </p:spTree>
    <p:extLst>
      <p:ext uri="{BB962C8B-B14F-4D97-AF65-F5344CB8AC3E}">
        <p14:creationId xmlns:p14="http://schemas.microsoft.com/office/powerpoint/2010/main" val="3921456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1FBC09-D734-FEBC-4A8B-0FAE39E586A6}"/>
              </a:ext>
            </a:extLst>
          </p:cNvPr>
          <p:cNvSpPr>
            <a:spLocks noGrp="1"/>
          </p:cNvSpPr>
          <p:nvPr>
            <p:ph type="title"/>
          </p:nvPr>
        </p:nvSpPr>
        <p:spPr>
          <a:xfrm>
            <a:off x="851646" y="237744"/>
            <a:ext cx="10834075" cy="480131"/>
          </a:xfrm>
        </p:spPr>
        <p:txBody>
          <a:bodyPr/>
          <a:lstStyle/>
          <a:p>
            <a:r>
              <a:rPr lang="es-ES_tradnl" sz="2800" b="1" dirty="0">
                <a:latin typeface="Montserrat" panose="00000500000000000000" pitchFamily="50" charset="0"/>
              </a:rPr>
              <a:t>Explorar: Oportunidades diarias para explorar formas </a:t>
            </a:r>
            <a:endParaRPr lang="en-US" dirty="0"/>
          </a:p>
        </p:txBody>
      </p:sp>
      <p:sp>
        <p:nvSpPr>
          <p:cNvPr id="5" name="Content Placeholder 4">
            <a:extLst>
              <a:ext uri="{FF2B5EF4-FFF2-40B4-BE49-F238E27FC236}">
                <a16:creationId xmlns:a16="http://schemas.microsoft.com/office/drawing/2014/main" id="{1AF0FEEF-D79C-9DC0-4318-C39F661FDCB3}"/>
              </a:ext>
            </a:extLst>
          </p:cNvPr>
          <p:cNvSpPr>
            <a:spLocks noGrp="1"/>
          </p:cNvSpPr>
          <p:nvPr>
            <p:ph idx="1"/>
          </p:nvPr>
        </p:nvSpPr>
        <p:spPr>
          <a:xfrm>
            <a:off x="559982" y="4696748"/>
            <a:ext cx="2622979" cy="507831"/>
          </a:xfrm>
        </p:spPr>
        <p:txBody>
          <a:bodyPr>
            <a:normAutofit/>
          </a:bodyPr>
          <a:lstStyle/>
          <a:p>
            <a:pPr marL="0" indent="0" algn="ctr">
              <a:lnSpc>
                <a:spcPct val="100000"/>
              </a:lnSpc>
              <a:spcBef>
                <a:spcPts val="0"/>
              </a:spcBef>
              <a:buNone/>
            </a:pPr>
            <a:r>
              <a:rPr lang="es-ES_tradnl" sz="2200" dirty="0"/>
              <a:t>Rutinas</a:t>
            </a:r>
          </a:p>
        </p:txBody>
      </p:sp>
      <p:pic>
        <p:nvPicPr>
          <p:cNvPr id="6" name="Content Placeholder 6">
            <a:extLst>
              <a:ext uri="{FF2B5EF4-FFF2-40B4-BE49-F238E27FC236}">
                <a16:creationId xmlns:a16="http://schemas.microsoft.com/office/drawing/2014/main" id="{129BC901-832D-27DE-B3C6-AB2D9B117707}"/>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59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rot="16200000">
            <a:off x="244829" y="1633872"/>
            <a:ext cx="3253285" cy="2622977"/>
          </a:xfrm>
          <a:prstGeom prst="rect">
            <a:avLst/>
          </a:prstGeom>
        </p:spPr>
      </p:pic>
      <p:pic>
        <p:nvPicPr>
          <p:cNvPr id="7" name="Picture 6">
            <a:extLst>
              <a:ext uri="{FF2B5EF4-FFF2-40B4-BE49-F238E27FC236}">
                <a16:creationId xmlns:a16="http://schemas.microsoft.com/office/drawing/2014/main" id="{5D838E41-B728-A579-1AEF-C5FBFEE9F200}"/>
              </a:ext>
              <a:ext uri="{C183D7F6-B498-43B3-948B-1728B52AA6E4}">
                <adec:decorative xmlns:adec="http://schemas.microsoft.com/office/drawing/2017/decorative" val="1"/>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a:ext>
            </a:extLst>
          </a:blip>
          <a:srcRect/>
          <a:stretch/>
        </p:blipFill>
        <p:spPr>
          <a:xfrm>
            <a:off x="3392623" y="1318716"/>
            <a:ext cx="2603439" cy="3253286"/>
          </a:xfrm>
          <a:prstGeom prst="rect">
            <a:avLst/>
          </a:prstGeom>
        </p:spPr>
      </p:pic>
      <p:pic>
        <p:nvPicPr>
          <p:cNvPr id="8" name="Picture 7">
            <a:extLst>
              <a:ext uri="{FF2B5EF4-FFF2-40B4-BE49-F238E27FC236}">
                <a16:creationId xmlns:a16="http://schemas.microsoft.com/office/drawing/2014/main" id="{E42B5E03-3D93-60DB-366F-07C04DCB2190}"/>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205724" y="1318716"/>
            <a:ext cx="2603439" cy="3253286"/>
          </a:xfrm>
          <a:prstGeom prst="rect">
            <a:avLst/>
          </a:prstGeom>
        </p:spPr>
      </p:pic>
      <p:pic>
        <p:nvPicPr>
          <p:cNvPr id="9" name="06READING TIME.jpg">
            <a:extLst>
              <a:ext uri="{FF2B5EF4-FFF2-40B4-BE49-F238E27FC236}">
                <a16:creationId xmlns:a16="http://schemas.microsoft.com/office/drawing/2014/main" id="{CC0F29BA-2290-88BC-77F0-21776C277255}"/>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018824" y="1318716"/>
            <a:ext cx="2603439" cy="3253286"/>
          </a:xfrm>
          <a:prstGeom prst="rect">
            <a:avLst/>
          </a:prstGeom>
          <a:ln w="12700" cap="flat">
            <a:noFill/>
            <a:miter lim="400000"/>
          </a:ln>
          <a:effectLst/>
        </p:spPr>
      </p:pic>
      <p:sp>
        <p:nvSpPr>
          <p:cNvPr id="10" name="Content Placeholder 4">
            <a:extLst>
              <a:ext uri="{FF2B5EF4-FFF2-40B4-BE49-F238E27FC236}">
                <a16:creationId xmlns:a16="http://schemas.microsoft.com/office/drawing/2014/main" id="{05CF9204-824A-877A-81E5-E5E06C9AA67A}"/>
              </a:ext>
            </a:extLst>
          </p:cNvPr>
          <p:cNvSpPr txBox="1">
            <a:spLocks/>
          </p:cNvSpPr>
          <p:nvPr/>
        </p:nvSpPr>
        <p:spPr>
          <a:xfrm>
            <a:off x="3373083" y="4699132"/>
            <a:ext cx="2622979" cy="50783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2078B0"/>
              </a:buClr>
              <a:buFont typeface="Arial" panose="020B0604020202020204" pitchFamily="34" charset="0"/>
              <a:buChar char="•"/>
              <a:defRPr sz="2800" kern="1200">
                <a:solidFill>
                  <a:srgbClr val="0F173D"/>
                </a:solidFill>
                <a:latin typeface="Montserrat" pitchFamily="2" charset="77"/>
                <a:ea typeface="+mn-ea"/>
                <a:cs typeface="+mn-cs"/>
              </a:defRPr>
            </a:lvl1pPr>
            <a:lvl2pPr marL="685800" indent="-228600" algn="l" defTabSz="914400" rtl="0" eaLnBrk="1" latinLnBrk="0" hangingPunct="1">
              <a:lnSpc>
                <a:spcPct val="90000"/>
              </a:lnSpc>
              <a:spcBef>
                <a:spcPts val="500"/>
              </a:spcBef>
              <a:buClr>
                <a:srgbClr val="2078B0"/>
              </a:buClr>
              <a:buFont typeface="Arial" panose="020B0604020202020204" pitchFamily="34" charset="0"/>
              <a:buChar char="•"/>
              <a:defRPr sz="2400" kern="1200">
                <a:solidFill>
                  <a:srgbClr val="0F173D"/>
                </a:solidFill>
                <a:latin typeface="Montserrat" pitchFamily="2" charset="77"/>
                <a:ea typeface="+mn-ea"/>
                <a:cs typeface="+mn-cs"/>
              </a:defRPr>
            </a:lvl2pPr>
            <a:lvl3pPr marL="1143000" indent="-228600" algn="l" defTabSz="914400" rtl="0" eaLnBrk="1" latinLnBrk="0" hangingPunct="1">
              <a:lnSpc>
                <a:spcPct val="90000"/>
              </a:lnSpc>
              <a:spcBef>
                <a:spcPts val="500"/>
              </a:spcBef>
              <a:buClr>
                <a:srgbClr val="2078B0"/>
              </a:buClr>
              <a:buFont typeface="Arial" panose="020B0604020202020204" pitchFamily="34" charset="0"/>
              <a:buChar char="•"/>
              <a:defRPr sz="2000" kern="1200">
                <a:solidFill>
                  <a:srgbClr val="0F173D"/>
                </a:solidFill>
                <a:latin typeface="Montserrat" pitchFamily="2" charset="77"/>
                <a:ea typeface="+mn-ea"/>
                <a:cs typeface="+mn-cs"/>
              </a:defRPr>
            </a:lvl3pPr>
            <a:lvl4pPr marL="1600200" indent="-228600" algn="l" defTabSz="914400" rtl="0" eaLnBrk="1" latinLnBrk="0" hangingPunct="1">
              <a:lnSpc>
                <a:spcPct val="90000"/>
              </a:lnSpc>
              <a:spcBef>
                <a:spcPts val="500"/>
              </a:spcBef>
              <a:buClr>
                <a:srgbClr val="2078B0"/>
              </a:buClr>
              <a:buFont typeface="Arial" panose="020B0604020202020204" pitchFamily="34" charset="0"/>
              <a:buChar char="•"/>
              <a:defRPr sz="1800" kern="1200">
                <a:solidFill>
                  <a:srgbClr val="0F173D"/>
                </a:solidFill>
                <a:latin typeface="Montserrat" pitchFamily="2" charset="77"/>
                <a:ea typeface="+mn-ea"/>
                <a:cs typeface="+mn-cs"/>
              </a:defRPr>
            </a:lvl4pPr>
            <a:lvl5pPr marL="2057400" indent="-228600" algn="l" defTabSz="914400" rtl="0" eaLnBrk="1" latinLnBrk="0" hangingPunct="1">
              <a:lnSpc>
                <a:spcPct val="90000"/>
              </a:lnSpc>
              <a:spcBef>
                <a:spcPts val="500"/>
              </a:spcBef>
              <a:buClr>
                <a:srgbClr val="2078B0"/>
              </a:buClr>
              <a:buFont typeface="Arial" panose="020B0604020202020204" pitchFamily="34" charset="0"/>
              <a:buChar char="•"/>
              <a:defRPr sz="1800" kern="1200">
                <a:solidFill>
                  <a:srgbClr val="0F173D"/>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s-ES_tradnl" dirty="0"/>
              <a:t>Tiempo de juego</a:t>
            </a:r>
          </a:p>
        </p:txBody>
      </p:sp>
      <p:sp>
        <p:nvSpPr>
          <p:cNvPr id="11" name="Content Placeholder 4">
            <a:extLst>
              <a:ext uri="{FF2B5EF4-FFF2-40B4-BE49-F238E27FC236}">
                <a16:creationId xmlns:a16="http://schemas.microsoft.com/office/drawing/2014/main" id="{C8380A5A-5022-7CA7-C0E2-8365F8CC91D7}"/>
              </a:ext>
            </a:extLst>
          </p:cNvPr>
          <p:cNvSpPr txBox="1">
            <a:spLocks/>
          </p:cNvSpPr>
          <p:nvPr/>
        </p:nvSpPr>
        <p:spPr>
          <a:xfrm>
            <a:off x="6186184" y="4696748"/>
            <a:ext cx="2622979" cy="5078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2078B0"/>
              </a:buClr>
              <a:buFont typeface="Arial" panose="020B0604020202020204" pitchFamily="34" charset="0"/>
              <a:buChar char="•"/>
              <a:defRPr sz="2800" kern="1200">
                <a:solidFill>
                  <a:srgbClr val="0F173D"/>
                </a:solidFill>
                <a:latin typeface="Montserrat" pitchFamily="2" charset="77"/>
                <a:ea typeface="+mn-ea"/>
                <a:cs typeface="+mn-cs"/>
              </a:defRPr>
            </a:lvl1pPr>
            <a:lvl2pPr marL="685800" indent="-228600" algn="l" defTabSz="914400" rtl="0" eaLnBrk="1" latinLnBrk="0" hangingPunct="1">
              <a:lnSpc>
                <a:spcPct val="90000"/>
              </a:lnSpc>
              <a:spcBef>
                <a:spcPts val="500"/>
              </a:spcBef>
              <a:buClr>
                <a:srgbClr val="2078B0"/>
              </a:buClr>
              <a:buFont typeface="Arial" panose="020B0604020202020204" pitchFamily="34" charset="0"/>
              <a:buChar char="•"/>
              <a:defRPr sz="2400" kern="1200">
                <a:solidFill>
                  <a:srgbClr val="0F173D"/>
                </a:solidFill>
                <a:latin typeface="Montserrat" pitchFamily="2" charset="77"/>
                <a:ea typeface="+mn-ea"/>
                <a:cs typeface="+mn-cs"/>
              </a:defRPr>
            </a:lvl2pPr>
            <a:lvl3pPr marL="1143000" indent="-228600" algn="l" defTabSz="914400" rtl="0" eaLnBrk="1" latinLnBrk="0" hangingPunct="1">
              <a:lnSpc>
                <a:spcPct val="90000"/>
              </a:lnSpc>
              <a:spcBef>
                <a:spcPts val="500"/>
              </a:spcBef>
              <a:buClr>
                <a:srgbClr val="2078B0"/>
              </a:buClr>
              <a:buFont typeface="Arial" panose="020B0604020202020204" pitchFamily="34" charset="0"/>
              <a:buChar char="•"/>
              <a:defRPr sz="2000" kern="1200">
                <a:solidFill>
                  <a:srgbClr val="0F173D"/>
                </a:solidFill>
                <a:latin typeface="Montserrat" pitchFamily="2" charset="77"/>
                <a:ea typeface="+mn-ea"/>
                <a:cs typeface="+mn-cs"/>
              </a:defRPr>
            </a:lvl3pPr>
            <a:lvl4pPr marL="1600200" indent="-228600" algn="l" defTabSz="914400" rtl="0" eaLnBrk="1" latinLnBrk="0" hangingPunct="1">
              <a:lnSpc>
                <a:spcPct val="90000"/>
              </a:lnSpc>
              <a:spcBef>
                <a:spcPts val="500"/>
              </a:spcBef>
              <a:buClr>
                <a:srgbClr val="2078B0"/>
              </a:buClr>
              <a:buFont typeface="Arial" panose="020B0604020202020204" pitchFamily="34" charset="0"/>
              <a:buChar char="•"/>
              <a:defRPr sz="1800" kern="1200">
                <a:solidFill>
                  <a:srgbClr val="0F173D"/>
                </a:solidFill>
                <a:latin typeface="Montserrat" pitchFamily="2" charset="77"/>
                <a:ea typeface="+mn-ea"/>
                <a:cs typeface="+mn-cs"/>
              </a:defRPr>
            </a:lvl4pPr>
            <a:lvl5pPr marL="2057400" indent="-228600" algn="l" defTabSz="914400" rtl="0" eaLnBrk="1" latinLnBrk="0" hangingPunct="1">
              <a:lnSpc>
                <a:spcPct val="90000"/>
              </a:lnSpc>
              <a:spcBef>
                <a:spcPts val="500"/>
              </a:spcBef>
              <a:buClr>
                <a:srgbClr val="2078B0"/>
              </a:buClr>
              <a:buFont typeface="Arial" panose="020B0604020202020204" pitchFamily="34" charset="0"/>
              <a:buChar char="•"/>
              <a:defRPr sz="1800" kern="1200">
                <a:solidFill>
                  <a:srgbClr val="0F173D"/>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s-ES_tradnl" sz="2200" dirty="0"/>
              <a:t>Tiempo afuera</a:t>
            </a:r>
          </a:p>
        </p:txBody>
      </p:sp>
      <p:sp>
        <p:nvSpPr>
          <p:cNvPr id="12" name="Content Placeholder 4">
            <a:extLst>
              <a:ext uri="{FF2B5EF4-FFF2-40B4-BE49-F238E27FC236}">
                <a16:creationId xmlns:a16="http://schemas.microsoft.com/office/drawing/2014/main" id="{C2399011-A0BD-BC6A-F19D-99B4FF1D752B}"/>
              </a:ext>
            </a:extLst>
          </p:cNvPr>
          <p:cNvSpPr txBox="1">
            <a:spLocks/>
          </p:cNvSpPr>
          <p:nvPr/>
        </p:nvSpPr>
        <p:spPr>
          <a:xfrm>
            <a:off x="8999284" y="4696748"/>
            <a:ext cx="2686437" cy="50783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2078B0"/>
              </a:buClr>
              <a:buFont typeface="Arial" panose="020B0604020202020204" pitchFamily="34" charset="0"/>
              <a:buChar char="•"/>
              <a:defRPr sz="2800" kern="1200">
                <a:solidFill>
                  <a:srgbClr val="0F173D"/>
                </a:solidFill>
                <a:latin typeface="Montserrat" pitchFamily="2" charset="77"/>
                <a:ea typeface="+mn-ea"/>
                <a:cs typeface="+mn-cs"/>
              </a:defRPr>
            </a:lvl1pPr>
            <a:lvl2pPr marL="685800" indent="-228600" algn="l" defTabSz="914400" rtl="0" eaLnBrk="1" latinLnBrk="0" hangingPunct="1">
              <a:lnSpc>
                <a:spcPct val="90000"/>
              </a:lnSpc>
              <a:spcBef>
                <a:spcPts val="500"/>
              </a:spcBef>
              <a:buClr>
                <a:srgbClr val="2078B0"/>
              </a:buClr>
              <a:buFont typeface="Arial" panose="020B0604020202020204" pitchFamily="34" charset="0"/>
              <a:buChar char="•"/>
              <a:defRPr sz="2400" kern="1200">
                <a:solidFill>
                  <a:srgbClr val="0F173D"/>
                </a:solidFill>
                <a:latin typeface="Montserrat" pitchFamily="2" charset="77"/>
                <a:ea typeface="+mn-ea"/>
                <a:cs typeface="+mn-cs"/>
              </a:defRPr>
            </a:lvl2pPr>
            <a:lvl3pPr marL="1143000" indent="-228600" algn="l" defTabSz="914400" rtl="0" eaLnBrk="1" latinLnBrk="0" hangingPunct="1">
              <a:lnSpc>
                <a:spcPct val="90000"/>
              </a:lnSpc>
              <a:spcBef>
                <a:spcPts val="500"/>
              </a:spcBef>
              <a:buClr>
                <a:srgbClr val="2078B0"/>
              </a:buClr>
              <a:buFont typeface="Arial" panose="020B0604020202020204" pitchFamily="34" charset="0"/>
              <a:buChar char="•"/>
              <a:defRPr sz="2000" kern="1200">
                <a:solidFill>
                  <a:srgbClr val="0F173D"/>
                </a:solidFill>
                <a:latin typeface="Montserrat" pitchFamily="2" charset="77"/>
                <a:ea typeface="+mn-ea"/>
                <a:cs typeface="+mn-cs"/>
              </a:defRPr>
            </a:lvl3pPr>
            <a:lvl4pPr marL="1600200" indent="-228600" algn="l" defTabSz="914400" rtl="0" eaLnBrk="1" latinLnBrk="0" hangingPunct="1">
              <a:lnSpc>
                <a:spcPct val="90000"/>
              </a:lnSpc>
              <a:spcBef>
                <a:spcPts val="500"/>
              </a:spcBef>
              <a:buClr>
                <a:srgbClr val="2078B0"/>
              </a:buClr>
              <a:buFont typeface="Arial" panose="020B0604020202020204" pitchFamily="34" charset="0"/>
              <a:buChar char="•"/>
              <a:defRPr sz="1800" kern="1200">
                <a:solidFill>
                  <a:srgbClr val="0F173D"/>
                </a:solidFill>
                <a:latin typeface="Montserrat" pitchFamily="2" charset="77"/>
                <a:ea typeface="+mn-ea"/>
                <a:cs typeface="+mn-cs"/>
              </a:defRPr>
            </a:lvl4pPr>
            <a:lvl5pPr marL="2057400" indent="-228600" algn="l" defTabSz="914400" rtl="0" eaLnBrk="1" latinLnBrk="0" hangingPunct="1">
              <a:lnSpc>
                <a:spcPct val="90000"/>
              </a:lnSpc>
              <a:spcBef>
                <a:spcPts val="500"/>
              </a:spcBef>
              <a:buClr>
                <a:srgbClr val="2078B0"/>
              </a:buClr>
              <a:buFont typeface="Arial" panose="020B0604020202020204" pitchFamily="34" charset="0"/>
              <a:buChar char="•"/>
              <a:defRPr sz="1800" kern="1200">
                <a:solidFill>
                  <a:srgbClr val="0F173D"/>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Arial" panose="020B0604020202020204" pitchFamily="34" charset="0"/>
              <a:buNone/>
            </a:pPr>
            <a:r>
              <a:rPr lang="es-ES_tradnl" dirty="0"/>
              <a:t>Tiempo de lectura</a:t>
            </a:r>
          </a:p>
        </p:txBody>
      </p:sp>
    </p:spTree>
    <p:extLst>
      <p:ext uri="{BB962C8B-B14F-4D97-AF65-F5344CB8AC3E}">
        <p14:creationId xmlns:p14="http://schemas.microsoft.com/office/powerpoint/2010/main" val="3292584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6EB8-D790-F248-626B-9E590DA0686B}"/>
              </a:ext>
            </a:extLst>
          </p:cNvPr>
          <p:cNvSpPr>
            <a:spLocks noGrp="1"/>
          </p:cNvSpPr>
          <p:nvPr>
            <p:ph type="title"/>
          </p:nvPr>
        </p:nvSpPr>
        <p:spPr/>
        <p:txBody>
          <a:bodyPr/>
          <a:lstStyle/>
          <a:p>
            <a:r>
              <a:rPr lang="es-ES_tradnl" sz="2800" b="1" dirty="0">
                <a:latin typeface="Montserrat"/>
              </a:rPr>
              <a:t>Explorar:</a:t>
            </a:r>
            <a:r>
              <a:rPr lang="es-ES_tradnl" sz="2800" dirty="0">
                <a:latin typeface="Montserrat"/>
              </a:rPr>
              <a:t> </a:t>
            </a:r>
            <a:r>
              <a:rPr lang="es-ES_tradnl" sz="2800" dirty="0">
                <a:latin typeface="Montserrat Medium"/>
              </a:rPr>
              <a:t>Enfoque </a:t>
            </a:r>
            <a:r>
              <a:rPr lang="es-ES_tradnl" dirty="0">
                <a:latin typeface="Montserrat"/>
              </a:rPr>
              <a:t>M</a:t>
            </a:r>
            <a:r>
              <a:rPr lang="es-ES_tradnl" baseline="30000" dirty="0">
                <a:latin typeface="Montserrat"/>
              </a:rPr>
              <a:t>5</a:t>
            </a:r>
            <a:r>
              <a:rPr lang="es-ES_tradnl" dirty="0">
                <a:latin typeface="Montserrat"/>
              </a:rPr>
              <a:t> </a:t>
            </a:r>
            <a:r>
              <a:rPr lang="es-ES_tradnl" sz="2800" dirty="0">
                <a:latin typeface="Montserrat Medium"/>
              </a:rPr>
              <a:t>para las matemáticas tempranas</a:t>
            </a:r>
            <a:endParaRPr lang="en-US" dirty="0">
              <a:latin typeface="Montserrat Medium"/>
            </a:endParaRPr>
          </a:p>
        </p:txBody>
      </p:sp>
      <p:sp>
        <p:nvSpPr>
          <p:cNvPr id="3" name="Content Placeholder 2">
            <a:extLst>
              <a:ext uri="{FF2B5EF4-FFF2-40B4-BE49-F238E27FC236}">
                <a16:creationId xmlns:a16="http://schemas.microsoft.com/office/drawing/2014/main" id="{98EA4977-D4FE-0412-ECAD-B8C8C616BCC5}"/>
              </a:ext>
            </a:extLst>
          </p:cNvPr>
          <p:cNvSpPr>
            <a:spLocks noGrp="1"/>
          </p:cNvSpPr>
          <p:nvPr>
            <p:ph idx="1"/>
          </p:nvPr>
        </p:nvSpPr>
        <p:spPr>
          <a:xfrm>
            <a:off x="851647" y="1253331"/>
            <a:ext cx="10763704" cy="4351338"/>
          </a:xfrm>
        </p:spPr>
        <p:txBody>
          <a:bodyPr>
            <a:normAutofit/>
          </a:bodyPr>
          <a:lstStyle/>
          <a:p>
            <a:pPr>
              <a:lnSpc>
                <a:spcPct val="100000"/>
              </a:lnSpc>
              <a:spcBef>
                <a:spcPts val="0"/>
              </a:spcBef>
              <a:spcAft>
                <a:spcPts val="1800"/>
              </a:spcAft>
            </a:pPr>
            <a:r>
              <a:rPr lang="es-419" dirty="0"/>
              <a:t>Aprendizaje mutuo</a:t>
            </a:r>
          </a:p>
          <a:p>
            <a:pPr>
              <a:lnSpc>
                <a:spcPct val="100000"/>
              </a:lnSpc>
              <a:spcBef>
                <a:spcPts val="0"/>
              </a:spcBef>
              <a:spcAft>
                <a:spcPts val="1800"/>
              </a:spcAft>
            </a:pPr>
            <a:r>
              <a:rPr lang="es-419" dirty="0"/>
              <a:t>Investigaciones significativas </a:t>
            </a:r>
          </a:p>
          <a:p>
            <a:pPr>
              <a:lnSpc>
                <a:spcPct val="100000"/>
              </a:lnSpc>
              <a:spcBef>
                <a:spcPts val="0"/>
              </a:spcBef>
              <a:spcAft>
                <a:spcPts val="1800"/>
              </a:spcAft>
            </a:pPr>
            <a:r>
              <a:rPr lang="es-419" dirty="0"/>
              <a:t>Materiales y entorno de aprendizaje</a:t>
            </a:r>
          </a:p>
          <a:p>
            <a:pPr>
              <a:lnSpc>
                <a:spcPct val="100000"/>
              </a:lnSpc>
              <a:spcBef>
                <a:spcPts val="0"/>
              </a:spcBef>
              <a:spcAft>
                <a:spcPts val="1800"/>
              </a:spcAft>
            </a:pPr>
            <a:r>
              <a:rPr lang="es-419" dirty="0"/>
              <a:t>Vocabulario y discurso matemáticos</a:t>
            </a:r>
          </a:p>
          <a:p>
            <a:pPr>
              <a:lnSpc>
                <a:spcPct val="100000"/>
              </a:lnSpc>
              <a:spcBef>
                <a:spcPts val="0"/>
              </a:spcBef>
              <a:spcAft>
                <a:spcPts val="1800"/>
              </a:spcAft>
            </a:pPr>
            <a:r>
              <a:rPr lang="es-419" dirty="0"/>
              <a:t>Representaciones múltiples</a:t>
            </a:r>
            <a:endParaRPr lang="en-US" dirty="0"/>
          </a:p>
          <a:p>
            <a:pPr>
              <a:spcAft>
                <a:spcPts val="1800"/>
              </a:spcAft>
            </a:pPr>
            <a:endParaRPr lang="en-US" dirty="0">
              <a:latin typeface="Montserrat" panose="00000500000000000000" pitchFamily="50" charset="0"/>
            </a:endParaRPr>
          </a:p>
        </p:txBody>
      </p:sp>
    </p:spTree>
    <p:extLst>
      <p:ext uri="{BB962C8B-B14F-4D97-AF65-F5344CB8AC3E}">
        <p14:creationId xmlns:p14="http://schemas.microsoft.com/office/powerpoint/2010/main" val="614634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237130" y="1837113"/>
            <a:ext cx="4034118" cy="4110455"/>
          </a:xfrm>
        </p:spPr>
        <p:txBody>
          <a:bodyPr/>
          <a:lstStyle/>
          <a:p>
            <a:pPr algn="ctr"/>
            <a:r>
              <a:rPr lang="es-419" sz="4900" b="1" dirty="0">
                <a:latin typeface="Montserrat" panose="00000500000000000000" pitchFamily="2" charset="0"/>
              </a:rPr>
              <a:t>Observar: </a:t>
            </a:r>
            <a:br>
              <a:rPr lang="es-419" sz="4900" b="1" dirty="0">
                <a:latin typeface="Montserrat" panose="00000500000000000000" pitchFamily="2" charset="0"/>
              </a:rPr>
            </a:br>
            <a:r>
              <a:rPr lang="es-419" sz="4900" b="1" dirty="0">
                <a:latin typeface="Montserrat" panose="00000500000000000000" pitchFamily="2" charset="0"/>
              </a:rPr>
              <a:t>Apoyo al aprendizaje de formas</a:t>
            </a:r>
            <a:endParaRPr lang="en-US" sz="4800" dirty="0">
              <a:solidFill>
                <a:schemeClr val="bg1"/>
              </a:solidFill>
              <a:latin typeface="Montserrat" pitchFamily="2" charset="77"/>
            </a:endParaRPr>
          </a:p>
        </p:txBody>
      </p:sp>
      <p:pic>
        <p:nvPicPr>
          <p:cNvPr id="7" name="Content Placeholder 2">
            <a:extLst>
              <a:ext uri="{FF2B5EF4-FFF2-40B4-BE49-F238E27FC236}">
                <a16:creationId xmlns:a16="http://schemas.microsoft.com/office/drawing/2014/main" id="{5CEB4FC7-24DB-7AAF-E630-40FA3404119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1" y="711419"/>
            <a:ext cx="5488794" cy="4567856"/>
          </a:xfrm>
          <a:prstGeom prst="rect">
            <a:avLst/>
          </a:prstGeom>
        </p:spPr>
      </p:pic>
      <p:sp>
        <p:nvSpPr>
          <p:cNvPr id="9" name="Content Placeholder 5">
            <a:extLst>
              <a:ext uri="{FF2B5EF4-FFF2-40B4-BE49-F238E27FC236}">
                <a16:creationId xmlns:a16="http://schemas.microsoft.com/office/drawing/2014/main" id="{47830DF6-DE2F-4A8F-F0C6-A910B202BDDF}"/>
              </a:ext>
            </a:extLst>
          </p:cNvPr>
          <p:cNvSpPr txBox="1">
            <a:spLocks/>
          </p:cNvSpPr>
          <p:nvPr/>
        </p:nvSpPr>
        <p:spPr>
          <a:xfrm>
            <a:off x="6096002" y="5485653"/>
            <a:ext cx="5488793" cy="83559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rgbClr val="2078AE"/>
              </a:buClr>
              <a:buFont typeface="Arial" panose="020B0604020202020204" pitchFamily="34" charset="0"/>
              <a:buChar char="•"/>
              <a:defRPr sz="2800" kern="1200">
                <a:solidFill>
                  <a:srgbClr val="0F173D"/>
                </a:solidFill>
                <a:latin typeface="Montserrat" pitchFamily="2" charset="77"/>
                <a:ea typeface="+mn-ea"/>
                <a:cs typeface="+mn-cs"/>
              </a:defRPr>
            </a:lvl1pPr>
            <a:lvl2pPr marL="685800" indent="-228600" algn="l" defTabSz="914400" rtl="0" eaLnBrk="1" latinLnBrk="0" hangingPunct="1">
              <a:lnSpc>
                <a:spcPct val="90000"/>
              </a:lnSpc>
              <a:spcBef>
                <a:spcPts val="500"/>
              </a:spcBef>
              <a:buClr>
                <a:srgbClr val="2078AE"/>
              </a:buClr>
              <a:buFont typeface="Arial" panose="020B0604020202020204" pitchFamily="34" charset="0"/>
              <a:buChar char="•"/>
              <a:defRPr sz="2400" kern="1200">
                <a:solidFill>
                  <a:srgbClr val="0F173D"/>
                </a:solidFill>
                <a:latin typeface="Montserrat" pitchFamily="2" charset="77"/>
                <a:ea typeface="+mn-ea"/>
                <a:cs typeface="+mn-cs"/>
              </a:defRPr>
            </a:lvl2pPr>
            <a:lvl3pPr marL="1143000" indent="-228600" algn="l" defTabSz="914400" rtl="0" eaLnBrk="1" latinLnBrk="0" hangingPunct="1">
              <a:lnSpc>
                <a:spcPct val="90000"/>
              </a:lnSpc>
              <a:spcBef>
                <a:spcPts val="500"/>
              </a:spcBef>
              <a:buClr>
                <a:srgbClr val="2078AE"/>
              </a:buClr>
              <a:buFont typeface="Arial" panose="020B0604020202020204" pitchFamily="34" charset="0"/>
              <a:buChar char="•"/>
              <a:defRPr sz="2000" kern="1200">
                <a:solidFill>
                  <a:srgbClr val="0F173D"/>
                </a:solidFill>
                <a:latin typeface="Montserrat" pitchFamily="2" charset="77"/>
                <a:ea typeface="+mn-ea"/>
                <a:cs typeface="+mn-cs"/>
              </a:defRPr>
            </a:lvl3pPr>
            <a:lvl4pPr marL="16002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itchFamily="2" charset="77"/>
                <a:ea typeface="+mn-ea"/>
                <a:cs typeface="+mn-cs"/>
              </a:defRPr>
            </a:lvl4pPr>
            <a:lvl5pPr marL="2057400" indent="-228600" algn="l" defTabSz="914400" rtl="0" eaLnBrk="1" latinLnBrk="0" hangingPunct="1">
              <a:lnSpc>
                <a:spcPct val="90000"/>
              </a:lnSpc>
              <a:spcBef>
                <a:spcPts val="500"/>
              </a:spcBef>
              <a:buClr>
                <a:srgbClr val="2078AE"/>
              </a:buClr>
              <a:buFont typeface="Arial" panose="020B0604020202020204" pitchFamily="34" charset="0"/>
              <a:buChar char="•"/>
              <a:defRPr sz="1800" kern="1200">
                <a:solidFill>
                  <a:srgbClr val="0F173D"/>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38"/>
              </a:lnSpc>
              <a:spcBef>
                <a:spcPts val="338"/>
              </a:spcBef>
              <a:spcAft>
                <a:spcPts val="338"/>
              </a:spcAft>
              <a:buNone/>
            </a:pPr>
            <a:r>
              <a:rPr lang="es-ES_tradnl" sz="1400" b="1" u="sng" dirty="0">
                <a:solidFill>
                  <a:srgbClr val="444F9D"/>
                </a:solidFill>
                <a:effectLst/>
                <a:latin typeface="Montserrat ExtraLight" pitchFamily="2" charset="77"/>
                <a:hlinkClick r:id="rId4"/>
              </a:rPr>
              <a:t>Explorar formas con plastilina (18–36 meses)</a:t>
            </a:r>
            <a:r>
              <a:rPr lang="es-ES_tradnl" sz="1400" b="1" dirty="0">
                <a:solidFill>
                  <a:srgbClr val="444F9D"/>
                </a:solidFill>
                <a:effectLst/>
                <a:latin typeface="Montserrat ExtraLight" pitchFamily="2" charset="77"/>
                <a:hlinkClick r:id="rId4"/>
              </a:rPr>
              <a:t> </a:t>
            </a:r>
            <a:endParaRPr lang="es-ES_tradnl" sz="1400" dirty="0">
              <a:solidFill>
                <a:srgbClr val="444F9D"/>
              </a:solidFill>
              <a:effectLst/>
              <a:latin typeface="Montserrat ExtraLight" pitchFamily="2" charset="77"/>
            </a:endParaRPr>
          </a:p>
          <a:p>
            <a:pPr marL="0" indent="0">
              <a:lnSpc>
                <a:spcPts val="1238"/>
              </a:lnSpc>
              <a:spcAft>
                <a:spcPts val="338"/>
              </a:spcAft>
              <a:buNone/>
            </a:pPr>
            <a:r>
              <a:rPr lang="es-ES_tradnl" sz="1400" b="1" u="sng" dirty="0">
                <a:solidFill>
                  <a:srgbClr val="444F9D"/>
                </a:solidFill>
                <a:effectLst/>
                <a:latin typeface="Montserrat ExtraLight" pitchFamily="2" charset="77"/>
                <a:hlinkClick r:id="rId5"/>
              </a:rPr>
              <a:t>Explorar formas con plastilina (18–36 meses) - Versión AD</a:t>
            </a:r>
            <a:endParaRPr lang="es-ES_tradnl" sz="1400" dirty="0">
              <a:solidFill>
                <a:srgbClr val="444F9D"/>
              </a:solidFill>
              <a:effectLst/>
              <a:latin typeface="Montserrat ExtraLight" pitchFamily="2" charset="77"/>
            </a:endParaRPr>
          </a:p>
        </p:txBody>
      </p:sp>
    </p:spTree>
    <p:extLst>
      <p:ext uri="{BB962C8B-B14F-4D97-AF65-F5344CB8AC3E}">
        <p14:creationId xmlns:p14="http://schemas.microsoft.com/office/powerpoint/2010/main" val="4102728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FEB063-73B8-D2DD-FF1E-B4C4E581B36C}"/>
              </a:ext>
            </a:extLst>
          </p:cNvPr>
          <p:cNvSpPr>
            <a:spLocks noGrp="1"/>
          </p:cNvSpPr>
          <p:nvPr>
            <p:ph type="title" idx="4294967295"/>
          </p:nvPr>
        </p:nvSpPr>
        <p:spPr>
          <a:xfrm>
            <a:off x="176293" y="-499583"/>
            <a:ext cx="11839413" cy="352934"/>
          </a:xfrm>
        </p:spPr>
        <p:txBody>
          <a:bodyPr/>
          <a:lstStyle/>
          <a:p>
            <a:r>
              <a:rPr lang="es-419" sz="1200" b="1" kern="1200" dirty="0">
                <a:solidFill>
                  <a:srgbClr val="2078AE"/>
                </a:solidFill>
                <a:effectLst/>
                <a:latin typeface="Montserrat Medium" panose="00000600000000000000" pitchFamily="2" charset="0"/>
                <a:ea typeface="Calibri" panose="020F0502020204030204" pitchFamily="34" charset="0"/>
                <a:cs typeface="Times New Roman" panose="02020603050405020304" pitchFamily="18" charset="0"/>
              </a:rPr>
              <a:t>Agradecimientos</a:t>
            </a:r>
            <a:endParaRPr lang="en-US" dirty="0">
              <a:latin typeface="Montserrat Medium" panose="00000600000000000000" pitchFamily="2" charset="0"/>
            </a:endParaRPr>
          </a:p>
        </p:txBody>
      </p:sp>
      <p:pic>
        <p:nvPicPr>
          <p:cNvPr id="5" name="Picture 4" descr="Logotipos para el Superintendente de Escuelas del Condado de Fresno y Count Play Explore.">
            <a:extLst>
              <a:ext uri="{FF2B5EF4-FFF2-40B4-BE49-F238E27FC236}">
                <a16:creationId xmlns:a16="http://schemas.microsoft.com/office/drawing/2014/main" id="{E6188540-20AD-7EE0-3203-6C1EB4CC83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19278" y="1315109"/>
            <a:ext cx="5326941" cy="2004063"/>
          </a:xfrm>
          <a:prstGeom prst="rect">
            <a:avLst/>
          </a:prstGeom>
        </p:spPr>
      </p:pic>
      <p:sp>
        <p:nvSpPr>
          <p:cNvPr id="2" name="Rectangle 1">
            <a:extLst>
              <a:ext uri="{FF2B5EF4-FFF2-40B4-BE49-F238E27FC236}">
                <a16:creationId xmlns:a16="http://schemas.microsoft.com/office/drawing/2014/main" id="{E9563FD6-FEDA-87C7-707A-0CFB86F1C0EE}"/>
              </a:ext>
              <a:ext uri="{C183D7F6-B498-43B3-948B-1728B52AA6E4}">
                <adec:decorative xmlns:adec="http://schemas.microsoft.com/office/drawing/2017/decorative" val="1"/>
              </a:ext>
            </a:extLst>
          </p:cNvPr>
          <p:cNvSpPr/>
          <p:nvPr/>
        </p:nvSpPr>
        <p:spPr>
          <a:xfrm>
            <a:off x="1981202" y="3429001"/>
            <a:ext cx="8520330" cy="21910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Medium" panose="00000600000000000000" pitchFamily="2" charset="0"/>
            </a:endParaRPr>
          </a:p>
        </p:txBody>
      </p:sp>
      <p:sp>
        <p:nvSpPr>
          <p:cNvPr id="6" name="TextBox 5">
            <a:extLst>
              <a:ext uri="{FF2B5EF4-FFF2-40B4-BE49-F238E27FC236}">
                <a16:creationId xmlns:a16="http://schemas.microsoft.com/office/drawing/2014/main" id="{81CABAD6-EC21-471F-0425-8A1668D51311}"/>
              </a:ext>
            </a:extLst>
          </p:cNvPr>
          <p:cNvSpPr txBox="1"/>
          <p:nvPr/>
        </p:nvSpPr>
        <p:spPr>
          <a:xfrm>
            <a:off x="2210972" y="3623235"/>
            <a:ext cx="8060789" cy="1733167"/>
          </a:xfrm>
          <a:prstGeom prst="rect">
            <a:avLst/>
          </a:prstGeom>
          <a:noFill/>
        </p:spPr>
        <p:txBody>
          <a:bodyPr wrap="square" rtlCol="0">
            <a:spAutoFit/>
          </a:bodyPr>
          <a:lstStyle/>
          <a:p>
            <a:pPr>
              <a:lnSpc>
                <a:spcPts val="2600"/>
              </a:lnSpc>
            </a:pPr>
            <a:r>
              <a:rPr lang="en-US" sz="1800" dirty="0">
                <a:solidFill>
                  <a:schemeClr val="bg1"/>
                </a:solidFill>
                <a:effectLst/>
                <a:latin typeface="Montserrat Medium" panose="00000600000000000000" pitchFamily="2" charset="0"/>
                <a:ea typeface="Arial" panose="020B0604020202020204" pitchFamily="34" charset="0"/>
                <a:cs typeface="Times New Roman" panose="02020603050405020304" pitchFamily="18" charset="0"/>
              </a:rPr>
              <a:t>Count Play Explore </a:t>
            </a:r>
            <a:r>
              <a:rPr lang="es-ES_tradnl" sz="1800" dirty="0">
                <a:solidFill>
                  <a:schemeClr val="bg1"/>
                </a:solidFill>
                <a:effectLst/>
                <a:latin typeface="Montserrat Medium" panose="00000600000000000000" pitchFamily="2" charset="0"/>
                <a:ea typeface="Arial" panose="020B0604020202020204" pitchFamily="34" charset="0"/>
                <a:cs typeface="Times New Roman" panose="02020603050405020304" pitchFamily="18" charset="0"/>
              </a:rPr>
              <a:t>recursos de aprendizaje profesional es un producto del Superintendente</a:t>
            </a:r>
            <a:r>
              <a:rPr lang="es-ES_tradnl" dirty="0">
                <a:solidFill>
                  <a:schemeClr val="bg1"/>
                </a:solidFill>
                <a:latin typeface="Montserrat Medium" panose="00000600000000000000" pitchFamily="2" charset="0"/>
                <a:ea typeface="Arial" panose="020B0604020202020204" pitchFamily="34" charset="0"/>
                <a:cs typeface="Times New Roman" panose="02020603050405020304" pitchFamily="18" charset="0"/>
              </a:rPr>
              <a:t> </a:t>
            </a:r>
            <a:r>
              <a:rPr lang="es-ES_tradnl" sz="1800" dirty="0">
                <a:solidFill>
                  <a:schemeClr val="bg1"/>
                </a:solidFill>
                <a:effectLst/>
                <a:latin typeface="Montserrat Medium" panose="00000600000000000000" pitchFamily="2" charset="0"/>
                <a:ea typeface="Arial" panose="020B0604020202020204" pitchFamily="34" charset="0"/>
                <a:cs typeface="Times New Roman" panose="02020603050405020304" pitchFamily="18" charset="0"/>
              </a:rPr>
              <a:t>de Escuelas del Condado de Fresno, desarrollado en colaboración con WestEd y sus socios.  No están destinados a la distribución comercial, modificación no autorizada o uso fuera del ámbito de la educación profesional.</a:t>
            </a:r>
            <a:endParaRPr lang="es-ES_tradnl" sz="1800" dirty="0">
              <a:solidFill>
                <a:schemeClr val="bg1"/>
              </a:solidFill>
              <a:effectLst/>
              <a:latin typeface="Montserrat Medium" panose="00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7974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6EB8-D790-F248-626B-9E590DA0686B}"/>
              </a:ext>
            </a:extLst>
          </p:cNvPr>
          <p:cNvSpPr>
            <a:spLocks noGrp="1"/>
          </p:cNvSpPr>
          <p:nvPr>
            <p:ph type="title"/>
          </p:nvPr>
        </p:nvSpPr>
        <p:spPr/>
        <p:txBody>
          <a:bodyPr/>
          <a:lstStyle/>
          <a:p>
            <a:r>
              <a:rPr lang="es-419" b="1" dirty="0">
                <a:latin typeface="Montserrat" panose="00000500000000000000" pitchFamily="2" charset="0"/>
              </a:rPr>
              <a:t>Discutir: Apoyo al aprendizaje de formas</a:t>
            </a:r>
            <a:endParaRPr lang="en-US" dirty="0"/>
          </a:p>
        </p:txBody>
      </p:sp>
      <p:sp>
        <p:nvSpPr>
          <p:cNvPr id="3" name="Content Placeholder 2">
            <a:extLst>
              <a:ext uri="{FF2B5EF4-FFF2-40B4-BE49-F238E27FC236}">
                <a16:creationId xmlns:a16="http://schemas.microsoft.com/office/drawing/2014/main" id="{98EA4977-D4FE-0412-ECAD-B8C8C616BCC5}"/>
              </a:ext>
            </a:extLst>
          </p:cNvPr>
          <p:cNvSpPr>
            <a:spLocks noGrp="1"/>
          </p:cNvSpPr>
          <p:nvPr>
            <p:ph idx="1"/>
          </p:nvPr>
        </p:nvSpPr>
        <p:spPr>
          <a:xfrm>
            <a:off x="851647" y="1253331"/>
            <a:ext cx="5054883" cy="4351338"/>
          </a:xfrm>
        </p:spPr>
        <p:txBody>
          <a:bodyPr>
            <a:normAutofit lnSpcReduction="10000"/>
          </a:bodyPr>
          <a:lstStyle/>
          <a:p>
            <a:pPr>
              <a:lnSpc>
                <a:spcPct val="100000"/>
              </a:lnSpc>
              <a:spcBef>
                <a:spcPts val="0"/>
              </a:spcBef>
              <a:spcAft>
                <a:spcPts val="1200"/>
              </a:spcAft>
            </a:pPr>
            <a:r>
              <a:rPr lang="es-419" dirty="0"/>
              <a:t>Aprendizaje mutuo</a:t>
            </a:r>
          </a:p>
          <a:p>
            <a:pPr>
              <a:lnSpc>
                <a:spcPct val="100000"/>
              </a:lnSpc>
              <a:spcBef>
                <a:spcPts val="0"/>
              </a:spcBef>
              <a:spcAft>
                <a:spcPts val="1200"/>
              </a:spcAft>
            </a:pPr>
            <a:r>
              <a:rPr lang="es-419" dirty="0"/>
              <a:t>Investigaciones significativas </a:t>
            </a:r>
          </a:p>
          <a:p>
            <a:pPr>
              <a:lnSpc>
                <a:spcPct val="100000"/>
              </a:lnSpc>
              <a:spcBef>
                <a:spcPts val="0"/>
              </a:spcBef>
              <a:spcAft>
                <a:spcPts val="1200"/>
              </a:spcAft>
            </a:pPr>
            <a:r>
              <a:rPr lang="es-419" dirty="0"/>
              <a:t>Materiales y entorno de aprendizaje</a:t>
            </a:r>
          </a:p>
          <a:p>
            <a:pPr>
              <a:lnSpc>
                <a:spcPct val="100000"/>
              </a:lnSpc>
              <a:spcBef>
                <a:spcPts val="0"/>
              </a:spcBef>
              <a:spcAft>
                <a:spcPts val="1200"/>
              </a:spcAft>
            </a:pPr>
            <a:r>
              <a:rPr lang="es-419" dirty="0"/>
              <a:t>Vocabulario y discurso matemáticos</a:t>
            </a:r>
          </a:p>
          <a:p>
            <a:pPr>
              <a:lnSpc>
                <a:spcPct val="100000"/>
              </a:lnSpc>
              <a:spcBef>
                <a:spcPts val="0"/>
              </a:spcBef>
              <a:spcAft>
                <a:spcPts val="1200"/>
              </a:spcAft>
            </a:pPr>
            <a:r>
              <a:rPr lang="es-419" dirty="0"/>
              <a:t>Representaciones múltiples</a:t>
            </a:r>
            <a:endParaRPr lang="en-US" dirty="0"/>
          </a:p>
        </p:txBody>
      </p:sp>
      <p:pic>
        <p:nvPicPr>
          <p:cNvPr id="5" name="Picture 4">
            <a:extLst>
              <a:ext uri="{FF2B5EF4-FFF2-40B4-BE49-F238E27FC236}">
                <a16:creationId xmlns:a16="http://schemas.microsoft.com/office/drawing/2014/main" id="{E353EFD9-532C-385A-E0B6-3B83463B80C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134666" y="1062681"/>
            <a:ext cx="5205687" cy="5205687"/>
          </a:xfrm>
          <a:prstGeom prst="rect">
            <a:avLst/>
          </a:prstGeom>
        </p:spPr>
      </p:pic>
    </p:spTree>
    <p:extLst>
      <p:ext uri="{BB962C8B-B14F-4D97-AF65-F5344CB8AC3E}">
        <p14:creationId xmlns:p14="http://schemas.microsoft.com/office/powerpoint/2010/main" val="481684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D6F58B-88B3-97E0-B1B6-2C91297F587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21084" y="674748"/>
            <a:ext cx="4256837" cy="5508847"/>
          </a:xfrm>
          <a:prstGeom prst="rect">
            <a:avLst/>
          </a:prstGeom>
          <a:ln>
            <a:solidFill>
              <a:schemeClr val="tx2"/>
            </a:solidFill>
          </a:ln>
        </p:spPr>
      </p:pic>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022649" y="1471353"/>
            <a:ext cx="4340148" cy="4107647"/>
          </a:xfrm>
        </p:spPr>
        <p:txBody>
          <a:bodyPr>
            <a:normAutofit fontScale="90000"/>
          </a:bodyPr>
          <a:lstStyle/>
          <a:p>
            <a:pPr algn="ctr"/>
            <a:r>
              <a:rPr lang="es-US" sz="4800" b="1" dirty="0">
                <a:latin typeface="Montserrat" panose="00000500000000000000" pitchFamily="2" charset="0"/>
              </a:rPr>
              <a:t>Explorar: Utilizar </a:t>
            </a:r>
            <a:r>
              <a:rPr lang="en-US" sz="4800" b="1" dirty="0">
                <a:solidFill>
                  <a:schemeClr val="bg1"/>
                </a:solidFill>
                <a:latin typeface="Montserrat" pitchFamily="2" charset="77"/>
              </a:rPr>
              <a:t>M</a:t>
            </a:r>
            <a:r>
              <a:rPr lang="en-US" sz="4800" b="1" baseline="30000" dirty="0">
                <a:solidFill>
                  <a:schemeClr val="bg1"/>
                </a:solidFill>
                <a:latin typeface="Montserrat" pitchFamily="2" charset="77"/>
              </a:rPr>
              <a:t>5</a:t>
            </a:r>
            <a:r>
              <a:rPr lang="en-US" sz="4800" b="1" dirty="0">
                <a:solidFill>
                  <a:schemeClr val="bg1"/>
                </a:solidFill>
                <a:latin typeface="Montserrat" pitchFamily="2" charset="77"/>
              </a:rPr>
              <a:t> </a:t>
            </a:r>
            <a:r>
              <a:rPr lang="es-US" sz="4800" b="1" dirty="0">
                <a:latin typeface="Montserrat" panose="00000500000000000000" pitchFamily="2" charset="0"/>
              </a:rPr>
              <a:t>para apoyar el aprendizaje sobre formas y espacio</a:t>
            </a:r>
            <a:endParaRPr lang="en-US" sz="4800" dirty="0">
              <a:solidFill>
                <a:schemeClr val="bg1"/>
              </a:solidFill>
              <a:latin typeface="Montserrat" pitchFamily="2" charset="77"/>
            </a:endParaRPr>
          </a:p>
        </p:txBody>
      </p:sp>
    </p:spTree>
    <p:extLst>
      <p:ext uri="{BB962C8B-B14F-4D97-AF65-F5344CB8AC3E}">
        <p14:creationId xmlns:p14="http://schemas.microsoft.com/office/powerpoint/2010/main" val="4110972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D8AA33F-621F-E52D-5428-702F4FB16A6E}"/>
              </a:ext>
            </a:extLst>
          </p:cNvPr>
          <p:cNvSpPr>
            <a:spLocks noGrp="1"/>
          </p:cNvSpPr>
          <p:nvPr>
            <p:ph type="title"/>
          </p:nvPr>
        </p:nvSpPr>
        <p:spPr>
          <a:xfrm>
            <a:off x="1055716" y="1529542"/>
            <a:ext cx="4223770" cy="4049458"/>
          </a:xfrm>
        </p:spPr>
        <p:txBody>
          <a:bodyPr>
            <a:normAutofit fontScale="90000"/>
          </a:bodyPr>
          <a:lstStyle/>
          <a:p>
            <a:pPr algn="ctr"/>
            <a:r>
              <a:rPr lang="es-ES_tradnl" b="1" dirty="0">
                <a:solidFill>
                  <a:schemeClr val="bg1"/>
                </a:solidFill>
                <a:latin typeface="Montserrat" pitchFamily="2" charset="77"/>
              </a:rPr>
              <a:t>Discutir: </a:t>
            </a:r>
            <a:r>
              <a:rPr lang="es-ES_tradnl" b="1" dirty="0">
                <a:latin typeface="Montserrat" panose="00000500000000000000" pitchFamily="2" charset="0"/>
              </a:rPr>
              <a:t>Utilizar </a:t>
            </a:r>
            <a:r>
              <a:rPr lang="es-ES_tradnl" b="1" dirty="0">
                <a:solidFill>
                  <a:schemeClr val="bg1"/>
                </a:solidFill>
                <a:latin typeface="Montserrat" pitchFamily="2" charset="77"/>
              </a:rPr>
              <a:t>M</a:t>
            </a:r>
            <a:r>
              <a:rPr lang="es-ES_tradnl" b="1" baseline="30000" dirty="0">
                <a:solidFill>
                  <a:schemeClr val="bg1"/>
                </a:solidFill>
                <a:latin typeface="Montserrat" pitchFamily="2" charset="77"/>
              </a:rPr>
              <a:t>5</a:t>
            </a:r>
            <a:r>
              <a:rPr lang="es-ES_tradnl" b="1" dirty="0">
                <a:solidFill>
                  <a:schemeClr val="bg1"/>
                </a:solidFill>
                <a:latin typeface="Montserrat" pitchFamily="2" charset="77"/>
              </a:rPr>
              <a:t> </a:t>
            </a:r>
            <a:r>
              <a:rPr lang="es-ES_tradnl" b="1" dirty="0">
                <a:latin typeface="Montserrat" panose="00000500000000000000" pitchFamily="2" charset="0"/>
              </a:rPr>
              <a:t>para apoyar el aprendizaje sobre formas y espacio</a:t>
            </a:r>
            <a:endParaRPr lang="en-US" dirty="0">
              <a:solidFill>
                <a:schemeClr val="bg1"/>
              </a:solidFill>
              <a:latin typeface="Montserrat" pitchFamily="2" charset="77"/>
            </a:endParaRPr>
          </a:p>
        </p:txBody>
      </p:sp>
      <p:pic>
        <p:nvPicPr>
          <p:cNvPr id="6" name="Content Placeholder 7">
            <a:extLst>
              <a:ext uri="{FF2B5EF4-FFF2-40B4-BE49-F238E27FC236}">
                <a16:creationId xmlns:a16="http://schemas.microsoft.com/office/drawing/2014/main" id="{60F642F0-DFC4-2813-142E-4B3C239A406D}"/>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6096000" y="690175"/>
            <a:ext cx="5257800" cy="5543550"/>
          </a:xfrm>
        </p:spPr>
      </p:pic>
    </p:spTree>
    <p:extLst>
      <p:ext uri="{BB962C8B-B14F-4D97-AF65-F5344CB8AC3E}">
        <p14:creationId xmlns:p14="http://schemas.microsoft.com/office/powerpoint/2010/main" val="3150502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60B0-0E16-05A3-1448-5954A4A73DD9}"/>
              </a:ext>
            </a:extLst>
          </p:cNvPr>
          <p:cNvSpPr>
            <a:spLocks noGrp="1"/>
          </p:cNvSpPr>
          <p:nvPr>
            <p:ph type="title"/>
          </p:nvPr>
        </p:nvSpPr>
        <p:spPr/>
        <p:txBody>
          <a:bodyPr/>
          <a:lstStyle/>
          <a:p>
            <a:r>
              <a:rPr lang="es-US" b="1" dirty="0">
                <a:latin typeface="Montserrat" panose="00000500000000000000" pitchFamily="2" charset="0"/>
              </a:rPr>
              <a:t>Reflexionar: aprender, preguntarse, hacer</a:t>
            </a:r>
            <a:endParaRPr lang="en-US" dirty="0"/>
          </a:p>
        </p:txBody>
      </p:sp>
      <p:sp>
        <p:nvSpPr>
          <p:cNvPr id="3" name="Content Placeholder 2">
            <a:extLst>
              <a:ext uri="{FF2B5EF4-FFF2-40B4-BE49-F238E27FC236}">
                <a16:creationId xmlns:a16="http://schemas.microsoft.com/office/drawing/2014/main" id="{898D983D-E3FD-50F8-F5A1-A77D97F6B6A8}"/>
              </a:ext>
            </a:extLst>
          </p:cNvPr>
          <p:cNvSpPr>
            <a:spLocks noGrp="1"/>
          </p:cNvSpPr>
          <p:nvPr>
            <p:ph idx="1"/>
          </p:nvPr>
        </p:nvSpPr>
        <p:spPr/>
        <p:txBody>
          <a:bodyPr/>
          <a:lstStyle/>
          <a:p>
            <a:pPr marL="0" indent="0">
              <a:buNone/>
            </a:pPr>
            <a:r>
              <a:rPr lang="es-419" dirty="0">
                <a:solidFill>
                  <a:srgbClr val="140A14"/>
                </a:solidFill>
                <a:cs typeface="Calibri"/>
              </a:rPr>
              <a:t>Identificar algo que usted</a:t>
            </a:r>
            <a:r>
              <a:rPr lang="en-US" dirty="0">
                <a:solidFill>
                  <a:srgbClr val="140A14"/>
                </a:solidFill>
                <a:cs typeface="Calibri"/>
              </a:rPr>
              <a:t>:</a:t>
            </a:r>
          </a:p>
          <a:p>
            <a:r>
              <a:rPr lang="es-ES_tradnl" dirty="0">
                <a:solidFill>
                  <a:srgbClr val="140A14"/>
                </a:solidFill>
                <a:cs typeface="Calibri"/>
              </a:rPr>
              <a:t>Aprendió</a:t>
            </a:r>
          </a:p>
          <a:p>
            <a:r>
              <a:rPr lang="es-ES_tradnl" dirty="0">
                <a:solidFill>
                  <a:srgbClr val="140A14"/>
                </a:solidFill>
                <a:cs typeface="Calibri"/>
              </a:rPr>
              <a:t>Se pregunta sobre</a:t>
            </a:r>
          </a:p>
          <a:p>
            <a:r>
              <a:rPr lang="es-ES_tradnl" dirty="0">
                <a:solidFill>
                  <a:srgbClr val="140A14"/>
                </a:solidFill>
                <a:cs typeface="Calibri"/>
              </a:rPr>
              <a:t>Quisiera hacer</a:t>
            </a:r>
            <a:endParaRPr lang="es-ES_tradnl" dirty="0">
              <a:solidFill>
                <a:srgbClr val="140A14"/>
              </a:solidFill>
            </a:endParaRPr>
          </a:p>
        </p:txBody>
      </p:sp>
    </p:spTree>
    <p:extLst>
      <p:ext uri="{BB962C8B-B14F-4D97-AF65-F5344CB8AC3E}">
        <p14:creationId xmlns:p14="http://schemas.microsoft.com/office/powerpoint/2010/main" val="1033648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US" dirty="0"/>
              <a:t>Objetivos de la sesión</a:t>
            </a:r>
            <a:endParaRPr lang="en-US" b="1" dirty="0">
              <a:solidFill>
                <a:schemeClr val="bg1"/>
              </a:solidFill>
              <a:latin typeface="Montserrat" pitchFamily="2" charset="77"/>
            </a:endParaRPr>
          </a:p>
        </p:txBody>
      </p:sp>
      <p:sp>
        <p:nvSpPr>
          <p:cNvPr id="3" name="Content Placeholder 2">
            <a:extLst>
              <a:ext uri="{FF2B5EF4-FFF2-40B4-BE49-F238E27FC236}">
                <a16:creationId xmlns:a16="http://schemas.microsoft.com/office/drawing/2014/main" id="{E1718584-69B8-5F62-20C4-A6C61F18891C}"/>
              </a:ext>
            </a:extLst>
          </p:cNvPr>
          <p:cNvSpPr>
            <a:spLocks noGrp="1"/>
          </p:cNvSpPr>
          <p:nvPr>
            <p:ph idx="1"/>
          </p:nvPr>
        </p:nvSpPr>
        <p:spPr/>
        <p:txBody>
          <a:bodyPr/>
          <a:lstStyle/>
          <a:p>
            <a:pPr>
              <a:buClr>
                <a:schemeClr val="tx2"/>
              </a:buClr>
            </a:pPr>
            <a:r>
              <a:rPr lang="es-419" dirty="0"/>
              <a:t>Describir como los bebés y niños pequeños aprenden sobre las formas.</a:t>
            </a:r>
          </a:p>
          <a:p>
            <a:pPr>
              <a:buClr>
                <a:schemeClr val="tx2"/>
              </a:buClr>
            </a:pPr>
            <a:r>
              <a:rPr lang="es-419" dirty="0"/>
              <a:t>Identificar maneras para apoyar el conocimiento y habilidades de geometría de los bebés y niños pequeños.</a:t>
            </a:r>
          </a:p>
        </p:txBody>
      </p:sp>
    </p:spTree>
    <p:extLst>
      <p:ext uri="{BB962C8B-B14F-4D97-AF65-F5344CB8AC3E}">
        <p14:creationId xmlns:p14="http://schemas.microsoft.com/office/powerpoint/2010/main" val="2687053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DBAB6266-7CCC-55A4-06F5-9979F152F49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85159" y="958309"/>
            <a:ext cx="5904824" cy="5339124"/>
          </a:xfrm>
          <a:prstGeom prst="rect">
            <a:avLst/>
          </a:prstGeom>
        </p:spPr>
      </p:pic>
      <p:sp>
        <p:nvSpPr>
          <p:cNvPr id="2" name="Title 1">
            <a:extLst>
              <a:ext uri="{FF2B5EF4-FFF2-40B4-BE49-F238E27FC236}">
                <a16:creationId xmlns:a16="http://schemas.microsoft.com/office/drawing/2014/main" id="{B486DEC9-E9EA-D8A1-28A8-F44B638758EE}"/>
              </a:ext>
            </a:extLst>
          </p:cNvPr>
          <p:cNvSpPr>
            <a:spLocks noGrp="1"/>
          </p:cNvSpPr>
          <p:nvPr>
            <p:ph type="title"/>
          </p:nvPr>
        </p:nvSpPr>
        <p:spPr>
          <a:xfrm>
            <a:off x="851647" y="52736"/>
            <a:ext cx="10834075" cy="507831"/>
          </a:xfrm>
        </p:spPr>
        <p:txBody>
          <a:bodyPr/>
          <a:lstStyle/>
          <a:p>
            <a:r>
              <a:rPr lang="es-US" b="1" dirty="0"/>
              <a:t>Reflexionar: </a:t>
            </a:r>
            <a:r>
              <a:rPr lang="es-US" dirty="0"/>
              <a:t>Cómo exploran las formas los bebés </a:t>
            </a:r>
            <a:r>
              <a:rPr lang="es-US" dirty="0">
                <a:cs typeface="Calibri"/>
              </a:rPr>
              <a:t>y niños pequeños</a:t>
            </a:r>
            <a:endParaRPr lang="en-US" dirty="0"/>
          </a:p>
        </p:txBody>
      </p:sp>
      <p:sp>
        <p:nvSpPr>
          <p:cNvPr id="3" name="Content Placeholder 2">
            <a:extLst>
              <a:ext uri="{FF2B5EF4-FFF2-40B4-BE49-F238E27FC236}">
                <a16:creationId xmlns:a16="http://schemas.microsoft.com/office/drawing/2014/main" id="{20023B83-FB4F-FCF1-DA20-E13F5DD9B238}"/>
              </a:ext>
            </a:extLst>
          </p:cNvPr>
          <p:cNvSpPr>
            <a:spLocks noGrp="1"/>
          </p:cNvSpPr>
          <p:nvPr>
            <p:ph idx="1"/>
          </p:nvPr>
        </p:nvSpPr>
        <p:spPr>
          <a:xfrm>
            <a:off x="851647" y="1253331"/>
            <a:ext cx="5046646" cy="4351338"/>
          </a:xfrm>
        </p:spPr>
        <p:txBody>
          <a:bodyPr/>
          <a:lstStyle/>
          <a:p>
            <a:pPr marL="0" indent="0">
              <a:buNone/>
            </a:pPr>
            <a:r>
              <a:rPr lang="es-419" dirty="0">
                <a:cs typeface="Calibri"/>
              </a:rPr>
              <a:t>¿Cuáles son algunas maneras en que los bebés y niños pequeños exploran las formas en su entorno?</a:t>
            </a:r>
            <a:endParaRPr lang="en-US" dirty="0">
              <a:cs typeface="Calibri"/>
            </a:endParaRPr>
          </a:p>
        </p:txBody>
      </p:sp>
    </p:spTree>
    <p:extLst>
      <p:ext uri="{BB962C8B-B14F-4D97-AF65-F5344CB8AC3E}">
        <p14:creationId xmlns:p14="http://schemas.microsoft.com/office/powerpoint/2010/main" val="623142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4A201E-44DB-D1CE-7BEA-DBCFDA52BF06}"/>
              </a:ext>
            </a:extLst>
          </p:cNvPr>
          <p:cNvSpPr>
            <a:spLocks noGrp="1"/>
          </p:cNvSpPr>
          <p:nvPr>
            <p:ph type="title"/>
          </p:nvPr>
        </p:nvSpPr>
        <p:spPr>
          <a:xfrm>
            <a:off x="736600" y="2603734"/>
            <a:ext cx="6005945" cy="1421928"/>
          </a:xfrm>
        </p:spPr>
        <p:txBody>
          <a:bodyPr/>
          <a:lstStyle/>
          <a:p>
            <a:r>
              <a:rPr lang="es-ES_tradnl" dirty="0"/>
              <a:t>Aprender </a:t>
            </a:r>
            <a:br>
              <a:rPr lang="es-ES_tradnl" dirty="0"/>
            </a:br>
            <a:r>
              <a:rPr lang="es-ES_tradnl" dirty="0"/>
              <a:t>sobre formas</a:t>
            </a:r>
            <a:endParaRPr lang="en-US" dirty="0"/>
          </a:p>
        </p:txBody>
      </p:sp>
    </p:spTree>
    <p:extLst>
      <p:ext uri="{BB962C8B-B14F-4D97-AF65-F5344CB8AC3E}">
        <p14:creationId xmlns:p14="http://schemas.microsoft.com/office/powerpoint/2010/main" val="2192892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60D3F-A267-B843-0456-DB38FD4B1357}"/>
              </a:ext>
            </a:extLst>
          </p:cNvPr>
          <p:cNvSpPr>
            <a:spLocks noGrp="1"/>
          </p:cNvSpPr>
          <p:nvPr>
            <p:ph type="title"/>
          </p:nvPr>
        </p:nvSpPr>
        <p:spPr>
          <a:xfrm>
            <a:off x="851646" y="47625"/>
            <a:ext cx="10834075" cy="923330"/>
          </a:xfrm>
        </p:spPr>
        <p:txBody>
          <a:bodyPr/>
          <a:lstStyle/>
          <a:p>
            <a:r>
              <a:rPr lang="es-419" dirty="0"/>
              <a:t>Fundamentos del aprendizaje de bebés y niños pequeños en California</a:t>
            </a:r>
            <a:endParaRPr lang="en-US" dirty="0"/>
          </a:p>
        </p:txBody>
      </p:sp>
      <p:sp>
        <p:nvSpPr>
          <p:cNvPr id="3" name="Content Placeholder 2">
            <a:extLst>
              <a:ext uri="{FF2B5EF4-FFF2-40B4-BE49-F238E27FC236}">
                <a16:creationId xmlns:a16="http://schemas.microsoft.com/office/drawing/2014/main" id="{661DA2D5-FD73-0201-3C44-B6C5CC5A6439}"/>
              </a:ext>
            </a:extLst>
          </p:cNvPr>
          <p:cNvSpPr>
            <a:spLocks noGrp="1"/>
          </p:cNvSpPr>
          <p:nvPr>
            <p:ph idx="1"/>
          </p:nvPr>
        </p:nvSpPr>
        <p:spPr>
          <a:xfrm>
            <a:off x="851646" y="1116970"/>
            <a:ext cx="10834075" cy="1516583"/>
          </a:xfrm>
        </p:spPr>
        <p:txBody>
          <a:bodyPr>
            <a:normAutofit/>
          </a:bodyPr>
          <a:lstStyle/>
          <a:p>
            <a:pPr marL="0" indent="0" algn="ctr">
              <a:buNone/>
            </a:pPr>
            <a:r>
              <a:rPr lang="es-ES_tradnl" b="1" dirty="0">
                <a:solidFill>
                  <a:schemeClr val="tx1"/>
                </a:solidFill>
                <a:latin typeface="Montserrat" panose="00000500000000000000" pitchFamily="50" charset="0"/>
              </a:rPr>
              <a:t>Fundamento: Clasificación</a:t>
            </a:r>
          </a:p>
          <a:p>
            <a:pPr marL="0" indent="0" algn="ctr">
              <a:buNone/>
            </a:pPr>
            <a:r>
              <a:rPr lang="es-US" sz="2400" spc="-10" dirty="0">
                <a:effectLst/>
                <a:latin typeface="Montserrat ExtraLight" pitchFamily="2" charset="77"/>
                <a:ea typeface="Calibri" panose="020F0502020204030204" pitchFamily="34" charset="0"/>
              </a:rPr>
              <a:t>Desarrollo de la capacidad de observar similitudes y diferencias entre objetos o personas, y clasificar objectos según sus características</a:t>
            </a:r>
            <a:r>
              <a:rPr lang="en-US" sz="2400" dirty="0">
                <a:effectLst/>
                <a:latin typeface="Montserrat ExtraLight" pitchFamily="2" charset="77"/>
              </a:rPr>
              <a:t> </a:t>
            </a:r>
            <a:r>
              <a:rPr lang="en-US" sz="2400" dirty="0">
                <a:solidFill>
                  <a:schemeClr val="tx1"/>
                </a:solidFill>
                <a:effectLst/>
                <a:latin typeface="Montserrat ExtraLight" pitchFamily="2" charset="77"/>
                <a:ea typeface="Calibri" panose="020F0502020204030204" pitchFamily="34" charset="0"/>
                <a:cs typeface="Arial" panose="020B0604020202020204" pitchFamily="34" charset="0"/>
              </a:rPr>
              <a:t>.</a:t>
            </a:r>
            <a:endParaRPr lang="en-US" sz="2400" dirty="0">
              <a:solidFill>
                <a:schemeClr val="tx1"/>
              </a:solidFill>
              <a:effectLst/>
              <a:latin typeface="Montserrat ExtraLight" pitchFamily="2" charset="77"/>
              <a:ea typeface="Calibri" panose="020F0502020204030204" pitchFamily="34" charset="0"/>
              <a:cs typeface="Times New Roman" panose="02020603050405020304" pitchFamily="18" charset="0"/>
            </a:endParaRPr>
          </a:p>
        </p:txBody>
      </p:sp>
      <p:graphicFrame>
        <p:nvGraphicFramePr>
          <p:cNvPr id="5" name="Table 10">
            <a:extLst>
              <a:ext uri="{FF2B5EF4-FFF2-40B4-BE49-F238E27FC236}">
                <a16:creationId xmlns:a16="http://schemas.microsoft.com/office/drawing/2014/main" id="{F5F2B66C-CB0C-D749-2020-52F9C38EE5E3}"/>
              </a:ext>
            </a:extLst>
          </p:cNvPr>
          <p:cNvGraphicFramePr>
            <a:graphicFrameLocks noGrp="1"/>
          </p:cNvGraphicFramePr>
          <p:nvPr>
            <p:extLst>
              <p:ext uri="{D42A27DB-BD31-4B8C-83A1-F6EECF244321}">
                <p14:modId xmlns:p14="http://schemas.microsoft.com/office/powerpoint/2010/main" val="1422929535"/>
              </p:ext>
            </p:extLst>
          </p:nvPr>
        </p:nvGraphicFramePr>
        <p:xfrm>
          <a:off x="838200" y="2559894"/>
          <a:ext cx="10515600" cy="36880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853988790"/>
                    </a:ext>
                  </a:extLst>
                </a:gridCol>
                <a:gridCol w="3505200">
                  <a:extLst>
                    <a:ext uri="{9D8B030D-6E8A-4147-A177-3AD203B41FA5}">
                      <a16:colId xmlns:a16="http://schemas.microsoft.com/office/drawing/2014/main" val="3972950546"/>
                    </a:ext>
                  </a:extLst>
                </a:gridCol>
                <a:gridCol w="3505200">
                  <a:extLst>
                    <a:ext uri="{9D8B030D-6E8A-4147-A177-3AD203B41FA5}">
                      <a16:colId xmlns:a16="http://schemas.microsoft.com/office/drawing/2014/main" val="2500859770"/>
                    </a:ext>
                  </a:extLst>
                </a:gridCol>
              </a:tblGrid>
              <a:tr h="370840">
                <a:tc>
                  <a:txBody>
                    <a:bodyPr/>
                    <a:lstStyle/>
                    <a:p>
                      <a:r>
                        <a:rPr lang="en-US" sz="2000" dirty="0">
                          <a:latin typeface="Montserrat" panose="00000500000000000000" pitchFamily="2" charset="0"/>
                        </a:rPr>
                        <a:t>4 meses – 11 meses</a:t>
                      </a:r>
                    </a:p>
                  </a:txBody>
                  <a:tcP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2000" dirty="0">
                          <a:latin typeface="Montserrat" panose="00000500000000000000" pitchFamily="2" charset="0"/>
                        </a:rPr>
                        <a:t>11 meses – 23 meses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US" sz="2000" dirty="0">
                          <a:latin typeface="Montserrat" panose="00000500000000000000" pitchFamily="2" charset="0"/>
                        </a:rPr>
                        <a:t>23 meses – 36 meses</a:t>
                      </a:r>
                    </a:p>
                  </a:txBody>
                  <a:tcP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376171737"/>
                  </a:ext>
                </a:extLst>
              </a:tr>
              <a:tr h="370840">
                <a:tc>
                  <a:txBody>
                    <a:bodyPr/>
                    <a:lstStyle/>
                    <a:p>
                      <a:pPr marL="66675" marR="0" fontAlgn="base"/>
                      <a:r>
                        <a:rPr lang="es-US" sz="1800" dirty="0">
                          <a:effectLst/>
                          <a:latin typeface="Montserrat ExtraLight" pitchFamily="2" charset="77"/>
                          <a:ea typeface="Calibri" panose="020F0502020204030204" pitchFamily="34" charset="0"/>
                          <a:cs typeface="Arial" panose="020B0604020202020204" pitchFamily="34" charset="0"/>
                        </a:rPr>
                        <a:t>Los niños notan y observan las similitudes y diferencias entre objetos (por ejemplo, en base al color, la forma, el tamaño o la textura) y distinguen entre personas, lugares u objetos familiares y desconocidos.</a:t>
                      </a:r>
                      <a:endParaRPr lang="en-US" sz="1800" dirty="0">
                        <a:effectLst/>
                        <a:latin typeface="Montserrat ExtraLight" pitchFamily="2" charset="77"/>
                        <a:ea typeface="Calibri" panose="020F0502020204030204" pitchFamily="34" charset="0"/>
                        <a:cs typeface="Times New Roman" panose="02020603050405020304" pitchFamily="18" charset="0"/>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57150" marR="9525" fontAlgn="base"/>
                      <a:r>
                        <a:rPr lang="es-US" sz="1800" dirty="0">
                          <a:effectLst/>
                          <a:latin typeface="Montserrat ExtraLight" pitchFamily="2" charset="77"/>
                          <a:ea typeface="Calibri" panose="020F0502020204030204" pitchFamily="34" charset="0"/>
                          <a:cs typeface="Arial" panose="020B0604020202020204" pitchFamily="34" charset="0"/>
                        </a:rPr>
                        <a:t>Los niños combinan objetos que son iguales o clasifican los objetos en dos grupos </a:t>
                      </a:r>
                      <a:r>
                        <a:rPr lang="es-US" sz="1800" dirty="0">
                          <a:effectLst/>
                          <a:latin typeface="Montserrat ExtraLight" pitchFamily="2" charset="77"/>
                          <a:ea typeface="Times New Roman" panose="02020603050405020304" pitchFamily="18" charset="0"/>
                          <a:cs typeface="Arial" panose="020B0604020202020204" pitchFamily="34" charset="0"/>
                        </a:rPr>
                        <a:t>basándose</a:t>
                      </a:r>
                      <a:r>
                        <a:rPr lang="es-US" sz="1800" dirty="0">
                          <a:effectLst/>
                          <a:latin typeface="Montserrat ExtraLight" pitchFamily="2" charset="77"/>
                          <a:ea typeface="Calibri" panose="020F0502020204030204" pitchFamily="34" charset="0"/>
                          <a:cs typeface="Arial" panose="020B0604020202020204" pitchFamily="34" charset="0"/>
                        </a:rPr>
                        <a:t> en similitudes y diferencias en un atributo (por ejemplo, color, forma, tamaño o textura). </a:t>
                      </a:r>
                      <a:endParaRPr lang="en-US" sz="1800" dirty="0">
                        <a:effectLst/>
                        <a:latin typeface="Montserrat ExtraLight" pitchFamily="2" charset="77"/>
                        <a:ea typeface="Calibri" panose="020F0502020204030204" pitchFamily="34" charset="0"/>
                        <a:cs typeface="Times New Roman" panose="02020603050405020304" pitchFamily="18" charset="0"/>
                      </a:endParaRPr>
                    </a:p>
                    <a:p>
                      <a:pPr marL="57150" marR="9525" fontAlgn="base"/>
                      <a:r>
                        <a:rPr lang="es-US" sz="1800" dirty="0">
                          <a:effectLst/>
                          <a:latin typeface="Montserrat ExtraLight" pitchFamily="2" charset="77"/>
                          <a:ea typeface="Times New Roman" panose="02020603050405020304" pitchFamily="18" charset="0"/>
                          <a:cs typeface="Arial" panose="020B0604020202020204" pitchFamily="34" charset="0"/>
                        </a:rPr>
                        <a:t> </a:t>
                      </a:r>
                      <a:endParaRPr lang="en-US" sz="1800" dirty="0">
                        <a:effectLst/>
                        <a:latin typeface="Montserrat ExtraLight" pitchFamily="2" charset="77"/>
                        <a:ea typeface="Calibri" panose="020F0502020204030204" pitchFamily="34" charset="0"/>
                        <a:cs typeface="Times New Roman" panose="02020603050405020304" pitchFamily="18" charset="0"/>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57150" marR="0" fontAlgn="base"/>
                      <a:r>
                        <a:rPr lang="es-US" sz="1800" dirty="0">
                          <a:effectLst/>
                          <a:latin typeface="Montserrat ExtraLight" pitchFamily="2" charset="77"/>
                          <a:ea typeface="Times New Roman" panose="02020603050405020304" pitchFamily="18" charset="0"/>
                          <a:cs typeface="Arial" panose="020B0604020202020204" pitchFamily="34" charset="0"/>
                        </a:rPr>
                        <a:t>Los niños clasifican los objetos en dos o más grupos basándose en las similitudes y diferencias de un atributo (por ejemplo, el color, el tamaño, la forma o la función). </a:t>
                      </a:r>
                      <a:endParaRPr lang="en-US" sz="1800" dirty="0">
                        <a:effectLst/>
                        <a:latin typeface="Montserrat ExtraLight" pitchFamily="2" charset="77"/>
                        <a:ea typeface="Calibri" panose="020F0502020204030204" pitchFamily="34" charset="0"/>
                        <a:cs typeface="Times New Roman" panose="02020603050405020304" pitchFamily="18" charset="0"/>
                      </a:endParaRPr>
                    </a:p>
                    <a:p>
                      <a:pPr marL="57150" marR="0" fontAlgn="base"/>
                      <a:r>
                        <a:rPr lang="es-US" sz="1800" dirty="0">
                          <a:effectLst/>
                          <a:latin typeface="Montserrat ExtraLight" pitchFamily="2" charset="77"/>
                          <a:ea typeface="Calibri" panose="020F0502020204030204" pitchFamily="34" charset="0"/>
                          <a:cs typeface="Arial" panose="020B0604020202020204" pitchFamily="34" charset="0"/>
                        </a:rPr>
                        <a:t>Los niños a veces etiquetan estos grupos, aunque estas etiquetas pueden ser </a:t>
                      </a:r>
                      <a:r>
                        <a:rPr lang="es-US" sz="1800" dirty="0">
                          <a:effectLst/>
                          <a:latin typeface="Montserrat ExtraLight" pitchFamily="2" charset="77"/>
                          <a:ea typeface="Times New Roman" panose="02020603050405020304" pitchFamily="18" charset="0"/>
                          <a:cs typeface="Arial" panose="020B0604020202020204" pitchFamily="34" charset="0"/>
                        </a:rPr>
                        <a:t>demasiado</a:t>
                      </a:r>
                      <a:r>
                        <a:rPr lang="es-US" sz="1800" dirty="0">
                          <a:effectLst/>
                          <a:latin typeface="Montserrat ExtraLight" pitchFamily="2" charset="77"/>
                          <a:ea typeface="Calibri" panose="020F0502020204030204" pitchFamily="34" charset="0"/>
                          <a:cs typeface="Arial" panose="020B0604020202020204" pitchFamily="34" charset="0"/>
                        </a:rPr>
                        <a:t> generalizadas (por ejemplo, etiquetar todas las frutas como "plátano").</a:t>
                      </a:r>
                      <a:endParaRPr lang="en-US" sz="1800" dirty="0">
                        <a:effectLst/>
                        <a:latin typeface="Montserrat ExtraLight" pitchFamily="2" charset="77"/>
                        <a:ea typeface="Calibri" panose="020F0502020204030204" pitchFamily="34" charset="0"/>
                        <a:cs typeface="Times New Roman" panose="02020603050405020304" pitchFamily="18" charset="0"/>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80383702"/>
                  </a:ext>
                </a:extLst>
              </a:tr>
            </a:tbl>
          </a:graphicData>
        </a:graphic>
      </p:graphicFrame>
      <p:sp>
        <p:nvSpPr>
          <p:cNvPr id="6" name="TextBox 5">
            <a:extLst>
              <a:ext uri="{FF2B5EF4-FFF2-40B4-BE49-F238E27FC236}">
                <a16:creationId xmlns:a16="http://schemas.microsoft.com/office/drawing/2014/main" id="{55BFA5C1-72E5-841D-A5CA-E7FEA523BE31}"/>
              </a:ext>
            </a:extLst>
          </p:cNvPr>
          <p:cNvSpPr txBox="1"/>
          <p:nvPr/>
        </p:nvSpPr>
        <p:spPr>
          <a:xfrm>
            <a:off x="770238" y="6247974"/>
            <a:ext cx="10651524" cy="276999"/>
          </a:xfrm>
          <a:prstGeom prst="rect">
            <a:avLst/>
          </a:prstGeom>
          <a:noFill/>
        </p:spPr>
        <p:txBody>
          <a:bodyPr wrap="square" rtlCol="0">
            <a:spAutoFit/>
          </a:bodyPr>
          <a:lstStyle/>
          <a:p>
            <a:pPr algn="r"/>
            <a:r>
              <a:rPr lang="es-ES_tradnl" sz="1200" dirty="0">
                <a:solidFill>
                  <a:schemeClr val="bg2">
                    <a:lumMod val="50000"/>
                  </a:schemeClr>
                </a:solidFill>
                <a:latin typeface="Montserrat" panose="00000500000000000000" pitchFamily="50" charset="0"/>
              </a:rPr>
              <a:t>Departamento de Servicios Sociales de California </a:t>
            </a:r>
            <a:r>
              <a:rPr lang="es-ES_tradnl" sz="1200" dirty="0">
                <a:solidFill>
                  <a:schemeClr val="bg2">
                    <a:lumMod val="50000"/>
                  </a:schemeClr>
                </a:solidFill>
                <a:effectLst/>
                <a:latin typeface="Montserrat" panose="00000500000000000000" pitchFamily="50" charset="0"/>
              </a:rPr>
              <a:t>(2025)</a:t>
            </a:r>
            <a:endParaRPr lang="es-ES_tradnl" sz="1200" i="1" dirty="0">
              <a:solidFill>
                <a:schemeClr val="bg2">
                  <a:lumMod val="50000"/>
                </a:schemeClr>
              </a:solidFill>
              <a:latin typeface="Montserrat" panose="00000500000000000000" pitchFamily="50" charset="0"/>
            </a:endParaRPr>
          </a:p>
        </p:txBody>
      </p:sp>
    </p:spTree>
    <p:extLst>
      <p:ext uri="{BB962C8B-B14F-4D97-AF65-F5344CB8AC3E}">
        <p14:creationId xmlns:p14="http://schemas.microsoft.com/office/powerpoint/2010/main" val="84266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60D3F-A267-B843-0456-DB38FD4B1357}"/>
              </a:ext>
            </a:extLst>
          </p:cNvPr>
          <p:cNvSpPr>
            <a:spLocks noGrp="1"/>
          </p:cNvSpPr>
          <p:nvPr>
            <p:ph type="title"/>
          </p:nvPr>
        </p:nvSpPr>
        <p:spPr>
          <a:xfrm>
            <a:off x="851646" y="56917"/>
            <a:ext cx="10834075" cy="923330"/>
          </a:xfrm>
        </p:spPr>
        <p:txBody>
          <a:bodyPr/>
          <a:lstStyle/>
          <a:p>
            <a:r>
              <a:rPr lang="es-419" dirty="0"/>
              <a:t>Fundamentos del aprendizaje de bebés y niños pequeños en California (continuado)</a:t>
            </a:r>
            <a:endParaRPr lang="en-US" dirty="0"/>
          </a:p>
        </p:txBody>
      </p:sp>
      <p:sp>
        <p:nvSpPr>
          <p:cNvPr id="3" name="Content Placeholder 2">
            <a:extLst>
              <a:ext uri="{FF2B5EF4-FFF2-40B4-BE49-F238E27FC236}">
                <a16:creationId xmlns:a16="http://schemas.microsoft.com/office/drawing/2014/main" id="{661DA2D5-FD73-0201-3C44-B6C5CC5A6439}"/>
              </a:ext>
            </a:extLst>
          </p:cNvPr>
          <p:cNvSpPr>
            <a:spLocks noGrp="1"/>
          </p:cNvSpPr>
          <p:nvPr>
            <p:ph idx="1"/>
          </p:nvPr>
        </p:nvSpPr>
        <p:spPr>
          <a:xfrm>
            <a:off x="851646" y="1084628"/>
            <a:ext cx="10834075" cy="1111434"/>
          </a:xfrm>
        </p:spPr>
        <p:txBody>
          <a:bodyPr>
            <a:normAutofit fontScale="92500" lnSpcReduction="20000"/>
          </a:bodyPr>
          <a:lstStyle/>
          <a:p>
            <a:pPr marL="0" indent="0" algn="ctr">
              <a:buNone/>
            </a:pPr>
            <a:r>
              <a:rPr lang="es-ES_tradnl" b="1" dirty="0">
                <a:solidFill>
                  <a:schemeClr val="tx1"/>
                </a:solidFill>
                <a:latin typeface="Montserrat" panose="00000500000000000000" pitchFamily="50" charset="0"/>
              </a:rPr>
              <a:t>Fundamento: Pensamiento espacial</a:t>
            </a:r>
          </a:p>
          <a:p>
            <a:pPr marL="0" indent="0" algn="ctr">
              <a:buNone/>
            </a:pPr>
            <a:r>
              <a:rPr lang="es-US" sz="2400" spc="-10" dirty="0">
                <a:effectLst/>
                <a:latin typeface="Montserrat ExtraLight" pitchFamily="2" charset="77"/>
                <a:ea typeface="Calibri" panose="020F0502020204030204" pitchFamily="34" charset="0"/>
              </a:rPr>
              <a:t>Desarrollo de la comprensión de cómo las cosas se mueven </a:t>
            </a:r>
          </a:p>
          <a:p>
            <a:pPr marL="0" indent="0" algn="ctr">
              <a:buNone/>
            </a:pPr>
            <a:r>
              <a:rPr lang="es-US" sz="2400" spc="-10" dirty="0">
                <a:effectLst/>
                <a:latin typeface="Montserrat ExtraLight" pitchFamily="2" charset="77"/>
                <a:ea typeface="Calibri" panose="020F0502020204030204" pitchFamily="34" charset="0"/>
              </a:rPr>
              <a:t>y encajan en el espacio</a:t>
            </a:r>
            <a:r>
              <a:rPr lang="en-US" sz="2400" dirty="0">
                <a:effectLst/>
                <a:latin typeface="Montserrat ExtraLight" pitchFamily="2" charset="77"/>
              </a:rPr>
              <a:t> </a:t>
            </a:r>
            <a:r>
              <a:rPr lang="en-US" sz="2400" dirty="0">
                <a:solidFill>
                  <a:schemeClr val="tx1"/>
                </a:solidFill>
                <a:latin typeface="Montserrat ExtraLight" pitchFamily="2" charset="77"/>
              </a:rPr>
              <a:t>.</a:t>
            </a:r>
          </a:p>
        </p:txBody>
      </p:sp>
      <p:graphicFrame>
        <p:nvGraphicFramePr>
          <p:cNvPr id="5" name="Table 10">
            <a:extLst>
              <a:ext uri="{FF2B5EF4-FFF2-40B4-BE49-F238E27FC236}">
                <a16:creationId xmlns:a16="http://schemas.microsoft.com/office/drawing/2014/main" id="{F5F2B66C-CB0C-D749-2020-52F9C38EE5E3}"/>
              </a:ext>
            </a:extLst>
          </p:cNvPr>
          <p:cNvGraphicFramePr>
            <a:graphicFrameLocks noGrp="1"/>
          </p:cNvGraphicFramePr>
          <p:nvPr>
            <p:extLst>
              <p:ext uri="{D42A27DB-BD31-4B8C-83A1-F6EECF244321}">
                <p14:modId xmlns:p14="http://schemas.microsoft.com/office/powerpoint/2010/main" val="3532537161"/>
              </p:ext>
            </p:extLst>
          </p:nvPr>
        </p:nvGraphicFramePr>
        <p:xfrm>
          <a:off x="838200" y="2188349"/>
          <a:ext cx="10515600" cy="39624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853988790"/>
                    </a:ext>
                  </a:extLst>
                </a:gridCol>
                <a:gridCol w="3505200">
                  <a:extLst>
                    <a:ext uri="{9D8B030D-6E8A-4147-A177-3AD203B41FA5}">
                      <a16:colId xmlns:a16="http://schemas.microsoft.com/office/drawing/2014/main" val="3972950546"/>
                    </a:ext>
                  </a:extLst>
                </a:gridCol>
                <a:gridCol w="3505200">
                  <a:extLst>
                    <a:ext uri="{9D8B030D-6E8A-4147-A177-3AD203B41FA5}">
                      <a16:colId xmlns:a16="http://schemas.microsoft.com/office/drawing/2014/main" val="2500859770"/>
                    </a:ext>
                  </a:extLst>
                </a:gridCol>
              </a:tblGrid>
              <a:tr h="370840">
                <a:tc>
                  <a:txBody>
                    <a:bodyPr/>
                    <a:lstStyle/>
                    <a:p>
                      <a:r>
                        <a:rPr lang="en-US" sz="2000" dirty="0">
                          <a:latin typeface="Montserrat" panose="00000500000000000000" pitchFamily="2" charset="0"/>
                        </a:rPr>
                        <a:t>4 meses – 11 meses</a:t>
                      </a:r>
                    </a:p>
                  </a:txBody>
                  <a:tcP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2000" dirty="0">
                          <a:latin typeface="Montserrat" panose="00000500000000000000" pitchFamily="2" charset="0"/>
                        </a:rPr>
                        <a:t>11 meses – 23 meses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2000" dirty="0">
                          <a:latin typeface="Montserrat" panose="00000500000000000000" pitchFamily="2" charset="0"/>
                        </a:rPr>
                        <a:t>23 meses – 36 meses</a:t>
                      </a:r>
                    </a:p>
                  </a:txBody>
                  <a:tcP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376171737"/>
                  </a:ext>
                </a:extLst>
              </a:tr>
              <a:tr h="370840">
                <a:tc>
                  <a:txBody>
                    <a:bodyPr/>
                    <a:lstStyle/>
                    <a:p>
                      <a:pPr marL="66675" marR="0" fontAlgn="base"/>
                      <a:r>
                        <a:rPr lang="es-US" sz="1800" dirty="0">
                          <a:effectLst/>
                          <a:latin typeface="Montserrat ExtraLight" pitchFamily="2" charset="77"/>
                          <a:ea typeface="Calibri" panose="020F0502020204030204" pitchFamily="34" charset="0"/>
                          <a:cs typeface="Arial" panose="020B0604020202020204" pitchFamily="34" charset="0"/>
                        </a:rPr>
                        <a:t>Los niños exploran el movimiento de sus cuerpos, la forma en que las personas y los objetos se mueven a través del espacio, y el tamaño y la forma de los objetos.</a:t>
                      </a:r>
                      <a:endParaRPr lang="en-US" sz="1800" dirty="0">
                        <a:effectLst/>
                        <a:latin typeface="Montserrat ExtraLight" pitchFamily="2" charset="77"/>
                        <a:ea typeface="Calibri" panose="020F0502020204030204" pitchFamily="34" charset="0"/>
                        <a:cs typeface="Times New Roman" panose="02020603050405020304" pitchFamily="18" charset="0"/>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57150" marR="9525" fontAlgn="base"/>
                      <a:r>
                        <a:rPr lang="es-US" sz="1800" dirty="0">
                          <a:effectLst/>
                          <a:latin typeface="Montserrat ExtraLight" pitchFamily="2" charset="77"/>
                          <a:ea typeface="Calibri" panose="020F0502020204030204" pitchFamily="34" charset="0"/>
                          <a:cs typeface="Arial" panose="020B0604020202020204" pitchFamily="34" charset="0"/>
                        </a:rPr>
                        <a:t>Los niños demuestran comprensión de dónde se encuentran los objetos en el espacio y utilizan prueba y error para descubrir cómo se mueven los objetos, o sus cuerpos, y encajan en el espacio.</a:t>
                      </a:r>
                      <a:endParaRPr lang="en-US" sz="1800" dirty="0">
                        <a:effectLst/>
                        <a:latin typeface="Montserrat ExtraLight" pitchFamily="2" charset="77"/>
                        <a:ea typeface="Calibri" panose="020F0502020204030204" pitchFamily="34" charset="0"/>
                        <a:cs typeface="Times New Roman" panose="02020603050405020304" pitchFamily="18" charset="0"/>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57150" marR="0" fontAlgn="base"/>
                      <a:r>
                        <a:rPr lang="es-US" sz="1800" dirty="0">
                          <a:effectLst/>
                          <a:latin typeface="Montserrat ExtraLight" pitchFamily="2" charset="77"/>
                          <a:ea typeface="Calibri" panose="020F0502020204030204" pitchFamily="34" charset="0"/>
                          <a:cs typeface="Arial" panose="020B0604020202020204" pitchFamily="34" charset="0"/>
                        </a:rPr>
                        <a:t>Los niños predicen cómo se adaptarán y se moverán los objetos en el espacio sin tener que probar todas las soluciones posibles. Los niños muestran comprensión de las palabras utilizadas para describir el tamaño (por ejemplo, grande, pequeño, chiquito), ubicaciones (por ejemplo, en, sobre, debajo) o direcciones (por ejemplo, arriba, abajo) en el espacio.</a:t>
                      </a:r>
                      <a:endParaRPr lang="en-US" sz="1800" dirty="0">
                        <a:effectLst/>
                        <a:latin typeface="Montserrat ExtraLight" pitchFamily="2" charset="77"/>
                        <a:ea typeface="Calibri" panose="020F0502020204030204" pitchFamily="34" charset="0"/>
                        <a:cs typeface="Times New Roman" panose="02020603050405020304" pitchFamily="18" charset="0"/>
                      </a:endParaRPr>
                    </a:p>
                  </a:txBody>
                  <a:tcPr marL="0" marR="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80383702"/>
                  </a:ext>
                </a:extLst>
              </a:tr>
            </a:tbl>
          </a:graphicData>
        </a:graphic>
      </p:graphicFrame>
      <p:sp>
        <p:nvSpPr>
          <p:cNvPr id="6" name="TextBox 5">
            <a:extLst>
              <a:ext uri="{FF2B5EF4-FFF2-40B4-BE49-F238E27FC236}">
                <a16:creationId xmlns:a16="http://schemas.microsoft.com/office/drawing/2014/main" id="{931FDF5B-AB3B-C23A-14FA-77C6761A230E}"/>
              </a:ext>
            </a:extLst>
          </p:cNvPr>
          <p:cNvSpPr txBox="1"/>
          <p:nvPr/>
        </p:nvSpPr>
        <p:spPr>
          <a:xfrm>
            <a:off x="749644" y="6176816"/>
            <a:ext cx="10692714" cy="276999"/>
          </a:xfrm>
          <a:prstGeom prst="rect">
            <a:avLst/>
          </a:prstGeom>
          <a:noFill/>
        </p:spPr>
        <p:txBody>
          <a:bodyPr wrap="square" rtlCol="0">
            <a:spAutoFit/>
          </a:bodyPr>
          <a:lstStyle/>
          <a:p>
            <a:pPr algn="r"/>
            <a:r>
              <a:rPr lang="es-ES_tradnl" sz="1200" dirty="0">
                <a:solidFill>
                  <a:schemeClr val="bg2">
                    <a:lumMod val="50000"/>
                  </a:schemeClr>
                </a:solidFill>
                <a:latin typeface="Montserrat" panose="00000500000000000000" pitchFamily="50" charset="0"/>
              </a:rPr>
              <a:t>Departamento de Servicios Sociales de California </a:t>
            </a:r>
            <a:r>
              <a:rPr lang="es-ES_tradnl" sz="1200" dirty="0">
                <a:solidFill>
                  <a:schemeClr val="bg2">
                    <a:lumMod val="50000"/>
                  </a:schemeClr>
                </a:solidFill>
                <a:effectLst/>
                <a:latin typeface="Montserrat" panose="00000500000000000000" pitchFamily="50" charset="0"/>
              </a:rPr>
              <a:t>(2025)</a:t>
            </a:r>
            <a:endParaRPr lang="es-ES_tradnl" sz="1200" i="1" dirty="0">
              <a:solidFill>
                <a:schemeClr val="bg2">
                  <a:lumMod val="50000"/>
                </a:schemeClr>
              </a:solidFill>
              <a:latin typeface="Montserrat" panose="00000500000000000000" pitchFamily="50" charset="0"/>
            </a:endParaRPr>
          </a:p>
        </p:txBody>
      </p:sp>
    </p:spTree>
    <p:extLst>
      <p:ext uri="{BB962C8B-B14F-4D97-AF65-F5344CB8AC3E}">
        <p14:creationId xmlns:p14="http://schemas.microsoft.com/office/powerpoint/2010/main" val="578282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8542-B440-AFB3-27F6-60D87FF71925}"/>
              </a:ext>
            </a:extLst>
          </p:cNvPr>
          <p:cNvSpPr>
            <a:spLocks noGrp="1"/>
          </p:cNvSpPr>
          <p:nvPr>
            <p:ph type="title"/>
          </p:nvPr>
        </p:nvSpPr>
        <p:spPr/>
        <p:txBody>
          <a:bodyPr>
            <a:noAutofit/>
          </a:bodyPr>
          <a:lstStyle/>
          <a:p>
            <a:r>
              <a:rPr lang="es-ES_tradnl" dirty="0"/>
              <a:t>Cinco componentes para  aprender sobre formas</a:t>
            </a:r>
            <a:endParaRPr lang="en-US" b="1" dirty="0">
              <a:latin typeface="Montserrat" pitchFamily="2" charset="77"/>
            </a:endParaRPr>
          </a:p>
        </p:txBody>
      </p:sp>
      <p:sp>
        <p:nvSpPr>
          <p:cNvPr id="5" name="Subtitle 4">
            <a:extLst>
              <a:ext uri="{FF2B5EF4-FFF2-40B4-BE49-F238E27FC236}">
                <a16:creationId xmlns:a16="http://schemas.microsoft.com/office/drawing/2014/main" id="{25EE64C4-D5C5-61CD-EAB5-83CC6BB8BC87}"/>
              </a:ext>
            </a:extLst>
          </p:cNvPr>
          <p:cNvSpPr>
            <a:spLocks noGrp="1"/>
          </p:cNvSpPr>
          <p:nvPr>
            <p:ph type="subTitle" idx="14"/>
          </p:nvPr>
        </p:nvSpPr>
        <p:spPr>
          <a:xfrm>
            <a:off x="4348163" y="1204576"/>
            <a:ext cx="7254326" cy="580486"/>
          </a:xfrm>
        </p:spPr>
        <p:txBody>
          <a:bodyPr/>
          <a:lstStyle/>
          <a:p>
            <a:endParaRPr lang="en-US" dirty="0"/>
          </a:p>
        </p:txBody>
      </p:sp>
      <p:graphicFrame>
        <p:nvGraphicFramePr>
          <p:cNvPr id="20" name="Content Placeholder 7" descr="Percibir similitudes y diferencias.&#10;Clasificar las formas.&#10;Nombrar las formas.&#10;Aprender sobre los atributos de las formas.&#10;Componer y descomponer las formas.&#10;">
            <a:extLst>
              <a:ext uri="{FF2B5EF4-FFF2-40B4-BE49-F238E27FC236}">
                <a16:creationId xmlns:a16="http://schemas.microsoft.com/office/drawing/2014/main" id="{306AF5EE-0A80-EF0A-51DC-3F365DA6EC05}"/>
              </a:ext>
            </a:extLst>
          </p:cNvPr>
          <p:cNvGraphicFramePr>
            <a:graphicFrameLocks noGrp="1"/>
          </p:cNvGraphicFramePr>
          <p:nvPr>
            <p:ph idx="1"/>
            <p:extLst>
              <p:ext uri="{D42A27DB-BD31-4B8C-83A1-F6EECF244321}">
                <p14:modId xmlns:p14="http://schemas.microsoft.com/office/powerpoint/2010/main" val="3828153883"/>
              </p:ext>
            </p:extLst>
          </p:nvPr>
        </p:nvGraphicFramePr>
        <p:xfrm>
          <a:off x="4348163" y="1876425"/>
          <a:ext cx="7488237" cy="4300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Placeholder 11">
            <a:extLst>
              <a:ext uri="{FF2B5EF4-FFF2-40B4-BE49-F238E27FC236}">
                <a16:creationId xmlns:a16="http://schemas.microsoft.com/office/drawing/2014/main" id="{2DEA9265-3209-D58C-35CD-F7E3E6D24401}"/>
              </a:ext>
              <a:ext uri="{C183D7F6-B498-43B3-948B-1728B52AA6E4}">
                <adec:decorative xmlns:adec="http://schemas.microsoft.com/office/drawing/2017/decorative" val="1"/>
              </a:ext>
            </a:extLst>
          </p:cNvPr>
          <p:cNvPicPr>
            <a:picLocks noGrp="1" noChangeAspect="1"/>
          </p:cNvPicPr>
          <p:nvPr>
            <p:ph type="pic" idx="13"/>
          </p:nvPr>
        </p:nvPicPr>
        <p:blipFill rotWithShape="1">
          <a:blip r:embed="rId8" cstate="screen">
            <a:extLst>
              <a:ext uri="{28A0092B-C50C-407E-A947-70E740481C1C}">
                <a14:useLocalDpi xmlns:a14="http://schemas.microsoft.com/office/drawing/2010/main"/>
              </a:ext>
            </a:extLst>
          </a:blip>
          <a:srcRect/>
          <a:stretch/>
        </p:blipFill>
        <p:spPr>
          <a:xfrm>
            <a:off x="0" y="2514"/>
            <a:ext cx="4046837" cy="6174449"/>
          </a:xfrm>
        </p:spPr>
      </p:pic>
    </p:spTree>
    <p:extLst>
      <p:ext uri="{BB962C8B-B14F-4D97-AF65-F5344CB8AC3E}">
        <p14:creationId xmlns:p14="http://schemas.microsoft.com/office/powerpoint/2010/main" val="1741787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s-419" dirty="0"/>
              <a:t>Percibir similitudes y diferencias</a:t>
            </a:r>
            <a:endParaRPr lang="en-US" b="1" dirty="0">
              <a:solidFill>
                <a:schemeClr val="bg1"/>
              </a:solidFill>
            </a:endParaRPr>
          </a:p>
        </p:txBody>
      </p:sp>
      <p:sp>
        <p:nvSpPr>
          <p:cNvPr id="6" name="Content Placeholder 5">
            <a:extLst>
              <a:ext uri="{FF2B5EF4-FFF2-40B4-BE49-F238E27FC236}">
                <a16:creationId xmlns:a16="http://schemas.microsoft.com/office/drawing/2014/main" id="{220CCEAD-3F42-E752-EFE5-10524C48CCD5}"/>
              </a:ext>
            </a:extLst>
          </p:cNvPr>
          <p:cNvSpPr>
            <a:spLocks noGrp="1"/>
          </p:cNvSpPr>
          <p:nvPr>
            <p:ph idx="1"/>
          </p:nvPr>
        </p:nvSpPr>
        <p:spPr>
          <a:xfrm>
            <a:off x="851647" y="2396613"/>
            <a:ext cx="4922348" cy="3208056"/>
          </a:xfrm>
        </p:spPr>
        <p:txBody>
          <a:bodyPr/>
          <a:lstStyle/>
          <a:p>
            <a:pPr marL="0" indent="0">
              <a:buNone/>
            </a:pPr>
            <a:r>
              <a:rPr lang="es-419" dirty="0"/>
              <a:t>Notar similitudes y diferencias al tocar, morder y mirar objetos</a:t>
            </a:r>
            <a:r>
              <a:rPr lang="en-US" dirty="0">
                <a:latin typeface="Montserrat" pitchFamily="2" charset="77"/>
              </a:rPr>
              <a:t>. </a:t>
            </a:r>
          </a:p>
        </p:txBody>
      </p:sp>
      <p:pic>
        <p:nvPicPr>
          <p:cNvPr id="5" name="Content Placeholder 6">
            <a:extLst>
              <a:ext uri="{FF2B5EF4-FFF2-40B4-BE49-F238E27FC236}">
                <a16:creationId xmlns:a16="http://schemas.microsoft.com/office/drawing/2014/main" id="{E1D18431-1547-F266-A5EC-3A0172E9FA5F}"/>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2202" y="939730"/>
            <a:ext cx="6019798" cy="5381558"/>
          </a:xfrm>
          <a:prstGeom prst="rect">
            <a:avLst/>
          </a:prstGeom>
        </p:spPr>
      </p:pic>
    </p:spTree>
    <p:extLst>
      <p:ext uri="{BB962C8B-B14F-4D97-AF65-F5344CB8AC3E}">
        <p14:creationId xmlns:p14="http://schemas.microsoft.com/office/powerpoint/2010/main" val="2019314644"/>
      </p:ext>
    </p:extLst>
  </p:cSld>
  <p:clrMapOvr>
    <a:masterClrMapping/>
  </p:clrMapOvr>
</p:sld>
</file>

<file path=ppt/theme/theme1.xml><?xml version="1.0" encoding="utf-8"?>
<a:theme xmlns:a="http://schemas.openxmlformats.org/drawingml/2006/main" name="Office Theme">
  <a:themeElements>
    <a:clrScheme name="Custom 34">
      <a:dk1>
        <a:srgbClr val="140A14"/>
      </a:dk1>
      <a:lt1>
        <a:srgbClr val="FFFFFF"/>
      </a:lt1>
      <a:dk2>
        <a:srgbClr val="2078AE"/>
      </a:dk2>
      <a:lt2>
        <a:srgbClr val="E7E6E6"/>
      </a:lt2>
      <a:accent1>
        <a:srgbClr val="34817E"/>
      </a:accent1>
      <a:accent2>
        <a:srgbClr val="CC4400"/>
      </a:accent2>
      <a:accent3>
        <a:srgbClr val="8948A3"/>
      </a:accent3>
      <a:accent4>
        <a:srgbClr val="D3318A"/>
      </a:accent4>
      <a:accent5>
        <a:srgbClr val="140A14"/>
      </a:accent5>
      <a:accent6>
        <a:srgbClr val="D3318A"/>
      </a:accent6>
      <a:hlink>
        <a:srgbClr val="002EE9"/>
      </a:hlink>
      <a:folHlink>
        <a:srgbClr val="CC44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pct5">
          <a:fgClr>
            <a:schemeClr val="accent3"/>
          </a:fgClr>
          <a:bgClr>
            <a:schemeClr val="bg1"/>
          </a:bgClr>
        </a:patt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15799</TotalTime>
  <Words>5905</Words>
  <Application>Microsoft Macintosh PowerPoint</Application>
  <PresentationFormat>Widescreen</PresentationFormat>
  <Paragraphs>319</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Courier New</vt:lpstr>
      <vt:lpstr>Symbol</vt:lpstr>
      <vt:lpstr>Arial</vt:lpstr>
      <vt:lpstr>Montserrat ExtraLight</vt:lpstr>
      <vt:lpstr>Montserrat SemiBold</vt:lpstr>
      <vt:lpstr>Calibri</vt:lpstr>
      <vt:lpstr>Montserrat</vt:lpstr>
      <vt:lpstr>Poppins</vt:lpstr>
      <vt:lpstr>Montserrat Medium</vt:lpstr>
      <vt:lpstr>Office Theme</vt:lpstr>
      <vt:lpstr>Geometría:  Los bebés y niños pequeños</vt:lpstr>
      <vt:lpstr>Agradecimientos</vt:lpstr>
      <vt:lpstr>Objetivos de la sesión</vt:lpstr>
      <vt:lpstr>Reflexionar: Cómo exploran las formas los bebés y niños pequeños</vt:lpstr>
      <vt:lpstr>Aprender  sobre formas</vt:lpstr>
      <vt:lpstr>Fundamentos del aprendizaje de bebés y niños pequeños en California</vt:lpstr>
      <vt:lpstr>Fundamentos del aprendizaje de bebés y niños pequeños en California (continuado)</vt:lpstr>
      <vt:lpstr>Cinco componentes para  aprender sobre formas</vt:lpstr>
      <vt:lpstr>Percibir similitudes y diferencias</vt:lpstr>
      <vt:lpstr>Clasificar formas: Bebés</vt:lpstr>
      <vt:lpstr>Clasificar formas: Niños pequeños</vt:lpstr>
      <vt:lpstr>Nombrar formas</vt:lpstr>
      <vt:lpstr>Notar atributos de forma</vt:lpstr>
      <vt:lpstr>Observar: Aprender sobre las formas</vt:lpstr>
      <vt:lpstr>Discutir: Aprender sobre formas</vt:lpstr>
      <vt:lpstr>Apoyo al aprendizaje de formas</vt:lpstr>
      <vt:lpstr>Explorar: Oportunidades diarias para explorar formas </vt:lpstr>
      <vt:lpstr>Explorar: Enfoque M5 para las matemáticas tempranas</vt:lpstr>
      <vt:lpstr>Observar:  Apoyo al aprendizaje de formas</vt:lpstr>
      <vt:lpstr>Discutir: Apoyo al aprendizaje de formas</vt:lpstr>
      <vt:lpstr>Explorar: Utilizar M5 para apoyar el aprendizaje sobre formas y espacio</vt:lpstr>
      <vt:lpstr>Discutir: Utilizar M5 para apoyar el aprendizaje sobre formas y espacio</vt:lpstr>
      <vt:lpstr>Reflexionar: aprender, preguntarse, hacer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Reff</dc:creator>
  <cp:lastModifiedBy>Sophie Savelkouls</cp:lastModifiedBy>
  <cp:revision>1081</cp:revision>
  <cp:lastPrinted>2023-08-03T16:24:27Z</cp:lastPrinted>
  <dcterms:created xsi:type="dcterms:W3CDTF">2023-04-18T19:26:52Z</dcterms:created>
  <dcterms:modified xsi:type="dcterms:W3CDTF">2025-05-16T20:52:10Z</dcterms:modified>
</cp:coreProperties>
</file>