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handoutMasterIdLst>
    <p:handoutMasterId r:id="rId26"/>
  </p:handoutMasterIdLst>
  <p:sldIdLst>
    <p:sldId id="271" r:id="rId2"/>
    <p:sldId id="402" r:id="rId3"/>
    <p:sldId id="391" r:id="rId4"/>
    <p:sldId id="396" r:id="rId5"/>
    <p:sldId id="397" r:id="rId6"/>
    <p:sldId id="398" r:id="rId7"/>
    <p:sldId id="408" r:id="rId8"/>
    <p:sldId id="328" r:id="rId9"/>
    <p:sldId id="394" r:id="rId10"/>
    <p:sldId id="392" r:id="rId11"/>
    <p:sldId id="417" r:id="rId12"/>
    <p:sldId id="409" r:id="rId13"/>
    <p:sldId id="410" r:id="rId14"/>
    <p:sldId id="393" r:id="rId15"/>
    <p:sldId id="399" r:id="rId16"/>
    <p:sldId id="400" r:id="rId17"/>
    <p:sldId id="415" r:id="rId18"/>
    <p:sldId id="401" r:id="rId19"/>
    <p:sldId id="411" r:id="rId20"/>
    <p:sldId id="412" r:id="rId21"/>
    <p:sldId id="413" r:id="rId22"/>
    <p:sldId id="414" r:id="rId23"/>
    <p:sldId id="416" r:id="rId24"/>
  </p:sldIdLst>
  <p:sldSz cx="12192000" cy="6858000"/>
  <p:notesSz cx="6858000" cy="9144000"/>
  <p:embeddedFontLst>
    <p:embeddedFont>
      <p:font typeface="Montserrat" pitchFamily="2" charset="77"/>
      <p:regular r:id="rId27"/>
      <p:bold r:id="rId28"/>
      <p:italic r:id="rId29"/>
      <p:boldItalic r:id="rId30"/>
    </p:embeddedFont>
    <p:embeddedFont>
      <p:font typeface="Montserrat Medium" panose="020F0502020204030204" pitchFamily="34" charset="0"/>
      <p:regular r:id="rId31"/>
      <p:italic r:id="rId32"/>
    </p:embeddedFont>
    <p:embeddedFont>
      <p:font typeface="Montserrat SemiBold" panose="020F0502020204030204" pitchFamily="34" charset="0"/>
      <p:regular r:id="rId33"/>
      <p:bold r:id="rId34"/>
      <p:italic r:id="rId35"/>
      <p:boldItalic r:id="rId36"/>
    </p:embeddedFont>
    <p:embeddedFont>
      <p:font typeface="Poppins" pitchFamily="2" charset="77"/>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173D"/>
    <a:srgbClr val="D8E4EE"/>
    <a:srgbClr val="2078B0"/>
    <a:srgbClr val="8AADCB"/>
    <a:srgbClr val="9DBAD4"/>
    <a:srgbClr val="2078AE"/>
    <a:srgbClr val="E9EBFD"/>
    <a:srgbClr val="767676"/>
    <a:srgbClr val="327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7B11A-9AFB-4358-B399-7255C3285C3A}" v="4" dt="2025-02-20T22:43:48.929"/>
    <p1510:client id="{D1B4F820-F30F-43CD-BE94-9E862055C231}" v="1" dt="2025-02-20T23:35:32.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82857" autoAdjust="0"/>
  </p:normalViewPr>
  <p:slideViewPr>
    <p:cSldViewPr snapToGrid="0">
      <p:cViewPr varScale="1">
        <p:scale>
          <a:sx n="105" d="100"/>
          <a:sy n="105" d="100"/>
        </p:scale>
        <p:origin x="1072" y="1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cMuhFhg7b1RDMEKSa8rqjeqIVOrE1KnoxrT28eed3PM=" providerId="None" clId="Web-{544B3B92-CC96-48E3-96AC-25378FA8DD96}"/>
    <pc:docChg chg="modSld">
      <pc:chgData name="Grace Srinivasiah" userId="cMuhFhg7b1RDMEKSa8rqjeqIVOrE1KnoxrT28eed3PM=" providerId="None" clId="Web-{544B3B92-CC96-48E3-96AC-25378FA8DD96}" dt="2025-01-30T17:59:47.694" v="2"/>
      <pc:docMkLst>
        <pc:docMk/>
      </pc:docMkLst>
      <pc:sldChg chg="modNotes">
        <pc:chgData name="Grace Srinivasiah" userId="cMuhFhg7b1RDMEKSa8rqjeqIVOrE1KnoxrT28eed3PM=" providerId="None" clId="Web-{544B3B92-CC96-48E3-96AC-25378FA8DD96}" dt="2025-01-30T17:59:47.694" v="2"/>
        <pc:sldMkLst>
          <pc:docMk/>
          <pc:sldMk cId="2907974597" sldId="402"/>
        </pc:sldMkLst>
      </pc:sldChg>
    </pc:docChg>
  </pc:docChgLst>
  <pc:docChgLst>
    <pc:chgData name="Grace Srinivasiah" userId="cMuhFhg7b1RDMEKSa8rqjeqIVOrE1KnoxrT28eed3PM=" providerId="None" clId="Web-{D1B4F820-F30F-43CD-BE94-9E862055C231}"/>
    <pc:docChg chg="modSld">
      <pc:chgData name="Grace Srinivasiah" userId="cMuhFhg7b1RDMEKSa8rqjeqIVOrE1KnoxrT28eed3PM=" providerId="None" clId="Web-{D1B4F820-F30F-43CD-BE94-9E862055C231}" dt="2025-02-20T23:35:28.629" v="0"/>
      <pc:docMkLst>
        <pc:docMk/>
      </pc:docMkLst>
      <pc:sldChg chg="modNotes">
        <pc:chgData name="Grace Srinivasiah" userId="cMuhFhg7b1RDMEKSa8rqjeqIVOrE1KnoxrT28eed3PM=" providerId="None" clId="Web-{D1B4F820-F30F-43CD-BE94-9E862055C231}" dt="2025-02-20T23:35:28.629" v="0"/>
        <pc:sldMkLst>
          <pc:docMk/>
          <pc:sldMk cId="481684396" sldId="412"/>
        </pc:sldMkLst>
      </pc:sldChg>
    </pc:docChg>
  </pc:docChgLst>
  <pc:docChgLst>
    <pc:chgData name="Grace Srinivasiah" userId="cMuhFhg7b1RDMEKSa8rqjeqIVOrE1KnoxrT28eed3PM=" providerId="None" clId="Web-{4167B11A-9AFB-4358-B399-7255C3285C3A}"/>
    <pc:docChg chg="modSld">
      <pc:chgData name="Grace Srinivasiah" userId="cMuhFhg7b1RDMEKSa8rqjeqIVOrE1KnoxrT28eed3PM=" providerId="None" clId="Web-{4167B11A-9AFB-4358-B399-7255C3285C3A}" dt="2025-02-20T22:43:52.664" v="13"/>
      <pc:docMkLst>
        <pc:docMk/>
      </pc:docMkLst>
      <pc:sldChg chg="modSp modNotes">
        <pc:chgData name="Grace Srinivasiah" userId="cMuhFhg7b1RDMEKSa8rqjeqIVOrE1KnoxrT28eed3PM=" providerId="None" clId="Web-{4167B11A-9AFB-4358-B399-7255C3285C3A}" dt="2025-02-20T22:43:19.146" v="8"/>
        <pc:sldMkLst>
          <pc:docMk/>
          <pc:sldMk cId="2258638901" sldId="393"/>
        </pc:sldMkLst>
        <pc:spChg chg="mod">
          <ac:chgData name="Grace Srinivasiah" userId="cMuhFhg7b1RDMEKSa8rqjeqIVOrE1KnoxrT28eed3PM=" providerId="None" clId="Web-{4167B11A-9AFB-4358-B399-7255C3285C3A}" dt="2025-02-20T22:41:25.511" v="1" actId="20577"/>
          <ac:spMkLst>
            <pc:docMk/>
            <pc:sldMk cId="2258638901" sldId="393"/>
            <ac:spMk id="4" creationId="{6672B365-7C36-73E0-ADE3-8772DED24B58}"/>
          </ac:spMkLst>
        </pc:spChg>
      </pc:sldChg>
      <pc:sldChg chg="modSp modNotes">
        <pc:chgData name="Grace Srinivasiah" userId="cMuhFhg7b1RDMEKSa8rqjeqIVOrE1KnoxrT28eed3PM=" providerId="None" clId="Web-{4167B11A-9AFB-4358-B399-7255C3285C3A}" dt="2025-02-20T22:43:52.664" v="13"/>
        <pc:sldMkLst>
          <pc:docMk/>
          <pc:sldMk cId="4102728826" sldId="411"/>
        </pc:sldMkLst>
        <pc:spChg chg="mod">
          <ac:chgData name="Grace Srinivasiah" userId="cMuhFhg7b1RDMEKSa8rqjeqIVOrE1KnoxrT28eed3PM=" providerId="None" clId="Web-{4167B11A-9AFB-4358-B399-7255C3285C3A}" dt="2025-02-20T22:43:48.929" v="12" actId="20577"/>
          <ac:spMkLst>
            <pc:docMk/>
            <pc:sldMk cId="4102728826" sldId="411"/>
            <ac:spMk id="9" creationId="{47830DF6-DE2F-4A8F-F0C6-A910B202BDDF}"/>
          </ac:spMkLst>
        </pc:spChg>
      </pc:sldChg>
    </pc:docChg>
  </pc:docChgLst>
  <pc:docChgLst>
    <pc:chgData name="Grace Srinivasiah" userId="cMuhFhg7b1RDMEKSa8rqjeqIVOrE1KnoxrT28eed3PM=" providerId="None" clId="Web-{DAC6B427-BCF3-4227-A1C2-11CF0599ABD9}"/>
    <pc:docChg chg="modSld">
      <pc:chgData name="Grace Srinivasiah" userId="cMuhFhg7b1RDMEKSa8rqjeqIVOrE1KnoxrT28eed3PM=" providerId="None" clId="Web-{DAC6B427-BCF3-4227-A1C2-11CF0599ABD9}" dt="2024-12-18T03:44:49.897" v="24"/>
      <pc:docMkLst>
        <pc:docMk/>
      </pc:docMkLst>
      <pc:sldChg chg="modNotes">
        <pc:chgData name="Grace Srinivasiah" userId="cMuhFhg7b1RDMEKSa8rqjeqIVOrE1KnoxrT28eed3PM=" providerId="None" clId="Web-{DAC6B427-BCF3-4227-A1C2-11CF0599ABD9}" dt="2024-12-18T03:44:49.897" v="24"/>
        <pc:sldMkLst>
          <pc:docMk/>
          <pc:sldMk cId="1237121600" sldId="271"/>
        </pc:sldMkLst>
      </pc:sldChg>
      <pc:sldChg chg="modNotes">
        <pc:chgData name="Grace Srinivasiah" userId="cMuhFhg7b1RDMEKSa8rqjeqIVOrE1KnoxrT28eed3PM=" providerId="None" clId="Web-{DAC6B427-BCF3-4227-A1C2-11CF0599ABD9}" dt="2024-12-18T03:41:52.389" v="1"/>
        <pc:sldMkLst>
          <pc:docMk/>
          <pc:sldMk cId="623142082" sldId="396"/>
        </pc:sldMkLst>
      </pc:sldChg>
      <pc:sldChg chg="modNotes">
        <pc:chgData name="Grace Srinivasiah" userId="cMuhFhg7b1RDMEKSa8rqjeqIVOrE1KnoxrT28eed3PM=" providerId="None" clId="Web-{DAC6B427-BCF3-4227-A1C2-11CF0599ABD9}" dt="2024-12-18T03:43:07.844" v="22"/>
        <pc:sldMkLst>
          <pc:docMk/>
          <pc:sldMk cId="2907974597" sldId="4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tx2"/>
          </a:solidFill>
        </a:ln>
      </dgm:spPr>
      <dgm:t>
        <a:bodyPr/>
        <a:lstStyle/>
        <a:p>
          <a:r>
            <a:rPr lang="en-US" sz="2800" b="0" dirty="0">
              <a:latin typeface="Montserrat" pitchFamily="2" charset="77"/>
            </a:rPr>
            <a:t>Perceiving similarities and differences</a:t>
          </a: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6C8F184A-D5EC-AC4A-AAF4-96E70140B6FE}">
      <dgm:prSet phldrT="[Text]" custT="1"/>
      <dgm:spPr>
        <a:ln>
          <a:solidFill>
            <a:schemeClr val="tx2"/>
          </a:solidFill>
        </a:ln>
      </dgm:spPr>
      <dgm:t>
        <a:bodyPr/>
        <a:lstStyle/>
        <a:p>
          <a:r>
            <a:rPr lang="en-US" sz="2800" b="0" dirty="0">
              <a:latin typeface="Montserrat" pitchFamily="2" charset="77"/>
            </a:rPr>
            <a:t>Classifying shapes</a:t>
          </a:r>
        </a:p>
      </dgm:t>
    </dgm:pt>
    <dgm:pt modelId="{77A100E7-5D02-8947-B692-EA5F5DCC565A}" type="parTrans" cxnId="{7576766F-9AE3-6444-B158-91BA1C13BB55}">
      <dgm:prSet/>
      <dgm:spPr/>
      <dgm:t>
        <a:bodyPr/>
        <a:lstStyle/>
        <a:p>
          <a:endParaRPr lang="en-US"/>
        </a:p>
      </dgm:t>
    </dgm:pt>
    <dgm:pt modelId="{CE0D9407-8DF3-B84D-97EA-12C6CC72A9A0}" type="sibTrans" cxnId="{7576766F-9AE3-6444-B158-91BA1C13BB55}">
      <dgm:prSet/>
      <dgm:spPr/>
      <dgm:t>
        <a:bodyPr/>
        <a:lstStyle/>
        <a:p>
          <a:endParaRPr lang="en-US"/>
        </a:p>
      </dgm:t>
    </dgm:pt>
    <dgm:pt modelId="{2F65CC07-E9FE-DF4E-B448-764C72F71BBA}">
      <dgm:prSet custT="1"/>
      <dgm:spPr>
        <a:ln>
          <a:solidFill>
            <a:schemeClr val="tx2"/>
          </a:solidFill>
        </a:ln>
      </dgm:spPr>
      <dgm:t>
        <a:bodyPr/>
        <a:lstStyle/>
        <a:p>
          <a:r>
            <a:rPr lang="en-US" sz="2800" b="0" dirty="0">
              <a:latin typeface="Montserrat" pitchFamily="2" charset="77"/>
            </a:rPr>
            <a:t>Naming shapes</a:t>
          </a:r>
        </a:p>
      </dgm:t>
    </dgm:pt>
    <dgm:pt modelId="{30573BEF-FEA7-7244-BD6A-4F3713953B41}" type="parTrans" cxnId="{46A12B8B-FFA9-3649-AE99-D6F6FFB91991}">
      <dgm:prSet/>
      <dgm:spPr/>
      <dgm:t>
        <a:bodyPr/>
        <a:lstStyle/>
        <a:p>
          <a:endParaRPr lang="en-US"/>
        </a:p>
      </dgm:t>
    </dgm:pt>
    <dgm:pt modelId="{E529E6B7-0B80-1841-8842-913D9F389D9D}" type="sibTrans" cxnId="{46A12B8B-FFA9-3649-AE99-D6F6FFB91991}">
      <dgm:prSet/>
      <dgm:spPr/>
      <dgm:t>
        <a:bodyPr/>
        <a:lstStyle/>
        <a:p>
          <a:endParaRPr lang="en-US"/>
        </a:p>
      </dgm:t>
    </dgm:pt>
    <dgm:pt modelId="{BC592CBB-A52A-2D47-8711-CF0F548F875C}">
      <dgm:prSet custT="1"/>
      <dgm:spPr>
        <a:ln>
          <a:solidFill>
            <a:schemeClr val="tx2"/>
          </a:solidFill>
        </a:ln>
      </dgm:spPr>
      <dgm:t>
        <a:bodyPr/>
        <a:lstStyle/>
        <a:p>
          <a:r>
            <a:rPr lang="en-US" sz="2800" b="0" dirty="0">
              <a:latin typeface="Montserrat" pitchFamily="2" charset="77"/>
            </a:rPr>
            <a:t>Learning about the attributes of shapes</a:t>
          </a:r>
        </a:p>
      </dgm:t>
    </dgm:pt>
    <dgm:pt modelId="{07421B3C-8C3F-3841-A327-5EAF800F2859}" type="parTrans" cxnId="{1D8D49A2-A34D-B249-812F-04B23A345792}">
      <dgm:prSet/>
      <dgm:spPr/>
      <dgm:t>
        <a:bodyPr/>
        <a:lstStyle/>
        <a:p>
          <a:endParaRPr lang="en-US"/>
        </a:p>
      </dgm:t>
    </dgm:pt>
    <dgm:pt modelId="{9E90DB9A-1B0E-9942-8424-EDE0F87CEA76}" type="sibTrans" cxnId="{1D8D49A2-A34D-B249-812F-04B23A345792}">
      <dgm:prSet/>
      <dgm:spPr/>
      <dgm:t>
        <a:bodyPr/>
        <a:lstStyle/>
        <a:p>
          <a:endParaRPr lang="en-US"/>
        </a:p>
      </dgm:t>
    </dgm:pt>
    <dgm:pt modelId="{EDD79C09-BC6B-304B-8C6C-A04F30748BEF}">
      <dgm:prSet custT="1"/>
      <dgm:spPr>
        <a:ln>
          <a:solidFill>
            <a:schemeClr val="tx2"/>
          </a:solidFill>
        </a:ln>
      </dgm:spPr>
      <dgm:t>
        <a:bodyPr/>
        <a:lstStyle/>
        <a:p>
          <a:r>
            <a:rPr lang="en-US" sz="2800" b="0" dirty="0">
              <a:latin typeface="Montserrat" pitchFamily="2" charset="77"/>
            </a:rPr>
            <a:t>Composing and decomposing shapes</a:t>
          </a:r>
        </a:p>
      </dgm:t>
    </dgm:pt>
    <dgm:pt modelId="{61846C65-53C8-9B44-A48B-0FE691C1A152}" type="parTrans" cxnId="{B4A2FE8F-FCF8-BD4B-8EA0-A9F2342CEFBD}">
      <dgm:prSet/>
      <dgm:spPr/>
      <dgm:t>
        <a:bodyPr/>
        <a:lstStyle/>
        <a:p>
          <a:endParaRPr lang="en-US"/>
        </a:p>
      </dgm:t>
    </dgm:pt>
    <dgm:pt modelId="{42A5C37D-E4A1-D04E-9A90-C2BC45005B29}" type="sibTrans" cxnId="{B4A2FE8F-FCF8-BD4B-8EA0-A9F2342CEFBD}">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5"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D1F3FE81-C8BC-2449-853F-7A5C63C07C14}" type="pres">
      <dgm:prSet presAssocID="{6C8F184A-D5EC-AC4A-AAF4-96E70140B6FE}" presName="parentText" presStyleLbl="node1" presStyleIdx="1" presStyleCnt="5" custLinFactNeighborX="0" custLinFactNeighborY="17594">
        <dgm:presLayoutVars>
          <dgm:chMax val="0"/>
          <dgm:bulletEnabled val="1"/>
        </dgm:presLayoutVars>
      </dgm:prSet>
      <dgm:spPr/>
    </dgm:pt>
    <dgm:pt modelId="{497EBEE9-E201-7847-9E79-4C96C962F4F2}" type="pres">
      <dgm:prSet presAssocID="{CE0D9407-8DF3-B84D-97EA-12C6CC72A9A0}" presName="spacer" presStyleCnt="0"/>
      <dgm:spPr/>
    </dgm:pt>
    <dgm:pt modelId="{F85CF650-F98B-9E4A-B938-B6BBAA8B1232}" type="pres">
      <dgm:prSet presAssocID="{2F65CC07-E9FE-DF4E-B448-764C72F71BBA}" presName="parentText" presStyleLbl="node1" presStyleIdx="2" presStyleCnt="5">
        <dgm:presLayoutVars>
          <dgm:chMax val="0"/>
          <dgm:bulletEnabled val="1"/>
        </dgm:presLayoutVars>
      </dgm:prSet>
      <dgm:spPr/>
    </dgm:pt>
    <dgm:pt modelId="{EBCBB6DE-F71D-E545-AE98-802A75EACD84}" type="pres">
      <dgm:prSet presAssocID="{E529E6B7-0B80-1841-8842-913D9F389D9D}" presName="spacer" presStyleCnt="0"/>
      <dgm:spPr/>
    </dgm:pt>
    <dgm:pt modelId="{2AC87579-6763-8346-9CE0-9639BF48D6DF}" type="pres">
      <dgm:prSet presAssocID="{BC592CBB-A52A-2D47-8711-CF0F548F875C}" presName="parentText" presStyleLbl="node1" presStyleIdx="3" presStyleCnt="5">
        <dgm:presLayoutVars>
          <dgm:chMax val="0"/>
          <dgm:bulletEnabled val="1"/>
        </dgm:presLayoutVars>
      </dgm:prSet>
      <dgm:spPr/>
    </dgm:pt>
    <dgm:pt modelId="{FC59404F-087B-B549-9133-2974316C98CF}" type="pres">
      <dgm:prSet presAssocID="{9E90DB9A-1B0E-9942-8424-EDE0F87CEA76}" presName="spacer" presStyleCnt="0"/>
      <dgm:spPr/>
    </dgm:pt>
    <dgm:pt modelId="{00E75589-B441-884F-B51A-9ABB03F07FC9}" type="pres">
      <dgm:prSet presAssocID="{EDD79C09-BC6B-304B-8C6C-A04F30748BEF}" presName="parentText" presStyleLbl="node1" presStyleIdx="4" presStyleCnt="5">
        <dgm:presLayoutVars>
          <dgm:chMax val="0"/>
          <dgm:bulletEnabled val="1"/>
        </dgm:presLayoutVars>
      </dgm:prSet>
      <dgm:spPr/>
    </dgm:pt>
  </dgm:ptLst>
  <dgm:cxnLst>
    <dgm:cxn modelId="{ED5A7568-6338-F54F-BEA0-9203104FE08C}" type="presOf" srcId="{EDD79C09-BC6B-304B-8C6C-A04F30748BEF}" destId="{00E75589-B441-884F-B51A-9ABB03F07FC9}" srcOrd="0" destOrd="0" presId="urn:microsoft.com/office/officeart/2005/8/layout/vList2"/>
    <dgm:cxn modelId="{AC58F36A-368B-EC47-9132-CB20D56AE6CB}" srcId="{92CD6AB6-348E-384E-9C15-23F721B7C2CD}" destId="{8769C50C-E863-1942-AA2A-4BB4313504E2}" srcOrd="0" destOrd="0" parTransId="{0F9FC8CF-8F9E-2942-9545-289DDF1037C6}" sibTransId="{A2352D8A-C4EC-A84A-821D-3A59FB15D321}"/>
    <dgm:cxn modelId="{7576766F-9AE3-6444-B158-91BA1C13BB55}" srcId="{92CD6AB6-348E-384E-9C15-23F721B7C2CD}" destId="{6C8F184A-D5EC-AC4A-AAF4-96E70140B6FE}" srcOrd="1" destOrd="0" parTransId="{77A100E7-5D02-8947-B692-EA5F5DCC565A}" sibTransId="{CE0D9407-8DF3-B84D-97EA-12C6CC72A9A0}"/>
    <dgm:cxn modelId="{46A12B8B-FFA9-3649-AE99-D6F6FFB91991}" srcId="{92CD6AB6-348E-384E-9C15-23F721B7C2CD}" destId="{2F65CC07-E9FE-DF4E-B448-764C72F71BBA}" srcOrd="2" destOrd="0" parTransId="{30573BEF-FEA7-7244-BD6A-4F3713953B41}" sibTransId="{E529E6B7-0B80-1841-8842-913D9F389D9D}"/>
    <dgm:cxn modelId="{B4A2FE8F-FCF8-BD4B-8EA0-A9F2342CEFBD}" srcId="{92CD6AB6-348E-384E-9C15-23F721B7C2CD}" destId="{EDD79C09-BC6B-304B-8C6C-A04F30748BEF}" srcOrd="4" destOrd="0" parTransId="{61846C65-53C8-9B44-A48B-0FE691C1A152}" sibTransId="{42A5C37D-E4A1-D04E-9A90-C2BC45005B29}"/>
    <dgm:cxn modelId="{1D8D49A2-A34D-B249-812F-04B23A345792}" srcId="{92CD6AB6-348E-384E-9C15-23F721B7C2CD}" destId="{BC592CBB-A52A-2D47-8711-CF0F548F875C}" srcOrd="3" destOrd="0" parTransId="{07421B3C-8C3F-3841-A327-5EAF800F2859}" sibTransId="{9E90DB9A-1B0E-9942-8424-EDE0F87CEA76}"/>
    <dgm:cxn modelId="{80DCBDA3-04F5-4744-9589-CCDCD5C4A422}" type="presOf" srcId="{2F65CC07-E9FE-DF4E-B448-764C72F71BBA}" destId="{F85CF650-F98B-9E4A-B938-B6BBAA8B1232}" srcOrd="0" destOrd="0" presId="urn:microsoft.com/office/officeart/2005/8/layout/vList2"/>
    <dgm:cxn modelId="{510447B3-315B-1B4F-90E1-04AB82240C66}" type="presOf" srcId="{BC592CBB-A52A-2D47-8711-CF0F548F875C}" destId="{2AC87579-6763-8346-9CE0-9639BF48D6DF}" srcOrd="0" destOrd="0" presId="urn:microsoft.com/office/officeart/2005/8/layout/vList2"/>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23CAB5E8-FF07-F24E-9570-7491B5936E8F}" type="presOf" srcId="{6C8F184A-D5EC-AC4A-AAF4-96E70140B6FE}" destId="{D1F3FE81-C8BC-2449-853F-7A5C63C07C1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A7A06A0D-216B-1C4F-AB62-B08BC7BBCC12}" type="presParOf" srcId="{32882DCB-8B10-4A44-A788-A6B6F3E57944}" destId="{D1F3FE81-C8BC-2449-853F-7A5C63C07C14}" srcOrd="2" destOrd="0" presId="urn:microsoft.com/office/officeart/2005/8/layout/vList2"/>
    <dgm:cxn modelId="{80BC2855-0396-7D48-BB52-26BEDE88BC5E}" type="presParOf" srcId="{32882DCB-8B10-4A44-A788-A6B6F3E57944}" destId="{497EBEE9-E201-7847-9E79-4C96C962F4F2}" srcOrd="3" destOrd="0" presId="urn:microsoft.com/office/officeart/2005/8/layout/vList2"/>
    <dgm:cxn modelId="{F0D084CB-8B76-D747-BBFB-2EA53BCFAF0E}" type="presParOf" srcId="{32882DCB-8B10-4A44-A788-A6B6F3E57944}" destId="{F85CF650-F98B-9E4A-B938-B6BBAA8B1232}" srcOrd="4" destOrd="0" presId="urn:microsoft.com/office/officeart/2005/8/layout/vList2"/>
    <dgm:cxn modelId="{8B7540F5-CF6D-8940-930E-FCC2361F86E1}" type="presParOf" srcId="{32882DCB-8B10-4A44-A788-A6B6F3E57944}" destId="{EBCBB6DE-F71D-E545-AE98-802A75EACD84}" srcOrd="5" destOrd="0" presId="urn:microsoft.com/office/officeart/2005/8/layout/vList2"/>
    <dgm:cxn modelId="{A80406BF-F2CF-5240-AE6E-F7CDC54DCBC8}" type="presParOf" srcId="{32882DCB-8B10-4A44-A788-A6B6F3E57944}" destId="{2AC87579-6763-8346-9CE0-9639BF48D6DF}" srcOrd="6" destOrd="0" presId="urn:microsoft.com/office/officeart/2005/8/layout/vList2"/>
    <dgm:cxn modelId="{2DCD8D27-5CD2-9748-919F-2D50B60B7628}" type="presParOf" srcId="{32882DCB-8B10-4A44-A788-A6B6F3E57944}" destId="{FC59404F-087B-B549-9133-2974316C98CF}" srcOrd="7" destOrd="0" presId="urn:microsoft.com/office/officeart/2005/8/layout/vList2"/>
    <dgm:cxn modelId="{EFD23B23-41D8-E04F-997A-9709CFD63D32}" type="presParOf" srcId="{32882DCB-8B10-4A44-A788-A6B6F3E57944}" destId="{00E75589-B441-884F-B51A-9ABB03F07FC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24001"/>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Perceiving similarities and differences</a:t>
          </a:r>
        </a:p>
      </dsp:txBody>
      <dsp:txXfrm>
        <a:off x="36553" y="60554"/>
        <a:ext cx="7415131" cy="675694"/>
      </dsp:txXfrm>
    </dsp:sp>
    <dsp:sp modelId="{D1F3FE81-C8BC-2449-853F-7A5C63C07C14}">
      <dsp:nvSpPr>
        <dsp:cNvPr id="0" name=""/>
        <dsp:cNvSpPr/>
      </dsp:nvSpPr>
      <dsp:spPr>
        <a:xfrm>
          <a:off x="0" y="932137"/>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Classifying shapes</a:t>
          </a:r>
        </a:p>
      </dsp:txBody>
      <dsp:txXfrm>
        <a:off x="36553" y="968690"/>
        <a:ext cx="7415131" cy="675694"/>
      </dsp:txXfrm>
    </dsp:sp>
    <dsp:sp modelId="{F85CF650-F98B-9E4A-B938-B6BBAA8B1232}">
      <dsp:nvSpPr>
        <dsp:cNvPr id="0" name=""/>
        <dsp:cNvSpPr/>
      </dsp:nvSpPr>
      <dsp:spPr>
        <a:xfrm>
          <a:off x="0" y="1775869"/>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Naming shapes</a:t>
          </a:r>
        </a:p>
      </dsp:txBody>
      <dsp:txXfrm>
        <a:off x="36553" y="1812422"/>
        <a:ext cx="7415131" cy="675694"/>
      </dsp:txXfrm>
    </dsp:sp>
    <dsp:sp modelId="{2AC87579-6763-8346-9CE0-9639BF48D6DF}">
      <dsp:nvSpPr>
        <dsp:cNvPr id="0" name=""/>
        <dsp:cNvSpPr/>
      </dsp:nvSpPr>
      <dsp:spPr>
        <a:xfrm>
          <a:off x="0" y="2639869"/>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Learning about the attributes of shapes</a:t>
          </a:r>
        </a:p>
      </dsp:txBody>
      <dsp:txXfrm>
        <a:off x="36553" y="2676422"/>
        <a:ext cx="7415131" cy="675694"/>
      </dsp:txXfrm>
    </dsp:sp>
    <dsp:sp modelId="{00E75589-B441-884F-B51A-9ABB03F07FC9}">
      <dsp:nvSpPr>
        <dsp:cNvPr id="0" name=""/>
        <dsp:cNvSpPr/>
      </dsp:nvSpPr>
      <dsp:spPr>
        <a:xfrm>
          <a:off x="0" y="3503869"/>
          <a:ext cx="7488237" cy="74880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Composing and decomposing shapes</a:t>
          </a:r>
        </a:p>
      </dsp:txBody>
      <dsp:txXfrm>
        <a:off x="36553" y="3540422"/>
        <a:ext cx="7415131"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5/16/25</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Nl87nLIgum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youtu.be/ehBN_mdxqqw"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Nl87nLIgum8"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youtu.be/ehBN_mdxqqw"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Nl87nLIgum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this session, we will explore how infants and toddlers learn about shapes. We will also focus on ways we can support infants and toddlers to learn about shapes.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talking points to reflect your session length and participant needs. If necessary, add introductory and “housekeeping” information.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you plan your professional learning session, consider the content in each of the PPTs in this suite of resources: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1 “Introduction to Geometry: Birth–8 years” describes foundational information about children’s geometry learning from birth to eight years old. This introductory session also includes opportunities for participants to use geometry skills.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2a “Geometry: Infants and Toddlers” describes infants’ and toddlers’ early geometry learning and ideas on how to support it.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2b “Geometry: Preschool, Transitional Kindergarten, and Kindergarten” describes the development of geometry learning for children in preschool, TK, and K and ideas on how to support it.</a:t>
            </a:r>
            <a:endParaRPr lang="en-US" sz="1100" kern="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2c “Geometry: Early Elementary” describes the development of geometry learning for children in first, second, and third grade and ideas on how to support it.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encourage you to offer the content in PPT 1 before, or in combination with, the content in PPT 2a. If your participants work with children in more than one age range, you might combine parts of PPT 1, PPT 2a, PPT 2b, and PPT 2c in one session or a series of sessions. Together, PPT 1 and one of the age-specific slide decks make up a three-hour professional learning session.</a:t>
            </a: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Once infants notice how objects are similar and different, they naturally begin to group similar objects into categories.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From research, we know that in their first year, infants form categories for many different types of familiar objects (Quinn et al., 2001;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Rakinson</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&amp;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Yermolayeva</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2010). These categories range from furniture to animals and basic shapes like circles and squares.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Research has found that three- and four-month-olds can classify a few basic shapes like circles and squares (Quinn et al., 2001).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one study, young infants were presented with many types of the same shape. For example, they were shown different squares. [Point to step 1 on the slide.] Then, infants were shown a new picture of the same shape (a new square) and a new picture of a different shape (a circle). [Point to step 2 on the slide.]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researchers found that infants three to four months old, but not newborns, looked much longer at the new shape category (the circle) than the same shape category.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finding suggests that, after only a few months of experience with shapes in their environment, infants already notice the similarities and differences between shapes. They can then use that information to group similar shapes together in a category.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 note about the word “classifying.” The concept of classifying is very similar to that of categorizing and sorting. You may notice that curricula and state standards use a mix of these terms. For our purposes we will use “classifying.”</a:t>
            </a: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344679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The ability to classify steadily improves as infants are exposed to more shapes and develop a stronger understanding of how shapes are similar or different.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By two years old, children can match and classify a variety of shapes. For example, when toddlers put shapes in the right holes in a shape sorter, they are showing their ability to match shapes. When toddlers choose to only play with a certain type of shape block, they are demonstrating their understanding of shape categories.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It is easier for young children to classify typical shapes than atypical shapes. It’s also easier for them to classify shapes that don’t have many variations, like circles and squares. It’s more difficult for toddlers to classify triangles because there are many types of triangles. You may, therefore, notice that toddlers are able to classify equilateral triangles but may not classify scalene or right-angled triangles as triangles. </a:t>
            </a: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Make connections to participants’ reflections on the ways infants and toddlers in their settings explore shapes and learn to classify shapes.</a:t>
            </a: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350095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toddlers begin to perceive similarities and differences, classify shapes, and develop their language skills, they also learn to name these shape categories. Toddlers begin to name and identify basic two-dimensional shapes, like circles and squares. Sometimes, they can also name or identify triangles or rectangles.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we say “identify,” we mean that children can indicate the right shape when someone else uses the shape vocabulary. For example, a child points to a square when someone asks, “Where is the square?”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Toddlers may also begin to use informal names for three-dimensional shapes. For example, they may say “ball” for a sphere or “box” for a cube.</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Next, we will observe infants and toddlers learning about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Make connections to participants’ reflections on the ways infants in their settings explore shapes and ways toddlers learn to name shapes. </a:t>
            </a: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271729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As toddlers continue to perceive similarities and differences between shapes, they also notice how shapes have different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attributes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Shape attributes are properties of a shape, like the number of sides or corners.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this age, children will notice that some shapes are round, while others have flat sides and are pointy. Infants and toddlers may pay attention to these attributes by touching the corner of a shape, for example.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It is generally not until preschool that children will begin to use or respond to vocabulary like “corners” or “sides” to describe these attributes.</a:t>
            </a:r>
          </a:p>
          <a:p>
            <a:pPr marL="342900" marR="0" lvl="0" indent="-342900">
              <a:buFont typeface="Symbol" pitchFamily="2" charset="2"/>
              <a:buChar char=""/>
            </a:pP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In mathematics, the formal name for “side” is “edge” and the formal name for “corner” is “vertex.” It is not until early elementary school that children would be expected to know these terms. </a:t>
            </a: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238150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10–20 minutes (including debrief)</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Infant or toddler shapes video </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Now we will observe a video. As you observe the video, think about ways children are showing that they are: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Perceiving similarities and differences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Naming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Consider how the interests, cultures and lived experiences, languages, abilities, and emerging skills of the children in this video might have affected how they learned about and explored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You might record your observations. After the video, we will discuss what you noticed.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video that shows children learning about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 (you may use other videos):</a:t>
            </a:r>
          </a:p>
          <a:p>
            <a:pPr marL="742950" marR="0" lvl="1" indent="-285750">
              <a:spcBef>
                <a:spcPts val="0"/>
              </a:spcBef>
              <a:spcAft>
                <a:spcPts val="0"/>
              </a:spcAft>
              <a:buFont typeface="Courier New" panose="02070309020205020404" pitchFamily="49" charset="0"/>
              <a:buChar char="o"/>
            </a:pPr>
            <a:r>
              <a:rPr lang="en-US" sz="1100" dirty="0">
                <a:solidFill>
                  <a:srgbClr val="0F173D"/>
                </a:solidFill>
                <a:effectLst/>
                <a:latin typeface="Poppins"/>
                <a:ea typeface="Times New Roman" panose="02020603050405020304" pitchFamily="18" charset="0"/>
                <a:cs typeface="Poppins"/>
              </a:rPr>
              <a:t>“</a:t>
            </a:r>
            <a:r>
              <a:rPr lang="en-US" sz="1100" u="sng" dirty="0">
                <a:solidFill>
                  <a:srgbClr val="0F173D"/>
                </a:solidFill>
                <a:effectLst/>
                <a:latin typeface="Poppins"/>
                <a:ea typeface="Times New Roman" panose="02020603050405020304" pitchFamily="18" charset="0"/>
                <a:cs typeface="Poppins"/>
                <a:hlinkClick r:id="rId3"/>
              </a:rPr>
              <a:t>Exploring Shapes with Play Dough (18 – 36 months)”</a:t>
            </a:r>
            <a:r>
              <a:rPr lang="en-US" sz="1100" u="none" dirty="0">
                <a:solidFill>
                  <a:srgbClr val="0F173D"/>
                </a:solidFill>
                <a:effectLst/>
                <a:latin typeface="Poppins"/>
                <a:ea typeface="Times New Roman" panose="02020603050405020304" pitchFamily="18" charset="0"/>
                <a:cs typeface="Poppins"/>
              </a:rPr>
              <a:t> [</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watch?v=OvSexeJVbIg</a:t>
            </a:r>
            <a:r>
              <a:rPr lang="en-US" sz="1100" u="none" dirty="0">
                <a:solidFill>
                  <a:srgbClr val="0F173D"/>
                </a:solidFill>
                <a:effectLst/>
                <a:latin typeface="Poppins"/>
                <a:ea typeface="Times New Roman" panose="02020603050405020304" pitchFamily="18" charset="0"/>
                <a:cs typeface="Poppins"/>
              </a:rPr>
              <a:t>]</a:t>
            </a:r>
          </a:p>
          <a:p>
            <a:pPr marL="742950" marR="0" lvl="1" indent="-285750">
              <a:spcBef>
                <a:spcPts val="0"/>
              </a:spcBef>
              <a:spcAft>
                <a:spcPts val="0"/>
              </a:spcAft>
              <a:buFont typeface="Courier New" panose="02070309020205020404" pitchFamily="49" charset="0"/>
              <a:buChar char="o"/>
            </a:pPr>
            <a:r>
              <a:rPr lang="en-US" sz="1100" dirty="0">
                <a:solidFill>
                  <a:srgbClr val="0F173D"/>
                </a:solidFill>
                <a:effectLst/>
                <a:latin typeface="Poppins"/>
                <a:ea typeface="Times New Roman" panose="02020603050405020304" pitchFamily="18" charset="0"/>
                <a:cs typeface="Poppins"/>
              </a:rPr>
              <a:t>“</a:t>
            </a:r>
            <a:r>
              <a:rPr lang="en-US" sz="1100" u="sng" dirty="0">
                <a:solidFill>
                  <a:srgbClr val="0F173D"/>
                </a:solidFill>
                <a:effectLst/>
                <a:latin typeface="Poppins"/>
                <a:ea typeface="Times New Roman" panose="02020603050405020304" pitchFamily="18" charset="0"/>
                <a:cs typeface="Poppins"/>
                <a:hlinkClick r:id="rId4"/>
              </a:rPr>
              <a:t>Exploring Shapes with Play Dough (18 – 36 months) – Audio Descriptive Version”</a:t>
            </a:r>
            <a:r>
              <a:rPr lang="en-US" sz="1100" u="sng" dirty="0">
                <a:solidFill>
                  <a:srgbClr val="0F173D"/>
                </a:solidFill>
                <a:effectLst/>
                <a:latin typeface="Poppins"/>
                <a:ea typeface="Times New Roman" panose="02020603050405020304" pitchFamily="18" charset="0"/>
                <a:cs typeface="Poppins"/>
              </a:rPr>
              <a:t> </a:t>
            </a:r>
            <a:r>
              <a:rPr lang="en-US" sz="1100" u="none" dirty="0">
                <a:solidFill>
                  <a:srgbClr val="0F173D"/>
                </a:solidFill>
                <a:effectLst/>
                <a:latin typeface="Poppins"/>
                <a:ea typeface="Times New Roman" panose="02020603050405020304" pitchFamily="18" charset="0"/>
                <a:cs typeface="Poppins"/>
              </a:rPr>
              <a:t>[</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watch?v=5Q80vlEoQWQ</a:t>
            </a:r>
            <a:r>
              <a:rPr lang="en-US" sz="1100" u="none" dirty="0">
                <a:solidFill>
                  <a:srgbClr val="0F173D"/>
                </a:solidFill>
                <a:effectLst/>
                <a:latin typeface="Poppins"/>
                <a:ea typeface="Times New Roman" panose="02020603050405020304" pitchFamily="18" charset="0"/>
                <a:cs typeface="Poppins"/>
              </a:rPr>
              <a:t>]</a:t>
            </a: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Discussion points are provided for this video 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a component is not observed in the video, you might invite participants to: </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Think about ways that children might develop knowledge and skills related to that component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Explain how educators might support children to develop the knowledge and skills related to that component</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Consider playing the video more than once. The first time, invite the participants to just become familiar with the video. Then, invite the participants to observe specific ways children show their understanding of the components of shape learning.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147994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10–20 minutes (including the video observation on the previous slide)</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Let’s discuss what you noticed.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In what ways did children in the video demonstrate that they were: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Perceiving similarities and differences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Naming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debrief based on your group size, session length and format, and participant needs. Consider charting participants’ observations to visually provide ways children develop an understanding of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using the following adaptations based on session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invite participants to share, with the large group, what they noticed about ways infants and toddlers showed their understanding of shapes.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their observations in pairs or at their tables. Then, invite each table to share their observations.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examples of how children in the video perceived similarities and differences and named shapes: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Perceiving similarities and differences: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children explored the similarities and differences of shapes when stamping different shapes in play dough. Children touched the shape stampers, which allowed them to notice the attributes of the shapes and how they are similar and different.</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Naming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One child said “shape” when pressing down a triangle shape. Another child said “circle” when making a circle shape. </a:t>
            </a:r>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2877683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We explored four components of shape learning. We also observed some ways infants and toddlers perceive similarities and differences, classify shapes, and name shapes. Now, let’s discuss ways we can support children to learn about shapes—in our learning settings and at home.</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Historically, inequities in our educational system have impacted Children of Color, multilingual learners, and children with disabilities. For example, Children of Color, multilingual learners, and children with disabilities have had unequal access to rigorous learning opportunities. We must work to ensure that every child—of any background, race, culture, ethnicity, language, gender, ability, or socioeconomic status</a:t>
            </a:r>
            <a:r>
              <a:rPr lang="en-US" sz="18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has equitable opportunities to engage in high-quality geometry learning environments and experiences. </a:t>
            </a: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3879095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5–10 minutes</a:t>
            </a:r>
          </a:p>
          <a:p>
            <a:pPr marL="0" marR="0">
              <a:spcBef>
                <a:spcPts val="600"/>
              </a:spcBef>
              <a:spcAft>
                <a:spcPts val="600"/>
              </a:spcAft>
            </a:pPr>
            <a:r>
              <a:rPr lang="en-US" sz="18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Materials: </a:t>
            </a: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Daily Opportunities to Explore Shapes</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 handout</a:t>
            </a: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Let’s review how infants and toddlers can learn about shapes through daily routines at home, in their communities, and in early learning and care settings.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Take out and review </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Daily Opportunities to Explore Shapes</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This handout offers some ideas on how to support infants’ and toddlers’ shape learning through daily routines.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With a partner, discuss ways you might use the ideas in this handout with families. Consider ways to help families notice the ideas they already use and identify other ways that they want to support their infants’ and toddlers’ shape learning.</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Provide 5–10 minutes for participants to review and discuss the handout.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For longer sessions, invite participants to share, with the larger group, how they might use these ideas.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410669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15 minutes</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M</a:t>
            </a:r>
            <a:r>
              <a:rPr lang="en-U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Overview</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handout </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Count Play Explore often uses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(pronounced: M to the fifth) Early Math Approach to refer to five core early math teaching practices: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Mutual Learning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Meaningful Investigations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Materials and Learning Environment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Math Vocabulary and Discourse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Multiple Representations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Let’s explore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practices. Then, we will observe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in action.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Consider your participants and their prior experiences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significant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you might offer a few minutes for participants to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share with a partner their areas of strength and what practices they are working on. Or you might use this slide to briefly revisit the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practices and move to the next slide.</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less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you might offer more time for participants to explore each practice. For example, you might allow time for them to review the practices in the handout on their own. Invite them to make a square over practices that they have “squared away” (practices they understand and use), a circle over “what’s still going around in their heads” (practices they still have questions about), and a triangle over three ideas that they will use in their settings. For more ideas on how to provide a more comprehensive review, visit the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 Early Math Approach</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suite of resources.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3230656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5–7 minutes (not including debrief)</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a:t>
            </a:r>
            <a:r>
              <a:rPr lang="en-US" sz="1100" kern="100" dirty="0">
                <a:solidFill>
                  <a:srgbClr val="222222"/>
                </a:solidFill>
                <a:effectLst/>
                <a:latin typeface="Calibri" panose="020F0502020204030204" pitchFamily="34" charset="0"/>
                <a:ea typeface="DengXian" panose="02010600030101010101" pitchFamily="2" charset="-122"/>
                <a:cs typeface="Times New Roman" panose="02020603050405020304" pitchFamily="18" charset="0"/>
              </a:rPr>
              <a:t> </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Observing M</a:t>
            </a:r>
            <a:r>
              <a:rPr lang="en-U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in Action: Shapes</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handout, infant or toddler shapes video, chart paper, markers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We observed what infants and toddlers learn about shapes. Then, we explored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Now, we are going to observe a video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practices. [Choose a strategy for facilitating this observation and debrief. Adapt the talking points to reflect this strategy.]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an infant and toddler video that shows children exploring shapes. This may be the same video used for observing children learning about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 (you may use other videos):</a:t>
            </a:r>
          </a:p>
          <a:p>
            <a:pPr marL="742950" marR="0" lvl="1" indent="-285750">
              <a:spcBef>
                <a:spcPts val="0"/>
              </a:spcBef>
              <a:spcAft>
                <a:spcPts val="0"/>
              </a:spcAft>
              <a:buFont typeface="Courier New" panose="02070309020205020404" pitchFamily="49" charset="0"/>
              <a:buChar char="o"/>
            </a:pPr>
            <a:r>
              <a:rPr lang="en-US" sz="1100" dirty="0">
                <a:solidFill>
                  <a:srgbClr val="0F173D"/>
                </a:solidFill>
                <a:effectLst/>
                <a:latin typeface="Poppins"/>
                <a:ea typeface="Times New Roman" panose="02020603050405020304" pitchFamily="18" charset="0"/>
                <a:cs typeface="Poppins"/>
              </a:rPr>
              <a:t>“</a:t>
            </a:r>
            <a:r>
              <a:rPr lang="en-US" sz="1100" u="sng" dirty="0">
                <a:solidFill>
                  <a:srgbClr val="0F173D"/>
                </a:solidFill>
                <a:effectLst/>
                <a:latin typeface="Poppins"/>
                <a:ea typeface="Times New Roman" panose="02020603050405020304" pitchFamily="18" charset="0"/>
                <a:cs typeface="Poppins"/>
                <a:hlinkClick r:id="rId3"/>
              </a:rPr>
              <a:t>Exploring Shapes with Play Dough (18 – 36 months)”</a:t>
            </a:r>
            <a:r>
              <a:rPr lang="en-US" sz="1100" u="none" dirty="0">
                <a:solidFill>
                  <a:srgbClr val="0F173D"/>
                </a:solidFill>
                <a:effectLst/>
                <a:latin typeface="Poppins"/>
                <a:ea typeface="Times New Roman" panose="02020603050405020304" pitchFamily="18" charset="0"/>
                <a:cs typeface="Poppins"/>
              </a:rPr>
              <a:t> [</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watch?v=OvSexeJVbIg</a:t>
            </a:r>
            <a:r>
              <a:rPr lang="en-US" sz="1100" u="none" dirty="0">
                <a:solidFill>
                  <a:srgbClr val="0F173D"/>
                </a:solidFill>
                <a:effectLst/>
                <a:latin typeface="Poppins"/>
                <a:ea typeface="Times New Roman" panose="02020603050405020304" pitchFamily="18" charset="0"/>
                <a:cs typeface="Poppins"/>
              </a:rPr>
              <a:t>]</a:t>
            </a:r>
          </a:p>
          <a:p>
            <a:pPr marL="742950" marR="0" lvl="1" indent="-285750">
              <a:spcBef>
                <a:spcPts val="0"/>
              </a:spcBef>
              <a:spcAft>
                <a:spcPts val="0"/>
              </a:spcAft>
              <a:buFont typeface="Courier New" panose="02070309020205020404" pitchFamily="49" charset="0"/>
              <a:buChar char="o"/>
            </a:pPr>
            <a:r>
              <a:rPr lang="en-US" sz="1100" dirty="0">
                <a:solidFill>
                  <a:srgbClr val="0F173D"/>
                </a:solidFill>
                <a:effectLst/>
                <a:latin typeface="Poppins"/>
                <a:ea typeface="Times New Roman" panose="02020603050405020304" pitchFamily="18" charset="0"/>
                <a:cs typeface="Poppins"/>
              </a:rPr>
              <a:t>“</a:t>
            </a:r>
            <a:r>
              <a:rPr lang="en-US" sz="1100" u="sng" dirty="0">
                <a:solidFill>
                  <a:srgbClr val="0F173D"/>
                </a:solidFill>
                <a:effectLst/>
                <a:latin typeface="Poppins"/>
                <a:ea typeface="Times New Roman" panose="02020603050405020304" pitchFamily="18" charset="0"/>
                <a:cs typeface="Poppins"/>
                <a:hlinkClick r:id="rId4"/>
              </a:rPr>
              <a:t>Exploring Shapes with Play Dough (18 – 36 months) – Audio Descriptive Version”</a:t>
            </a:r>
            <a:r>
              <a:rPr lang="en-US" sz="1100" u="none">
                <a:solidFill>
                  <a:srgbClr val="0F173D"/>
                </a:solidFill>
                <a:effectLst/>
                <a:latin typeface="Poppins"/>
                <a:ea typeface="Times New Roman" panose="02020603050405020304" pitchFamily="18" charset="0"/>
                <a:cs typeface="Poppins"/>
              </a:rPr>
              <a:t> [</a:t>
            </a:r>
            <a:r>
              <a:rPr lang="en-US" u="none">
                <a:solidFill>
                  <a:srgbClr val="0F173D"/>
                </a:solidFill>
                <a:effectLst/>
              </a:rPr>
              <a:t>https://</a:t>
            </a:r>
            <a:r>
              <a:rPr lang="en-US">
                <a:solidFill>
                  <a:srgbClr val="0F173D"/>
                </a:solidFill>
              </a:rPr>
              <a:t>www.youtube</a:t>
            </a:r>
            <a:r>
              <a:rPr lang="en-US" u="none">
                <a:solidFill>
                  <a:srgbClr val="0F173D"/>
                </a:solidFill>
                <a:effectLst/>
              </a:rPr>
              <a:t>.</a:t>
            </a:r>
            <a:r>
              <a:rPr lang="en-US">
                <a:solidFill>
                  <a:srgbClr val="0F173D"/>
                </a:solidFill>
              </a:rPr>
              <a:t>com</a:t>
            </a:r>
            <a:r>
              <a:rPr lang="en-US" u="none">
                <a:solidFill>
                  <a:srgbClr val="0F173D"/>
                </a:solidFill>
                <a:effectLst/>
              </a:rPr>
              <a:t>/</a:t>
            </a:r>
            <a:r>
              <a:rPr lang="en-US">
                <a:solidFill>
                  <a:srgbClr val="0F173D"/>
                </a:solidFill>
              </a:rPr>
              <a:t>watch?v=5Q80vlEoQWQ</a:t>
            </a:r>
            <a:r>
              <a:rPr lang="en-US" sz="1100" u="none">
                <a:solidFill>
                  <a:srgbClr val="0F173D"/>
                </a:solidFill>
                <a:effectLst/>
                <a:latin typeface="Poppins"/>
                <a:ea typeface="Times New Roman" panose="02020603050405020304" pitchFamily="18" charset="0"/>
                <a:cs typeface="Poppins"/>
              </a:rPr>
              <a:t>]</a:t>
            </a: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An answer key is provided for this video 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take out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Observing M</a:t>
            </a:r>
            <a:r>
              <a:rPr lang="en-US" sz="11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in Action: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handout.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larger groups and longer sessions, use a jigsaw approach. Before playing the video, assign each table one practice to focus on during the video. [If there are more than five tables, assign more than one table to focus on each practice.]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smaller groups and shorter sessions, consider showing the video two to three times, inviting participants to focus on specific practices each time. Encourage them to record observations on the handout. </a:t>
            </a:r>
          </a:p>
          <a:p>
            <a:pPr marL="0" marR="0">
              <a:spcBef>
                <a:spcPts val="600"/>
              </a:spcBef>
              <a:spcAft>
                <a:spcPts val="600"/>
              </a:spcAft>
            </a:pPr>
            <a:endParaRPr lang="en-US" sz="11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23114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b="1" dirty="0">
              <a:ea typeface="Calibri"/>
              <a:cs typeface="Calibri"/>
            </a:endParaRPr>
          </a:p>
          <a:p>
            <a:r>
              <a:rPr lang="en-US"/>
              <a:t>The Count Play Explore Professional Learning Resources were made possible by Count Play Explore, an early math and science initiative led by the Fresno County Superintendent of Schools, Early Care and Education Department. This initiative is generously funded by the California Department of Education and the California State Board of Education. These resources, developed in collaboration by WestEd and partners, are intended to be used as a guide for implementing evidence-based strategies, promoting active learning, and encouraging developmentally appropriate practices in early education settings. They are not intended for commercial redistribution, unauthorized modification, or use outside the scope of professional education.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a:t>
            </a:fld>
            <a:endParaRPr lang="en-US"/>
          </a:p>
        </p:txBody>
      </p:sp>
    </p:spTree>
    <p:extLst>
      <p:ext uri="{BB962C8B-B14F-4D97-AF65-F5344CB8AC3E}">
        <p14:creationId xmlns:p14="http://schemas.microsoft.com/office/powerpoint/2010/main" val="405177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20–30 minutes (varies based on session goals)</a:t>
            </a: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Let’s unpack your observations of each M</a:t>
            </a:r>
            <a:r>
              <a:rPr lang="en-US" sz="1800" baseline="30000" dirty="0">
                <a:solidFill>
                  <a:srgbClr val="0F173D"/>
                </a:solidFill>
                <a:effectLst/>
                <a:latin typeface="Poppins" pitchFamily="2" charset="77"/>
                <a:ea typeface="Calibri" panose="020F0502020204030204" pitchFamily="34" charset="0"/>
                <a:cs typeface="Calibri" panose="020F0502020204030204" pitchFamily="34" charset="0"/>
              </a:rPr>
              <a:t>5</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 practice. How did the educator use M</a:t>
            </a:r>
            <a:r>
              <a:rPr lang="en-US" sz="1800" baseline="30000" dirty="0">
                <a:solidFill>
                  <a:srgbClr val="0F173D"/>
                </a:solidFill>
                <a:effectLst/>
                <a:latin typeface="Poppins" pitchFamily="2" charset="77"/>
                <a:ea typeface="Calibri" panose="020F0502020204030204" pitchFamily="34" charset="0"/>
                <a:cs typeface="Calibri" panose="020F0502020204030204" pitchFamily="34" charset="0"/>
              </a:rPr>
              <a:t>5</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 to support children’s learning about shapes?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800" dirty="0">
                <a:solidFill>
                  <a:srgbClr val="0F173D"/>
                </a:solidFill>
                <a:effectLst/>
                <a:latin typeface="Poppins"/>
                <a:ea typeface="Calibri"/>
                <a:cs typeface="Poppins"/>
              </a:rPr>
              <a:t>Use the </a:t>
            </a:r>
            <a:r>
              <a:rPr lang="en-US" sz="1800" b="1" dirty="0">
                <a:solidFill>
                  <a:srgbClr val="0F173D"/>
                </a:solidFill>
                <a:effectLst/>
                <a:latin typeface="Poppins"/>
                <a:ea typeface="Calibri"/>
                <a:cs typeface="Poppins"/>
              </a:rPr>
              <a:t>Answer Key for Observing M</a:t>
            </a:r>
            <a:r>
              <a:rPr lang="en-US" sz="1800" b="1" baseline="30000" dirty="0">
                <a:solidFill>
                  <a:srgbClr val="0F173D"/>
                </a:solidFill>
                <a:effectLst/>
                <a:latin typeface="Poppins"/>
                <a:ea typeface="Calibri"/>
                <a:cs typeface="Poppins"/>
              </a:rPr>
              <a:t>5</a:t>
            </a:r>
            <a:r>
              <a:rPr lang="en-US" sz="1800" b="1" dirty="0">
                <a:solidFill>
                  <a:srgbClr val="0F173D"/>
                </a:solidFill>
                <a:effectLst/>
                <a:latin typeface="Poppins"/>
                <a:ea typeface="Calibri"/>
                <a:cs typeface="Poppins"/>
              </a:rPr>
              <a:t> in Action: Shapes </a:t>
            </a:r>
            <a:r>
              <a:rPr lang="en-US" sz="1800" dirty="0">
                <a:solidFill>
                  <a:srgbClr val="0F173D"/>
                </a:solidFill>
                <a:effectLst/>
                <a:latin typeface="Poppins"/>
                <a:ea typeface="Calibri"/>
                <a:cs typeface="Poppins"/>
              </a:rPr>
              <a:t>handout</a:t>
            </a:r>
            <a:r>
              <a:rPr lang="en-US" sz="1800" b="1" dirty="0">
                <a:solidFill>
                  <a:srgbClr val="0F173D"/>
                </a:solidFill>
                <a:effectLst/>
                <a:latin typeface="Poppins"/>
                <a:ea typeface="Calibri"/>
                <a:cs typeface="Poppins"/>
              </a:rPr>
              <a:t> </a:t>
            </a:r>
            <a:r>
              <a:rPr lang="en-US" sz="1800" dirty="0">
                <a:solidFill>
                  <a:srgbClr val="0F173D"/>
                </a:solidFill>
                <a:effectLst/>
                <a:latin typeface="Poppins"/>
                <a:ea typeface="Calibri"/>
                <a:cs typeface="Poppins"/>
              </a:rPr>
              <a:t>for examples of ways M</a:t>
            </a:r>
            <a:r>
              <a:rPr lang="en-US" sz="1800" baseline="30000" dirty="0">
                <a:solidFill>
                  <a:srgbClr val="0F173D"/>
                </a:solidFill>
                <a:effectLst/>
                <a:latin typeface="Poppins"/>
                <a:ea typeface="Calibri"/>
                <a:cs typeface="Poppins"/>
              </a:rPr>
              <a:t>5</a:t>
            </a:r>
            <a:r>
              <a:rPr lang="en-US" sz="1800" dirty="0">
                <a:solidFill>
                  <a:srgbClr val="0F173D"/>
                </a:solidFill>
                <a:effectLst/>
                <a:latin typeface="Poppins"/>
                <a:ea typeface="Calibri"/>
                <a:cs typeface="Poppins"/>
              </a:rPr>
              <a:t> was used in the video </a:t>
            </a:r>
            <a:r>
              <a:rPr lang="en-US" sz="1800" dirty="0">
                <a:solidFill>
                  <a:srgbClr val="0F173D"/>
                </a:solidFill>
                <a:effectLst/>
                <a:latin typeface="Poppins"/>
                <a:ea typeface="Times New Roman" panose="02020603050405020304" pitchFamily="18" charset="0"/>
                <a:cs typeface="Poppins"/>
              </a:rPr>
              <a:t>“</a:t>
            </a:r>
            <a:r>
              <a:rPr lang="en-US" sz="1800" u="sng" dirty="0">
                <a:solidFill>
                  <a:srgbClr val="0F173D"/>
                </a:solidFill>
                <a:effectLst/>
                <a:latin typeface="Poppins"/>
                <a:ea typeface="Times New Roman" panose="02020603050405020304" pitchFamily="18" charset="0"/>
                <a:cs typeface="Poppins"/>
                <a:hlinkClick r:id="rId3"/>
              </a:rPr>
              <a:t>Exploring Shapes with Play Dough (18 – 36 months).”</a:t>
            </a:r>
            <a:r>
              <a:rPr lang="en-US" sz="1800" u="sng" dirty="0">
                <a:solidFill>
                  <a:srgbClr val="0F173D"/>
                </a:solidFill>
                <a:effectLst/>
                <a:latin typeface="Poppins"/>
                <a:ea typeface="Times New Roman" panose="02020603050405020304" pitchFamily="18" charset="0"/>
                <a:cs typeface="Poppins"/>
              </a:rPr>
              <a:t> </a:t>
            </a:r>
            <a:r>
              <a:rPr lang="en-US" sz="1800" u="none" dirty="0">
                <a:solidFill>
                  <a:srgbClr val="0F173D"/>
                </a:solidFill>
                <a:effectLst/>
                <a:latin typeface="Poppins"/>
                <a:ea typeface="Times New Roman" panose="02020603050405020304" pitchFamily="18" charset="0"/>
                <a:cs typeface="Poppins"/>
              </a:rPr>
              <a:t>[</a:t>
            </a:r>
            <a:r>
              <a:rPr lang="en-US" u="none" dirty="0">
                <a:solidFill>
                  <a:srgbClr val="0F173D"/>
                </a:solidFill>
                <a:effectLst/>
              </a:rPr>
              <a:t>https://</a:t>
            </a:r>
            <a:r>
              <a:rPr lang="en-US" dirty="0">
                <a:solidFill>
                  <a:srgbClr val="0F173D"/>
                </a:solidFill>
              </a:rPr>
              <a:t>www.youtube</a:t>
            </a:r>
            <a:r>
              <a:rPr lang="en-US" u="none" dirty="0">
                <a:solidFill>
                  <a:srgbClr val="0F173D"/>
                </a:solidFill>
                <a:effectLst/>
              </a:rPr>
              <a:t>.</a:t>
            </a:r>
            <a:r>
              <a:rPr lang="en-US" dirty="0">
                <a:solidFill>
                  <a:srgbClr val="0F173D"/>
                </a:solidFill>
              </a:rPr>
              <a:t>com</a:t>
            </a:r>
            <a:r>
              <a:rPr lang="en-US" u="none" dirty="0">
                <a:solidFill>
                  <a:srgbClr val="0F173D"/>
                </a:solidFill>
                <a:effectLst/>
              </a:rPr>
              <a:t>/</a:t>
            </a:r>
            <a:r>
              <a:rPr lang="en-US" dirty="0">
                <a:solidFill>
                  <a:srgbClr val="0F173D"/>
                </a:solidFill>
              </a:rPr>
              <a:t>watch?v=OvSexeJVbIg</a:t>
            </a:r>
            <a:r>
              <a:rPr lang="en-US" sz="1800" u="none" dirty="0">
                <a:solidFill>
                  <a:srgbClr val="0F173D"/>
                </a:solidFill>
                <a:effectLst/>
                <a:latin typeface="Poppins"/>
                <a:ea typeface="Times New Roman" panose="02020603050405020304" pitchFamily="18" charset="0"/>
                <a:cs typeface="Poppins"/>
              </a:rPr>
              <a:t>]</a:t>
            </a:r>
            <a:endParaRPr lang="en-US" sz="1800" dirty="0">
              <a:solidFill>
                <a:srgbClr val="0F173D"/>
              </a:solidFill>
              <a:effectLst/>
              <a:latin typeface="Poppins"/>
              <a:ea typeface="Times New Roman" panose="02020603050405020304" pitchFamily="18" charset="0"/>
              <a:cs typeface="Poppins"/>
            </a:endParaRP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larger groups or longer sessions: After observing the video, ask each table group to discuss what they noticed about their assigned practice. Then, invite each group to share their observations with the larger group. As each group shares, paraphrase, affirm, and add to their responses as needed. Consider charting each group’s observations to make practices visible.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smaller groups or shorter sessions: Invite participants to share their observations with the whole group. Chart their observations to make the practices visible. As participants share, paraphrase, affirm, and add to their responses as needed. Consider inviting participants to share something they learned with someone from another table. For example, you might ask them to find someone with similar shoes, move to meet them, and share something they learned with that person.</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a:p>
            <a:pPr marL="0" marR="0">
              <a:spcBef>
                <a:spcPts val="600"/>
              </a:spcBef>
              <a:spcAft>
                <a:spcPts val="600"/>
              </a:spcAft>
            </a:pPr>
            <a:endPar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2618360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15–30 minutes (including debrief on the next slide)</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Using M</a:t>
            </a:r>
            <a:r>
              <a:rPr lang="en-US" sz="18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to Support Learning About Shapes and Space</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 handout, chart paper, markers</a:t>
            </a: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We discussed the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Early Math Approach and observed some ways the practices might be used to support infants’ and toddlers’ shape learning. Let’s consider other ways for using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to support infants’ and toddlers’ shape learning.</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Take out the </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Using M</a:t>
            </a:r>
            <a:r>
              <a:rPr lang="en-US" sz="18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 to Support Learning About Shapes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and Space</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 </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handout. Review the ideas on how to use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to support infants’ and toddlers’ geometry learning.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This document was also used in the suite of resources on Spatial Thinking. This resource refers to a broader concept of geometry that includes both shapes and spatial thinking.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Provide five to seven minutes for participants to review the handout.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While participants review the handout, post one chart for each of the five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practices around the room. Label them with the following headers: Mutual Learning, Meaningful Investigations, Materials and Learning Environment, Math Vocabulary and Discourse, Multiple Representations. Divide each chart into two columns. Label one column “Infants” and the other “Toddlers.” For larger groups, create and post more than one chart per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practice. Leave markers near each chart. Use talking points and facilitator notes on the next slide to guide the debrief.</a:t>
            </a:r>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314426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15–30 minutes (including review of the handout from the previous slide)</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Using M</a:t>
            </a:r>
            <a:r>
              <a:rPr lang="en-U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to Support Learning About Shapes and Space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handout, chart paper, markers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You reviewed some ideas on ways to support infants’ and toddlers’ shape learning using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Next, let’s reflect on ways we can continue to support infants’ and toddlers’ shape learning. This reflection might include strategies we already use as well as strategies that we want to try.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We will form small groups that will travel from chart to chart together. [Provide directions on how to form groups. The facilitator notes offer some suggestions.]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When you arrive at the chart, identify and chart something you would like to try. For example, on the Math Vocabulary and Discourse chart, you might identify mealtime routines as a way to use math language to describe the shapes of food.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I will signal groups when it’s time to move to the next chart. Leave the marker at the chart for the next group to use. Move clockwise to the next chart. When you arrive, review the ideas suggested by the previous groups. Identify and chart additional ideas.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The last group at each chart will share with the whole group two to three ideas that they found most interesting or valuable.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Reflect on the diversity of early learners in your setting. Consider children’s interests, languages, cultures and lived experiences, abilities, and emerging skills during the discussion.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[After the carousel concludes:] You might share the ideas you want to try with your coach and revisit this handout as you plan learning experiences throughout the year.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Select a strategy for forming small groups. Some ideas include numbering off at tables, numbering off in the whole group, or moving in table groups.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modeling what to do at the charts.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considering the time allotted for this activity, leave at least five minutes at the end for the whole group to share. The remaining time should be divided into the number of charts. For example, if you have 25 minutes total, allow 20 minutes for the carousel and 5 minutes for the debrief. If there is one chart for each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 the time allotted at each chart is four minutes (20/5 = 4).</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carousel concludes, invite participants to return to their seats.</a:t>
            </a:r>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a:p>
        </p:txBody>
      </p:sp>
    </p:spTree>
    <p:extLst>
      <p:ext uri="{BB962C8B-B14F-4D97-AF65-F5344CB8AC3E}">
        <p14:creationId xmlns:p14="http://schemas.microsoft.com/office/powerpoint/2010/main" val="214505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5 minutes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Take a few minutes to think about our session.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Consider the following questions: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What is something you learned?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What is a wonder you still have?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What is something you want to try ins your learning setting?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[Allow two to three minutes for participants to think. You might invite participants to share with a partner.]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Thank you for your time, attention, and engagement. It’s been wonderful working with you.</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For longer sessions, consider asking participants to share some of their reflections with the larger group.</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Arial" panose="020B0604020202020204" pitchFamily="34" charset="0"/>
                <a:cs typeface="Calibri" panose="020F0502020204030204" pitchFamily="34" charset="0"/>
              </a:rPr>
              <a:t>As participants discuss their reflections, note the questions that they still have and the things they would like to try. </a:t>
            </a:r>
            <a:r>
              <a:rPr lang="en-US" sz="1100">
                <a:solidFill>
                  <a:srgbClr val="0F173D"/>
                </a:solidFill>
                <a:effectLst/>
                <a:latin typeface="Poppins" pitchFamily="2" charset="77"/>
                <a:ea typeface="Arial" panose="020B0604020202020204" pitchFamily="34" charset="0"/>
                <a:cs typeface="Calibri" panose="020F0502020204030204" pitchFamily="34" charset="0"/>
              </a:rPr>
              <a:t>These reflections may inform the topics of future trainings, coaching, or communities of practice. </a:t>
            </a:r>
            <a:endParaRPr lang="en-US" sz="110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23</a:t>
            </a:fld>
            <a:endParaRPr lang="en-US"/>
          </a:p>
        </p:txBody>
      </p:sp>
    </p:spTree>
    <p:extLst>
      <p:ext uri="{BB962C8B-B14F-4D97-AF65-F5344CB8AC3E}">
        <p14:creationId xmlns:p14="http://schemas.microsoft.com/office/powerpoint/2010/main" val="291906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First, we will review how infants and toddlers learn about shapes.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Next, we will explore some ways that educators and families can support infants’ and toddlers’ geometry learning and development.</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Throughout our session, we will take time to reflect on our current practices. We will also think about how we might use information from this session in our work.</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Adjust talking points to reflect your session length and participant needs.</a:t>
            </a: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68663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7–15 minutes (including debrief)</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T-Charts with one column labeled “Infants” and one “Toddlers,” markers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Infants and toddlers are exploring and learning about shapes every day.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Take a couple minutes to think about your learning setting and some ways that infants and toddlers explore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[Allow participants a few minutes to reflect before inviting them to share their reflections.]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debrief participant reflections based on group size, session length and format, and participants’ needs. Charting reflections using a T-Chart will help participants connect their current practices to session content. You can use the following options for charting participant reflections: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share their reflections with the whole group. As they share, chart their reflections in the appropriate column.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markers and chart paper to each table. Ask each table to choose a recorder and reporter. Allow time for participants to share and chart their reflections at their tables. Then, encourage the reporter from each table to share one to two reflections from their table’s chart.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you have not presented content from PPT 1 “Introduction to Geometry: Birth–8 years” before engaging in this session, consider presenting the “Pull-Up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activity in slide 8 of PPT 1 at this point in your session. This will allow participants to engage in a playful, hands-on activity about two- and three-dimensional shapes.</a:t>
            </a: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108101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The children in your settings are exploring shapes in a lot of different ways! Let’s examine what infants and toddlers learn about shapes through these explorations.</a:t>
            </a:r>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343371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Before we get started, let’s review some relevant foundations from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California Infant/Toddler Learning and Development Foundations (California Department of Social Services, 2025).</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Two relevant foundations touch on concepts related to shape learning: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Classification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Spatial Relationships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foundation on classification describes how children explore objects and notice similarities and differences in the attributes of these objects. Although this foundation does not specifically address shape learning, it describes more generally how infants and toddlers develop skills from our first two components: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Perceiving similarities and differences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Classifying shapes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Slides 6 and 7 make connections between the components and relevant foundations.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 may want to provide participants with copies of the relevant California Infant/Toddler Learning and Development Foundations. Consider whether electronic or printed copies will be more useful for your participants.</a:t>
            </a: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417766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Children’s understanding of spatial relationships is closely related to their understanding of shapes. As children explore object properties (like their shape), they also learn how these objects fit and move through space.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This relationship is shown in the foundation on spatial relationships, which describes how children explore the size and shape of objects as they move through space.</a:t>
            </a: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62208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There are five components of learning about shapes in early childhood:</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Perceiving similarities and differences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Classifying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Naming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Learning about the attributes of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Composing and decomposing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this session, we focus on the concepts most relevant for infants and toddlers. For infants we will discuss two components: perceiving similarities and differences and classifying shapes. For toddlers, we will discuss the first four components: perceiving similarities and differences, classifying shapes, naming shapes, and noticing shape attributes.</a:t>
            </a: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83310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From a very young age, infants explore objects and notice—or perceive—similarities and differences between objects.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touching, mouthing, and looking at objects, very young infants learn that objects can have different properties, including shape, size, color, and texture.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Early interest in and exploration of objects’ properties help infants begin noticing similarities and differences between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Noticing similarities or differences between shapes is natural for infants. They do this in the same way that they see or feel the differences between any two objects, like a book and a plate.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infants first notice similarities and differences between shapes, they can see or feel that two shapes are different. However, they do not understand how these shapes are similar or different. Toddlers develop a deeper understanding of what makes shapes similar or different as they learn to classify shapes.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Make connections to participants’ reflections on the ways infants in their settings explore shapes and ways infants learn to perceive similarities and differences.</a:t>
            </a: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2251379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25826" y="0"/>
            <a:ext cx="6653191"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rgbClr val="2078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3">
            <a:extLst>
              <a:ext uri="{FF2B5EF4-FFF2-40B4-BE49-F238E27FC236}">
                <a16:creationId xmlns:a16="http://schemas.microsoft.com/office/drawing/2014/main" id="{BBB66879-C877-F486-F288-351672BD07B2}"/>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Rectangle 6">
            <a:extLst>
              <a:ext uri="{FF2B5EF4-FFF2-40B4-BE49-F238E27FC236}">
                <a16:creationId xmlns:a16="http://schemas.microsoft.com/office/drawing/2014/main" id="{2D51F2B1-13E9-ABDD-A99B-E72A67C5B86F}"/>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oup of children sitting on the ground&#10;&#10;Description automatically generated">
            <a:extLst>
              <a:ext uri="{FF2B5EF4-FFF2-40B4-BE49-F238E27FC236}">
                <a16:creationId xmlns:a16="http://schemas.microsoft.com/office/drawing/2014/main" id="{53CE4823-5CD0-3A64-9835-A4105CFCD4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80100" y="1669"/>
            <a:ext cx="6311900" cy="6856218"/>
          </a:xfrm>
          <a:prstGeom prst="rect">
            <a:avLst/>
          </a:prstGeom>
        </p:spPr>
      </p:pic>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37552"/>
            <a:ext cx="4781907" cy="2626360"/>
          </a:xfrm>
        </p:spPr>
        <p:txBody>
          <a:bodyPr anchor="t" anchorCtr="0">
            <a:normAutofit/>
          </a:bodyPr>
          <a:lstStyle>
            <a:lvl1pPr algn="l">
              <a:defRPr sz="5600" b="1">
                <a:solidFill>
                  <a:srgbClr val="2078B0"/>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Geometry</a:t>
            </a:r>
          </a:p>
        </p:txBody>
      </p:sp>
      <p:pic>
        <p:nvPicPr>
          <p:cNvPr id="9" name="Picture 8" descr="A baby playing with toys&#10;&#10;Description automatically generated">
            <a:extLst>
              <a:ext uri="{FF2B5EF4-FFF2-40B4-BE49-F238E27FC236}">
                <a16:creationId xmlns:a16="http://schemas.microsoft.com/office/drawing/2014/main" id="{D771786E-D645-4380-E1AC-E1C40DA73E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65"/>
          <a:stretch/>
        </p:blipFill>
        <p:spPr>
          <a:xfrm>
            <a:off x="5880100" y="0"/>
            <a:ext cx="6324485" cy="6858000"/>
          </a:xfrm>
          <a:prstGeom prst="rect">
            <a:avLst/>
          </a:prstGeom>
        </p:spPr>
      </p:pic>
      <p:pic>
        <p:nvPicPr>
          <p:cNvPr id="5" name="Graphic 4">
            <a:extLst>
              <a:ext uri="{FF2B5EF4-FFF2-40B4-BE49-F238E27FC236}">
                <a16:creationId xmlns:a16="http://schemas.microsoft.com/office/drawing/2014/main" id="{E32D3551-DAA8-27C4-3373-8762C2AC3D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66491" y="94785"/>
            <a:ext cx="482421" cy="422118"/>
          </a:xfrm>
          <a:prstGeom prst="rect">
            <a:avLst/>
          </a:prstGeom>
        </p:spPr>
      </p:pic>
      <p:pic>
        <p:nvPicPr>
          <p:cNvPr id="12" name="Picture 11" descr="A black background with orange and pink text&#10;&#10;Description automatically generated">
            <a:extLst>
              <a:ext uri="{FF2B5EF4-FFF2-40B4-BE49-F238E27FC236}">
                <a16:creationId xmlns:a16="http://schemas.microsoft.com/office/drawing/2014/main" id="{64E6F473-9006-70A5-9412-EA353D2D75D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3120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dirty="0"/>
              <a:t>Click to edit Master title style</a:t>
            </a:r>
          </a:p>
        </p:txBody>
      </p:sp>
      <p:pic>
        <p:nvPicPr>
          <p:cNvPr id="6" name="Picture 5" descr="A black background with orange and pink text&#10;&#10;Description automatically generated">
            <a:extLst>
              <a:ext uri="{FF2B5EF4-FFF2-40B4-BE49-F238E27FC236}">
                <a16:creationId xmlns:a16="http://schemas.microsoft.com/office/drawing/2014/main" id="{4409BF88-37EE-FAE3-92D2-FC2CAF2908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DA825215-BB88-3F5B-3E69-1988DD904603}"/>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18667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7" name="Picture 6" descr="A black background with orange and pink text&#10;&#10;Description automatically generated">
            <a:extLst>
              <a:ext uri="{FF2B5EF4-FFF2-40B4-BE49-F238E27FC236}">
                <a16:creationId xmlns:a16="http://schemas.microsoft.com/office/drawing/2014/main" id="{6452E144-E9B4-96DA-9E32-98F99118E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0B10A2A5-AA6A-ACD4-68AD-2545FB84A29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196815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ack background with orange and pink text&#10;&#10;Description automatically generated">
            <a:extLst>
              <a:ext uri="{FF2B5EF4-FFF2-40B4-BE49-F238E27FC236}">
                <a16:creationId xmlns:a16="http://schemas.microsoft.com/office/drawing/2014/main" id="{93227B58-81E7-F6AD-2567-6849C24903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C2C71F84-6A6B-EB55-63C7-5A3E39D379A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211876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DDF15F5A-E782-6B11-CF2A-7999D7AA59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AA94AB63-49E0-52A9-1B90-7CDBFA99A31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9749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529208E9-784A-ED43-F73A-96DEBB6858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1769505E-8072-FFDE-734C-1CCB0F8C53B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rgbClr val="2078B0"/>
              </a:buClr>
              <a:defRPr>
                <a:latin typeface="Montserrat" pitchFamily="2" charset="77"/>
              </a:defRPr>
            </a:lvl1pPr>
            <a:lvl2pPr>
              <a:buClr>
                <a:srgbClr val="2078B0"/>
              </a:buClr>
              <a:defRPr>
                <a:latin typeface="Montserrat" pitchFamily="2" charset="77"/>
              </a:defRPr>
            </a:lvl2pPr>
            <a:lvl3pPr>
              <a:buClr>
                <a:srgbClr val="2078B0"/>
              </a:buClr>
              <a:defRPr>
                <a:latin typeface="Montserrat" pitchFamily="2" charset="77"/>
              </a:defRPr>
            </a:lvl3pPr>
            <a:lvl4pPr>
              <a:buClr>
                <a:srgbClr val="2078B0"/>
              </a:buClr>
              <a:defRPr>
                <a:latin typeface="Montserrat" pitchFamily="2" charset="77"/>
              </a:defRPr>
            </a:lvl4pPr>
            <a:lvl5pPr>
              <a:buClr>
                <a:srgbClr val="2078B0"/>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ack background with orange and pink text&#10;&#10;Description automatically generated">
            <a:extLst>
              <a:ext uri="{FF2B5EF4-FFF2-40B4-BE49-F238E27FC236}">
                <a16:creationId xmlns:a16="http://schemas.microsoft.com/office/drawing/2014/main" id="{17226761-BDE9-BD57-5D5B-66211F8ED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CA5AA710-E1A3-D338-94AC-148665338BD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1037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1350B119-D277-E2DC-3345-17F76FA527E9}"/>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rgbClr val="2078B0"/>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pic>
        <p:nvPicPr>
          <p:cNvPr id="2" name="Graphic 1">
            <a:extLst>
              <a:ext uri="{FF2B5EF4-FFF2-40B4-BE49-F238E27FC236}">
                <a16:creationId xmlns:a16="http://schemas.microsoft.com/office/drawing/2014/main" id="{94D68727-25B3-465D-7302-8F0F2449BE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9163" y="133480"/>
            <a:ext cx="560540" cy="490472"/>
          </a:xfrm>
          <a:prstGeom prst="rect">
            <a:avLst/>
          </a:prstGeom>
        </p:spPr>
      </p:pic>
      <p:sp>
        <p:nvSpPr>
          <p:cNvPr id="7" name="Title 1">
            <a:extLst>
              <a:ext uri="{FF2B5EF4-FFF2-40B4-BE49-F238E27FC236}">
                <a16:creationId xmlns:a16="http://schemas.microsoft.com/office/drawing/2014/main" id="{81F8B73E-F3BB-FC23-E015-4D2EE47785F9}"/>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9" name="Picture 8" descr="A black background with orange and pink text&#10;&#10;Description automatically generated">
            <a:extLst>
              <a:ext uri="{FF2B5EF4-FFF2-40B4-BE49-F238E27FC236}">
                <a16:creationId xmlns:a16="http://schemas.microsoft.com/office/drawing/2014/main" id="{927F9157-A412-0C41-8CE6-31266FC2B8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B88FF97F-0619-E672-D206-BB803F160A9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423553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9" y="0"/>
            <a:ext cx="8144641" cy="6176963"/>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6" name="Picture 5" descr="A black background with orange and pink text&#10;&#10;Description automatically generated">
            <a:extLst>
              <a:ext uri="{FF2B5EF4-FFF2-40B4-BE49-F238E27FC236}">
                <a16:creationId xmlns:a16="http://schemas.microsoft.com/office/drawing/2014/main" id="{EDF06CD2-A4CD-049B-BEC2-0E69DBAF5F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9" name="Slide Number Placeholder 3">
            <a:extLst>
              <a:ext uri="{FF2B5EF4-FFF2-40B4-BE49-F238E27FC236}">
                <a16:creationId xmlns:a16="http://schemas.microsoft.com/office/drawing/2014/main" id="{CB51D2FB-518E-F261-EBA7-438D3EE3DFF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11596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black background with orange and pink text&#10;&#10;Description automatically generated">
            <a:extLst>
              <a:ext uri="{FF2B5EF4-FFF2-40B4-BE49-F238E27FC236}">
                <a16:creationId xmlns:a16="http://schemas.microsoft.com/office/drawing/2014/main" id="{99F4774A-C117-2692-88FE-2A17D020B7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022E5A38-4B5A-C7A8-8BDB-3C307E546216}"/>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213129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6" name="Picture 5" descr="A black background with orange and pink text&#10;&#10;Description automatically generated">
            <a:extLst>
              <a:ext uri="{FF2B5EF4-FFF2-40B4-BE49-F238E27FC236}">
                <a16:creationId xmlns:a16="http://schemas.microsoft.com/office/drawing/2014/main" id="{303FD289-3C08-E4EA-9693-60591579F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2B45107A-8735-ADE1-1AE6-F77B3269355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17524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A6BB7327-A833-012C-8E28-E9C83D2A1F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53FAEF23-9DAA-ED85-31F0-9D73A1E63C3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22477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rgbClr val="2078AE"/>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8" name="Picture 7" descr="A black background with orange and pink text&#10;&#10;Description automatically generated">
            <a:extLst>
              <a:ext uri="{FF2B5EF4-FFF2-40B4-BE49-F238E27FC236}">
                <a16:creationId xmlns:a16="http://schemas.microsoft.com/office/drawing/2014/main" id="{660440A9-C4D3-A812-83C8-FE062965A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C4B81B4B-F5AB-5228-E609-22BA9BA40D5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141468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black background with orange and pink text&#10;&#10;Description automatically generated">
            <a:extLst>
              <a:ext uri="{FF2B5EF4-FFF2-40B4-BE49-F238E27FC236}">
                <a16:creationId xmlns:a16="http://schemas.microsoft.com/office/drawing/2014/main" id="{6D366C60-9513-513C-0284-8C465463F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8" name="Slide Number Placeholder 3">
            <a:extLst>
              <a:ext uri="{FF2B5EF4-FFF2-40B4-BE49-F238E27FC236}">
                <a16:creationId xmlns:a16="http://schemas.microsoft.com/office/drawing/2014/main" id="{DA482688-F57D-3417-5788-F8D2DA49744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Infant/Toddler |     </a:t>
            </a:r>
            <a:fld id="{8B512919-B088-4E12-9038-722E97F79378}" type="slidenum">
              <a:rPr lang="en-US" smtClean="0"/>
              <a:pPr/>
              <a:t>‹#›</a:t>
            </a:fld>
            <a:endParaRPr lang="en-US" dirty="0"/>
          </a:p>
        </p:txBody>
      </p:sp>
    </p:spTree>
    <p:extLst>
      <p:ext uri="{BB962C8B-B14F-4D97-AF65-F5344CB8AC3E}">
        <p14:creationId xmlns:p14="http://schemas.microsoft.com/office/powerpoint/2010/main" val="3430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437221B-84B6-96D8-F387-477BB7D38034}"/>
              </a:ext>
            </a:extLst>
          </p:cNvPr>
          <p:cNvSpPr>
            <a:spLocks noGrp="1"/>
          </p:cNvSpPr>
          <p:nvPr>
            <p:ph type="sldNum" sz="quarter" idx="4"/>
          </p:nvPr>
        </p:nvSpPr>
        <p:spPr>
          <a:xfrm>
            <a:off x="9404350" y="6445250"/>
            <a:ext cx="2743200" cy="365125"/>
          </a:xfrm>
          <a:prstGeom prst="rect">
            <a:avLst/>
          </a:prstGeom>
        </p:spPr>
        <p:txBody>
          <a:bodyPr vert="horz" lIns="91440" tIns="45720" rIns="91440" bIns="45720" rtlCol="0" anchor="ctr"/>
          <a:lstStyle>
            <a:lvl1pPr algn="r">
              <a:defRPr sz="1200" b="1">
                <a:solidFill>
                  <a:schemeClr val="tx2"/>
                </a:solidFill>
                <a:latin typeface="Montserrat" panose="00000500000000000000" pitchFamily="50" charset="0"/>
              </a:defRPr>
            </a:lvl1pPr>
          </a:lstStyle>
          <a:p>
            <a:fld id="{96A67439-0E8D-4E81-9897-D0343D349325}"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9" r:id="rId3"/>
    <p:sldLayoutId id="2147483667" r:id="rId4"/>
    <p:sldLayoutId id="2147483660" r:id="rId5"/>
    <p:sldLayoutId id="2147483664" r:id="rId6"/>
    <p:sldLayoutId id="2147483652" r:id="rId7"/>
    <p:sldLayoutId id="2147483665" r:id="rId8"/>
    <p:sldLayoutId id="2147483653" r:id="rId9"/>
    <p:sldLayoutId id="2147483654" r:id="rId10"/>
    <p:sldLayoutId id="2147483666" r:id="rId11"/>
    <p:sldLayoutId id="2147483655" r:id="rId12"/>
    <p:sldLayoutId id="2147483656" r:id="rId13"/>
    <p:sldLayoutId id="2147483657" r:id="rId14"/>
  </p:sldLayoutIdLst>
  <p:hf hdr="0" ftr="0" dt="0"/>
  <p:txStyles>
    <p:titleStyle>
      <a:lvl1pPr algn="l" defTabSz="914400" rtl="0" eaLnBrk="1" latinLnBrk="0" hangingPunct="1">
        <a:lnSpc>
          <a:spcPct val="90000"/>
        </a:lnSpc>
        <a:spcBef>
          <a:spcPct val="0"/>
        </a:spcBef>
        <a:buNone/>
        <a:defRPr sz="3000" b="1" kern="1200">
          <a:solidFill>
            <a:srgbClr val="2078AE"/>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youtube.com/watch?v=5Q80vlEoQWQ" TargetMode="External"/><Relationship Id="rId4" Type="http://schemas.openxmlformats.org/officeDocument/2006/relationships/hyperlink" Target="https://www.youtube.com/watch?v=OvSexeJVbI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www.youtube.com/watch?v=5Q80vlEoQWQ" TargetMode="External"/><Relationship Id="rId4" Type="http://schemas.openxmlformats.org/officeDocument/2006/relationships/hyperlink" Target="https://www.youtube.com/watch?v=OvSexeJVbI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609243" y="2177187"/>
            <a:ext cx="4781907" cy="2086725"/>
          </a:xfrm>
        </p:spPr>
        <p:txBody>
          <a:bodyPr anchor="b">
            <a:spAutoFit/>
          </a:bodyPr>
          <a:lstStyle/>
          <a:p>
            <a:pPr algn="l"/>
            <a:r>
              <a:rPr lang="en-US" sz="5600" b="1" dirty="0">
                <a:solidFill>
                  <a:srgbClr val="2078AE"/>
                </a:solidFill>
                <a:latin typeface="Montserrat" pitchFamily="2" charset="77"/>
              </a:rPr>
              <a:t>Geometry: </a:t>
            </a:r>
            <a:r>
              <a:rPr lang="en-US" sz="4400" b="0" dirty="0">
                <a:solidFill>
                  <a:srgbClr val="2078AE"/>
                </a:solidFill>
                <a:latin typeface="Montserrat Medium" panose="00000600000000000000" pitchFamily="2" charset="0"/>
              </a:rPr>
              <a:t>Infants and Toddlers</a:t>
            </a: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Classifying Shapes: Infants</a:t>
            </a:r>
          </a:p>
        </p:txBody>
      </p:sp>
      <p:sp>
        <p:nvSpPr>
          <p:cNvPr id="14" name="Content Placeholder 4">
            <a:extLst>
              <a:ext uri="{FF2B5EF4-FFF2-40B4-BE49-F238E27FC236}">
                <a16:creationId xmlns:a16="http://schemas.microsoft.com/office/drawing/2014/main" id="{8A99FC89-BAAC-4DB7-830A-0821472D1559}"/>
              </a:ext>
            </a:extLst>
          </p:cNvPr>
          <p:cNvSpPr txBox="1">
            <a:spLocks/>
          </p:cNvSpPr>
          <p:nvPr/>
        </p:nvSpPr>
        <p:spPr>
          <a:xfrm>
            <a:off x="677571" y="1184238"/>
            <a:ext cx="10784852" cy="809320"/>
          </a:xfrm>
          <a:prstGeom prst="rect">
            <a:avLst/>
          </a:prstGeom>
        </p:spPr>
        <p:txBody>
          <a:bodyP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3F3F3F"/>
                </a:solidFill>
                <a:effectLst/>
                <a:latin typeface="Montserrat" panose="00000500000000000000" pitchFamily="50" charset="0"/>
                <a:cs typeface="Helvetica" panose="020B0604020202020204" pitchFamily="34" charset="0"/>
              </a:rPr>
              <a:t>Research with three- and four-month-old infants  shows how they categorize basic shapes.</a:t>
            </a:r>
          </a:p>
        </p:txBody>
      </p:sp>
      <p:sp>
        <p:nvSpPr>
          <p:cNvPr id="15" name="Rectangle 14">
            <a:extLst>
              <a:ext uri="{FF2B5EF4-FFF2-40B4-BE49-F238E27FC236}">
                <a16:creationId xmlns:a16="http://schemas.microsoft.com/office/drawing/2014/main" id="{C6BAB891-8322-93E9-D125-E67367A05881}"/>
              </a:ext>
              <a:ext uri="{C183D7F6-B498-43B3-948B-1728B52AA6E4}">
                <adec:decorative xmlns:adec="http://schemas.microsoft.com/office/drawing/2017/decorative" val="1"/>
              </a:ext>
            </a:extLst>
          </p:cNvPr>
          <p:cNvSpPr/>
          <p:nvPr/>
        </p:nvSpPr>
        <p:spPr>
          <a:xfrm>
            <a:off x="232723" y="2289963"/>
            <a:ext cx="3840480" cy="3278815"/>
          </a:xfrm>
          <a:prstGeom prst="rect">
            <a:avLst/>
          </a:prstGeom>
          <a:solidFill>
            <a:srgbClr val="D8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6" name="Rectangle 15">
            <a:extLst>
              <a:ext uri="{FF2B5EF4-FFF2-40B4-BE49-F238E27FC236}">
                <a16:creationId xmlns:a16="http://schemas.microsoft.com/office/drawing/2014/main" id="{0C626202-291E-8345-AE08-8DEB8AE0B972}"/>
              </a:ext>
              <a:ext uri="{C183D7F6-B498-43B3-948B-1728B52AA6E4}">
                <adec:decorative xmlns:adec="http://schemas.microsoft.com/office/drawing/2017/decorative" val="1"/>
              </a:ext>
            </a:extLst>
          </p:cNvPr>
          <p:cNvSpPr/>
          <p:nvPr/>
        </p:nvSpPr>
        <p:spPr>
          <a:xfrm>
            <a:off x="4168389" y="2289963"/>
            <a:ext cx="3840480" cy="3278815"/>
          </a:xfrm>
          <a:prstGeom prst="rect">
            <a:avLst/>
          </a:prstGeom>
          <a:solidFill>
            <a:srgbClr val="D8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7" name="Rectangle 16">
            <a:extLst>
              <a:ext uri="{FF2B5EF4-FFF2-40B4-BE49-F238E27FC236}">
                <a16:creationId xmlns:a16="http://schemas.microsoft.com/office/drawing/2014/main" id="{92A8EFB7-77A7-C6DB-9266-2D8C31F90131}"/>
              </a:ext>
              <a:ext uri="{C183D7F6-B498-43B3-948B-1728B52AA6E4}">
                <adec:decorative xmlns:adec="http://schemas.microsoft.com/office/drawing/2017/decorative" val="1"/>
              </a:ext>
            </a:extLst>
          </p:cNvPr>
          <p:cNvSpPr/>
          <p:nvPr/>
        </p:nvSpPr>
        <p:spPr>
          <a:xfrm>
            <a:off x="8112297" y="2289963"/>
            <a:ext cx="3840480" cy="3278815"/>
          </a:xfrm>
          <a:prstGeom prst="rect">
            <a:avLst/>
          </a:prstGeom>
          <a:solidFill>
            <a:srgbClr val="D8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3" name="Content Placeholder 4">
            <a:extLst>
              <a:ext uri="{FF2B5EF4-FFF2-40B4-BE49-F238E27FC236}">
                <a16:creationId xmlns:a16="http://schemas.microsoft.com/office/drawing/2014/main" id="{5109FDE3-B18A-4622-E45F-91CDFA807FA8}"/>
              </a:ext>
            </a:extLst>
          </p:cNvPr>
          <p:cNvSpPr txBox="1">
            <a:spLocks/>
          </p:cNvSpPr>
          <p:nvPr/>
        </p:nvSpPr>
        <p:spPr>
          <a:xfrm>
            <a:off x="371287" y="2367503"/>
            <a:ext cx="3563352" cy="1210851"/>
          </a:xfrm>
          <a:prstGeom prst="rect">
            <a:avLst/>
          </a:prstGeom>
        </p:spPr>
        <p:txBody>
          <a:bodyP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3F3F3F"/>
                </a:solidFill>
                <a:effectLst/>
                <a:latin typeface="Montserrat" panose="00000500000000000000" pitchFamily="50" charset="0"/>
                <a:cs typeface="Helvetica" panose="020B0604020202020204" pitchFamily="34" charset="0"/>
              </a:rPr>
              <a:t>Step 1: </a:t>
            </a:r>
            <a:r>
              <a:rPr lang="en-US" sz="2400" dirty="0">
                <a:solidFill>
                  <a:srgbClr val="3F3F3F"/>
                </a:solidFill>
                <a:effectLst/>
                <a:latin typeface="Montserrat" panose="00000500000000000000" pitchFamily="50" charset="0"/>
                <a:cs typeface="Helvetica" panose="020B0604020202020204" pitchFamily="34" charset="0"/>
              </a:rPr>
              <a:t>Show many pictures of a square.</a:t>
            </a:r>
          </a:p>
        </p:txBody>
      </p:sp>
      <p:sp>
        <p:nvSpPr>
          <p:cNvPr id="10" name="Content Placeholder 4">
            <a:extLst>
              <a:ext uri="{FF2B5EF4-FFF2-40B4-BE49-F238E27FC236}">
                <a16:creationId xmlns:a16="http://schemas.microsoft.com/office/drawing/2014/main" id="{2D866C0F-AF1D-01FA-62F1-3C10A0685A9C}"/>
              </a:ext>
            </a:extLst>
          </p:cNvPr>
          <p:cNvSpPr txBox="1">
            <a:spLocks/>
          </p:cNvSpPr>
          <p:nvPr/>
        </p:nvSpPr>
        <p:spPr>
          <a:xfrm>
            <a:off x="4314324" y="2348826"/>
            <a:ext cx="3563352" cy="1210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200"/>
              </a:spcBef>
              <a:buNone/>
            </a:pPr>
            <a:r>
              <a:rPr lang="en-US" sz="2400" b="1" dirty="0">
                <a:solidFill>
                  <a:srgbClr val="3F3F3F"/>
                </a:solidFill>
                <a:latin typeface="Montserrat" pitchFamily="2" charset="77"/>
                <a:cs typeface="Helvetica" panose="020B0604020202020204" pitchFamily="34" charset="0"/>
              </a:rPr>
              <a:t>Step 2: </a:t>
            </a:r>
            <a:r>
              <a:rPr lang="en-US" sz="2400" dirty="0">
                <a:solidFill>
                  <a:srgbClr val="3F3F3F"/>
                </a:solidFill>
                <a:latin typeface="Montserrat" pitchFamily="2" charset="77"/>
                <a:cs typeface="Helvetica" panose="020B0604020202020204" pitchFamily="34" charset="0"/>
              </a:rPr>
              <a:t>Show the same shape and a different shape.</a:t>
            </a:r>
          </a:p>
        </p:txBody>
      </p:sp>
      <p:sp>
        <p:nvSpPr>
          <p:cNvPr id="11" name="Content Placeholder 4">
            <a:extLst>
              <a:ext uri="{FF2B5EF4-FFF2-40B4-BE49-F238E27FC236}">
                <a16:creationId xmlns:a16="http://schemas.microsoft.com/office/drawing/2014/main" id="{1B4152C7-448D-C8CE-8C45-FD678B649952}"/>
              </a:ext>
            </a:extLst>
          </p:cNvPr>
          <p:cNvSpPr txBox="1">
            <a:spLocks/>
          </p:cNvSpPr>
          <p:nvPr/>
        </p:nvSpPr>
        <p:spPr>
          <a:xfrm>
            <a:off x="8250861" y="2367503"/>
            <a:ext cx="3563351" cy="1210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200"/>
              </a:spcBef>
              <a:buNone/>
            </a:pPr>
            <a:r>
              <a:rPr lang="en-US" sz="2400" b="1" dirty="0">
                <a:solidFill>
                  <a:srgbClr val="3F3F3F"/>
                </a:solidFill>
                <a:latin typeface="Montserrat" pitchFamily="2" charset="77"/>
                <a:cs typeface="Helvetica" panose="020B0604020202020204" pitchFamily="34" charset="0"/>
              </a:rPr>
              <a:t>Result: </a:t>
            </a:r>
            <a:r>
              <a:rPr lang="en-US" sz="2400" dirty="0">
                <a:solidFill>
                  <a:srgbClr val="3F3F3F"/>
                </a:solidFill>
                <a:latin typeface="Montserrat" pitchFamily="2" charset="77"/>
                <a:cs typeface="Helvetica" panose="020B0604020202020204" pitchFamily="34" charset="0"/>
              </a:rPr>
              <a:t>Infants look longer at the new shape.</a:t>
            </a:r>
          </a:p>
        </p:txBody>
      </p:sp>
      <p:sp>
        <p:nvSpPr>
          <p:cNvPr id="18" name="Rectangle 17">
            <a:extLst>
              <a:ext uri="{FF2B5EF4-FFF2-40B4-BE49-F238E27FC236}">
                <a16:creationId xmlns:a16="http://schemas.microsoft.com/office/drawing/2014/main" id="{882F1322-31E7-7292-9773-FD006D5BE4CA}"/>
              </a:ext>
              <a:ext uri="{C183D7F6-B498-43B3-948B-1728B52AA6E4}">
                <adec:decorative xmlns:adec="http://schemas.microsoft.com/office/drawing/2017/decorative" val="1"/>
              </a:ext>
            </a:extLst>
          </p:cNvPr>
          <p:cNvSpPr>
            <a:spLocks noChangeAspect="1"/>
          </p:cNvSpPr>
          <p:nvPr/>
        </p:nvSpPr>
        <p:spPr>
          <a:xfrm rot="423705">
            <a:off x="1012457" y="4176267"/>
            <a:ext cx="1184014" cy="11840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9" name="Rectangle 18">
            <a:extLst>
              <a:ext uri="{FF2B5EF4-FFF2-40B4-BE49-F238E27FC236}">
                <a16:creationId xmlns:a16="http://schemas.microsoft.com/office/drawing/2014/main" id="{D58A3844-2226-A831-65A6-D5DD4B1C6DCA}"/>
              </a:ext>
              <a:ext uri="{C183D7F6-B498-43B3-948B-1728B52AA6E4}">
                <adec:decorative xmlns:adec="http://schemas.microsoft.com/office/drawing/2017/decorative" val="1"/>
              </a:ext>
            </a:extLst>
          </p:cNvPr>
          <p:cNvSpPr>
            <a:spLocks noChangeAspect="1"/>
          </p:cNvSpPr>
          <p:nvPr/>
        </p:nvSpPr>
        <p:spPr>
          <a:xfrm rot="2205598">
            <a:off x="422816" y="3529959"/>
            <a:ext cx="580324" cy="5803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0" name="Rectangle 19">
            <a:extLst>
              <a:ext uri="{FF2B5EF4-FFF2-40B4-BE49-F238E27FC236}">
                <a16:creationId xmlns:a16="http://schemas.microsoft.com/office/drawing/2014/main" id="{B9AF69BB-C578-48DA-BC02-3BCF33C815C2}"/>
              </a:ext>
              <a:ext uri="{C183D7F6-B498-43B3-948B-1728B52AA6E4}">
                <adec:decorative xmlns:adec="http://schemas.microsoft.com/office/drawing/2017/decorative" val="1"/>
              </a:ext>
            </a:extLst>
          </p:cNvPr>
          <p:cNvSpPr>
            <a:spLocks noChangeAspect="1"/>
          </p:cNvSpPr>
          <p:nvPr/>
        </p:nvSpPr>
        <p:spPr>
          <a:xfrm rot="18922758">
            <a:off x="2833056" y="4302252"/>
            <a:ext cx="933086" cy="93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1" name="Rectangle 20">
            <a:extLst>
              <a:ext uri="{FF2B5EF4-FFF2-40B4-BE49-F238E27FC236}">
                <a16:creationId xmlns:a16="http://schemas.microsoft.com/office/drawing/2014/main" id="{F44D7A01-89B2-0BD2-109F-2B6CCE578172}"/>
              </a:ext>
              <a:ext uri="{C183D7F6-B498-43B3-948B-1728B52AA6E4}">
                <adec:decorative xmlns:adec="http://schemas.microsoft.com/office/drawing/2017/decorative" val="1"/>
              </a:ext>
            </a:extLst>
          </p:cNvPr>
          <p:cNvSpPr>
            <a:spLocks noChangeAspect="1"/>
          </p:cNvSpPr>
          <p:nvPr/>
        </p:nvSpPr>
        <p:spPr>
          <a:xfrm rot="1211572">
            <a:off x="2174913" y="3359320"/>
            <a:ext cx="802648" cy="802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2" name="Rectangle 21">
            <a:extLst>
              <a:ext uri="{FF2B5EF4-FFF2-40B4-BE49-F238E27FC236}">
                <a16:creationId xmlns:a16="http://schemas.microsoft.com/office/drawing/2014/main" id="{C3D2427C-BF85-D2DB-2149-E1895D9E9EA8}"/>
              </a:ext>
              <a:ext uri="{C183D7F6-B498-43B3-948B-1728B52AA6E4}">
                <adec:decorative xmlns:adec="http://schemas.microsoft.com/office/drawing/2017/decorative" val="1"/>
              </a:ext>
            </a:extLst>
          </p:cNvPr>
          <p:cNvSpPr>
            <a:spLocks noChangeAspect="1"/>
          </p:cNvSpPr>
          <p:nvPr/>
        </p:nvSpPr>
        <p:spPr>
          <a:xfrm rot="20817223">
            <a:off x="4800758" y="4004295"/>
            <a:ext cx="1005840" cy="10058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3" name="Oval 22">
            <a:extLst>
              <a:ext uri="{FF2B5EF4-FFF2-40B4-BE49-F238E27FC236}">
                <a16:creationId xmlns:a16="http://schemas.microsoft.com/office/drawing/2014/main" id="{47410F46-B5E5-7DBF-CC43-CD177A678703}"/>
              </a:ext>
              <a:ext uri="{C183D7F6-B498-43B3-948B-1728B52AA6E4}">
                <adec:decorative xmlns:adec="http://schemas.microsoft.com/office/drawing/2017/decorative" val="1"/>
              </a:ext>
            </a:extLst>
          </p:cNvPr>
          <p:cNvSpPr>
            <a:spLocks noChangeAspect="1"/>
          </p:cNvSpPr>
          <p:nvPr/>
        </p:nvSpPr>
        <p:spPr>
          <a:xfrm>
            <a:off x="6455087" y="3723316"/>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24" name="Oval 23">
            <a:extLst>
              <a:ext uri="{FF2B5EF4-FFF2-40B4-BE49-F238E27FC236}">
                <a16:creationId xmlns:a16="http://schemas.microsoft.com/office/drawing/2014/main" id="{4161E7AE-1A94-6E1C-BC63-4FBFE716C532}"/>
              </a:ext>
              <a:ext uri="{C183D7F6-B498-43B3-948B-1728B52AA6E4}">
                <adec:decorative xmlns:adec="http://schemas.microsoft.com/office/drawing/2017/decorative" val="1"/>
              </a:ext>
            </a:extLst>
          </p:cNvPr>
          <p:cNvSpPr>
            <a:spLocks noChangeAspect="1"/>
          </p:cNvSpPr>
          <p:nvPr/>
        </p:nvSpPr>
        <p:spPr>
          <a:xfrm>
            <a:off x="9529617" y="3723316"/>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5" name="TextBox 4">
            <a:extLst>
              <a:ext uri="{FF2B5EF4-FFF2-40B4-BE49-F238E27FC236}">
                <a16:creationId xmlns:a16="http://schemas.microsoft.com/office/drawing/2014/main" id="{259E26AF-403F-5D5A-E77D-146DBF92EDC3}"/>
              </a:ext>
            </a:extLst>
          </p:cNvPr>
          <p:cNvSpPr txBox="1"/>
          <p:nvPr/>
        </p:nvSpPr>
        <p:spPr>
          <a:xfrm>
            <a:off x="111486" y="5595695"/>
            <a:ext cx="11917021" cy="276999"/>
          </a:xfrm>
          <a:prstGeom prst="rect">
            <a:avLst/>
          </a:prstGeom>
          <a:noFill/>
        </p:spPr>
        <p:txBody>
          <a:bodyPr wrap="square" rtlCol="0">
            <a:spAutoFit/>
          </a:bodyPr>
          <a:lstStyle/>
          <a:p>
            <a:pPr algn="r"/>
            <a:r>
              <a:rPr lang="en-US" sz="1200" dirty="0">
                <a:solidFill>
                  <a:srgbClr val="767676"/>
                </a:solidFill>
                <a:latin typeface="Montserrat" panose="00000500000000000000" pitchFamily="50" charset="0"/>
              </a:rPr>
              <a:t>Quinn et al. (2001); </a:t>
            </a:r>
            <a:r>
              <a:rPr lang="en-US" sz="1200" dirty="0" err="1">
                <a:solidFill>
                  <a:srgbClr val="767676"/>
                </a:solidFill>
                <a:latin typeface="Montserrat" panose="00000500000000000000" pitchFamily="50" charset="0"/>
              </a:rPr>
              <a:t>Rakinson</a:t>
            </a:r>
            <a:r>
              <a:rPr lang="en-US" sz="1200" dirty="0">
                <a:solidFill>
                  <a:srgbClr val="767676"/>
                </a:solidFill>
                <a:latin typeface="Montserrat" panose="00000500000000000000" pitchFamily="50" charset="0"/>
              </a:rPr>
              <a:t> &amp; </a:t>
            </a:r>
            <a:r>
              <a:rPr lang="en-US" sz="1200" dirty="0" err="1">
                <a:solidFill>
                  <a:srgbClr val="767676"/>
                </a:solidFill>
                <a:latin typeface="Montserrat" panose="00000500000000000000" pitchFamily="50" charset="0"/>
              </a:rPr>
              <a:t>Yermolayeva</a:t>
            </a:r>
            <a:r>
              <a:rPr lang="en-US" sz="1200" dirty="0">
                <a:solidFill>
                  <a:srgbClr val="767676"/>
                </a:solidFill>
                <a:latin typeface="Montserrat" panose="00000500000000000000" pitchFamily="50" charset="0"/>
              </a:rPr>
              <a:t> (2010)</a:t>
            </a:r>
            <a:endParaRPr lang="en-US" sz="1200" i="1" dirty="0">
              <a:solidFill>
                <a:srgbClr val="767676"/>
              </a:solidFill>
              <a:latin typeface="Montserrat" panose="00000500000000000000" pitchFamily="50" charset="0"/>
            </a:endParaRPr>
          </a:p>
        </p:txBody>
      </p:sp>
    </p:spTree>
    <p:extLst>
      <p:ext uri="{BB962C8B-B14F-4D97-AF65-F5344CB8AC3E}">
        <p14:creationId xmlns:p14="http://schemas.microsoft.com/office/powerpoint/2010/main" val="391284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CF7DCA-7C88-240B-5B95-490AC5B5B47D}"/>
              </a:ext>
            </a:extLst>
          </p:cNvPr>
          <p:cNvSpPr>
            <a:spLocks noGrp="1"/>
          </p:cNvSpPr>
          <p:nvPr>
            <p:ph type="title"/>
          </p:nvPr>
        </p:nvSpPr>
        <p:spPr/>
        <p:txBody>
          <a:bodyPr/>
          <a:lstStyle/>
          <a:p>
            <a:r>
              <a:rPr lang="en-US" b="1" dirty="0">
                <a:latin typeface="Montserrat" pitchFamily="2" charset="77"/>
              </a:rPr>
              <a:t>Classifying Shapes: Toddlers</a:t>
            </a:r>
            <a:endParaRPr lang="en-US" dirty="0"/>
          </a:p>
        </p:txBody>
      </p:sp>
      <p:sp>
        <p:nvSpPr>
          <p:cNvPr id="5" name="Content Placeholder 4">
            <a:extLst>
              <a:ext uri="{FF2B5EF4-FFF2-40B4-BE49-F238E27FC236}">
                <a16:creationId xmlns:a16="http://schemas.microsoft.com/office/drawing/2014/main" id="{15AA45ED-AF26-6C84-B957-8F5E12463878}"/>
              </a:ext>
            </a:extLst>
          </p:cNvPr>
          <p:cNvSpPr>
            <a:spLocks noGrp="1"/>
          </p:cNvSpPr>
          <p:nvPr>
            <p:ph idx="1"/>
          </p:nvPr>
        </p:nvSpPr>
        <p:spPr/>
        <p:txBody>
          <a:bodyPr/>
          <a:lstStyle/>
          <a:p>
            <a:pPr marL="0" indent="0">
              <a:buNone/>
            </a:pPr>
            <a:r>
              <a:rPr lang="en-US" sz="2800" b="1" dirty="0">
                <a:solidFill>
                  <a:schemeClr val="tx1"/>
                </a:solidFill>
                <a:latin typeface="Montserrat" panose="00000500000000000000" pitchFamily="50" charset="0"/>
              </a:rPr>
              <a:t>Two-year-olds</a:t>
            </a:r>
            <a:r>
              <a:rPr lang="en-US" sz="2800" dirty="0">
                <a:solidFill>
                  <a:schemeClr val="tx1"/>
                </a:solidFill>
                <a:latin typeface="Montserrat" panose="00000500000000000000" pitchFamily="50" charset="0"/>
              </a:rPr>
              <a:t> match and categorize basic shapes.</a:t>
            </a:r>
          </a:p>
        </p:txBody>
      </p:sp>
      <p:graphicFrame>
        <p:nvGraphicFramePr>
          <p:cNvPr id="8" name="Table 4">
            <a:extLst>
              <a:ext uri="{FF2B5EF4-FFF2-40B4-BE49-F238E27FC236}">
                <a16:creationId xmlns:a16="http://schemas.microsoft.com/office/drawing/2014/main" id="{14D1247F-7805-BE18-6E61-C116D8F68E66}"/>
              </a:ext>
            </a:extLst>
          </p:cNvPr>
          <p:cNvGraphicFramePr>
            <a:graphicFrameLocks/>
          </p:cNvGraphicFramePr>
          <p:nvPr>
            <p:extLst>
              <p:ext uri="{D42A27DB-BD31-4B8C-83A1-F6EECF244321}">
                <p14:modId xmlns:p14="http://schemas.microsoft.com/office/powerpoint/2010/main" val="605239314"/>
              </p:ext>
            </p:extLst>
          </p:nvPr>
        </p:nvGraphicFramePr>
        <p:xfrm>
          <a:off x="851646" y="2064947"/>
          <a:ext cx="10631900" cy="3412666"/>
        </p:xfrm>
        <a:graphic>
          <a:graphicData uri="http://schemas.openxmlformats.org/drawingml/2006/table">
            <a:tbl>
              <a:tblPr firstRow="1" bandRow="1">
                <a:tableStyleId>{5C22544A-7EE6-4342-B048-85BDC9FD1C3A}</a:tableStyleId>
              </a:tblPr>
              <a:tblGrid>
                <a:gridCol w="1657935">
                  <a:extLst>
                    <a:ext uri="{9D8B030D-6E8A-4147-A177-3AD203B41FA5}">
                      <a16:colId xmlns:a16="http://schemas.microsoft.com/office/drawing/2014/main" val="1263285585"/>
                    </a:ext>
                  </a:extLst>
                </a:gridCol>
                <a:gridCol w="3740489">
                  <a:extLst>
                    <a:ext uri="{9D8B030D-6E8A-4147-A177-3AD203B41FA5}">
                      <a16:colId xmlns:a16="http://schemas.microsoft.com/office/drawing/2014/main" val="3629347565"/>
                    </a:ext>
                  </a:extLst>
                </a:gridCol>
                <a:gridCol w="5233476">
                  <a:extLst>
                    <a:ext uri="{9D8B030D-6E8A-4147-A177-3AD203B41FA5}">
                      <a16:colId xmlns:a16="http://schemas.microsoft.com/office/drawing/2014/main" val="3122783404"/>
                    </a:ext>
                  </a:extLst>
                </a:gridCol>
              </a:tblGrid>
              <a:tr h="5518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ontserrat" panose="00000500000000000000" pitchFamily="50" charset="0"/>
                        </a:rPr>
                        <a:t>Shapes</a:t>
                      </a:r>
                    </a:p>
                  </a:txBody>
                  <a:tcPr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000" dirty="0">
                          <a:solidFill>
                            <a:schemeClr val="bg1"/>
                          </a:solidFill>
                          <a:latin typeface="Montserrat" panose="00000500000000000000" pitchFamily="50" charset="0"/>
                        </a:rPr>
                        <a:t>Typical Shapes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000" dirty="0">
                          <a:solidFill>
                            <a:schemeClr val="bg1"/>
                          </a:solidFill>
                          <a:latin typeface="Montserrat" panose="00000500000000000000" pitchFamily="50" charset="0"/>
                        </a:rPr>
                        <a:t>Atypical Shapes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250085410"/>
                  </a:ext>
                </a:extLst>
              </a:tr>
              <a:tr h="1450714">
                <a:tc>
                  <a:txBody>
                    <a:bodyPr/>
                    <a:lstStyle/>
                    <a:p>
                      <a:pPr algn="ctr"/>
                      <a:r>
                        <a:rPr lang="en-US" sz="2000" dirty="0">
                          <a:latin typeface="Montserrat" panose="00000500000000000000" pitchFamily="50" charset="0"/>
                        </a:rPr>
                        <a:t>Square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956946"/>
                  </a:ext>
                </a:extLst>
              </a:tr>
              <a:tr h="1410151">
                <a:tc>
                  <a:txBody>
                    <a:bodyPr/>
                    <a:lstStyle/>
                    <a:p>
                      <a:pPr algn="ctr"/>
                      <a:r>
                        <a:rPr lang="en-US" sz="2000" dirty="0">
                          <a:latin typeface="Montserrat" panose="00000500000000000000" pitchFamily="50" charset="0"/>
                        </a:rPr>
                        <a:t>Triangle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8006839"/>
                  </a:ext>
                </a:extLst>
              </a:tr>
            </a:tbl>
          </a:graphicData>
        </a:graphic>
      </p:graphicFrame>
      <p:sp>
        <p:nvSpPr>
          <p:cNvPr id="9" name="Rectangle 8" descr="Typical square.">
            <a:extLst>
              <a:ext uri="{FF2B5EF4-FFF2-40B4-BE49-F238E27FC236}">
                <a16:creationId xmlns:a16="http://schemas.microsoft.com/office/drawing/2014/main" id="{7C6ACD61-C9DE-25D1-0A41-4388005FB62C}"/>
              </a:ext>
            </a:extLst>
          </p:cNvPr>
          <p:cNvSpPr/>
          <p:nvPr/>
        </p:nvSpPr>
        <p:spPr>
          <a:xfrm>
            <a:off x="3764832" y="2882644"/>
            <a:ext cx="670027" cy="6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grpSp>
        <p:nvGrpSpPr>
          <p:cNvPr id="11" name="Group 10" descr="Two squares turned in different directions of differing sizes.">
            <a:extLst>
              <a:ext uri="{FF2B5EF4-FFF2-40B4-BE49-F238E27FC236}">
                <a16:creationId xmlns:a16="http://schemas.microsoft.com/office/drawing/2014/main" id="{75908F0D-6127-26ED-6746-15A181311F18}"/>
              </a:ext>
            </a:extLst>
          </p:cNvPr>
          <p:cNvGrpSpPr/>
          <p:nvPr/>
        </p:nvGrpSpPr>
        <p:grpSpPr>
          <a:xfrm>
            <a:off x="7477961" y="2844140"/>
            <a:ext cx="2377472" cy="695717"/>
            <a:chOff x="6312571" y="2991005"/>
            <a:chExt cx="2377472" cy="695717"/>
          </a:xfrm>
          <a:solidFill>
            <a:schemeClr val="tx2"/>
          </a:solidFill>
        </p:grpSpPr>
        <p:sp>
          <p:nvSpPr>
            <p:cNvPr id="12" name="Rectangle 11">
              <a:extLst>
                <a:ext uri="{FF2B5EF4-FFF2-40B4-BE49-F238E27FC236}">
                  <a16:creationId xmlns:a16="http://schemas.microsoft.com/office/drawing/2014/main" id="{8C515E21-94A0-13C8-DF8B-3956225C52C5}"/>
                </a:ext>
                <a:ext uri="{C183D7F6-B498-43B3-948B-1728B52AA6E4}">
                  <adec:decorative xmlns:adec="http://schemas.microsoft.com/office/drawing/2017/decorative" val="1"/>
                </a:ext>
              </a:extLst>
            </p:cNvPr>
            <p:cNvSpPr>
              <a:spLocks noChangeAspect="1"/>
            </p:cNvSpPr>
            <p:nvPr/>
          </p:nvSpPr>
          <p:spPr>
            <a:xfrm rot="2724567">
              <a:off x="8258314" y="3118377"/>
              <a:ext cx="430663" cy="432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3" name="Rectangle 12">
              <a:extLst>
                <a:ext uri="{FF2B5EF4-FFF2-40B4-BE49-F238E27FC236}">
                  <a16:creationId xmlns:a16="http://schemas.microsoft.com/office/drawing/2014/main" id="{8B5763D6-4336-E8A9-1874-1F0986856479}"/>
                </a:ext>
              </a:extLst>
            </p:cNvPr>
            <p:cNvSpPr>
              <a:spLocks noChangeAspect="1"/>
            </p:cNvSpPr>
            <p:nvPr/>
          </p:nvSpPr>
          <p:spPr>
            <a:xfrm rot="1239865">
              <a:off x="6312571" y="2991005"/>
              <a:ext cx="695717" cy="6957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sp>
        <p:nvSpPr>
          <p:cNvPr id="10" name="Triangle 8" descr="Typical triangle.">
            <a:extLst>
              <a:ext uri="{FF2B5EF4-FFF2-40B4-BE49-F238E27FC236}">
                <a16:creationId xmlns:a16="http://schemas.microsoft.com/office/drawing/2014/main" id="{B58E6091-EEA3-C7B5-1BEF-BDB634C111A1}"/>
              </a:ext>
            </a:extLst>
          </p:cNvPr>
          <p:cNvSpPr>
            <a:spLocks noChangeAspect="1"/>
          </p:cNvSpPr>
          <p:nvPr/>
        </p:nvSpPr>
        <p:spPr>
          <a:xfrm>
            <a:off x="3618172" y="4195929"/>
            <a:ext cx="927653" cy="83127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grpSp>
        <p:nvGrpSpPr>
          <p:cNvPr id="14" name="Group 13" descr="Three triangles. One is equilateral and is turned so the apex is pointed downward. The other triangles have differing angles.">
            <a:extLst>
              <a:ext uri="{FF2B5EF4-FFF2-40B4-BE49-F238E27FC236}">
                <a16:creationId xmlns:a16="http://schemas.microsoft.com/office/drawing/2014/main" id="{D3DEDC5E-B3D4-F491-8F1F-5EE96321B819}"/>
              </a:ext>
            </a:extLst>
          </p:cNvPr>
          <p:cNvGrpSpPr/>
          <p:nvPr/>
        </p:nvGrpSpPr>
        <p:grpSpPr>
          <a:xfrm>
            <a:off x="6683543" y="4105615"/>
            <a:ext cx="3895432" cy="1071214"/>
            <a:chOff x="5631340" y="5175287"/>
            <a:chExt cx="3895432" cy="1071214"/>
          </a:xfrm>
          <a:solidFill>
            <a:schemeClr val="tx2"/>
          </a:solidFill>
        </p:grpSpPr>
        <p:sp>
          <p:nvSpPr>
            <p:cNvPr id="15" name="Triangle 11">
              <a:extLst>
                <a:ext uri="{FF2B5EF4-FFF2-40B4-BE49-F238E27FC236}">
                  <a16:creationId xmlns:a16="http://schemas.microsoft.com/office/drawing/2014/main" id="{CD2FECDD-DD5F-99D9-CF45-0BF6CDBD4426}"/>
                </a:ext>
                <a:ext uri="{C183D7F6-B498-43B3-948B-1728B52AA6E4}">
                  <adec:decorative xmlns:adec="http://schemas.microsoft.com/office/drawing/2017/decorative" val="1"/>
                </a:ext>
              </a:extLst>
            </p:cNvPr>
            <p:cNvSpPr/>
            <p:nvPr/>
          </p:nvSpPr>
          <p:spPr>
            <a:xfrm rot="10800000">
              <a:off x="7078666" y="5291595"/>
              <a:ext cx="938782" cy="841927"/>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Lst>
              <a:ahLst/>
              <a:cxnLst>
                <a:cxn ang="0">
                  <a:pos x="connsiteX0" y="connsiteY0"/>
                </a:cxn>
                <a:cxn ang="0">
                  <a:pos x="connsiteX1" y="connsiteY1"/>
                </a:cxn>
                <a:cxn ang="0">
                  <a:pos x="connsiteX2" y="connsiteY2"/>
                </a:cxn>
                <a:cxn ang="0">
                  <a:pos x="connsiteX3" y="connsiteY3"/>
                </a:cxn>
              </a:cxnLst>
              <a:rect l="l" t="t" r="r" b="b"/>
              <a:pathLst>
                <a:path w="938782" h="841927">
                  <a:moveTo>
                    <a:pt x="0" y="841927"/>
                  </a:moveTo>
                  <a:lnTo>
                    <a:pt x="938782" y="0"/>
                  </a:lnTo>
                  <a:lnTo>
                    <a:pt x="645111" y="775666"/>
                  </a:lnTo>
                  <a:lnTo>
                    <a:pt x="0" y="8419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6" name="Triangle 3">
              <a:extLst>
                <a:ext uri="{FF2B5EF4-FFF2-40B4-BE49-F238E27FC236}">
                  <a16:creationId xmlns:a16="http://schemas.microsoft.com/office/drawing/2014/main" id="{DD301A10-E0DB-7AAA-EA8F-91D3C3DA34C6}"/>
                </a:ext>
                <a:ext uri="{C183D7F6-B498-43B3-948B-1728B52AA6E4}">
                  <adec:decorative xmlns:adec="http://schemas.microsoft.com/office/drawing/2017/decorative" val="1"/>
                </a:ext>
              </a:extLst>
            </p:cNvPr>
            <p:cNvSpPr>
              <a:spLocks noChangeAspect="1"/>
            </p:cNvSpPr>
            <p:nvPr/>
          </p:nvSpPr>
          <p:spPr>
            <a:xfrm rot="10800000">
              <a:off x="5631340" y="5425308"/>
              <a:ext cx="709497" cy="6357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7" name="Triangle 11">
              <a:extLst>
                <a:ext uri="{FF2B5EF4-FFF2-40B4-BE49-F238E27FC236}">
                  <a16:creationId xmlns:a16="http://schemas.microsoft.com/office/drawing/2014/main" id="{B5FADC9F-99F3-BFED-6E22-82FDBEF478C6}"/>
                </a:ext>
                <a:ext uri="{C183D7F6-B498-43B3-948B-1728B52AA6E4}">
                  <adec:decorative xmlns:adec="http://schemas.microsoft.com/office/drawing/2017/decorative" val="1"/>
                </a:ext>
              </a:extLst>
            </p:cNvPr>
            <p:cNvSpPr/>
            <p:nvPr/>
          </p:nvSpPr>
          <p:spPr>
            <a:xfrm rot="8220241">
              <a:off x="9254281" y="5175287"/>
              <a:ext cx="272491" cy="1071214"/>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Lst>
              <a:ahLst/>
              <a:cxnLst>
                <a:cxn ang="0">
                  <a:pos x="connsiteX0" y="connsiteY0"/>
                </a:cxn>
                <a:cxn ang="0">
                  <a:pos x="connsiteX1" y="connsiteY1"/>
                </a:cxn>
                <a:cxn ang="0">
                  <a:pos x="connsiteX2" y="connsiteY2"/>
                </a:cxn>
                <a:cxn ang="0">
                  <a:pos x="connsiteX3" y="connsiteY3"/>
                </a:cxn>
              </a:cxnLst>
              <a:rect l="l" t="t" r="r" b="b"/>
              <a:pathLst>
                <a:path w="577856" h="917354">
                  <a:moveTo>
                    <a:pt x="0" y="917354"/>
                  </a:moveTo>
                  <a:lnTo>
                    <a:pt x="485084" y="0"/>
                  </a:lnTo>
                  <a:lnTo>
                    <a:pt x="577856" y="844551"/>
                  </a:lnTo>
                  <a:lnTo>
                    <a:pt x="0" y="9173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grpSp>
    </p:spTree>
    <p:extLst>
      <p:ext uri="{BB962C8B-B14F-4D97-AF65-F5344CB8AC3E}">
        <p14:creationId xmlns:p14="http://schemas.microsoft.com/office/powerpoint/2010/main" val="280715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5C84E-FADD-C192-C902-D25712EBEAD2}"/>
              </a:ext>
            </a:extLst>
          </p:cNvPr>
          <p:cNvSpPr>
            <a:spLocks noGrp="1"/>
          </p:cNvSpPr>
          <p:nvPr>
            <p:ph type="title"/>
          </p:nvPr>
        </p:nvSpPr>
        <p:spPr/>
        <p:txBody>
          <a:bodyPr/>
          <a:lstStyle/>
          <a:p>
            <a:r>
              <a:rPr lang="en-US" dirty="0"/>
              <a:t>Naming Shapes</a:t>
            </a:r>
          </a:p>
        </p:txBody>
      </p:sp>
      <p:sp>
        <p:nvSpPr>
          <p:cNvPr id="4" name="Content Placeholder 3">
            <a:extLst>
              <a:ext uri="{FF2B5EF4-FFF2-40B4-BE49-F238E27FC236}">
                <a16:creationId xmlns:a16="http://schemas.microsoft.com/office/drawing/2014/main" id="{8F4C91C1-EEF2-289D-A97D-7C91A5B1938F}"/>
              </a:ext>
            </a:extLst>
          </p:cNvPr>
          <p:cNvSpPr>
            <a:spLocks noGrp="1"/>
          </p:cNvSpPr>
          <p:nvPr>
            <p:ph idx="1"/>
          </p:nvPr>
        </p:nvSpPr>
        <p:spPr>
          <a:xfrm>
            <a:off x="851646" y="1253331"/>
            <a:ext cx="5302019" cy="4351338"/>
          </a:xfrm>
        </p:spPr>
        <p:txBody>
          <a:bodyPr/>
          <a:lstStyle/>
          <a:p>
            <a:pPr marL="0" indent="0">
              <a:buNone/>
            </a:pPr>
            <a:r>
              <a:rPr lang="en-US" dirty="0"/>
              <a:t>At around age two, children can name basic two-dimensional shapes.</a:t>
            </a:r>
          </a:p>
        </p:txBody>
      </p:sp>
      <p:pic>
        <p:nvPicPr>
          <p:cNvPr id="6" name="Content Placeholder 3">
            <a:extLst>
              <a:ext uri="{FF2B5EF4-FFF2-40B4-BE49-F238E27FC236}">
                <a16:creationId xmlns:a16="http://schemas.microsoft.com/office/drawing/2014/main" id="{5EFB40A2-3AE7-FB46-9D87-A3DBADA9142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9"/>
          <a:stretch/>
        </p:blipFill>
        <p:spPr>
          <a:xfrm>
            <a:off x="6285159" y="958309"/>
            <a:ext cx="5907972" cy="5323221"/>
          </a:xfrm>
          <a:prstGeom prst="rect">
            <a:avLst/>
          </a:prstGeom>
        </p:spPr>
      </p:pic>
    </p:spTree>
    <p:extLst>
      <p:ext uri="{BB962C8B-B14F-4D97-AF65-F5344CB8AC3E}">
        <p14:creationId xmlns:p14="http://schemas.microsoft.com/office/powerpoint/2010/main" val="288803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5C84E-FADD-C192-C902-D25712EBEAD2}"/>
              </a:ext>
            </a:extLst>
          </p:cNvPr>
          <p:cNvSpPr>
            <a:spLocks noGrp="1"/>
          </p:cNvSpPr>
          <p:nvPr>
            <p:ph type="title"/>
          </p:nvPr>
        </p:nvSpPr>
        <p:spPr/>
        <p:txBody>
          <a:bodyPr/>
          <a:lstStyle/>
          <a:p>
            <a:r>
              <a:rPr lang="en-US" dirty="0"/>
              <a:t>Noticing Shape Attributes</a:t>
            </a:r>
          </a:p>
        </p:txBody>
      </p:sp>
      <p:sp>
        <p:nvSpPr>
          <p:cNvPr id="4" name="Content Placeholder 3">
            <a:extLst>
              <a:ext uri="{FF2B5EF4-FFF2-40B4-BE49-F238E27FC236}">
                <a16:creationId xmlns:a16="http://schemas.microsoft.com/office/drawing/2014/main" id="{8F4C91C1-EEF2-289D-A97D-7C91A5B1938F}"/>
              </a:ext>
            </a:extLst>
          </p:cNvPr>
          <p:cNvSpPr>
            <a:spLocks noGrp="1"/>
          </p:cNvSpPr>
          <p:nvPr>
            <p:ph idx="1"/>
          </p:nvPr>
        </p:nvSpPr>
        <p:spPr>
          <a:xfrm>
            <a:off x="851646" y="1253331"/>
            <a:ext cx="5302019" cy="4351338"/>
          </a:xfrm>
        </p:spPr>
        <p:txBody>
          <a:bodyPr/>
          <a:lstStyle/>
          <a:p>
            <a:r>
              <a:rPr lang="en-US" b="1" dirty="0"/>
              <a:t>Toddlers</a:t>
            </a:r>
            <a:r>
              <a:rPr lang="en-US" dirty="0"/>
              <a:t> notice that shapes have different attributes.</a:t>
            </a:r>
          </a:p>
          <a:p>
            <a:r>
              <a:rPr lang="en-US" b="1" dirty="0"/>
              <a:t>Preschoolers</a:t>
            </a:r>
            <a:r>
              <a:rPr lang="en-US" dirty="0"/>
              <a:t> describe and categorize shapes using these attributes.</a:t>
            </a:r>
          </a:p>
        </p:txBody>
      </p:sp>
      <p:pic>
        <p:nvPicPr>
          <p:cNvPr id="2" name="Content Placeholder 6">
            <a:extLst>
              <a:ext uri="{FF2B5EF4-FFF2-40B4-BE49-F238E27FC236}">
                <a16:creationId xmlns:a16="http://schemas.microsoft.com/office/drawing/2014/main" id="{AE7F7DA0-B9DE-6409-0829-99CA9DF4CA8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5159" y="958309"/>
            <a:ext cx="5904824" cy="5347075"/>
          </a:xfrm>
          <a:prstGeom prst="rect">
            <a:avLst/>
          </a:prstGeom>
        </p:spPr>
      </p:pic>
    </p:spTree>
    <p:extLst>
      <p:ext uri="{BB962C8B-B14F-4D97-AF65-F5344CB8AC3E}">
        <p14:creationId xmlns:p14="http://schemas.microsoft.com/office/powerpoint/2010/main" val="58532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237130" y="1647567"/>
            <a:ext cx="4034118" cy="4300001"/>
          </a:xfrm>
        </p:spPr>
        <p:txBody>
          <a:bodyPr/>
          <a:lstStyle/>
          <a:p>
            <a:pPr algn="ctr"/>
            <a:r>
              <a:rPr lang="en-US" sz="4900" b="1" dirty="0">
                <a:solidFill>
                  <a:schemeClr val="bg1"/>
                </a:solidFill>
                <a:latin typeface="Montserrat" pitchFamily="2" charset="77"/>
              </a:rPr>
              <a:t>Observe: Learning About Shapes</a:t>
            </a:r>
            <a:endParaRPr lang="en-US" sz="4800" dirty="0">
              <a:solidFill>
                <a:schemeClr val="bg1"/>
              </a:solidFill>
              <a:latin typeface="Montserrat" pitchFamily="2" charset="77"/>
            </a:endParaRPr>
          </a:p>
        </p:txBody>
      </p:sp>
      <p:pic>
        <p:nvPicPr>
          <p:cNvPr id="3" name="Content Placeholder 2">
            <a:extLst>
              <a:ext uri="{FF2B5EF4-FFF2-40B4-BE49-F238E27FC236}">
                <a16:creationId xmlns:a16="http://schemas.microsoft.com/office/drawing/2014/main" id="{6897B55A-2978-7BC5-6890-47F6C0E4BC0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1" y="711419"/>
            <a:ext cx="5488794" cy="4567856"/>
          </a:xfrm>
          <a:prstGeom prst="rect">
            <a:avLst/>
          </a:prstGeom>
        </p:spPr>
      </p:pic>
      <p:sp>
        <p:nvSpPr>
          <p:cNvPr id="4" name="Content Placeholder 5">
            <a:extLst>
              <a:ext uri="{FF2B5EF4-FFF2-40B4-BE49-F238E27FC236}">
                <a16:creationId xmlns:a16="http://schemas.microsoft.com/office/drawing/2014/main" id="{6672B365-7C36-73E0-ADE3-8772DED24B58}"/>
              </a:ext>
            </a:extLst>
          </p:cNvPr>
          <p:cNvSpPr txBox="1">
            <a:spLocks/>
          </p:cNvSpPr>
          <p:nvPr/>
        </p:nvSpPr>
        <p:spPr>
          <a:xfrm>
            <a:off x="6096002" y="5485653"/>
            <a:ext cx="5488793" cy="8355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400" u="sng" dirty="0">
                <a:solidFill>
                  <a:srgbClr val="0000FF"/>
                </a:solidFill>
                <a:latin typeface="Montserrat Medium"/>
                <a:ea typeface="Times New Roman" panose="02020603050405020304" pitchFamily="18" charset="0"/>
                <a:cs typeface="Calibri"/>
                <a:hlinkClick r:id="rId4">
                  <a:extLst>
                    <a:ext uri="{A12FA001-AC4F-418D-AE19-62706E023703}">
                      <ahyp:hlinkClr xmlns:ahyp="http://schemas.microsoft.com/office/drawing/2018/hyperlinkcolor" val="tx"/>
                    </a:ext>
                  </a:extLst>
                </a:hlinkClick>
              </a:rPr>
              <a:t>Exploring Shapes with Playdough (18 – 36 months)</a:t>
            </a:r>
          </a:p>
          <a:p>
            <a:pPr marL="0" indent="0">
              <a:spcBef>
                <a:spcPts val="0"/>
              </a:spcBef>
              <a:spcAft>
                <a:spcPts val="1200"/>
              </a:spcAft>
              <a:buFont typeface="Arial" panose="020B0604020202020204" pitchFamily="34" charset="0"/>
              <a:buNone/>
            </a:pPr>
            <a:r>
              <a:rPr lang="en-US" sz="1400" u="sng" dirty="0">
                <a:solidFill>
                  <a:srgbClr val="0000FF"/>
                </a:solidFill>
                <a:latin typeface="Montserrat Medium"/>
                <a:ea typeface="Times New Roman" panose="02020603050405020304" pitchFamily="18" charset="0"/>
                <a:cs typeface="Calibri"/>
                <a:hlinkClick r:id="rId5">
                  <a:extLst>
                    <a:ext uri="{A12FA001-AC4F-418D-AE19-62706E023703}">
                      <ahyp:hlinkClr xmlns:ahyp="http://schemas.microsoft.com/office/drawing/2018/hyperlinkcolor" val="tx"/>
                    </a:ext>
                  </a:extLst>
                </a:hlinkClick>
              </a:rPr>
              <a:t>Exploring Shapes with Playdough (18 – 36 months) – Audio Descriptive Version</a:t>
            </a:r>
            <a:endParaRPr lang="en-US" sz="1400" dirty="0">
              <a:solidFill>
                <a:srgbClr val="0000FF"/>
              </a:solidFill>
              <a:latin typeface="Montserrat Medium"/>
              <a:ea typeface="Times New Roman" panose="02020603050405020304" pitchFamily="18" charset="0"/>
              <a:cs typeface="Calibri"/>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25863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3B1AA-16EC-A3C0-E6AA-B5E8BEE28324}"/>
              </a:ext>
            </a:extLst>
          </p:cNvPr>
          <p:cNvSpPr>
            <a:spLocks noGrp="1"/>
          </p:cNvSpPr>
          <p:nvPr>
            <p:ph type="title"/>
          </p:nvPr>
        </p:nvSpPr>
        <p:spPr/>
        <p:txBody>
          <a:bodyPr/>
          <a:lstStyle/>
          <a:p>
            <a:r>
              <a:rPr lang="en-US" dirty="0"/>
              <a:t>Discuss: Learning About Shapes</a:t>
            </a:r>
          </a:p>
        </p:txBody>
      </p:sp>
      <p:sp>
        <p:nvSpPr>
          <p:cNvPr id="5" name="Content Placeholder 4">
            <a:extLst>
              <a:ext uri="{FF2B5EF4-FFF2-40B4-BE49-F238E27FC236}">
                <a16:creationId xmlns:a16="http://schemas.microsoft.com/office/drawing/2014/main" id="{813E31EE-A839-88AA-CD66-E4CD8E5394F1}"/>
              </a:ext>
            </a:extLst>
          </p:cNvPr>
          <p:cNvSpPr>
            <a:spLocks noGrp="1"/>
          </p:cNvSpPr>
          <p:nvPr>
            <p:ph idx="1"/>
          </p:nvPr>
        </p:nvSpPr>
        <p:spPr>
          <a:xfrm>
            <a:off x="851647" y="1253331"/>
            <a:ext cx="5244354" cy="4351338"/>
          </a:xfrm>
        </p:spPr>
        <p:txBody>
          <a:bodyPr/>
          <a:lstStyle/>
          <a:p>
            <a:pPr marL="0" indent="0">
              <a:spcBef>
                <a:spcPts val="0"/>
              </a:spcBef>
              <a:spcAft>
                <a:spcPts val="1800"/>
              </a:spcAft>
              <a:buNone/>
              <a:tabLst>
                <a:tab pos="914400" algn="l"/>
              </a:tabLst>
            </a:pPr>
            <a:r>
              <a:rPr lang="en-US" dirty="0"/>
              <a:t>In what ways did children in the video use the following components of learning about shapes?</a:t>
            </a:r>
          </a:p>
          <a:p>
            <a:pPr>
              <a:spcBef>
                <a:spcPts val="0"/>
              </a:spcBef>
              <a:spcAft>
                <a:spcPts val="1800"/>
              </a:spcAft>
              <a:tabLst>
                <a:tab pos="914400" algn="l"/>
              </a:tabLst>
            </a:pPr>
            <a:r>
              <a:rPr lang="en-US" dirty="0"/>
              <a:t>Perceiving similarities and differences</a:t>
            </a:r>
          </a:p>
          <a:p>
            <a:pPr>
              <a:spcBef>
                <a:spcPts val="0"/>
              </a:spcBef>
              <a:spcAft>
                <a:spcPts val="1800"/>
              </a:spcAft>
              <a:tabLst>
                <a:tab pos="914400" algn="l"/>
              </a:tabLst>
            </a:pPr>
            <a:r>
              <a:rPr lang="en-US" dirty="0"/>
              <a:t>Classifying shapes</a:t>
            </a:r>
          </a:p>
          <a:p>
            <a:pPr>
              <a:spcBef>
                <a:spcPts val="0"/>
              </a:spcBef>
              <a:spcAft>
                <a:spcPts val="1800"/>
              </a:spcAft>
              <a:tabLst>
                <a:tab pos="914400" algn="l"/>
              </a:tabLst>
            </a:pPr>
            <a:r>
              <a:rPr lang="en-US" dirty="0"/>
              <a:t>Naming shapes </a:t>
            </a:r>
          </a:p>
        </p:txBody>
      </p:sp>
      <p:pic>
        <p:nvPicPr>
          <p:cNvPr id="7" name="Content Placeholder 2">
            <a:extLst>
              <a:ext uri="{FF2B5EF4-FFF2-40B4-BE49-F238E27FC236}">
                <a16:creationId xmlns:a16="http://schemas.microsoft.com/office/drawing/2014/main" id="{51F6793A-B084-F018-A1CE-9CE27751C84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5158" y="958309"/>
            <a:ext cx="5904825" cy="5286819"/>
          </a:xfrm>
          <a:prstGeom prst="rect">
            <a:avLst/>
          </a:prstGeom>
        </p:spPr>
      </p:pic>
    </p:spTree>
    <p:extLst>
      <p:ext uri="{BB962C8B-B14F-4D97-AF65-F5344CB8AC3E}">
        <p14:creationId xmlns:p14="http://schemas.microsoft.com/office/powerpoint/2010/main" val="154636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59B8ED-6A6C-D3AB-328F-22F48F2812CD}"/>
              </a:ext>
            </a:extLst>
          </p:cNvPr>
          <p:cNvSpPr>
            <a:spLocks noGrp="1"/>
          </p:cNvSpPr>
          <p:nvPr>
            <p:ph type="title"/>
          </p:nvPr>
        </p:nvSpPr>
        <p:spPr>
          <a:xfrm>
            <a:off x="736600" y="2603734"/>
            <a:ext cx="6005945" cy="1421928"/>
          </a:xfrm>
        </p:spPr>
        <p:txBody>
          <a:bodyPr/>
          <a:lstStyle/>
          <a:p>
            <a:r>
              <a:rPr lang="en-US" dirty="0"/>
              <a:t>Supporting </a:t>
            </a:r>
            <a:br>
              <a:rPr lang="en-US" dirty="0"/>
            </a:br>
            <a:r>
              <a:rPr lang="en-US" dirty="0"/>
              <a:t>Shape Learning</a:t>
            </a:r>
          </a:p>
        </p:txBody>
      </p:sp>
    </p:spTree>
    <p:extLst>
      <p:ext uri="{BB962C8B-B14F-4D97-AF65-F5344CB8AC3E}">
        <p14:creationId xmlns:p14="http://schemas.microsoft.com/office/powerpoint/2010/main" val="392145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1FBC09-D734-FEBC-4A8B-0FAE39E586A6}"/>
              </a:ext>
            </a:extLst>
          </p:cNvPr>
          <p:cNvSpPr>
            <a:spLocks noGrp="1"/>
          </p:cNvSpPr>
          <p:nvPr>
            <p:ph type="title"/>
          </p:nvPr>
        </p:nvSpPr>
        <p:spPr/>
        <p:txBody>
          <a:bodyPr/>
          <a:lstStyle/>
          <a:p>
            <a:r>
              <a:rPr lang="en-US" dirty="0"/>
              <a:t>Explore: Daily Opportunities to Explore Shapes </a:t>
            </a:r>
          </a:p>
        </p:txBody>
      </p:sp>
      <p:pic>
        <p:nvPicPr>
          <p:cNvPr id="6" name="Content Placeholder 6">
            <a:extLst>
              <a:ext uri="{FF2B5EF4-FFF2-40B4-BE49-F238E27FC236}">
                <a16:creationId xmlns:a16="http://schemas.microsoft.com/office/drawing/2014/main" id="{129BC901-832D-27DE-B3C6-AB2D9B117707}"/>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rot="16200000">
            <a:off x="244829" y="1633872"/>
            <a:ext cx="3253285" cy="2622977"/>
          </a:xfrm>
          <a:prstGeom prst="rect">
            <a:avLst/>
          </a:prstGeom>
        </p:spPr>
      </p:pic>
      <p:sp>
        <p:nvSpPr>
          <p:cNvPr id="5" name="Content Placeholder 4">
            <a:extLst>
              <a:ext uri="{FF2B5EF4-FFF2-40B4-BE49-F238E27FC236}">
                <a16:creationId xmlns:a16="http://schemas.microsoft.com/office/drawing/2014/main" id="{1AF0FEEF-D79C-9DC0-4318-C39F661FDCB3}"/>
              </a:ext>
            </a:extLst>
          </p:cNvPr>
          <p:cNvSpPr>
            <a:spLocks noGrp="1"/>
          </p:cNvSpPr>
          <p:nvPr>
            <p:ph idx="1"/>
          </p:nvPr>
        </p:nvSpPr>
        <p:spPr>
          <a:xfrm>
            <a:off x="559982" y="4696748"/>
            <a:ext cx="2622979" cy="507831"/>
          </a:xfrm>
        </p:spPr>
        <p:txBody>
          <a:bodyPr/>
          <a:lstStyle/>
          <a:p>
            <a:pPr marL="0" indent="0" algn="ctr">
              <a:buNone/>
            </a:pPr>
            <a:r>
              <a:rPr lang="en-US" dirty="0"/>
              <a:t>Routines</a:t>
            </a:r>
          </a:p>
        </p:txBody>
      </p:sp>
      <p:pic>
        <p:nvPicPr>
          <p:cNvPr id="7" name="Picture 6">
            <a:extLst>
              <a:ext uri="{FF2B5EF4-FFF2-40B4-BE49-F238E27FC236}">
                <a16:creationId xmlns:a16="http://schemas.microsoft.com/office/drawing/2014/main" id="{5D838E41-B728-A579-1AEF-C5FBFEE9F200}"/>
              </a:ext>
              <a:ext uri="{C183D7F6-B498-43B3-948B-1728B52AA6E4}">
                <adec:decorative xmlns:adec="http://schemas.microsoft.com/office/drawing/2017/decorative" val="1"/>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a:ext>
            </a:extLst>
          </a:blip>
          <a:srcRect/>
          <a:stretch/>
        </p:blipFill>
        <p:spPr>
          <a:xfrm>
            <a:off x="3392623" y="1318716"/>
            <a:ext cx="2603439" cy="3253286"/>
          </a:xfrm>
          <a:prstGeom prst="rect">
            <a:avLst/>
          </a:prstGeom>
        </p:spPr>
      </p:pic>
      <p:sp>
        <p:nvSpPr>
          <p:cNvPr id="10" name="Content Placeholder 4">
            <a:extLst>
              <a:ext uri="{FF2B5EF4-FFF2-40B4-BE49-F238E27FC236}">
                <a16:creationId xmlns:a16="http://schemas.microsoft.com/office/drawing/2014/main" id="{05CF9204-824A-877A-81E5-E5E06C9AA67A}"/>
              </a:ext>
            </a:extLst>
          </p:cNvPr>
          <p:cNvSpPr txBox="1">
            <a:spLocks/>
          </p:cNvSpPr>
          <p:nvPr/>
        </p:nvSpPr>
        <p:spPr>
          <a:xfrm>
            <a:off x="3373083" y="4699132"/>
            <a:ext cx="2622979" cy="507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078B0"/>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B0"/>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B0"/>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Play Time</a:t>
            </a:r>
          </a:p>
        </p:txBody>
      </p:sp>
      <p:pic>
        <p:nvPicPr>
          <p:cNvPr id="8" name="Picture 7">
            <a:extLst>
              <a:ext uri="{FF2B5EF4-FFF2-40B4-BE49-F238E27FC236}">
                <a16:creationId xmlns:a16="http://schemas.microsoft.com/office/drawing/2014/main" id="{E42B5E03-3D93-60DB-366F-07C04DCB2190}"/>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05724" y="1318716"/>
            <a:ext cx="2603439" cy="3253286"/>
          </a:xfrm>
          <a:prstGeom prst="rect">
            <a:avLst/>
          </a:prstGeom>
        </p:spPr>
      </p:pic>
      <p:sp>
        <p:nvSpPr>
          <p:cNvPr id="11" name="Content Placeholder 4">
            <a:extLst>
              <a:ext uri="{FF2B5EF4-FFF2-40B4-BE49-F238E27FC236}">
                <a16:creationId xmlns:a16="http://schemas.microsoft.com/office/drawing/2014/main" id="{C8380A5A-5022-7CA7-C0E2-8365F8CC91D7}"/>
              </a:ext>
            </a:extLst>
          </p:cNvPr>
          <p:cNvSpPr txBox="1">
            <a:spLocks/>
          </p:cNvSpPr>
          <p:nvPr/>
        </p:nvSpPr>
        <p:spPr>
          <a:xfrm>
            <a:off x="6186184" y="4696748"/>
            <a:ext cx="2622979" cy="507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078B0"/>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B0"/>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B0"/>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Outside Time</a:t>
            </a:r>
          </a:p>
        </p:txBody>
      </p:sp>
      <p:pic>
        <p:nvPicPr>
          <p:cNvPr id="9" name="06READING TIME.jpg">
            <a:extLst>
              <a:ext uri="{FF2B5EF4-FFF2-40B4-BE49-F238E27FC236}">
                <a16:creationId xmlns:a16="http://schemas.microsoft.com/office/drawing/2014/main" id="{CC0F29BA-2290-88BC-77F0-21776C277255}"/>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18824" y="1318716"/>
            <a:ext cx="2603439" cy="3253286"/>
          </a:xfrm>
          <a:prstGeom prst="rect">
            <a:avLst/>
          </a:prstGeom>
          <a:ln w="12700" cap="flat">
            <a:noFill/>
            <a:miter lim="400000"/>
          </a:ln>
          <a:effectLst/>
        </p:spPr>
      </p:pic>
      <p:sp>
        <p:nvSpPr>
          <p:cNvPr id="12" name="Content Placeholder 4">
            <a:extLst>
              <a:ext uri="{FF2B5EF4-FFF2-40B4-BE49-F238E27FC236}">
                <a16:creationId xmlns:a16="http://schemas.microsoft.com/office/drawing/2014/main" id="{C2399011-A0BD-BC6A-F19D-99B4FF1D752B}"/>
              </a:ext>
            </a:extLst>
          </p:cNvPr>
          <p:cNvSpPr txBox="1">
            <a:spLocks/>
          </p:cNvSpPr>
          <p:nvPr/>
        </p:nvSpPr>
        <p:spPr>
          <a:xfrm>
            <a:off x="8999284" y="4696748"/>
            <a:ext cx="2686437" cy="507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078B0"/>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B0"/>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B0"/>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Reading Time</a:t>
            </a:r>
          </a:p>
        </p:txBody>
      </p:sp>
    </p:spTree>
    <p:extLst>
      <p:ext uri="{BB962C8B-B14F-4D97-AF65-F5344CB8AC3E}">
        <p14:creationId xmlns:p14="http://schemas.microsoft.com/office/powerpoint/2010/main" val="329258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n-US" dirty="0"/>
              <a:t>Explore: M</a:t>
            </a:r>
            <a:r>
              <a:rPr lang="en-US" baseline="30000" dirty="0"/>
              <a:t>5</a:t>
            </a:r>
            <a:r>
              <a:rPr lang="en-US" dirty="0"/>
              <a:t> Early Math Approach</a:t>
            </a: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10763704" cy="4351338"/>
          </a:xfrm>
        </p:spPr>
        <p:txBody>
          <a:bodyPr>
            <a:normAutofit/>
          </a:bodyPr>
          <a:lstStyle/>
          <a:p>
            <a:pPr>
              <a:spcAft>
                <a:spcPts val="1800"/>
              </a:spcAft>
            </a:pPr>
            <a:r>
              <a:rPr lang="en-US" dirty="0">
                <a:latin typeface="Montserrat" panose="00000500000000000000" pitchFamily="50" charset="0"/>
              </a:rPr>
              <a:t>Mutual Learning</a:t>
            </a:r>
          </a:p>
          <a:p>
            <a:pPr>
              <a:spcAft>
                <a:spcPts val="1800"/>
              </a:spcAft>
            </a:pPr>
            <a:r>
              <a:rPr lang="en-US" dirty="0">
                <a:latin typeface="Montserrat" panose="00000500000000000000" pitchFamily="50" charset="0"/>
              </a:rPr>
              <a:t>Meaningful Investigations </a:t>
            </a:r>
          </a:p>
          <a:p>
            <a:pPr>
              <a:spcAft>
                <a:spcPts val="1800"/>
              </a:spcAft>
            </a:pPr>
            <a:r>
              <a:rPr lang="en-US" dirty="0">
                <a:latin typeface="Montserrat" panose="00000500000000000000" pitchFamily="50" charset="0"/>
              </a:rPr>
              <a:t>Materials and Learning Environment</a:t>
            </a:r>
          </a:p>
          <a:p>
            <a:pPr>
              <a:spcAft>
                <a:spcPts val="1800"/>
              </a:spcAft>
            </a:pPr>
            <a:r>
              <a:rPr lang="en-US" dirty="0">
                <a:latin typeface="Montserrat" panose="00000500000000000000" pitchFamily="50" charset="0"/>
              </a:rPr>
              <a:t>Math Vocabulary and Discourse</a:t>
            </a:r>
          </a:p>
          <a:p>
            <a:pPr>
              <a:spcAft>
                <a:spcPts val="1800"/>
              </a:spcAft>
            </a:pPr>
            <a:r>
              <a:rPr lang="en-US" dirty="0">
                <a:latin typeface="Montserrat" panose="00000500000000000000" pitchFamily="50" charset="0"/>
              </a:rPr>
              <a:t>Multiple Representations</a:t>
            </a:r>
          </a:p>
        </p:txBody>
      </p:sp>
    </p:spTree>
    <p:extLst>
      <p:ext uri="{BB962C8B-B14F-4D97-AF65-F5344CB8AC3E}">
        <p14:creationId xmlns:p14="http://schemas.microsoft.com/office/powerpoint/2010/main" val="61463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237130" y="1647567"/>
            <a:ext cx="4034118" cy="4300001"/>
          </a:xfrm>
        </p:spPr>
        <p:txBody>
          <a:bodyPr/>
          <a:lstStyle/>
          <a:p>
            <a:pPr algn="ctr"/>
            <a:r>
              <a:rPr lang="en-US" sz="4900" b="1" dirty="0">
                <a:solidFill>
                  <a:schemeClr val="bg1"/>
                </a:solidFill>
                <a:latin typeface="Montserrat" pitchFamily="2" charset="77"/>
              </a:rPr>
              <a:t>Observe: Supporting Shape Learning</a:t>
            </a:r>
            <a:endParaRPr lang="en-US" sz="4800" dirty="0">
              <a:solidFill>
                <a:schemeClr val="bg1"/>
              </a:solidFill>
              <a:latin typeface="Montserrat" pitchFamily="2" charset="77"/>
            </a:endParaRPr>
          </a:p>
        </p:txBody>
      </p:sp>
      <p:pic>
        <p:nvPicPr>
          <p:cNvPr id="7" name="Content Placeholder 2">
            <a:extLst>
              <a:ext uri="{FF2B5EF4-FFF2-40B4-BE49-F238E27FC236}">
                <a16:creationId xmlns:a16="http://schemas.microsoft.com/office/drawing/2014/main" id="{5CEB4FC7-24DB-7AAF-E630-40FA3404119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1" y="711419"/>
            <a:ext cx="5488794" cy="4567856"/>
          </a:xfrm>
          <a:prstGeom prst="rect">
            <a:avLst/>
          </a:prstGeom>
        </p:spPr>
      </p:pic>
      <p:sp>
        <p:nvSpPr>
          <p:cNvPr id="9" name="Content Placeholder 5">
            <a:extLst>
              <a:ext uri="{FF2B5EF4-FFF2-40B4-BE49-F238E27FC236}">
                <a16:creationId xmlns:a16="http://schemas.microsoft.com/office/drawing/2014/main" id="{47830DF6-DE2F-4A8F-F0C6-A910B202BDDF}"/>
              </a:ext>
            </a:extLst>
          </p:cNvPr>
          <p:cNvSpPr txBox="1">
            <a:spLocks/>
          </p:cNvSpPr>
          <p:nvPr/>
        </p:nvSpPr>
        <p:spPr>
          <a:xfrm>
            <a:off x="6096002" y="5485653"/>
            <a:ext cx="5488793" cy="8355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400" u="sng" dirty="0">
                <a:solidFill>
                  <a:srgbClr val="0000FF"/>
                </a:solidFill>
                <a:latin typeface="Montserrat Medium"/>
                <a:ea typeface="Times New Roman" panose="02020603050405020304" pitchFamily="18" charset="0"/>
                <a:cs typeface="Calibri"/>
                <a:hlinkClick r:id="rId4"/>
              </a:rPr>
              <a:t>Exploring Shapes with Play Dough (18 – 36 months)</a:t>
            </a:r>
          </a:p>
          <a:p>
            <a:pPr marL="0" indent="0">
              <a:spcBef>
                <a:spcPts val="0"/>
              </a:spcBef>
              <a:spcAft>
                <a:spcPts val="1200"/>
              </a:spcAft>
              <a:buFont typeface="Arial" panose="020B0604020202020204" pitchFamily="34" charset="0"/>
              <a:buNone/>
            </a:pPr>
            <a:r>
              <a:rPr lang="en-US" sz="1400" u="sng" dirty="0">
                <a:solidFill>
                  <a:srgbClr val="0000FF"/>
                </a:solidFill>
                <a:latin typeface="Montserrat Medium"/>
                <a:ea typeface="Times New Roman" panose="02020603050405020304" pitchFamily="18" charset="0"/>
                <a:cs typeface="Calibri"/>
                <a:hlinkClick r:id="rId5"/>
              </a:rPr>
              <a:t>Exploring Shapes with Play Dough (18 – 36 months) – Audio Descriptive Version</a:t>
            </a:r>
            <a:endParaRPr lang="en-US" sz="1400" dirty="0">
              <a:solidFill>
                <a:srgbClr val="0000FF"/>
              </a:solidFill>
              <a:latin typeface="Montserrat Medium"/>
              <a:ea typeface="Times New Roman" panose="02020603050405020304" pitchFamily="18" charset="0"/>
              <a:cs typeface="Calibri"/>
              <a:hlinkClick r:id="rId5"/>
            </a:endParaRPr>
          </a:p>
        </p:txBody>
      </p:sp>
    </p:spTree>
    <p:extLst>
      <p:ext uri="{BB962C8B-B14F-4D97-AF65-F5344CB8AC3E}">
        <p14:creationId xmlns:p14="http://schemas.microsoft.com/office/powerpoint/2010/main" val="410272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BB2439-34C8-7A94-C08F-98B6F2E8AF24}"/>
              </a:ext>
            </a:extLst>
          </p:cNvPr>
          <p:cNvSpPr>
            <a:spLocks noGrp="1"/>
          </p:cNvSpPr>
          <p:nvPr>
            <p:ph type="title" idx="4294967295"/>
          </p:nvPr>
        </p:nvSpPr>
        <p:spPr>
          <a:xfrm>
            <a:off x="176293" y="-808872"/>
            <a:ext cx="11839413" cy="575959"/>
          </a:xfrm>
        </p:spPr>
        <p:txBody>
          <a:bodyPr/>
          <a:lstStyle/>
          <a:p>
            <a:r>
              <a:rPr lang="en-US" dirty="0">
                <a:latin typeface="Montserrat Medium" panose="00000600000000000000" pitchFamily="2" charset="0"/>
              </a:rPr>
              <a:t>Acknowledgments</a:t>
            </a:r>
          </a:p>
        </p:txBody>
      </p:sp>
      <p:pic>
        <p:nvPicPr>
          <p:cNvPr id="5" name="Picture 4" descr="Logos for Fresno County Superintendent of Schools and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anose="00000600000000000000" pitchFamily="2" charset="0"/>
            </a:endParaRPr>
          </a:p>
        </p:txBody>
      </p:sp>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1733167"/>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Professional Learning Resources is a product of the Fresno County Superintendent of Schools developed in collaboration with WestEd and partners. They are not intended for commercial redistribution, unauthorized modification, or use outside the scope of professional education.</a:t>
            </a:r>
            <a:endParaRPr lang="en-US"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n-US" dirty="0"/>
              <a:t>Discuss: Supporting Shape Learning</a:t>
            </a: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5054883" cy="4351338"/>
          </a:xfrm>
        </p:spPr>
        <p:txBody>
          <a:bodyPr>
            <a:normAutofit/>
          </a:bodyPr>
          <a:lstStyle/>
          <a:p>
            <a:pPr>
              <a:spcAft>
                <a:spcPts val="1800"/>
              </a:spcAft>
            </a:pPr>
            <a:r>
              <a:rPr lang="en-US" dirty="0">
                <a:latin typeface="Montserrat" panose="00000500000000000000" pitchFamily="50" charset="0"/>
              </a:rPr>
              <a:t>Mutual Learning</a:t>
            </a:r>
          </a:p>
          <a:p>
            <a:pPr>
              <a:spcAft>
                <a:spcPts val="1800"/>
              </a:spcAft>
            </a:pPr>
            <a:r>
              <a:rPr lang="en-US" dirty="0">
                <a:latin typeface="Montserrat" panose="00000500000000000000" pitchFamily="50" charset="0"/>
              </a:rPr>
              <a:t>Meaningful Investigations </a:t>
            </a:r>
          </a:p>
          <a:p>
            <a:pPr>
              <a:spcAft>
                <a:spcPts val="1800"/>
              </a:spcAft>
            </a:pPr>
            <a:r>
              <a:rPr lang="en-US" dirty="0">
                <a:latin typeface="Montserrat" panose="00000500000000000000" pitchFamily="50" charset="0"/>
              </a:rPr>
              <a:t>Materials and Learning Environment</a:t>
            </a:r>
          </a:p>
          <a:p>
            <a:pPr>
              <a:spcAft>
                <a:spcPts val="1800"/>
              </a:spcAft>
            </a:pPr>
            <a:r>
              <a:rPr lang="en-US" dirty="0">
                <a:latin typeface="Montserrat" panose="00000500000000000000" pitchFamily="50" charset="0"/>
              </a:rPr>
              <a:t>Math Vocabulary and Discourse</a:t>
            </a:r>
          </a:p>
          <a:p>
            <a:pPr>
              <a:spcAft>
                <a:spcPts val="1800"/>
              </a:spcAft>
            </a:pPr>
            <a:r>
              <a:rPr lang="en-US" dirty="0">
                <a:latin typeface="Montserrat" panose="00000500000000000000" pitchFamily="50" charset="0"/>
              </a:rPr>
              <a:t>Multiple Representations</a:t>
            </a:r>
          </a:p>
        </p:txBody>
      </p:sp>
      <p:pic>
        <p:nvPicPr>
          <p:cNvPr id="5" name="Picture 4">
            <a:extLst>
              <a:ext uri="{FF2B5EF4-FFF2-40B4-BE49-F238E27FC236}">
                <a16:creationId xmlns:a16="http://schemas.microsoft.com/office/drawing/2014/main" id="{E353EFD9-532C-385A-E0B6-3B83463B80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666" y="1062681"/>
            <a:ext cx="5205687" cy="5205687"/>
          </a:xfrm>
          <a:prstGeom prst="rect">
            <a:avLst/>
          </a:prstGeom>
        </p:spPr>
      </p:pic>
    </p:spTree>
    <p:extLst>
      <p:ext uri="{BB962C8B-B14F-4D97-AF65-F5344CB8AC3E}">
        <p14:creationId xmlns:p14="http://schemas.microsoft.com/office/powerpoint/2010/main" val="48168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245368" y="1278999"/>
            <a:ext cx="4034118" cy="4300001"/>
          </a:xfrm>
        </p:spPr>
        <p:txBody>
          <a:bodyPr>
            <a:normAutofit fontScale="90000"/>
          </a:bodyPr>
          <a:lstStyle/>
          <a:p>
            <a:pPr algn="ctr"/>
            <a:r>
              <a:rPr lang="en-US" sz="4900" b="1" dirty="0">
                <a:solidFill>
                  <a:schemeClr val="bg1"/>
                </a:solidFill>
                <a:latin typeface="Montserrat" pitchFamily="2" charset="77"/>
              </a:rPr>
              <a:t>Explore: Using M</a:t>
            </a:r>
            <a:r>
              <a:rPr lang="en-US" sz="4900" b="1" baseline="30000" dirty="0">
                <a:solidFill>
                  <a:schemeClr val="bg1"/>
                </a:solidFill>
                <a:latin typeface="Montserrat" pitchFamily="2" charset="77"/>
              </a:rPr>
              <a:t>5</a:t>
            </a:r>
            <a:r>
              <a:rPr lang="en-US" sz="4900" b="1" dirty="0">
                <a:solidFill>
                  <a:schemeClr val="bg1"/>
                </a:solidFill>
                <a:latin typeface="Montserrat" pitchFamily="2" charset="77"/>
              </a:rPr>
              <a:t> to Support Learning About Shapes and Space</a:t>
            </a:r>
            <a:endParaRPr lang="en-US" sz="4800" dirty="0">
              <a:solidFill>
                <a:schemeClr val="bg1"/>
              </a:solidFill>
              <a:latin typeface="Montserrat" pitchFamily="2" charset="77"/>
            </a:endParaRPr>
          </a:p>
        </p:txBody>
      </p:sp>
      <p:pic>
        <p:nvPicPr>
          <p:cNvPr id="4" name="Picture 3">
            <a:extLst>
              <a:ext uri="{FF2B5EF4-FFF2-40B4-BE49-F238E27FC236}">
                <a16:creationId xmlns:a16="http://schemas.microsoft.com/office/drawing/2014/main" id="{5DD6F58B-88B3-97E0-B1B6-2C91297F587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1084" y="673143"/>
            <a:ext cx="4256837" cy="5512058"/>
          </a:xfrm>
          <a:prstGeom prst="rect">
            <a:avLst/>
          </a:prstGeom>
          <a:ln>
            <a:solidFill>
              <a:schemeClr val="tx2"/>
            </a:solidFill>
          </a:ln>
        </p:spPr>
      </p:pic>
    </p:spTree>
    <p:extLst>
      <p:ext uri="{BB962C8B-B14F-4D97-AF65-F5344CB8AC3E}">
        <p14:creationId xmlns:p14="http://schemas.microsoft.com/office/powerpoint/2010/main" val="411097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245368" y="1278999"/>
            <a:ext cx="4034118" cy="4300001"/>
          </a:xfrm>
        </p:spPr>
        <p:txBody>
          <a:bodyPr>
            <a:normAutofit fontScale="90000"/>
          </a:bodyPr>
          <a:lstStyle/>
          <a:p>
            <a:pPr algn="ctr"/>
            <a:r>
              <a:rPr lang="en-US" sz="4900" b="1" dirty="0">
                <a:solidFill>
                  <a:schemeClr val="bg1"/>
                </a:solidFill>
                <a:latin typeface="Montserrat" pitchFamily="2" charset="77"/>
              </a:rPr>
              <a:t>Discuss: Using M</a:t>
            </a:r>
            <a:r>
              <a:rPr lang="en-US" sz="4900" b="1" baseline="30000" dirty="0">
                <a:solidFill>
                  <a:schemeClr val="bg1"/>
                </a:solidFill>
                <a:latin typeface="Montserrat" pitchFamily="2" charset="77"/>
              </a:rPr>
              <a:t>5</a:t>
            </a:r>
            <a:r>
              <a:rPr lang="en-US" sz="4900" b="1" dirty="0">
                <a:solidFill>
                  <a:schemeClr val="bg1"/>
                </a:solidFill>
                <a:latin typeface="Montserrat" pitchFamily="2" charset="77"/>
              </a:rPr>
              <a:t> to Support Learning About Shapes and Space</a:t>
            </a:r>
            <a:endParaRPr lang="en-US" sz="4800" dirty="0">
              <a:solidFill>
                <a:schemeClr val="bg1"/>
              </a:solidFill>
              <a:latin typeface="Montserrat" pitchFamily="2" charset="77"/>
            </a:endParaRPr>
          </a:p>
        </p:txBody>
      </p:sp>
      <p:pic>
        <p:nvPicPr>
          <p:cNvPr id="6" name="Content Placeholder 7">
            <a:extLst>
              <a:ext uri="{FF2B5EF4-FFF2-40B4-BE49-F238E27FC236}">
                <a16:creationId xmlns:a16="http://schemas.microsoft.com/office/drawing/2014/main" id="{60F642F0-DFC4-2813-142E-4B3C239A406D}"/>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6096000" y="690175"/>
            <a:ext cx="5257800" cy="5543550"/>
          </a:xfrm>
        </p:spPr>
      </p:pic>
    </p:spTree>
    <p:extLst>
      <p:ext uri="{BB962C8B-B14F-4D97-AF65-F5344CB8AC3E}">
        <p14:creationId xmlns:p14="http://schemas.microsoft.com/office/powerpoint/2010/main" val="315050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60B0-0E16-05A3-1448-5954A4A73DD9}"/>
              </a:ext>
            </a:extLst>
          </p:cNvPr>
          <p:cNvSpPr>
            <a:spLocks noGrp="1"/>
          </p:cNvSpPr>
          <p:nvPr>
            <p:ph type="title"/>
          </p:nvPr>
        </p:nvSpPr>
        <p:spPr/>
        <p:txBody>
          <a:bodyPr/>
          <a:lstStyle/>
          <a:p>
            <a:r>
              <a:rPr lang="en-US" dirty="0"/>
              <a:t>Reflect: Learn, Wonder, Do</a:t>
            </a:r>
          </a:p>
        </p:txBody>
      </p:sp>
      <p:sp>
        <p:nvSpPr>
          <p:cNvPr id="3" name="Content Placeholder 2">
            <a:extLst>
              <a:ext uri="{FF2B5EF4-FFF2-40B4-BE49-F238E27FC236}">
                <a16:creationId xmlns:a16="http://schemas.microsoft.com/office/drawing/2014/main" id="{898D983D-E3FD-50F8-F5A1-A77D97F6B6A8}"/>
              </a:ext>
            </a:extLst>
          </p:cNvPr>
          <p:cNvSpPr>
            <a:spLocks noGrp="1"/>
          </p:cNvSpPr>
          <p:nvPr>
            <p:ph idx="1"/>
          </p:nvPr>
        </p:nvSpPr>
        <p:spPr/>
        <p:txBody>
          <a:bodyPr/>
          <a:lstStyle/>
          <a:p>
            <a:pPr marL="0" indent="0">
              <a:buNone/>
            </a:pPr>
            <a:r>
              <a:rPr lang="en-US" dirty="0">
                <a:solidFill>
                  <a:srgbClr val="140A14"/>
                </a:solidFill>
                <a:cs typeface="Calibri"/>
              </a:rPr>
              <a:t>Identify something you:</a:t>
            </a:r>
          </a:p>
          <a:p>
            <a:r>
              <a:rPr lang="en-US" dirty="0">
                <a:solidFill>
                  <a:srgbClr val="140A14"/>
                </a:solidFill>
                <a:cs typeface="Calibri"/>
              </a:rPr>
              <a:t>Learned</a:t>
            </a:r>
          </a:p>
          <a:p>
            <a:r>
              <a:rPr lang="en-US" dirty="0">
                <a:solidFill>
                  <a:srgbClr val="140A14"/>
                </a:solidFill>
                <a:cs typeface="Calibri"/>
              </a:rPr>
              <a:t>Are wondering about</a:t>
            </a:r>
          </a:p>
          <a:p>
            <a:r>
              <a:rPr lang="en-US" dirty="0">
                <a:solidFill>
                  <a:srgbClr val="140A14"/>
                </a:solidFill>
                <a:cs typeface="Calibri"/>
              </a:rPr>
              <a:t>Would like to do</a:t>
            </a:r>
            <a:endParaRPr lang="en-US" dirty="0">
              <a:solidFill>
                <a:srgbClr val="140A14"/>
              </a:solidFill>
            </a:endParaRPr>
          </a:p>
        </p:txBody>
      </p:sp>
    </p:spTree>
    <p:extLst>
      <p:ext uri="{BB962C8B-B14F-4D97-AF65-F5344CB8AC3E}">
        <p14:creationId xmlns:p14="http://schemas.microsoft.com/office/powerpoint/2010/main" val="103364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Session Goals</a:t>
            </a: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p:txBody>
          <a:bodyPr/>
          <a:lstStyle/>
          <a:p>
            <a:pPr>
              <a:buClr>
                <a:srgbClr val="2078B0"/>
              </a:buClr>
            </a:pPr>
            <a:r>
              <a:rPr lang="en-US" dirty="0">
                <a:latin typeface="Montserrat" pitchFamily="2" charset="77"/>
              </a:rPr>
              <a:t>Describe how infants and toddlers learn about shapes.</a:t>
            </a:r>
          </a:p>
          <a:p>
            <a:pPr>
              <a:buClr>
                <a:srgbClr val="2078B0"/>
              </a:buClr>
            </a:pPr>
            <a:r>
              <a:rPr lang="en-US" dirty="0">
                <a:latin typeface="Montserrat" pitchFamily="2" charset="77"/>
              </a:rPr>
              <a:t>Identify ways to support infants and toddlers in developing geometry knowledge and skills.</a:t>
            </a:r>
          </a:p>
        </p:txBody>
      </p:sp>
    </p:spTree>
    <p:extLst>
      <p:ext uri="{BB962C8B-B14F-4D97-AF65-F5344CB8AC3E}">
        <p14:creationId xmlns:p14="http://schemas.microsoft.com/office/powerpoint/2010/main" val="268705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DEC9-E9EA-D8A1-28A8-F44B638758EE}"/>
              </a:ext>
            </a:extLst>
          </p:cNvPr>
          <p:cNvSpPr>
            <a:spLocks noGrp="1"/>
          </p:cNvSpPr>
          <p:nvPr>
            <p:ph type="title"/>
          </p:nvPr>
        </p:nvSpPr>
        <p:spPr>
          <a:xfrm>
            <a:off x="851646" y="237744"/>
            <a:ext cx="10834075" cy="507831"/>
          </a:xfrm>
        </p:spPr>
        <p:txBody>
          <a:bodyPr/>
          <a:lstStyle/>
          <a:p>
            <a:r>
              <a:rPr lang="en-US" dirty="0"/>
              <a:t>Reflect: How Infants and Toddlers Explore Shapes</a:t>
            </a:r>
          </a:p>
        </p:txBody>
      </p:sp>
      <p:sp>
        <p:nvSpPr>
          <p:cNvPr id="3" name="Content Placeholder 2">
            <a:extLst>
              <a:ext uri="{FF2B5EF4-FFF2-40B4-BE49-F238E27FC236}">
                <a16:creationId xmlns:a16="http://schemas.microsoft.com/office/drawing/2014/main" id="{20023B83-FB4F-FCF1-DA20-E13F5DD9B238}"/>
              </a:ext>
            </a:extLst>
          </p:cNvPr>
          <p:cNvSpPr>
            <a:spLocks noGrp="1"/>
          </p:cNvSpPr>
          <p:nvPr>
            <p:ph idx="1"/>
          </p:nvPr>
        </p:nvSpPr>
        <p:spPr>
          <a:xfrm>
            <a:off x="851647" y="1253331"/>
            <a:ext cx="5046646" cy="4351338"/>
          </a:xfrm>
        </p:spPr>
        <p:txBody>
          <a:bodyPr/>
          <a:lstStyle/>
          <a:p>
            <a:pPr marL="0" indent="0">
              <a:buNone/>
            </a:pPr>
            <a:r>
              <a:rPr lang="en-US" dirty="0">
                <a:cs typeface="Calibri"/>
              </a:rPr>
              <a:t>What are some ways that infants and toddlers explore shapes in your setting?</a:t>
            </a:r>
          </a:p>
        </p:txBody>
      </p:sp>
      <p:pic>
        <p:nvPicPr>
          <p:cNvPr id="5" name="Content Placeholder 6">
            <a:extLst>
              <a:ext uri="{FF2B5EF4-FFF2-40B4-BE49-F238E27FC236}">
                <a16:creationId xmlns:a16="http://schemas.microsoft.com/office/drawing/2014/main" id="{DBAB6266-7CCC-55A4-06F5-9979F152F49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5159" y="958309"/>
            <a:ext cx="5904824" cy="5339124"/>
          </a:xfrm>
          <a:prstGeom prst="rect">
            <a:avLst/>
          </a:prstGeom>
        </p:spPr>
      </p:pic>
    </p:spTree>
    <p:extLst>
      <p:ext uri="{BB962C8B-B14F-4D97-AF65-F5344CB8AC3E}">
        <p14:creationId xmlns:p14="http://schemas.microsoft.com/office/powerpoint/2010/main" val="62314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4A201E-44DB-D1CE-7BEA-DBCFDA52BF06}"/>
              </a:ext>
            </a:extLst>
          </p:cNvPr>
          <p:cNvSpPr>
            <a:spLocks noGrp="1"/>
          </p:cNvSpPr>
          <p:nvPr>
            <p:ph type="title"/>
          </p:nvPr>
        </p:nvSpPr>
        <p:spPr>
          <a:xfrm>
            <a:off x="736600" y="2603734"/>
            <a:ext cx="6005945" cy="1421928"/>
          </a:xfrm>
        </p:spPr>
        <p:txBody>
          <a:bodyPr/>
          <a:lstStyle/>
          <a:p>
            <a:r>
              <a:rPr lang="en-US" dirty="0"/>
              <a:t>Learning </a:t>
            </a:r>
            <a:br>
              <a:rPr lang="en-US" dirty="0"/>
            </a:br>
            <a:r>
              <a:rPr lang="en-US" dirty="0"/>
              <a:t>About Shapes</a:t>
            </a:r>
          </a:p>
        </p:txBody>
      </p:sp>
    </p:spTree>
    <p:extLst>
      <p:ext uri="{BB962C8B-B14F-4D97-AF65-F5344CB8AC3E}">
        <p14:creationId xmlns:p14="http://schemas.microsoft.com/office/powerpoint/2010/main" val="219289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a:xfrm>
            <a:off x="851646" y="47625"/>
            <a:ext cx="10834075" cy="923330"/>
          </a:xfrm>
        </p:spPr>
        <p:txBody>
          <a:bodyPr/>
          <a:lstStyle/>
          <a:p>
            <a:r>
              <a:rPr lang="en-US" dirty="0"/>
              <a:t>California Infant/Toddler Learning and Development Foundations</a:t>
            </a:r>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a:xfrm>
            <a:off x="851646" y="1116970"/>
            <a:ext cx="10834075" cy="1516583"/>
          </a:xfrm>
        </p:spPr>
        <p:txBody>
          <a:bodyPr>
            <a:normAutofit fontScale="92500" lnSpcReduction="10000"/>
          </a:bodyPr>
          <a:lstStyle/>
          <a:p>
            <a:pPr marL="0" indent="0" algn="ctr">
              <a:buNone/>
            </a:pPr>
            <a:r>
              <a:rPr lang="en-US" b="1" dirty="0">
                <a:solidFill>
                  <a:schemeClr val="tx1"/>
                </a:solidFill>
                <a:latin typeface="Montserrat" panose="00000500000000000000" pitchFamily="50" charset="0"/>
              </a:rPr>
              <a:t>Foundation: Classification</a:t>
            </a:r>
          </a:p>
          <a:p>
            <a:pPr marL="0" indent="0" algn="ctr">
              <a:buNone/>
            </a:pPr>
            <a:r>
              <a:rPr lang="en-US" sz="2600" dirty="0">
                <a:solidFill>
                  <a:schemeClr val="tx1"/>
                </a:solidFill>
                <a:latin typeface="Montserrat" pitchFamily="2" charset="77"/>
              </a:rPr>
              <a:t>A </a:t>
            </a:r>
            <a:r>
              <a:rPr lang="en-US" sz="2600" dirty="0">
                <a:solidFill>
                  <a:schemeClr val="tx1"/>
                </a:solidFill>
                <a:effectLst/>
                <a:latin typeface="Montserrat" pitchFamily="2" charset="77"/>
                <a:ea typeface="Calibri" panose="020F0502020204030204" pitchFamily="34" charset="0"/>
                <a:cs typeface="Arial" panose="020B0604020202020204" pitchFamily="34" charset="0"/>
              </a:rPr>
              <a:t>child’s developing ability to notice similarities </a:t>
            </a:r>
            <a:br>
              <a:rPr lang="en-US" sz="2600" dirty="0">
                <a:solidFill>
                  <a:schemeClr val="tx1"/>
                </a:solidFill>
                <a:effectLst/>
                <a:latin typeface="Montserrat" pitchFamily="2" charset="77"/>
                <a:ea typeface="Calibri" panose="020F0502020204030204" pitchFamily="34" charset="0"/>
                <a:cs typeface="Arial" panose="020B0604020202020204" pitchFamily="34" charset="0"/>
              </a:rPr>
            </a:br>
            <a:r>
              <a:rPr lang="en-US" sz="2600" dirty="0">
                <a:solidFill>
                  <a:schemeClr val="tx1"/>
                </a:solidFill>
                <a:effectLst/>
                <a:latin typeface="Montserrat" pitchFamily="2" charset="77"/>
                <a:ea typeface="Calibri" panose="020F0502020204030204" pitchFamily="34" charset="0"/>
                <a:cs typeface="Arial" panose="020B0604020202020204" pitchFamily="34" charset="0"/>
              </a:rPr>
              <a:t>and differences between objects or people, and </a:t>
            </a:r>
            <a:br>
              <a:rPr lang="en-US" sz="2600" dirty="0">
                <a:solidFill>
                  <a:schemeClr val="tx1"/>
                </a:solidFill>
                <a:effectLst/>
                <a:latin typeface="Montserrat" pitchFamily="2" charset="77"/>
                <a:ea typeface="Calibri" panose="020F0502020204030204" pitchFamily="34" charset="0"/>
                <a:cs typeface="Arial" panose="020B0604020202020204" pitchFamily="34" charset="0"/>
              </a:rPr>
            </a:br>
            <a:r>
              <a:rPr lang="en-US" sz="2600" dirty="0">
                <a:solidFill>
                  <a:schemeClr val="tx1"/>
                </a:solidFill>
                <a:effectLst/>
                <a:latin typeface="Montserrat" pitchFamily="2" charset="77"/>
                <a:ea typeface="Calibri" panose="020F0502020204030204" pitchFamily="34" charset="0"/>
                <a:cs typeface="Arial" panose="020B0604020202020204" pitchFamily="34" charset="0"/>
              </a:rPr>
              <a:t>to classify objects according to their characteristics.</a:t>
            </a:r>
            <a:endParaRPr lang="en-US" sz="2600" dirty="0">
              <a:solidFill>
                <a:schemeClr val="tx1"/>
              </a:solidFill>
              <a:effectLst/>
              <a:latin typeface="Montserrat" pitchFamily="2" charset="77"/>
              <a:ea typeface="Calibri" panose="020F0502020204030204" pitchFamily="34" charset="0"/>
              <a:cs typeface="Times New Roman" panose="02020603050405020304" pitchFamily="18" charset="0"/>
            </a:endParaRP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2571701477"/>
              </p:ext>
            </p:extLst>
          </p:nvPr>
        </p:nvGraphicFramePr>
        <p:xfrm>
          <a:off x="838200" y="2559894"/>
          <a:ext cx="10515600" cy="3505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53988790"/>
                    </a:ext>
                  </a:extLst>
                </a:gridCol>
                <a:gridCol w="3505200">
                  <a:extLst>
                    <a:ext uri="{9D8B030D-6E8A-4147-A177-3AD203B41FA5}">
                      <a16:colId xmlns:a16="http://schemas.microsoft.com/office/drawing/2014/main" val="3972950546"/>
                    </a:ext>
                  </a:extLst>
                </a:gridCol>
                <a:gridCol w="3505200">
                  <a:extLst>
                    <a:ext uri="{9D8B030D-6E8A-4147-A177-3AD203B41FA5}">
                      <a16:colId xmlns:a16="http://schemas.microsoft.com/office/drawing/2014/main" val="2500859770"/>
                    </a:ext>
                  </a:extLst>
                </a:gridCol>
              </a:tblGrid>
              <a:tr h="370840">
                <a:tc>
                  <a:txBody>
                    <a:bodyPr/>
                    <a:lstStyle/>
                    <a:p>
                      <a:r>
                        <a:rPr lang="en-US" sz="2000" dirty="0">
                          <a:latin typeface="Montserrat" panose="00000500000000000000" pitchFamily="2" charset="0"/>
                        </a:rPr>
                        <a:t>4 months – 11 months</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2000" dirty="0">
                          <a:latin typeface="Montserrat" panose="00000500000000000000" pitchFamily="2" charset="0"/>
                        </a:rPr>
                        <a:t>11 months – 23 months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2000">
                          <a:latin typeface="Montserrat" panose="00000500000000000000" pitchFamily="2" charset="0"/>
                        </a:rPr>
                        <a:t>23 months </a:t>
                      </a:r>
                      <a:r>
                        <a:rPr lang="en-US" sz="2000" dirty="0">
                          <a:latin typeface="Montserrat" panose="00000500000000000000" pitchFamily="2" charset="0"/>
                        </a:rPr>
                        <a:t>– 36 months</a:t>
                      </a:r>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76171737"/>
                  </a:ext>
                </a:extLst>
              </a:tr>
              <a:tr h="370840">
                <a:tc>
                  <a:txBody>
                    <a:bodyPr/>
                    <a:lstStyle/>
                    <a:p>
                      <a:r>
                        <a:rPr lang="en-US" sz="1800" dirty="0">
                          <a:latin typeface="Montserrat Medium" panose="00000600000000000000" pitchFamily="2" charset="0"/>
                        </a:rPr>
                        <a:t>Children notice and attend to similarities and differences between objects (for example based on color, shape, size, or texture) and distinguish between familiar and unfamiliar people, places, or objects.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800" dirty="0">
                          <a:latin typeface="Montserrat Medium" panose="00000600000000000000" pitchFamily="2" charset="0"/>
                        </a:rPr>
                        <a:t>Children match objects that are the same or sort objects into two groups based on similarities and differences in one attribute (for example, color, shape, size, or texture).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800" dirty="0">
                          <a:latin typeface="Montserrat Medium" panose="00000600000000000000" pitchFamily="2" charset="0"/>
                        </a:rPr>
                        <a:t>Children sort objects into two or more groups based on similarities and differences in one attribute (for example, color, size, shape, or function). Children may label these groups though sometimes these labels are overgeneralized (for example, labeling all fruits “banana”).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80383702"/>
                  </a:ext>
                </a:extLst>
              </a:tr>
            </a:tbl>
          </a:graphicData>
        </a:graphic>
      </p:graphicFrame>
      <p:sp>
        <p:nvSpPr>
          <p:cNvPr id="6" name="TextBox 5">
            <a:extLst>
              <a:ext uri="{FF2B5EF4-FFF2-40B4-BE49-F238E27FC236}">
                <a16:creationId xmlns:a16="http://schemas.microsoft.com/office/drawing/2014/main" id="{55BFA5C1-72E5-841D-A5CA-E7FEA523BE31}"/>
              </a:ext>
            </a:extLst>
          </p:cNvPr>
          <p:cNvSpPr txBox="1"/>
          <p:nvPr/>
        </p:nvSpPr>
        <p:spPr>
          <a:xfrm>
            <a:off x="766120" y="6116672"/>
            <a:ext cx="10651524" cy="276999"/>
          </a:xfrm>
          <a:prstGeom prst="rect">
            <a:avLst/>
          </a:prstGeom>
          <a:noFill/>
        </p:spPr>
        <p:txBody>
          <a:bodyPr wrap="square" rtlCol="0">
            <a:spAutoFit/>
          </a:bodyPr>
          <a:lstStyle/>
          <a:p>
            <a:pPr algn="r"/>
            <a:r>
              <a:rPr lang="en-US" sz="1200" dirty="0">
                <a:solidFill>
                  <a:schemeClr val="bg2">
                    <a:lumMod val="50000"/>
                  </a:schemeClr>
                </a:solidFill>
                <a:effectLst/>
                <a:latin typeface="Montserrat" panose="00000500000000000000" pitchFamily="50" charset="0"/>
              </a:rPr>
              <a:t>California Department of Social Services (2025)</a:t>
            </a:r>
            <a:endParaRPr lang="en-US" sz="1200" i="1"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84266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a:xfrm>
            <a:off x="851646" y="65230"/>
            <a:ext cx="10834075" cy="923330"/>
          </a:xfrm>
        </p:spPr>
        <p:txBody>
          <a:bodyPr/>
          <a:lstStyle/>
          <a:p>
            <a:r>
              <a:rPr lang="en-US" dirty="0"/>
              <a:t>California Infant/Toddler Learning and Development Foundations (continued)</a:t>
            </a:r>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a:xfrm>
            <a:off x="851646" y="1084627"/>
            <a:ext cx="10834075" cy="1403445"/>
          </a:xfrm>
        </p:spPr>
        <p:txBody>
          <a:bodyPr>
            <a:normAutofit/>
          </a:bodyPr>
          <a:lstStyle/>
          <a:p>
            <a:pPr marL="0" indent="0" algn="ctr">
              <a:buNone/>
            </a:pPr>
            <a:r>
              <a:rPr lang="en-US" b="1" dirty="0">
                <a:solidFill>
                  <a:schemeClr val="tx1"/>
                </a:solidFill>
                <a:latin typeface="Montserrat" panose="00000500000000000000" pitchFamily="50" charset="0"/>
              </a:rPr>
              <a:t>Foundation: Spatial Thinking</a:t>
            </a:r>
          </a:p>
          <a:p>
            <a:pPr marL="0" indent="0" algn="ctr">
              <a:buNone/>
            </a:pPr>
            <a:r>
              <a:rPr lang="en-US" sz="2400" dirty="0">
                <a:solidFill>
                  <a:schemeClr val="tx1"/>
                </a:solidFill>
                <a:latin typeface="Montserrat" panose="00000500000000000000" pitchFamily="50" charset="0"/>
              </a:rPr>
              <a:t>A child’s developing understanding of </a:t>
            </a:r>
            <a:br>
              <a:rPr lang="en-US" sz="2400" dirty="0">
                <a:solidFill>
                  <a:schemeClr val="tx1"/>
                </a:solidFill>
                <a:latin typeface="Montserrat" panose="00000500000000000000" pitchFamily="50" charset="0"/>
              </a:rPr>
            </a:br>
            <a:r>
              <a:rPr lang="en-US" sz="2400" dirty="0">
                <a:solidFill>
                  <a:schemeClr val="tx1"/>
                </a:solidFill>
                <a:latin typeface="Montserrat" panose="00000500000000000000" pitchFamily="50" charset="0"/>
              </a:rPr>
              <a:t>how things move and fit in space.</a:t>
            </a: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3768195896"/>
              </p:ext>
            </p:extLst>
          </p:nvPr>
        </p:nvGraphicFramePr>
        <p:xfrm>
          <a:off x="838200" y="2343738"/>
          <a:ext cx="10515600" cy="37795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53988790"/>
                    </a:ext>
                  </a:extLst>
                </a:gridCol>
                <a:gridCol w="3505200">
                  <a:extLst>
                    <a:ext uri="{9D8B030D-6E8A-4147-A177-3AD203B41FA5}">
                      <a16:colId xmlns:a16="http://schemas.microsoft.com/office/drawing/2014/main" val="3972950546"/>
                    </a:ext>
                  </a:extLst>
                </a:gridCol>
                <a:gridCol w="3505200">
                  <a:extLst>
                    <a:ext uri="{9D8B030D-6E8A-4147-A177-3AD203B41FA5}">
                      <a16:colId xmlns:a16="http://schemas.microsoft.com/office/drawing/2014/main" val="2500859770"/>
                    </a:ext>
                  </a:extLst>
                </a:gridCol>
              </a:tblGrid>
              <a:tr h="370840">
                <a:tc>
                  <a:txBody>
                    <a:bodyPr/>
                    <a:lstStyle/>
                    <a:p>
                      <a:r>
                        <a:rPr lang="en-US" sz="2000" dirty="0">
                          <a:latin typeface="Montserrat" panose="00000500000000000000" pitchFamily="2" charset="0"/>
                        </a:rPr>
                        <a:t>4 months – 11 months</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2000" dirty="0">
                          <a:latin typeface="Montserrat" panose="00000500000000000000" pitchFamily="2" charset="0"/>
                        </a:rPr>
                        <a:t>11 months – 23 months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2000" dirty="0">
                          <a:latin typeface="Montserrat" panose="00000500000000000000" pitchFamily="2" charset="0"/>
                        </a:rPr>
                        <a:t>23 – 36 months</a:t>
                      </a:r>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76171737"/>
                  </a:ext>
                </a:extLst>
              </a:tr>
              <a:tr h="370840">
                <a:tc>
                  <a:txBody>
                    <a:bodyPr/>
                    <a:lstStyle/>
                    <a:p>
                      <a:r>
                        <a:rPr lang="en-US" sz="1800" dirty="0">
                          <a:latin typeface="Montserrat Medium" panose="00000600000000000000" pitchFamily="2" charset="0"/>
                        </a:rPr>
                        <a:t>Children explore the movement of their bodies, how people and objects move through space, and the size and shape of objects.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800" kern="1200" dirty="0">
                          <a:solidFill>
                            <a:schemeClr val="dk1"/>
                          </a:solidFill>
                          <a:latin typeface="Montserrat Medium" panose="00000600000000000000" pitchFamily="2" charset="0"/>
                          <a:ea typeface="+mn-ea"/>
                          <a:cs typeface="+mn-cs"/>
                        </a:rPr>
                        <a:t>Children demonstrate understanding of where objects are located in space, and use trial and error to discover how objects, or their bodies, move and fit in space.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800" kern="1200" dirty="0">
                          <a:solidFill>
                            <a:schemeClr val="dk1"/>
                          </a:solidFill>
                          <a:latin typeface="Montserrat Medium" panose="00000600000000000000" pitchFamily="2" charset="0"/>
                          <a:ea typeface="+mn-ea"/>
                          <a:cs typeface="+mn-cs"/>
                        </a:rPr>
                        <a:t>Children can predict how objects will fit and move in space without having to try out every possible solution. Children show understanding of words used to describe size (for example, big, small, little), locations (for example, in, on, under) or directions (for example, up, down) in space.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80383702"/>
                  </a:ext>
                </a:extLst>
              </a:tr>
            </a:tbl>
          </a:graphicData>
        </a:graphic>
      </p:graphicFrame>
      <p:sp>
        <p:nvSpPr>
          <p:cNvPr id="6" name="TextBox 5">
            <a:extLst>
              <a:ext uri="{FF2B5EF4-FFF2-40B4-BE49-F238E27FC236}">
                <a16:creationId xmlns:a16="http://schemas.microsoft.com/office/drawing/2014/main" id="{931FDF5B-AB3B-C23A-14FA-77C6761A230E}"/>
              </a:ext>
            </a:extLst>
          </p:cNvPr>
          <p:cNvSpPr txBox="1"/>
          <p:nvPr/>
        </p:nvSpPr>
        <p:spPr>
          <a:xfrm>
            <a:off x="749644" y="6176816"/>
            <a:ext cx="10692714" cy="276999"/>
          </a:xfrm>
          <a:prstGeom prst="rect">
            <a:avLst/>
          </a:prstGeom>
          <a:noFill/>
        </p:spPr>
        <p:txBody>
          <a:bodyPr wrap="square" rtlCol="0">
            <a:spAutoFit/>
          </a:bodyPr>
          <a:lstStyle/>
          <a:p>
            <a:pPr algn="r"/>
            <a:r>
              <a:rPr lang="en-US" sz="1200" dirty="0">
                <a:solidFill>
                  <a:schemeClr val="bg2">
                    <a:lumMod val="50000"/>
                  </a:schemeClr>
                </a:solidFill>
                <a:effectLst/>
                <a:latin typeface="Montserrat" panose="00000500000000000000" pitchFamily="50" charset="0"/>
              </a:rPr>
              <a:t>California Department of Social Services (2025)</a:t>
            </a:r>
            <a:endParaRPr lang="en-US" sz="1200" i="1"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57828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n-US" b="1" dirty="0">
                <a:latin typeface="Montserrat" pitchFamily="2" charset="77"/>
              </a:rPr>
              <a:t>Five Components of </a:t>
            </a:r>
            <a:br>
              <a:rPr lang="en-US" b="1" dirty="0">
                <a:latin typeface="Montserrat" pitchFamily="2" charset="77"/>
              </a:rPr>
            </a:br>
            <a:r>
              <a:rPr lang="en-US" b="1" dirty="0">
                <a:latin typeface="Montserrat" pitchFamily="2" charset="77"/>
              </a:rPr>
              <a:t>Learning About Shapes</a:t>
            </a:r>
          </a:p>
        </p:txBody>
      </p:sp>
      <p:sp>
        <p:nvSpPr>
          <p:cNvPr id="5" name="Subtitle 4">
            <a:extLst>
              <a:ext uri="{FF2B5EF4-FFF2-40B4-BE49-F238E27FC236}">
                <a16:creationId xmlns:a16="http://schemas.microsoft.com/office/drawing/2014/main" id="{25EE64C4-D5C5-61CD-EAB5-83CC6BB8BC87}"/>
              </a:ext>
            </a:extLst>
          </p:cNvPr>
          <p:cNvSpPr>
            <a:spLocks noGrp="1"/>
          </p:cNvSpPr>
          <p:nvPr>
            <p:ph type="subTitle" idx="14"/>
          </p:nvPr>
        </p:nvSpPr>
        <p:spPr>
          <a:xfrm>
            <a:off x="4348163" y="1204576"/>
            <a:ext cx="7254326" cy="580486"/>
          </a:xfrm>
        </p:spPr>
        <p:txBody>
          <a:bodyPr/>
          <a:lstStyle/>
          <a:p>
            <a:endParaRPr lang="en-US" dirty="0"/>
          </a:p>
        </p:txBody>
      </p:sp>
      <p:graphicFrame>
        <p:nvGraphicFramePr>
          <p:cNvPr id="20" name="Content Placeholder 7" descr="Perceiving similarities and differences.&#10;Classifying shapes.&#10;Naming shapes.&#10;Learning about the attributes of shapes.&#10;Composing and decomposing shapes.">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652219453"/>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Placeholder 11">
            <a:extLst>
              <a:ext uri="{FF2B5EF4-FFF2-40B4-BE49-F238E27FC236}">
                <a16:creationId xmlns:a16="http://schemas.microsoft.com/office/drawing/2014/main" id="{2DEA9265-3209-D58C-35CD-F7E3E6D24401}"/>
              </a:ext>
              <a:ext uri="{C183D7F6-B498-43B3-948B-1728B52AA6E4}">
                <adec:decorative xmlns:adec="http://schemas.microsoft.com/office/drawing/2017/decorative" val="1"/>
              </a:ext>
            </a:extLst>
          </p:cNvPr>
          <p:cNvPicPr>
            <a:picLocks noGrp="1" noChangeAspect="1"/>
          </p:cNvPicPr>
          <p:nvPr>
            <p:ph type="pic" idx="13"/>
          </p:nvPr>
        </p:nvPicPr>
        <p:blipFill rotWithShape="1">
          <a:blip r:embed="rId8" cstate="screen">
            <a:extLst>
              <a:ext uri="{28A0092B-C50C-407E-A947-70E740481C1C}">
                <a14:useLocalDpi xmlns:a14="http://schemas.microsoft.com/office/drawing/2010/main"/>
              </a:ext>
            </a:extLst>
          </a:blip>
          <a:srcRect/>
          <a:stretch/>
        </p:blipFill>
        <p:spPr>
          <a:xfrm>
            <a:off x="0" y="2514"/>
            <a:ext cx="4046837" cy="6174449"/>
          </a:xfrm>
        </p:spPr>
      </p:pic>
    </p:spTree>
    <p:extLst>
      <p:ext uri="{BB962C8B-B14F-4D97-AF65-F5344CB8AC3E}">
        <p14:creationId xmlns:p14="http://schemas.microsoft.com/office/powerpoint/2010/main" val="174178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rPr>
              <a:t>Perceiving Similarities and Differences</a:t>
            </a: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2396613"/>
            <a:ext cx="4922348" cy="3208056"/>
          </a:xfrm>
        </p:spPr>
        <p:txBody>
          <a:bodyPr/>
          <a:lstStyle/>
          <a:p>
            <a:pPr marL="0" indent="0">
              <a:buNone/>
            </a:pPr>
            <a:r>
              <a:rPr lang="en-US" dirty="0">
                <a:latin typeface="Montserrat" pitchFamily="2" charset="77"/>
              </a:rPr>
              <a:t>Noticing similarities and differences by touching, mouthing, and looking at objects. </a:t>
            </a:r>
          </a:p>
        </p:txBody>
      </p:sp>
      <p:pic>
        <p:nvPicPr>
          <p:cNvPr id="5" name="Content Placeholder 6">
            <a:extLst>
              <a:ext uri="{FF2B5EF4-FFF2-40B4-BE49-F238E27FC236}">
                <a16:creationId xmlns:a16="http://schemas.microsoft.com/office/drawing/2014/main" id="{E1D18431-1547-F266-A5EC-3A0172E9FA5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2" y="939730"/>
            <a:ext cx="6019798" cy="5381558"/>
          </a:xfrm>
          <a:prstGeom prst="rect">
            <a:avLst/>
          </a:prstGeom>
        </p:spPr>
      </p:pic>
    </p:spTree>
    <p:extLst>
      <p:ext uri="{BB962C8B-B14F-4D97-AF65-F5344CB8AC3E}">
        <p14:creationId xmlns:p14="http://schemas.microsoft.com/office/powerpoint/2010/main" val="2019314644"/>
      </p:ext>
    </p:extLst>
  </p:cSld>
  <p:clrMapOvr>
    <a:masterClrMapping/>
  </p:clrMapOvr>
</p:sld>
</file>

<file path=ppt/theme/theme1.xml><?xml version="1.0" encoding="utf-8"?>
<a:theme xmlns:a="http://schemas.openxmlformats.org/drawingml/2006/main" name="Office Theme">
  <a:themeElements>
    <a:clrScheme name="Custom 34">
      <a:dk1>
        <a:srgbClr val="140A14"/>
      </a:dk1>
      <a:lt1>
        <a:srgbClr val="FFFFFF"/>
      </a:lt1>
      <a:dk2>
        <a:srgbClr val="2078AE"/>
      </a:dk2>
      <a:lt2>
        <a:srgbClr val="E7E6E6"/>
      </a:lt2>
      <a:accent1>
        <a:srgbClr val="34817E"/>
      </a:accent1>
      <a:accent2>
        <a:srgbClr val="CC4400"/>
      </a:accent2>
      <a:accent3>
        <a:srgbClr val="8948A3"/>
      </a:accent3>
      <a:accent4>
        <a:srgbClr val="D3318A"/>
      </a:accent4>
      <a:accent5>
        <a:srgbClr val="140A14"/>
      </a:accent5>
      <a:accent6>
        <a:srgbClr val="D3318A"/>
      </a:accent6>
      <a:hlink>
        <a:srgbClr val="002EE9"/>
      </a:hlink>
      <a:folHlink>
        <a:srgbClr val="CC44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15678</TotalTime>
  <Words>5348</Words>
  <Application>Microsoft Macintosh PowerPoint</Application>
  <PresentationFormat>Widescreen</PresentationFormat>
  <Paragraphs>315</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Courier New</vt:lpstr>
      <vt:lpstr>Symbol</vt:lpstr>
      <vt:lpstr>Arial</vt:lpstr>
      <vt:lpstr>Montserrat SemiBold</vt:lpstr>
      <vt:lpstr>Calibri</vt:lpstr>
      <vt:lpstr>Montserrat</vt:lpstr>
      <vt:lpstr>Poppins</vt:lpstr>
      <vt:lpstr>Montserrat Medium</vt:lpstr>
      <vt:lpstr>Office Theme</vt:lpstr>
      <vt:lpstr>Geometry: Infants and Toddlers</vt:lpstr>
      <vt:lpstr>Acknowledgments</vt:lpstr>
      <vt:lpstr>Session Goals</vt:lpstr>
      <vt:lpstr>Reflect: How Infants and Toddlers Explore Shapes</vt:lpstr>
      <vt:lpstr>Learning  About Shapes</vt:lpstr>
      <vt:lpstr>California Infant/Toddler Learning and Development Foundations</vt:lpstr>
      <vt:lpstr>California Infant/Toddler Learning and Development Foundations (continued)</vt:lpstr>
      <vt:lpstr>Five Components of  Learning About Shapes</vt:lpstr>
      <vt:lpstr>Perceiving Similarities and Differences</vt:lpstr>
      <vt:lpstr>Classifying Shapes: Infants</vt:lpstr>
      <vt:lpstr>Classifying Shapes: Toddlers</vt:lpstr>
      <vt:lpstr>Naming Shapes</vt:lpstr>
      <vt:lpstr>Noticing Shape Attributes</vt:lpstr>
      <vt:lpstr>Observe: Learning About Shapes</vt:lpstr>
      <vt:lpstr>Discuss: Learning About Shapes</vt:lpstr>
      <vt:lpstr>Supporting  Shape Learning</vt:lpstr>
      <vt:lpstr>Explore: Daily Opportunities to Explore Shapes </vt:lpstr>
      <vt:lpstr>Explore: M5 Early Math Approach</vt:lpstr>
      <vt:lpstr>Observe: Supporting Shape Learning</vt:lpstr>
      <vt:lpstr>Discuss: Supporting Shape Learning</vt:lpstr>
      <vt:lpstr>Explore: Using M5 to Support Learning About Shapes and Space</vt:lpstr>
      <vt:lpstr>Discuss: Using M5 to Support Learning About Shapes and Space</vt:lpstr>
      <vt:lpstr>Reflect: Learn, Wonder,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Reff</dc:creator>
  <cp:lastModifiedBy>Sophie Savelkouls</cp:lastModifiedBy>
  <cp:revision>1079</cp:revision>
  <cp:lastPrinted>2023-08-03T16:24:27Z</cp:lastPrinted>
  <dcterms:created xsi:type="dcterms:W3CDTF">2023-04-18T19:26:52Z</dcterms:created>
  <dcterms:modified xsi:type="dcterms:W3CDTF">2025-05-16T20:52:18Z</dcterms:modified>
</cp:coreProperties>
</file>