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handoutMasterIdLst>
    <p:handoutMasterId r:id="rId31"/>
  </p:handoutMasterIdLst>
  <p:sldIdLst>
    <p:sldId id="271" r:id="rId2"/>
    <p:sldId id="426" r:id="rId3"/>
    <p:sldId id="391" r:id="rId4"/>
    <p:sldId id="399" r:id="rId5"/>
    <p:sldId id="396" r:id="rId6"/>
    <p:sldId id="401" r:id="rId7"/>
    <p:sldId id="402" r:id="rId8"/>
    <p:sldId id="328" r:id="rId9"/>
    <p:sldId id="403" r:id="rId10"/>
    <p:sldId id="404" r:id="rId11"/>
    <p:sldId id="410" r:id="rId12"/>
    <p:sldId id="406" r:id="rId13"/>
    <p:sldId id="407" r:id="rId14"/>
    <p:sldId id="408" r:id="rId15"/>
    <p:sldId id="411" r:id="rId16"/>
    <p:sldId id="412" r:id="rId17"/>
    <p:sldId id="413" r:id="rId18"/>
    <p:sldId id="414" r:id="rId19"/>
    <p:sldId id="416" r:id="rId20"/>
    <p:sldId id="417" r:id="rId21"/>
    <p:sldId id="418" r:id="rId22"/>
    <p:sldId id="419" r:id="rId23"/>
    <p:sldId id="420" r:id="rId24"/>
    <p:sldId id="421" r:id="rId25"/>
    <p:sldId id="422" r:id="rId26"/>
    <p:sldId id="423" r:id="rId27"/>
    <p:sldId id="424" r:id="rId28"/>
    <p:sldId id="425" r:id="rId29"/>
  </p:sldIdLst>
  <p:sldSz cx="12192000" cy="6858000"/>
  <p:notesSz cx="6858000" cy="9144000"/>
  <p:embeddedFontLst>
    <p:embeddedFont>
      <p:font typeface="Montserrat" pitchFamily="2" charset="77"/>
      <p:regular r:id="rId32"/>
      <p:bold r:id="rId33"/>
      <p:italic r:id="rId34"/>
      <p:boldItalic r:id="rId35"/>
    </p:embeddedFont>
    <p:embeddedFont>
      <p:font typeface="Montserrat Medium" pitchFamily="2" charset="77"/>
      <p:regular r:id="rId36"/>
      <p:italic r:id="rId37"/>
    </p:embeddedFont>
    <p:embeddedFont>
      <p:font typeface="Montserrat SemiBold" pitchFamily="2" charset="77"/>
      <p:regular r:id="rId38"/>
      <p:bold r:id="rId39"/>
      <p:italic r:id="rId40"/>
      <p:boldItalic r:id="rId41"/>
    </p:embeddedFont>
    <p:embeddedFont>
      <p:font typeface="Noto Sans Symbols" pitchFamily="2" charset="0"/>
      <p:regular r:id="rId42"/>
      <p:bold r:id="rId43"/>
      <p:italic r:id="rId44"/>
      <p:boldItalic r:id="rId45"/>
    </p:embeddedFont>
    <p:embeddedFont>
      <p:font typeface="Poppins" pitchFamily="2" charset="77"/>
      <p:regular r:id="rId46"/>
      <p:bold r:id="rId47"/>
      <p:italic r:id="rId48"/>
      <p:boldItalic r:id="rId49"/>
    </p:embeddedFont>
    <p:embeddedFont>
      <p:font typeface="Proxima Nova" panose="02000506030000020004" pitchFamily="2"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1554"/>
    <a:srgbClr val="0F173D"/>
    <a:srgbClr val="0000FF"/>
    <a:srgbClr val="FDEDF3"/>
    <a:srgbClr val="2078AE"/>
    <a:srgbClr val="D7BEEC"/>
    <a:srgbClr val="E2CFF1"/>
    <a:srgbClr val="F3EBF9"/>
    <a:srgbClr val="F6B0CB"/>
    <a:srgbClr val="FAD6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55" autoAdjust="0"/>
    <p:restoredTop sz="77603" autoAdjust="0"/>
  </p:normalViewPr>
  <p:slideViewPr>
    <p:cSldViewPr snapToGrid="0">
      <p:cViewPr varScale="1">
        <p:scale>
          <a:sx n="92" d="100"/>
          <a:sy n="92" d="100"/>
        </p:scale>
        <p:origin x="1832" y="19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font" Target="fonts/font21.fntdata"/></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6"/>
          </a:solidFill>
        </a:ln>
      </dgm:spPr>
      <dgm:t>
        <a:bodyPr/>
        <a:lstStyle/>
        <a:p>
          <a:r>
            <a:rPr lang="es-US" sz="2400" b="1" noProof="0" dirty="0">
              <a:solidFill>
                <a:schemeClr val="tx1"/>
              </a:solidFill>
              <a:latin typeface="Montserrat" panose="00000500000000000000" pitchFamily="2" charset="0"/>
              <a:ea typeface="+mn-ea"/>
              <a:cs typeface="+mn-cs"/>
            </a:rPr>
            <a:t>Valor de las matemáticas</a:t>
          </a:r>
        </a:p>
        <a:p>
          <a:r>
            <a:rPr lang="es-US" sz="2400" noProof="0" dirty="0">
              <a:solidFill>
                <a:schemeClr val="tx1"/>
              </a:solidFill>
              <a:latin typeface="Montserrat" panose="00000500000000000000" pitchFamily="2" charset="0"/>
              <a:ea typeface="+mn-ea"/>
              <a:cs typeface="+mn-cs"/>
            </a:rPr>
            <a:t>Estar consciente de que las matemáticas son importantes resulta en más tiempo de matemáticas con los niños</a:t>
          </a:r>
          <a:r>
            <a:rPr lang="en-US" sz="2400" dirty="0">
              <a:solidFill>
                <a:schemeClr val="tx1"/>
              </a:solidFill>
              <a:latin typeface="Montserrat" panose="00000500000000000000" pitchFamily="2" charset="0"/>
              <a:ea typeface="+mn-ea"/>
              <a:cs typeface="+mn-cs"/>
            </a:rPr>
            <a:t>.</a:t>
          </a:r>
          <a:endParaRPr lang="en-US" sz="2400" b="0" dirty="0">
            <a:latin typeface="Montserrat" pitchFamily="2" charset="77"/>
          </a:endParaRPr>
        </a:p>
      </dgm:t>
    </dgm:pt>
    <dgm:pt modelId="{A2352D8A-C4EC-A84A-821D-3A59FB15D321}" type="sibTrans" cxnId="{AC58F36A-368B-EC47-9132-CB20D56AE6CB}">
      <dgm:prSet/>
      <dgm:spPr/>
      <dgm:t>
        <a:bodyPr/>
        <a:lstStyle/>
        <a:p>
          <a:endParaRPr lang="en-US"/>
        </a:p>
      </dgm:t>
    </dgm:pt>
    <dgm:pt modelId="{0F9FC8CF-8F9E-2942-9545-289DDF1037C6}" type="parTrans" cxnId="{AC58F36A-368B-EC47-9132-CB20D56AE6CB}">
      <dgm:prSet/>
      <dgm:spPr/>
      <dgm:t>
        <a:bodyPr/>
        <a:lstStyle/>
        <a:p>
          <a:endParaRPr lang="en-US"/>
        </a:p>
      </dgm:t>
    </dgm:pt>
    <dgm:pt modelId="{EDD79C09-BC6B-304B-8C6C-A04F30748BEF}">
      <dgm:prSet custT="1"/>
      <dgm:spPr>
        <a:ln>
          <a:solidFill>
            <a:schemeClr val="accent6"/>
          </a:solidFill>
        </a:ln>
      </dgm:spPr>
      <dgm:t>
        <a:bodyPr/>
        <a:lstStyle/>
        <a:p>
          <a:pPr>
            <a:buNone/>
          </a:pPr>
          <a:r>
            <a:rPr lang="es-US" sz="2400" b="1" noProof="0" dirty="0">
              <a:solidFill>
                <a:srgbClr val="140A14"/>
              </a:solidFill>
              <a:latin typeface="Montserrat" panose="00000500000000000000" pitchFamily="2" charset="0"/>
              <a:ea typeface="+mn-ea"/>
              <a:cs typeface="+mn-cs"/>
            </a:rPr>
            <a:t>Actitudes y creencias sobre la matemática</a:t>
          </a:r>
        </a:p>
        <a:p>
          <a:pPr>
            <a:buNone/>
          </a:pPr>
          <a:r>
            <a:rPr lang="es-US" sz="2400" noProof="0" dirty="0">
              <a:solidFill>
                <a:srgbClr val="140A14"/>
              </a:solidFill>
              <a:latin typeface="Montserrat" panose="00000500000000000000" pitchFamily="2" charset="0"/>
              <a:ea typeface="+mn-ea"/>
              <a:cs typeface="+mn-cs"/>
            </a:rPr>
            <a:t>Las actitudes y creencias positivas sobre las matemáticas pueden ayudar a los niños a desarrollar actitudes positivas sobre las matemáticas.</a:t>
          </a:r>
          <a:endParaRPr lang="en-US" sz="2400" b="0" dirty="0">
            <a:latin typeface="Montserrat" pitchFamily="2" charset="77"/>
          </a:endParaRPr>
        </a:p>
      </dgm:t>
    </dgm:pt>
    <dgm:pt modelId="{42A5C37D-E4A1-D04E-9A90-C2BC45005B29}" type="sibTrans" cxnId="{B4A2FE8F-FCF8-BD4B-8EA0-A9F2342CEFBD}">
      <dgm:prSet/>
      <dgm:spPr/>
      <dgm:t>
        <a:bodyPr/>
        <a:lstStyle/>
        <a:p>
          <a:endParaRPr lang="en-US"/>
        </a:p>
      </dgm:t>
    </dgm:pt>
    <dgm:pt modelId="{61846C65-53C8-9B44-A48B-0FE691C1A152}" type="parTrans" cxnId="{B4A2FE8F-FCF8-BD4B-8EA0-A9F2342CEFBD}">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2" custScaleY="102075"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00E75589-B441-884F-B51A-9ABB03F07FC9}" type="pres">
      <dgm:prSet presAssocID="{EDD79C09-BC6B-304B-8C6C-A04F30748BEF}" presName="parentText" presStyleLbl="node1" presStyleIdx="1" presStyleCnt="2" custScaleY="101890">
        <dgm:presLayoutVars>
          <dgm:chMax val="0"/>
          <dgm:bulletEnabled val="1"/>
        </dgm:presLayoutVars>
      </dgm:prSet>
      <dgm:spPr/>
    </dgm:pt>
  </dgm:ptLst>
  <dgm:cxnLst>
    <dgm:cxn modelId="{ED5A7568-6338-F54F-BEA0-9203104FE08C}" type="presOf" srcId="{EDD79C09-BC6B-304B-8C6C-A04F30748BEF}" destId="{00E75589-B441-884F-B51A-9ABB03F07FC9}" srcOrd="0" destOrd="0" presId="urn:microsoft.com/office/officeart/2005/8/layout/vList2"/>
    <dgm:cxn modelId="{AC58F36A-368B-EC47-9132-CB20D56AE6CB}" srcId="{92CD6AB6-348E-384E-9C15-23F721B7C2CD}" destId="{8769C50C-E863-1942-AA2A-4BB4313504E2}" srcOrd="0" destOrd="0" parTransId="{0F9FC8CF-8F9E-2942-9545-289DDF1037C6}" sibTransId="{A2352D8A-C4EC-A84A-821D-3A59FB15D321}"/>
    <dgm:cxn modelId="{B4A2FE8F-FCF8-BD4B-8EA0-A9F2342CEFBD}" srcId="{92CD6AB6-348E-384E-9C15-23F721B7C2CD}" destId="{EDD79C09-BC6B-304B-8C6C-A04F30748BEF}" srcOrd="1" destOrd="0" parTransId="{61846C65-53C8-9B44-A48B-0FE691C1A152}" sibTransId="{42A5C37D-E4A1-D04E-9A90-C2BC45005B29}"/>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EFD23B23-41D8-E04F-997A-9709CFD63D32}" type="presParOf" srcId="{32882DCB-8B10-4A44-A788-A6B6F3E57944}" destId="{00E75589-B441-884F-B51A-9ABB03F07FC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39067"/>
          <a:ext cx="7488237" cy="2104157"/>
        </a:xfrm>
        <a:prstGeom prst="roundRect">
          <a:avLst/>
        </a:prstGeom>
        <a:solidFill>
          <a:schemeClr val="lt1">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US" sz="2400" b="1" kern="1200" noProof="0" dirty="0">
              <a:solidFill>
                <a:schemeClr val="tx1"/>
              </a:solidFill>
              <a:latin typeface="Montserrat" panose="00000500000000000000" pitchFamily="2" charset="0"/>
              <a:ea typeface="+mn-ea"/>
              <a:cs typeface="+mn-cs"/>
            </a:rPr>
            <a:t>Valor de las matemáticas</a:t>
          </a:r>
        </a:p>
        <a:p>
          <a:pPr marL="0" lvl="0" indent="0" algn="l" defTabSz="1066800">
            <a:lnSpc>
              <a:spcPct val="90000"/>
            </a:lnSpc>
            <a:spcBef>
              <a:spcPct val="0"/>
            </a:spcBef>
            <a:spcAft>
              <a:spcPct val="35000"/>
            </a:spcAft>
            <a:buNone/>
          </a:pPr>
          <a:r>
            <a:rPr lang="es-US" sz="2400" kern="1200" noProof="0" dirty="0">
              <a:solidFill>
                <a:schemeClr val="tx1"/>
              </a:solidFill>
              <a:latin typeface="Montserrat" panose="00000500000000000000" pitchFamily="2" charset="0"/>
              <a:ea typeface="+mn-ea"/>
              <a:cs typeface="+mn-cs"/>
            </a:rPr>
            <a:t>Estar consciente de que las matemáticas son importantes resulta en más tiempo de matemáticas con los niños</a:t>
          </a:r>
          <a:r>
            <a:rPr lang="en-US" sz="2400" kern="1200" dirty="0">
              <a:solidFill>
                <a:schemeClr val="tx1"/>
              </a:solidFill>
              <a:latin typeface="Montserrat" panose="00000500000000000000" pitchFamily="2" charset="0"/>
              <a:ea typeface="+mn-ea"/>
              <a:cs typeface="+mn-cs"/>
            </a:rPr>
            <a:t>.</a:t>
          </a:r>
          <a:endParaRPr lang="en-US" sz="2400" b="0" kern="1200" dirty="0">
            <a:latin typeface="Montserrat" pitchFamily="2" charset="77"/>
          </a:endParaRPr>
        </a:p>
      </dsp:txBody>
      <dsp:txXfrm>
        <a:off x="102716" y="141783"/>
        <a:ext cx="7282805" cy="1898725"/>
      </dsp:txXfrm>
    </dsp:sp>
    <dsp:sp modelId="{00E75589-B441-884F-B51A-9ABB03F07FC9}">
      <dsp:nvSpPr>
        <dsp:cNvPr id="0" name=""/>
        <dsp:cNvSpPr/>
      </dsp:nvSpPr>
      <dsp:spPr>
        <a:xfrm>
          <a:off x="0" y="2158503"/>
          <a:ext cx="7488237" cy="2100344"/>
        </a:xfrm>
        <a:prstGeom prst="roundRect">
          <a:avLst/>
        </a:prstGeom>
        <a:solidFill>
          <a:schemeClr val="lt1">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US" sz="2400" b="1" kern="1200" noProof="0" dirty="0">
              <a:solidFill>
                <a:srgbClr val="140A14"/>
              </a:solidFill>
              <a:latin typeface="Montserrat" panose="00000500000000000000" pitchFamily="2" charset="0"/>
              <a:ea typeface="+mn-ea"/>
              <a:cs typeface="+mn-cs"/>
            </a:rPr>
            <a:t>Actitudes y creencias sobre la matemática</a:t>
          </a:r>
        </a:p>
        <a:p>
          <a:pPr marL="0" lvl="0" indent="0" algn="l" defTabSz="1066800">
            <a:lnSpc>
              <a:spcPct val="90000"/>
            </a:lnSpc>
            <a:spcBef>
              <a:spcPct val="0"/>
            </a:spcBef>
            <a:spcAft>
              <a:spcPct val="35000"/>
            </a:spcAft>
            <a:buNone/>
          </a:pPr>
          <a:r>
            <a:rPr lang="es-US" sz="2400" kern="1200" noProof="0" dirty="0">
              <a:solidFill>
                <a:srgbClr val="140A14"/>
              </a:solidFill>
              <a:latin typeface="Montserrat" panose="00000500000000000000" pitchFamily="2" charset="0"/>
              <a:ea typeface="+mn-ea"/>
              <a:cs typeface="+mn-cs"/>
            </a:rPr>
            <a:t>Las actitudes y creencias positivas sobre las matemáticas pueden ayudar a los niños a desarrollar actitudes positivas sobre las matemáticas.</a:t>
          </a:r>
          <a:endParaRPr lang="en-US" sz="2400" b="0" kern="1200" dirty="0">
            <a:latin typeface="Montserrat" pitchFamily="2" charset="77"/>
          </a:endParaRPr>
        </a:p>
      </dsp:txBody>
      <dsp:txXfrm>
        <a:off x="102530" y="2261033"/>
        <a:ext cx="7283177" cy="189528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1/30/25</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1/30/25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ountplayexplore.org/es/video/amplio-mundo-de-las-matematicas-papa-llor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ountplayexplore.org/es/video/amplio-mundo-de-las-matematicas-papa-lloro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gYlNZq0eT1Y"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youtu.be/-yjDVKm59L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Temas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00000"/>
                </a:solidFill>
                <a:effectLst/>
                <a:latin typeface="Poppins" pitchFamily="2" charset="77"/>
                <a:ea typeface="Times New Roman" panose="02020603050405020304" pitchFamily="18" charset="0"/>
                <a:cs typeface="Calibri" panose="020F0502020204030204" pitchFamily="34" charset="0"/>
              </a:rPr>
              <a:t>¡Bienvenidos! Hoy exploraremos sus sentimientos y pensamientos sobre la matemática. El término "actitud hacia la matemática" puede describir sus sentimientos y pensamientos sobre las matemáticas. También examinaremos las formas en que su actitud hacia la matemática le afecta a usted y a los niños y familias con los que trabaja</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Notas del facilitador</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Ajuste los puntos de conversación para incluir presentaciones relevantes, "tareas domésticas" y otra información que sea importante que sus participantes conozcan.</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Antes de presentar una sesión sobre las actitudes hacia la matemática, es posible que desee explorar primero la serie Actitudes hacia la matemática para reflexionar sobre su propia actitud hacia la matemática.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s-ES" sz="1800" b="1" kern="100"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800" kern="100" dirty="0">
                <a:solidFill>
                  <a:srgbClr val="000000"/>
                </a:solidFill>
                <a:effectLst/>
                <a:latin typeface="Poppins" pitchFamily="2" charset="77"/>
                <a:ea typeface="Calibri" panose="020F0502020204030204" pitchFamily="34" charset="0"/>
                <a:cs typeface="Arial" panose="020B0604020202020204" pitchFamily="34" charset="0"/>
              </a:rPr>
              <a:t>8–15 minutos (</a:t>
            </a:r>
            <a:r>
              <a:rPr lang="es-ES" sz="1800" kern="100" dirty="0">
                <a:solidFill>
                  <a:srgbClr val="0F173D"/>
                </a:solidFill>
                <a:effectLst/>
                <a:latin typeface="Poppins" pitchFamily="2" charset="77"/>
                <a:ea typeface="Calibri" panose="020F0502020204030204" pitchFamily="34" charset="0"/>
                <a:cs typeface="Arial" panose="020B0604020202020204" pitchFamily="34" charset="0"/>
              </a:rPr>
              <a:t>incluyendo la discusión sobre la siguiente diapositiva)</a:t>
            </a:r>
            <a:endParaRPr lang="en-US" sz="18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Temas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00000"/>
                </a:solidFill>
                <a:effectLst/>
                <a:latin typeface="Poppins" pitchFamily="2" charset="77"/>
                <a:ea typeface="Times New Roman" panose="02020603050405020304" pitchFamily="18" charset="0"/>
                <a:cs typeface="Calibri" panose="020F0502020204030204" pitchFamily="34" charset="0"/>
              </a:rPr>
              <a:t>Discusión en grupos pequeños: ¿De qué manera se puede relacionar con los sentimientos y pensamientos compartidos en el video</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Notas del facilitador</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Para sesiones más cortas, puede omitir esta actividad.</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Para sesiones más largas, invite a los participantes a discutir el video con los compañeros primero y luego en grupos pequeños. Por último, invite a los participantes a compartir sus observaciones con todo el grupo.</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1535660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Temas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Sus sentimientos y pensamientos sobre las matemáticas están formados por sus experiencias vividas. Como tal, incluso los adultos pueden cambiar sus actitudes sobre las matemáticas.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Reflexionar sobre sus experiencias con las matemáticas y reconocer las maneras en que su actitud puede impactar a otras personas le ayudará a apoyar a los niños a desarrollar una actitud positiva sobre la matemática.</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312918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Temas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00000"/>
                </a:solidFill>
                <a:effectLst/>
                <a:latin typeface="Poppins" pitchFamily="2" charset="77"/>
                <a:ea typeface="Times New Roman" panose="02020603050405020304" pitchFamily="18" charset="0"/>
                <a:cs typeface="Calibri" panose="020F0502020204030204" pitchFamily="34" charset="0"/>
              </a:rPr>
              <a:t>Sus actitudes y creencias sobre las matemáticas afectan la forma en que usted involucra a los niños y familias con las matemáticas. Las nuevas experiencias con las matemáticas pueden cambiar la forma en que piensa y siente sobre las matemáticas. A continuación, exploraremos cómo promover una actitud positiva hacia la matemática</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1503176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s-ES" sz="1100" b="1" kern="100"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5–10 minutos (incluyendo la discusión sobre esta diapositiva)</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Temas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Sabemos que el juego es una parte esencial de la vida de los niños pequeños. Mientras juegan, los niños exploran conceptos matemáticos, resuelven problemas y hacen descubrimientos significativos. También desarrollan habilidades de lenguaje y comunicación, crean relaciones y procesan sentimientos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(Copple &amp; Bredekamp, 2009; National Association for the Education of Young Children, 2020). </a:t>
            </a: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El juego también es una parte importante del bienestar de los adultos. Durante el juego, los adultos experimentan alegría, productividad, confianza en sí mismos, imaginación y empoderamiento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(Nicholson &amp; Shimpi, 2015; Nicholson et al., 2014).</a:t>
            </a: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Participar en experiencias divertidas de matemáticas trae curiosidad y emoción al aprendizaje de las matemáticas. ¡El juego puede promover el pensamiento positivo sobre la matemática!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Tómese un par de minutos para reflexionar.  Piense en las formas en que juega: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¿Qué hace que una experiencia sea lúdica para usted?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¿Qué emociones experimenta mientras juega?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[Después de ofrecer unos minutos para que los participantes reflexionen por su cuenta, invite a los participantes a compartir algunas de sus reflexiones.] Vamos a discutir en lo que reflexionan cuando se trata de jugar.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Cuando las experiencias con las matemáticas son lúdicas, puede que se sienta más cómodo explorando las matemáticas. Por ejemplo, puede estar más dispuesto a experimentar para resolver problemas y aprender de los errores. Este compromiso activo y alegre con las matemáticas puede conducir a sentimientos y pensamientos más positivos sobre las matemáticas.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¡Las matemáticas son divertidas! Este principio también es clave para el enfoque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Count Play Explore</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del aprendizaje temprano de matemáticas.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Seleccione una estrategia para compartir reflexiones basadas en el tamaño del grupo y la duración de la sesión. Para sesiones más cortas, invite a los participantes a discutir en parejas o en grupos pequeños. Para sesiones más largas, invite a los participantes a una discusión más profunda sobre cómo estas experiencias lúdicas pueden afectar sus interacciones matemáticas con los niños y las familias.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3020315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s-ES" sz="1800" b="1" kern="100"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800" kern="100" dirty="0">
                <a:solidFill>
                  <a:srgbClr val="0F173D"/>
                </a:solidFill>
                <a:effectLst/>
                <a:latin typeface="Poppins" pitchFamily="2" charset="77"/>
                <a:ea typeface="Calibri" panose="020F0502020204030204" pitchFamily="34" charset="0"/>
                <a:cs typeface="Arial" panose="020B0604020202020204" pitchFamily="34" charset="0"/>
              </a:rPr>
              <a:t>10–15 minutos</a:t>
            </a:r>
            <a:r>
              <a:rPr lang="es-ES" sz="1800" b="1" kern="100" dirty="0">
                <a:solidFill>
                  <a:srgbClr val="0F173D"/>
                </a:solidFill>
                <a:effectLst/>
                <a:latin typeface="Poppins" pitchFamily="2" charset="77"/>
                <a:ea typeface="Calibri" panose="020F0502020204030204" pitchFamily="34" charset="0"/>
                <a:cs typeface="Arial" panose="020B0604020202020204" pitchFamily="34" charset="0"/>
              </a:rPr>
              <a:t> </a:t>
            </a:r>
            <a:r>
              <a:rPr lang="es-ES" sz="1800" kern="100" dirty="0">
                <a:solidFill>
                  <a:srgbClr val="0F173D"/>
                </a:solidFill>
                <a:effectLst/>
                <a:latin typeface="Poppins" pitchFamily="2" charset="77"/>
                <a:ea typeface="Calibri" panose="020F0502020204030204" pitchFamily="34" charset="0"/>
                <a:cs typeface="Arial" panose="020B0604020202020204" pitchFamily="34" charset="0"/>
              </a:rPr>
              <a:t>(incluyendo la discusión sobre la siguiente diapositiva)</a:t>
            </a:r>
            <a:endParaRPr lang="en-US" sz="18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pPr>
            <a:r>
              <a:rPr lang="es-ES" sz="1800" b="1" kern="100" dirty="0">
                <a:solidFill>
                  <a:srgbClr val="0F173D"/>
                </a:solidFill>
                <a:effectLst/>
                <a:latin typeface="Poppins" pitchFamily="2" charset="77"/>
                <a:ea typeface="Calibri" panose="020F0502020204030204" pitchFamily="34" charset="0"/>
                <a:cs typeface="Arial" panose="020B0604020202020204" pitchFamily="34" charset="0"/>
              </a:rPr>
              <a:t>Materiales:</a:t>
            </a:r>
            <a:r>
              <a:rPr lang="es-ES" sz="1800" kern="100" dirty="0">
                <a:solidFill>
                  <a:srgbClr val="0F173D"/>
                </a:solidFill>
                <a:effectLst/>
                <a:latin typeface="Poppins" pitchFamily="2" charset="77"/>
                <a:ea typeface="Calibri" panose="020F0502020204030204" pitchFamily="34" charset="0"/>
                <a:cs typeface="Arial" panose="020B0604020202020204" pitchFamily="34" charset="0"/>
              </a:rPr>
              <a:t> El folleto </a:t>
            </a:r>
            <a:r>
              <a:rPr lang="es-ES" sz="1800" b="1" kern="100" dirty="0">
                <a:solidFill>
                  <a:srgbClr val="0F173D"/>
                </a:solidFill>
                <a:effectLst/>
                <a:latin typeface="Poppins" pitchFamily="2" charset="77"/>
                <a:ea typeface="Calibri" panose="020F0502020204030204" pitchFamily="34" charset="0"/>
                <a:cs typeface="Arial" panose="020B0604020202020204" pitchFamily="34" charset="0"/>
              </a:rPr>
              <a:t>Jugar con patrones</a:t>
            </a:r>
            <a:r>
              <a:rPr lang="es-ES" sz="1800" kern="100" dirty="0">
                <a:solidFill>
                  <a:srgbClr val="0F173D"/>
                </a:solidFill>
                <a:effectLst/>
                <a:latin typeface="Poppins" pitchFamily="2" charset="77"/>
                <a:ea typeface="Calibri" panose="020F0502020204030204" pitchFamily="34" charset="0"/>
                <a:cs typeface="Arial" panose="020B0604020202020204" pitchFamily="34" charset="0"/>
              </a:rPr>
              <a:t>, papel y lápices de colores, lápices para colorear, o marcadores</a:t>
            </a:r>
            <a:endParaRPr lang="en-US" sz="18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Temas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00000"/>
                </a:solidFill>
                <a:effectLst/>
                <a:latin typeface="Poppins" pitchFamily="2" charset="77"/>
                <a:ea typeface="Times New Roman" panose="02020603050405020304" pitchFamily="18" charset="0"/>
                <a:cs typeface="Calibri" panose="020F0502020204030204" pitchFamily="34" charset="0"/>
              </a:rPr>
              <a:t>Saque el folleto </a:t>
            </a:r>
            <a:r>
              <a:rPr lang="es-ES" sz="1800" b="1" dirty="0">
                <a:solidFill>
                  <a:srgbClr val="000000"/>
                </a:solidFill>
                <a:effectLst/>
                <a:latin typeface="Poppins" pitchFamily="2" charset="77"/>
                <a:ea typeface="Times New Roman" panose="02020603050405020304" pitchFamily="18" charset="0"/>
                <a:cs typeface="Calibri" panose="020F0502020204030204" pitchFamily="34" charset="0"/>
              </a:rPr>
              <a:t>Jugar con patrones</a:t>
            </a:r>
            <a:r>
              <a:rPr lang="es-ES" sz="1800" dirty="0">
                <a:solidFill>
                  <a:srgbClr val="000000"/>
                </a:solidFill>
                <a:effectLst/>
                <a:latin typeface="Poppins" pitchFamily="2" charset="77"/>
                <a:ea typeface="Times New Roman" panose="02020603050405020304" pitchFamily="18" charset="0"/>
                <a:cs typeface="Calibri" panose="020F0502020204030204" pitchFamily="34" charset="0"/>
              </a:rPr>
              <a:t>. Esta actividad ofrece la oportunidad de participar de forma lúdica con las matemáticas observando el entorno que nos rodea. [Consulte el folleto con instrucciones para la actividad.</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Notas del facilitador</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¡Las matemáticas son divertidas! ¡Y las matemáticas están en todas partes! Estos principios son clave para el enfoque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Count Play Explore</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 del aprendizaje profesional. Esta actividad invita a los adultos a explorar las matemáticas a su alrededor de una manera lúdica.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Antes de su sesión, revise cuidadosamente el folleto y prepare los materiales necesarios.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2436075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s-ES" sz="1100" b="1" kern="100"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10–15 minutos (incluida la anterior diapositiva)</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pPr>
            <a:r>
              <a:rPr lang="es-ES" sz="1100" b="1" kern="100" dirty="0">
                <a:solidFill>
                  <a:srgbClr val="0F173D"/>
                </a:solidFill>
                <a:effectLst/>
                <a:latin typeface="Poppins" pitchFamily="2" charset="77"/>
                <a:ea typeface="Calibri" panose="020F0502020204030204" pitchFamily="34" charset="0"/>
                <a:cs typeface="Arial" panose="020B0604020202020204" pitchFamily="34" charset="0"/>
              </a:rPr>
              <a:t>Materiales:</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  El folleto </a:t>
            </a:r>
            <a:r>
              <a:rPr lang="es-ES" sz="1100" b="1" kern="100" dirty="0">
                <a:solidFill>
                  <a:srgbClr val="0F173D"/>
                </a:solidFill>
                <a:effectLst/>
                <a:latin typeface="Poppins" pitchFamily="2" charset="77"/>
                <a:ea typeface="Calibri" panose="020F0502020204030204" pitchFamily="34" charset="0"/>
                <a:cs typeface="Arial" panose="020B0604020202020204" pitchFamily="34" charset="0"/>
              </a:rPr>
              <a:t>Jugar con patrones</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 papel y lápices de colores, lápices para colorear, o marcadores</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Temas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Reflexione por un momento sobre esta actividad. Discuta las siguientes preguntas con un compañero: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¿En qué sentido fue esta una experiencia lúdica?</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¿Esta experiencia se sintió como una actividad de matemáticas? ¿Por qué sí o por qué no?</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[Después de algún tiempo para la discusión, invite a los participantes a compartir sus pensamientos sobre esta actividad.]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Ajuste la discusión en función del tamaño del grupo, la duración de la sesión y el formato, y las necesidades de los participantes. Para grupos más pequeños, considere hacer la reflexión como un grupo grande. Para sesiones más cortas, invite a los participantes a compartir en parejas o en grupos pequeños. Para sesiones más largas, invite a los participantes a compartir con el grupo grande los patrones que eligieron y los símbolos que utilizaron para representar los patrones</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4135089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Temas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b="1" dirty="0">
                <a:solidFill>
                  <a:srgbClr val="000000"/>
                </a:solidFill>
                <a:effectLst/>
                <a:latin typeface="Poppins" pitchFamily="2" charset="77"/>
                <a:ea typeface="Times New Roman" panose="02020603050405020304" pitchFamily="18" charset="0"/>
                <a:cs typeface="Calibri" panose="020F0502020204030204" pitchFamily="34" charset="0"/>
              </a:rPr>
              <a:t>Los sesgos </a:t>
            </a: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implícitos son actitudes y creencias inconscientes que formamos sin saberlo conscientemente. Estos sesgos pueden afectar las expectativas, las decisiones y las interacciones matemáticas. También pueden conducir a comportamientos que refuercen los estereotipos</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b="1" dirty="0">
                <a:solidFill>
                  <a:srgbClr val="000000"/>
                </a:solidFill>
                <a:effectLst/>
                <a:latin typeface="Poppins" pitchFamily="2" charset="77"/>
                <a:ea typeface="Times New Roman" panose="02020603050405020304" pitchFamily="18" charset="0"/>
                <a:cs typeface="Calibri" panose="020F0502020204030204" pitchFamily="34" charset="0"/>
              </a:rPr>
              <a:t>Los estereotipos </a:t>
            </a: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a menudo se basan en prejuicios sobre el género, la raza, la cultura, la etnia, el idioma, el estatus socioeconómico, la capacidad y otros factores. Los estereotipos pueden influir en nuestros sentimientos y pensamientos sobre las matemáticas a lo largo de la vida</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Los estereotipos pueden llevar</a:t>
            </a:r>
            <a:r>
              <a:rPr lang="es-ES" sz="1100" b="1" dirty="0">
                <a:solidFill>
                  <a:srgbClr val="000000"/>
                </a:solidFill>
                <a:effectLst/>
                <a:latin typeface="Poppins" pitchFamily="2" charset="77"/>
                <a:ea typeface="Times New Roman" panose="02020603050405020304" pitchFamily="18" charset="0"/>
                <a:cs typeface="Calibri" panose="020F0502020204030204" pitchFamily="34" charset="0"/>
              </a:rPr>
              <a:t> a mitos sobre las matemáticas </a:t>
            </a: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que pueden dañarle a usted mismo, a los niños y a las familias con las que trabaja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b="1" dirty="0">
                <a:solidFill>
                  <a:srgbClr val="000000"/>
                </a:solidFill>
                <a:effectLst/>
                <a:latin typeface="Poppins" pitchFamily="2" charset="77"/>
                <a:ea typeface="Times New Roman" panose="02020603050405020304" pitchFamily="18" charset="0"/>
                <a:cs typeface="Calibri" panose="020F0502020204030204" pitchFamily="34" charset="0"/>
              </a:rPr>
              <a:t>Un mito</a:t>
            </a: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 </a:t>
            </a:r>
            <a:r>
              <a:rPr lang="es-ES" sz="1100" b="1" dirty="0">
                <a:solidFill>
                  <a:srgbClr val="000000"/>
                </a:solidFill>
                <a:effectLst/>
                <a:latin typeface="Poppins" pitchFamily="2" charset="77"/>
                <a:ea typeface="Times New Roman" panose="02020603050405020304" pitchFamily="18" charset="0"/>
                <a:cs typeface="Calibri" panose="020F0502020204030204" pitchFamily="34" charset="0"/>
              </a:rPr>
              <a:t>sobre las matemáticas</a:t>
            </a: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 común: "La habilidad matemática es algo con o sin lo que nacemos; algunos grupos de personas tienden a ser mejores o peores en matemáticas." El hecho es que todos pueden desarrollar sus habilidades matemáticas y una actitud positiva. Todos los niños nacen con la capacidad de aprender matemáticas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(Chestnut et al., 2018).</a:t>
            </a:r>
          </a:p>
          <a:p>
            <a:pPr marL="742950" marR="0" lvl="1" indent="-285750">
              <a:buFont typeface="Courier New" panose="02070309020205020404" pitchFamily="49" charset="0"/>
              <a:buChar char="o"/>
            </a:pP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Otro</a:t>
            </a:r>
            <a:r>
              <a:rPr lang="es-ES" sz="1100" b="1" dirty="0">
                <a:solidFill>
                  <a:srgbClr val="000000"/>
                </a:solidFill>
                <a:effectLst/>
                <a:latin typeface="Poppins" pitchFamily="2" charset="77"/>
                <a:ea typeface="Times New Roman" panose="02020603050405020304" pitchFamily="18" charset="0"/>
                <a:cs typeface="Calibri" panose="020F0502020204030204" pitchFamily="34" charset="0"/>
              </a:rPr>
              <a:t> mito sobre las matemáticas</a:t>
            </a: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 "Los niños son mejores en matemáticas que las niñas." El hecho: La investigación realizada con niños de seis meses a ocho años muestra que los niños y las niñas son igualmente capaces de desarrollar habilidades matemáticas</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(Kersey et al., 2018).</a:t>
            </a:r>
          </a:p>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¡Las matemáticas son para todos! Este principio es clave para el enfoque de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Count Play Explore</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para el aprendizaje temprano de las matemáticas.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Para sesiones más largas, considere invitar a los participantes a discutir cómo cada mito matemático puede dañar a adultos y niños. También podrían discutir cómo los hechos matemáticos aumentan su comprensión de las actitudes hacia las matemáticas.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410033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Temas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Como educadores, pueden deshacer o romper con los estereotipos sobre las </a:t>
            </a:r>
            <a:r>
              <a:rPr lang="es-ES" sz="1100" b="1" dirty="0">
                <a:solidFill>
                  <a:srgbClr val="000000"/>
                </a:solidFill>
                <a:effectLst/>
                <a:latin typeface="Poppins" pitchFamily="2" charset="77"/>
                <a:ea typeface="Times New Roman" panose="02020603050405020304" pitchFamily="18" charset="0"/>
                <a:cs typeface="Calibri" panose="020F0502020204030204" pitchFamily="34" charset="0"/>
              </a:rPr>
              <a:t>matemáticas. ¡Las matemáticas </a:t>
            </a: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son para todos! Apoye a todos </a:t>
            </a:r>
            <a:r>
              <a:rPr lang="es-ES" sz="1100" b="1" dirty="0">
                <a:solidFill>
                  <a:srgbClr val="000000"/>
                </a:solidFill>
                <a:effectLst/>
                <a:latin typeface="Poppins" pitchFamily="2" charset="77"/>
                <a:ea typeface="Times New Roman" panose="02020603050405020304" pitchFamily="18" charset="0"/>
                <a:cs typeface="Calibri" panose="020F0502020204030204" pitchFamily="34" charset="0"/>
              </a:rPr>
              <a:t>los niños</a:t>
            </a: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 a desarrollar una actitud positiva hacia la matemática haciendo lo siguiente</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Ofrezca oportunidades de aprendizaje lúdico a todos los niños. Por ejemplo, invite a los niños al centro de juegos dramáticos o a las niñas al área de bloques.</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Mantenga expectativas elevadas para todos los niños, independientemente de su origen (edad, raza, etnia, idioma, género y capacidad).</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Ofrezca experiencias de aprendizaje significativas con diferentes puntos de entrada para aprovechar los puntos fuertes y satisfacer las necesidades de todos los niños, incluidos los niños con discapacidades o necesidades diferentes.</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742950" marR="0" lvl="1" indent="-285750">
              <a:buFont typeface="Courier New" panose="02070309020205020404" pitchFamily="49" charset="0"/>
              <a:buChar char="o"/>
            </a:pP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Utilice el lenguaje de actitud de crecimiento y comunicación con todos los niños con los que trabaja</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Estas prácticas refuerzan la capacidad de todos para aprender matemáticas y desarrollar una actitud positiva. A continuación, exploraremos formas de usar estas prácticas</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¡Las matemáticas son para todos! Este principio es clave para el enfoque de aprendizaje profesional </a:t>
            </a:r>
            <a:r>
              <a:rPr lang="en-US" sz="1100" dirty="0">
                <a:solidFill>
                  <a:srgbClr val="000000"/>
                </a:solidFill>
                <a:effectLst/>
                <a:latin typeface="Poppins" pitchFamily="2" charset="77"/>
                <a:ea typeface="Times New Roman" panose="02020603050405020304" pitchFamily="18" charset="0"/>
                <a:cs typeface="Calibri" panose="020F0502020204030204" pitchFamily="34" charset="0"/>
              </a:rPr>
              <a:t>Count Play Explore</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397787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Temas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Tener una </a:t>
            </a:r>
            <a:r>
              <a:rPr lang="es-ES" sz="1800" b="1" dirty="0">
                <a:solidFill>
                  <a:srgbClr val="0F173D"/>
                </a:solidFill>
                <a:effectLst/>
                <a:latin typeface="Poppins" pitchFamily="2" charset="77"/>
                <a:ea typeface="Times New Roman" panose="02020603050405020304" pitchFamily="18" charset="0"/>
                <a:cs typeface="Calibri" panose="020F0502020204030204" pitchFamily="34" charset="0"/>
              </a:rPr>
              <a:t>actitud positiva</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 hacia las matemáticas a menudo se relaciona con tener una actitud de crecimiento. Alguien con una actitud de crecimiento cree que las habilidades y el conocimiento de una persona pueden mejorar con el tiempo con esfuerzo y práctica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(Dweck, 2008, 2015; Park et al., 2014).</a:t>
            </a: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Alguien con una </a:t>
            </a:r>
            <a:r>
              <a:rPr lang="es-ES" sz="1800" b="1" dirty="0">
                <a:solidFill>
                  <a:srgbClr val="0F173D"/>
                </a:solidFill>
                <a:effectLst/>
                <a:latin typeface="Poppins" pitchFamily="2" charset="77"/>
                <a:ea typeface="Times New Roman" panose="02020603050405020304" pitchFamily="18" charset="0"/>
                <a:cs typeface="Calibri" panose="020F0502020204030204" pitchFamily="34" charset="0"/>
              </a:rPr>
              <a:t>actitud fija</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 puede creer que las habilidades y el conocimiento de un individuo no pueden cambiar.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2958978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Temas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El uso del lenguaje de actitud de crecimiento y la comunicación sobre las matemáticas puede ser una herramienta poderosa para promover actitudes matemáticas positivas. Es posible que esté familiarizado con las declaraciones de la actitud fija como</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“Las matemáticas me dan ansiedad. No me gusta hacer matemáticas con mis hijos".</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 "Nunca fui buena en matemáticas. No sé cómo ayudar a mi hijo con las matemáticas".</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"No me gustan la matemática.  Es demasiado difícil”.</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342900" marR="0" lvl="0" indent="-342900">
              <a:buFont typeface="Symbol" pitchFamily="2" charset="2"/>
              <a:buChar char=""/>
            </a:pP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Practiquemos respondiendo a estas declaraciones de actitud fija usando una perspectiva de actitud de crecimiento. Por ejemplo</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Piense en la declaración "Nunca fui buena en matemáticas. No sé cómo ayudar a mi hijo con las matemáticas".  </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742950" marR="0" lvl="1" indent="-285750">
              <a:buFont typeface="Courier New" panose="02070309020205020404" pitchFamily="49" charset="0"/>
              <a:buChar char="o"/>
            </a:pP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Usando el lenguaje con actitud de crecimiento, puede reformular esta declaración diciendo "Probablemente ya esté haciendo matemáticas con su hijo durante las interacciones y rutinas diarias. ¡Discutamos cómo podría apoyar a su hijo con las matemáticas que nos rodean!”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Ajuste la discusión en función del tamaño del grupo, la duración de la sesión y el formato, y las necesidades de los participantes. Para grupos más pequeños, invite a los participantes a reflexionar por su cuenta y luego comparta con el grupo las formas en que podrían responder a estas declaraciones de actitud fija. Para grupos más grandes, invite a los participantes a practicar en grupos pequeños primero y luego comparta sus reflexiones con el grupo completo.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Ofrezca ejemplos adicionales de declaraciones de actitud de crecimiento: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"Probablemente ya esté haciendo matemáticas con su hijo durante las interacciones y rutinas diarias. ¡Discutamos cómo podría apoyar a su hijo con las matemáticas que nos rodean!”. </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 "Todo el mundo puede fortalecer sus habilidades matemáticas. Puedo conectarle con recursos de matemáticas para la familia".</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"Muchos adultos se sienten ansiosos por las matemáticas. No está solo. Pero puede desarrollar su confianza en matemáticas".</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"Identificar los sentimientos que le preocupan puede ayudarle a avanzar hacia un pensamiento más positivo sobre las matemáticas".</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742950" marR="0" lvl="1" indent="-285750">
              <a:buFont typeface="Courier New" panose="02070309020205020404" pitchFamily="49" charset="0"/>
              <a:buChar char="o"/>
            </a:pP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 "Su visión positiva sobre las matemáticas puede ayudar a sus hijos a disfrutar de las matemáticas</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1658477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Puntos de discusión</a:t>
            </a:r>
          </a:p>
          <a:p>
            <a:pPr marL="0" marR="0"/>
            <a:r>
              <a:rPr lang="en-US" sz="1800" kern="100" noProof="0" dirty="0">
                <a:solidFill>
                  <a:srgbClr val="222222"/>
                </a:solidFill>
                <a:effectLst/>
                <a:latin typeface="Poppins" pitchFamily="2" charset="77"/>
                <a:ea typeface="Arial" panose="020B0604020202020204" pitchFamily="34" charset="0"/>
                <a:cs typeface="Times New Roman" panose="02020603050405020304" pitchFamily="18" charset="0"/>
              </a:rPr>
              <a:t>Count Play Explore </a:t>
            </a:r>
            <a:r>
              <a:rPr lang="es-ES" sz="1800" kern="100" dirty="0">
                <a:solidFill>
                  <a:srgbClr val="222222"/>
                </a:solidFill>
                <a:effectLst/>
                <a:latin typeface="Poppins" pitchFamily="2" charset="77"/>
                <a:ea typeface="Arial" panose="020B0604020202020204" pitchFamily="34" charset="0"/>
                <a:cs typeface="Times New Roman" panose="02020603050405020304" pitchFamily="18" charset="0"/>
              </a:rPr>
              <a:t>recursos de aprendizaje profesional se hicieron posibles gracias a </a:t>
            </a:r>
            <a:r>
              <a:rPr lang="en-US" sz="1800" kern="100" noProof="0" dirty="0">
                <a:solidFill>
                  <a:srgbClr val="222222"/>
                </a:solidFill>
                <a:effectLst/>
                <a:latin typeface="Poppins" pitchFamily="2" charset="77"/>
                <a:ea typeface="Arial" panose="020B0604020202020204" pitchFamily="34" charset="0"/>
                <a:cs typeface="Times New Roman" panose="02020603050405020304" pitchFamily="18" charset="0"/>
              </a:rPr>
              <a:t>Count Play Explore</a:t>
            </a:r>
            <a:r>
              <a:rPr lang="es-ES" sz="1800" kern="100" dirty="0">
                <a:solidFill>
                  <a:srgbClr val="222222"/>
                </a:solidFill>
                <a:effectLst/>
                <a:latin typeface="Poppins" pitchFamily="2" charset="77"/>
                <a:ea typeface="Arial" panose="020B0604020202020204" pitchFamily="34" charset="0"/>
                <a:cs typeface="Times New Roman" panose="02020603050405020304" pitchFamily="18" charset="0"/>
              </a:rPr>
              <a:t>, una iniciativa de matemáticas y ciencias temprana dirigida por el Superintendente de Escuelas del Condado de Fresno, Departamento de Cuidado y Educación temprana. Esta iniciativa está generosamente financiada por el Departamento de Educación de California y la Junta Estatal de Educación de California. Estos recursos, </a:t>
            </a:r>
            <a:r>
              <a:rPr lang="es-ES_tradnl"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desarrollado en colaboración con </a:t>
            </a:r>
            <a:r>
              <a:rPr lang="es-ES_tradnl"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WestEd</a:t>
            </a:r>
            <a:r>
              <a:rPr lang="es-ES_tradnl" sz="180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y sus socios,</a:t>
            </a:r>
            <a:r>
              <a:rPr lang="es-ES" sz="1800" kern="100">
                <a:solidFill>
                  <a:srgbClr val="222222"/>
                </a:solidFill>
                <a:effectLst/>
                <a:latin typeface="Poppins" pitchFamily="2" charset="77"/>
                <a:ea typeface="Arial" panose="020B0604020202020204" pitchFamily="34" charset="0"/>
                <a:cs typeface="Times New Roman" panose="02020603050405020304" pitchFamily="18" charset="0"/>
              </a:rPr>
              <a:t> </a:t>
            </a:r>
            <a:r>
              <a:rPr lang="es-ES" sz="1800" kern="100" dirty="0">
                <a:solidFill>
                  <a:srgbClr val="222222"/>
                </a:solidFill>
                <a:effectLst/>
                <a:latin typeface="Poppins" pitchFamily="2" charset="77"/>
                <a:ea typeface="Arial" panose="020B0604020202020204" pitchFamily="34" charset="0"/>
                <a:cs typeface="Times New Roman" panose="02020603050405020304" pitchFamily="18" charset="0"/>
              </a:rPr>
              <a:t>se utilizan como guía para aplicar estrategias basadas en pruebas, promover el aprendizaje activo y fomentar prácticas apropiadas para el desarrollo en los entornos de educación temprana. No están destinados a la distribución comercial, modificación no autorizada o uso fuera del ámbito de la educación profesional.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pPr/>
              <a:t>2</a:t>
            </a:fld>
            <a:endParaRPr lang="en-US" dirty="0"/>
          </a:p>
        </p:txBody>
      </p:sp>
    </p:spTree>
    <p:extLst>
      <p:ext uri="{BB962C8B-B14F-4D97-AF65-F5344CB8AC3E}">
        <p14:creationId xmlns:p14="http://schemas.microsoft.com/office/powerpoint/2010/main" val="1176444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Temas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Las experiencias pasadas y presentes con las matemáticas pueden aflorar muchas emociones</a:t>
            </a:r>
            <a:r>
              <a:rPr lang="es-ES" sz="1800" b="1" dirty="0">
                <a:solidFill>
                  <a:srgbClr val="0F173D"/>
                </a:solidFill>
                <a:effectLst/>
                <a:latin typeface="Poppins" pitchFamily="2" charset="77"/>
                <a:ea typeface="Times New Roman" panose="02020603050405020304" pitchFamily="18" charset="0"/>
                <a:cs typeface="Calibri" panose="020F0502020204030204" pitchFamily="34" charset="0"/>
              </a:rPr>
              <a:t>, incluyendo la ansiedad</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 La ansiedad con la matemática incluye sentimientos de miedo, preocupación o inquietud acerca de las matemáticas. También puede incluir cambios físicos en el cuerpo. Por ejemplo, podemos experimentar un aumento de la frecuencia cardíaca o transpiración en situaciones relacionadas con las matemáticas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Luttenberger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et al., 2018).</a:t>
            </a: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¿Sabía que el 93% de los adultos experimentan ansiedad con la matemática? Muchos adultos creen que su ansiedad con la matemática está relacionada con tener un padre o maestro ansioso por las matemáticas. Aun así, la forma en que nos sentimos y pensamos sobre las matemáticas puede cambiar con el tiempo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(Hart &amp; Ganley, 2019; Maloney &amp;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Beilock</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2012).</a:t>
            </a: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Haga una pausa, observe y nombre sus sentimientos sobre las matemáticas. Concéntrese en entender la fuente de sus sentimientos. Si se siente frustrado o preocupado por una situación que involucra matemáticas, podría darse un descanso y considerar el origen de sus sentimientos. Puede pedir ayuda a otras personas. Puede encontrar recursos de aprendizaje profesional que le ayuden a abordar las matemáticas de una manera más positiva.</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Notas del facilitador</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00000"/>
                </a:solidFill>
                <a:effectLst/>
                <a:latin typeface="Poppins" pitchFamily="2" charset="77"/>
                <a:ea typeface="Times New Roman" panose="02020603050405020304" pitchFamily="18" charset="0"/>
                <a:cs typeface="Calibri" panose="020F0502020204030204" pitchFamily="34" charset="0"/>
              </a:rPr>
              <a:t>Los participantes pueden querer compartir una experiencia emocional con las matemáticas, ya sea positiva o negativa</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358327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Temas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00000"/>
                </a:solidFill>
                <a:effectLst/>
                <a:latin typeface="Poppins" pitchFamily="2" charset="77"/>
                <a:ea typeface="Times New Roman" panose="02020603050405020304" pitchFamily="18" charset="0"/>
                <a:cs typeface="Calibri" panose="020F0502020204030204" pitchFamily="34" charset="0"/>
              </a:rPr>
              <a:t>La reflexión puede ayudarle a procesar sus sentimientos y pensamientos sobre las matemáticas. Por ejemplo, es posible que note cómo sus sentimientos relacionados con las matemáticas influyen en las actividades que realiza o las experiencias de aprendizaje que ofrece a los niños. Puede replantear sus preocupaciones sobre las matemáticas usando una perspectiva de actitud de crecimiento, que puede ayudarle a reconocer que las matemáticas son para todos</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Notas del facilitador</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00000"/>
                </a:solidFill>
                <a:effectLst/>
                <a:latin typeface="Poppins" pitchFamily="2" charset="77"/>
                <a:ea typeface="Times New Roman" panose="02020603050405020304" pitchFamily="18" charset="0"/>
                <a:cs typeface="Calibri" panose="020F0502020204030204" pitchFamily="34" charset="0"/>
              </a:rPr>
              <a:t>¡Las matemáticas son para todos! Este principio es clave para el enfoque de aprendizaje profesional </a:t>
            </a:r>
            <a:r>
              <a:rPr lang="en-US" sz="1800" dirty="0">
                <a:solidFill>
                  <a:srgbClr val="000000"/>
                </a:solidFill>
                <a:effectLst/>
                <a:latin typeface="Poppins" pitchFamily="2" charset="77"/>
                <a:ea typeface="Times New Roman" panose="02020603050405020304" pitchFamily="18" charset="0"/>
                <a:cs typeface="Calibri" panose="020F0502020204030204" pitchFamily="34" charset="0"/>
              </a:rPr>
              <a:t>Count Play Explore</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3737146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27437-F04B-0D75-5C3D-54B32FF55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CBA04-D719-051D-DB13-E3D954751E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FD7A6-1EF1-3282-CF47-77D82802690E}"/>
              </a:ext>
            </a:extLst>
          </p:cNvPr>
          <p:cNvSpPr>
            <a:spLocks noGrp="1"/>
          </p:cNvSpPr>
          <p:nvPr>
            <p:ph type="body" idx="1"/>
          </p:nvPr>
        </p:nvSpPr>
        <p:spPr/>
        <p:txBody>
          <a:bodyPr/>
          <a:lstStyle/>
          <a:p>
            <a:pPr marL="0" marR="0">
              <a:spcBef>
                <a:spcPts val="600"/>
              </a:spcBef>
              <a:spcAft>
                <a:spcPts val="600"/>
              </a:spcAft>
            </a:pPr>
            <a:r>
              <a:rPr lang="es-ES" sz="1800" b="1" kern="100"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800" kern="100" dirty="0">
                <a:solidFill>
                  <a:srgbClr val="0F173D"/>
                </a:solidFill>
                <a:effectLst/>
                <a:latin typeface="Poppins" pitchFamily="2" charset="77"/>
                <a:ea typeface="Calibri" panose="020F0502020204030204" pitchFamily="34" charset="0"/>
                <a:cs typeface="Arial" panose="020B0604020202020204" pitchFamily="34" charset="0"/>
              </a:rPr>
              <a:t>5–10 minutos</a:t>
            </a:r>
            <a:endParaRPr lang="en-US" sz="18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pPr>
            <a:r>
              <a:rPr lang="es-ES" sz="1800" b="1" kern="100"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800" kern="100" dirty="0">
                <a:solidFill>
                  <a:srgbClr val="0F173D"/>
                </a:solidFill>
                <a:effectLst/>
                <a:latin typeface="Poppins" pitchFamily="2" charset="77"/>
                <a:ea typeface="Calibri" panose="020F0502020204030204" pitchFamily="34" charset="0"/>
                <a:cs typeface="Arial" panose="020B0604020202020204" pitchFamily="34" charset="0"/>
              </a:rPr>
              <a:t> El folleto </a:t>
            </a:r>
            <a:r>
              <a:rPr lang="es-ES" sz="1800" b="1" kern="100" dirty="0">
                <a:solidFill>
                  <a:srgbClr val="0F173D"/>
                </a:solidFill>
                <a:effectLst/>
                <a:latin typeface="Poppins" pitchFamily="2" charset="77"/>
                <a:ea typeface="Calibri" panose="020F0502020204030204" pitchFamily="34" charset="0"/>
                <a:cs typeface="Arial" panose="020B0604020202020204" pitchFamily="34" charset="0"/>
              </a:rPr>
              <a:t>Estimada Matemáticas</a:t>
            </a:r>
            <a:r>
              <a:rPr lang="es-ES" sz="1800" kern="100" dirty="0">
                <a:solidFill>
                  <a:srgbClr val="0F173D"/>
                </a:solidFill>
                <a:effectLst/>
                <a:latin typeface="Poppins" pitchFamily="2" charset="77"/>
                <a:ea typeface="Calibri" panose="020F0502020204030204" pitchFamily="34" charset="0"/>
                <a:cs typeface="Arial" panose="020B0604020202020204" pitchFamily="34" charset="0"/>
              </a:rPr>
              <a:t>, papel, bolígrafos</a:t>
            </a:r>
            <a:endParaRPr lang="en-US" sz="18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Temas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Saque su folleto de </a:t>
            </a:r>
            <a:r>
              <a:rPr lang="es-ES" sz="1800" b="1" dirty="0">
                <a:solidFill>
                  <a:srgbClr val="0F173D"/>
                </a:solidFill>
                <a:effectLst/>
                <a:latin typeface="Poppins" pitchFamily="2" charset="77"/>
                <a:ea typeface="Times New Roman" panose="02020603050405020304" pitchFamily="18" charset="0"/>
                <a:cs typeface="Calibri" panose="020F0502020204030204" pitchFamily="34" charset="0"/>
              </a:rPr>
              <a:t>Estimada Matemáticas</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 Reflexionaremos sobre las fortalezas y áreas de crecimiento para su actitud hacia las matemáticas [consulte el folleto para las instrucciones de la actividad].</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Enfoquémonos en la segunda parte de la carta: sus experiencias con las matemáticas en el presente.</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Notas del facilitador</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Antes la sesión, revise cuidadosamente el folleto y prepare los materiales necesarios. Si los participantes comenzaron a redactar sus cartas en la Parte 1, entonces continúe ahora las cartas.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Para sesiones más largas, invite a los participantes a trabajar en la segunda parte de la carta. Luego, discuta las preguntas segunda y tercera en la sección "Reflexionar y discutir" del folleto: (2) ¿Cuáles son sus puntos fuertes relacionadas con su actitud matemática en el presente? y (3) ¿Cuáles son sus áreas de crecimiento para su actitud matemática en el presente?</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320F884-2BDD-9E35-9029-42EABB79460E}"/>
              </a:ext>
            </a:extLst>
          </p:cNvPr>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4031032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75F82-78C3-2D90-7D0E-091C205DC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1A65A-4D7C-2923-9B75-1ECAEAFBF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AC97C4-DCAF-466C-6F76-AA9467255C4A}"/>
              </a:ext>
            </a:extLst>
          </p:cNvPr>
          <p:cNvSpPr>
            <a:spLocks noGrp="1"/>
          </p:cNvSpPr>
          <p:nvPr>
            <p:ph type="body" idx="1"/>
          </p:nvPr>
        </p:nvSpPr>
        <p:spPr/>
        <p:txBody>
          <a:bodyPr/>
          <a:lstStyle/>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Temas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lnSpc>
                <a:spcPts val="2400"/>
              </a:lnSpc>
              <a:buFont typeface="Symbol" pitchFamily="2" charset="2"/>
              <a:buChar char=""/>
            </a:pPr>
            <a:r>
              <a:rPr lang="es-ES" sz="1100" dirty="0">
                <a:solidFill>
                  <a:srgbClr val="000000"/>
                </a:solidFill>
                <a:effectLst/>
                <a:latin typeface="Poppins" pitchFamily="2" charset="77"/>
                <a:ea typeface="Calibri" panose="020F0502020204030204" pitchFamily="34" charset="0"/>
              </a:rPr>
              <a:t>La matemática está en todas partes. Es parte de nuestras experiencias diarias. Por ejemplo:</a:t>
            </a:r>
            <a:endParaRPr lang="en-US" sz="1200" dirty="0">
              <a:effectLst/>
              <a:latin typeface="Calibri" panose="020F0502020204030204" pitchFamily="34" charset="0"/>
              <a:ea typeface="Calibri" panose="020F050202020403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Courier New" panose="02070309020205020404" pitchFamily="49" charset="0"/>
                <a:ea typeface="Courier New" panose="02070309020205020404" pitchFamily="49" charset="0"/>
                <a:cs typeface="Poppins" pitchFamily="2" charset="77"/>
              </a:rPr>
              <a:t>Al cocinar, se utilizan cucharas medidoras y tazas para medir los ingredientes. También puede estimar los ingredientes al incluir de una "pizca de esto" o "pocos puñados de eso."</a:t>
            </a:r>
            <a:endParaRPr lang="en-US" sz="1200" kern="1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Courier New" panose="02070309020205020404" pitchFamily="49" charset="0"/>
                <a:ea typeface="Courier New" panose="02070309020205020404" pitchFamily="49" charset="0"/>
                <a:cs typeface="Poppins" pitchFamily="2" charset="77"/>
              </a:rPr>
              <a:t>Se va a trabajar a una hora específica.</a:t>
            </a:r>
            <a:endParaRPr lang="en-US" sz="1200" kern="1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Courier New" panose="02070309020205020404" pitchFamily="49" charset="0"/>
                <a:ea typeface="Courier New" panose="02070309020205020404" pitchFamily="49" charset="0"/>
                <a:cs typeface="Poppins" pitchFamily="2" charset="77"/>
              </a:rPr>
              <a:t>Cuando compra, cuenta la cantidad de dinero que necesita gastar en las cosas.</a:t>
            </a:r>
            <a:endParaRPr lang="en-US" sz="1200" kern="1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marR="0" lvl="0" indent="-342900">
              <a:buFont typeface="Symbol" pitchFamily="2" charset="2"/>
              <a:buChar char=""/>
            </a:pPr>
            <a:r>
              <a:rPr lang="es-ES" sz="1100" dirty="0">
                <a:solidFill>
                  <a:srgbClr val="000000"/>
                </a:solidFill>
                <a:effectLst/>
                <a:latin typeface="Poppins" pitchFamily="2" charset="77"/>
                <a:ea typeface="Times New Roman" panose="02020603050405020304" pitchFamily="18" charset="0"/>
                <a:cs typeface="Poppins" pitchFamily="2" charset="77"/>
              </a:rPr>
              <a:t>En cada uno de estos ejemplos, está usando matemáticas. Las experiencias con las matemáticas en entornos y rutinas cotidianas pueden influir en cómo se siente y piensa sobre las matemáticas</a:t>
            </a:r>
            <a:r>
              <a:rPr lang="es-ES" sz="1100" dirty="0">
                <a:solidFill>
                  <a:srgbClr val="0F173D"/>
                </a:solidFill>
                <a:effectLst/>
                <a:latin typeface="Poppins" pitchFamily="2" charset="77"/>
                <a:ea typeface="Times New Roman" panose="02020603050405020304" pitchFamily="18" charset="0"/>
                <a:cs typeface="Poppins" pitchFamily="2" charset="77"/>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¡Las matemáticas están en todas partes! Este principio también es clave para el enfoque de aprendizaje profesional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Count Play Explore</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Ajuste la discusión en función del tamaño del grupo, la duración de la sesión y el formato, y las necesidades de los participantes. Para sesiones más cortas, invite a los participantes a compartir (en parejas o juntos como un grupo entero) una forma en que han utilizado las matemáticas hoy. Para sesiones más largas, invite a los participantes a discutir algunas formas en que usan las matemáticas en su vida cotidiana.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91FC0A3-11DA-35A4-A9DE-9821B0B4A11F}"/>
              </a:ext>
            </a:extLst>
          </p:cNvPr>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2791739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s-ES" sz="1100" b="1" kern="100"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10–15 minutos</a:t>
            </a:r>
            <a:r>
              <a:rPr lang="es-ES" sz="1100" b="1" kern="100" dirty="0">
                <a:solidFill>
                  <a:srgbClr val="0F173D"/>
                </a:solidFill>
                <a:effectLst/>
                <a:latin typeface="Poppins" pitchFamily="2" charset="77"/>
                <a:ea typeface="Calibri" panose="020F0502020204030204" pitchFamily="34" charset="0"/>
                <a:cs typeface="Arial" panose="020B0604020202020204" pitchFamily="34" charset="0"/>
              </a:rPr>
              <a:t> </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(incluyendo la discusión sobre la próxima diapositiva)</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pPr>
            <a:r>
              <a:rPr lang="es-ES" sz="1100" b="1" kern="100" dirty="0">
                <a:solidFill>
                  <a:srgbClr val="0F173D"/>
                </a:solidFill>
                <a:effectLst/>
                <a:latin typeface="Poppins" pitchFamily="2" charset="77"/>
                <a:ea typeface="Calibri" panose="020F0502020204030204" pitchFamily="34" charset="0"/>
                <a:cs typeface="Arial" panose="020B0604020202020204" pitchFamily="34" charset="0"/>
              </a:rPr>
              <a:t>Materiales: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342900" marR="0" lvl="0" indent="-342900">
              <a:spcBef>
                <a:spcPts val="600"/>
              </a:spcBef>
              <a:spcAft>
                <a:spcPts val="600"/>
              </a:spcAft>
              <a:buFont typeface="Symbol" pitchFamily="2" charset="2"/>
              <a:buChar char=""/>
            </a:pPr>
            <a:r>
              <a:rPr lang="es-ES" sz="1100" u="sng" kern="100" dirty="0">
                <a:solidFill>
                  <a:srgbClr val="0F173D"/>
                </a:solidFill>
                <a:effectLst/>
                <a:latin typeface="Poppins" pitchFamily="2" charset="77"/>
                <a:ea typeface="Calibri" panose="020F0502020204030204" pitchFamily="34" charset="0"/>
                <a:cs typeface="Arial" panose="020B0604020202020204" pitchFamily="34" charset="0"/>
                <a:hlinkClick r:id="rId3"/>
              </a:rPr>
              <a:t>El amplio mundo de las matemáticas: Papá llorón</a:t>
            </a:r>
            <a:r>
              <a:rPr lang="es-ES" sz="1100" u="sng" kern="100" dirty="0">
                <a:solidFill>
                  <a:srgbClr val="0F173D"/>
                </a:solidFill>
                <a:effectLst/>
                <a:latin typeface="Poppins" pitchFamily="2" charset="77"/>
                <a:ea typeface="Calibri" panose="020F0502020204030204" pitchFamily="34" charset="0"/>
                <a:cs typeface="Arial" panose="020B0604020202020204" pitchFamily="34" charset="0"/>
              </a:rPr>
              <a:t> </a:t>
            </a:r>
            <a:r>
              <a:rPr lang="es-419" sz="1100" b="0" dirty="0">
                <a:effectLst/>
                <a:latin typeface="Calibri" panose="020F0502020204030204" pitchFamily="34" charset="0"/>
                <a:ea typeface="Calibri" panose="020F0502020204030204" pitchFamily="34" charset="0"/>
              </a:rPr>
              <a:t>[https://www.countplayexplore.org/es/video/amplio-mundo-de-las-matematicas-papa-lloron]</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 [1:49]</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600"/>
              </a:spcAft>
              <a:buClrTx/>
              <a:buSzTx/>
              <a:buFont typeface="Symbol" pitchFamily="2" charset="2"/>
              <a:buChar char=""/>
              <a:tabLst/>
              <a:defRPr/>
            </a:pPr>
            <a:r>
              <a:rPr lang="es-ES" sz="1100" u="sng" kern="100" dirty="0">
                <a:solidFill>
                  <a:srgbClr val="0F173D"/>
                </a:solidFill>
                <a:effectLst/>
                <a:latin typeface="Poppins" pitchFamily="2" charset="77"/>
                <a:ea typeface="Calibri" panose="020F0502020204030204" pitchFamily="34" charset="0"/>
                <a:cs typeface="Arial" panose="020B0604020202020204" pitchFamily="34" charset="0"/>
                <a:hlinkClick r:id="rId3"/>
              </a:rPr>
              <a:t>El amplio mundo de las matemáticas: Papá llorón - Versión AD</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 </a:t>
            </a:r>
            <a:r>
              <a:rPr lang="es-419" sz="1100" dirty="0">
                <a:effectLst/>
                <a:latin typeface="Calibri" panose="020F0502020204030204" pitchFamily="34" charset="0"/>
                <a:ea typeface="Calibri" panose="020F0502020204030204" pitchFamily="34" charset="0"/>
              </a:rPr>
              <a:t>AD [https://www.countplayexplore.org/es/video/amplio-mundo-de-las-matematicas-papa-lloron/ad]</a:t>
            </a:r>
            <a:r>
              <a:rPr lang="en-US" sz="1100" kern="1200" dirty="0">
                <a:solidFill>
                  <a:schemeClr val="tx1"/>
                </a:solidFill>
                <a:effectLst/>
                <a:latin typeface="Calibri" panose="020F0502020204030204" pitchFamily="34" charset="0"/>
                <a:ea typeface="Calibri" panose="020F0502020204030204" pitchFamily="34" charset="0"/>
                <a:cs typeface="+mn-cs"/>
              </a:rPr>
              <a:t> </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[2:18]</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Temas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En este video, papá Chet Kingston discute sus sentimientos y pensamientos sobre las matemáticas.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Mientras ve el video, considere: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Mitos o estereotipos matemáticos que pueden haber influido en las experiencias de Chet</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Experiencias que pueden haber cambiado la actitud hacia la matemática de Chet</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Maneras en que la historia de Chet podría afectar la forma en que aborda las matemáticas tempranas con los niños y familias</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Después del video, discutiremos lo que observamos.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a:p>
        </p:txBody>
      </p:sp>
    </p:spTree>
    <p:extLst>
      <p:ext uri="{BB962C8B-B14F-4D97-AF65-F5344CB8AC3E}">
        <p14:creationId xmlns:p14="http://schemas.microsoft.com/office/powerpoint/2010/main" val="921545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s-ES" sz="1100" b="1" kern="100"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10–15 minutos</a:t>
            </a:r>
            <a:r>
              <a:rPr lang="es-ES" sz="1100" b="1" kern="100" dirty="0">
                <a:solidFill>
                  <a:srgbClr val="0F173D"/>
                </a:solidFill>
                <a:effectLst/>
                <a:latin typeface="Poppins" pitchFamily="2" charset="77"/>
                <a:ea typeface="Calibri" panose="020F0502020204030204" pitchFamily="34" charset="0"/>
                <a:cs typeface="Arial" panose="020B0604020202020204" pitchFamily="34" charset="0"/>
              </a:rPr>
              <a:t> </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(incluyendo la diapositiva anterior)</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pPr>
            <a:r>
              <a:rPr lang="es-ES" sz="1100" b="1" kern="100" dirty="0">
                <a:solidFill>
                  <a:srgbClr val="0F173D"/>
                </a:solidFill>
                <a:effectLst/>
                <a:latin typeface="Poppins" pitchFamily="2" charset="77"/>
                <a:ea typeface="Calibri" panose="020F0502020204030204" pitchFamily="34" charset="0"/>
                <a:cs typeface="Arial" panose="020B0604020202020204" pitchFamily="34" charset="0"/>
              </a:rPr>
              <a:t>Materiales: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342900" marR="0" lvl="0" indent="-342900">
              <a:spcBef>
                <a:spcPts val="600"/>
              </a:spcBef>
              <a:spcAft>
                <a:spcPts val="600"/>
              </a:spcAft>
              <a:buFont typeface="Symbol" pitchFamily="2" charset="2"/>
              <a:buChar char=""/>
            </a:pPr>
            <a:r>
              <a:rPr lang="es-ES" sz="1100" u="sng" kern="100" dirty="0">
                <a:solidFill>
                  <a:srgbClr val="0F173D"/>
                </a:solidFill>
                <a:effectLst/>
                <a:latin typeface="Poppins" pitchFamily="2" charset="77"/>
                <a:ea typeface="Calibri" panose="020F0502020204030204" pitchFamily="34" charset="0"/>
                <a:cs typeface="Arial" panose="020B0604020202020204" pitchFamily="34" charset="0"/>
                <a:hlinkClick r:id="rId3"/>
              </a:rPr>
              <a:t>El amplio mundo de las matemáticas: Papá llorón</a:t>
            </a:r>
            <a:r>
              <a:rPr lang="es-ES" sz="1100" u="sng" kern="100" dirty="0">
                <a:solidFill>
                  <a:srgbClr val="0F173D"/>
                </a:solidFill>
                <a:effectLst/>
                <a:latin typeface="Poppins" pitchFamily="2" charset="77"/>
                <a:ea typeface="Calibri" panose="020F0502020204030204" pitchFamily="34" charset="0"/>
                <a:cs typeface="Arial" panose="020B0604020202020204" pitchFamily="34" charset="0"/>
              </a:rPr>
              <a:t> </a:t>
            </a:r>
            <a:r>
              <a:rPr lang="es-419" sz="1100" b="0" dirty="0">
                <a:effectLst/>
                <a:latin typeface="Calibri" panose="020F0502020204030204" pitchFamily="34" charset="0"/>
                <a:ea typeface="Calibri" panose="020F0502020204030204" pitchFamily="34" charset="0"/>
              </a:rPr>
              <a:t>[https://www.countplayexplore.org/es/video/amplio-mundo-de-las-matematicas-papa-lloron]</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 [1:49]</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600"/>
              </a:spcAft>
              <a:buClrTx/>
              <a:buSzTx/>
              <a:buFont typeface="Symbol" pitchFamily="2" charset="2"/>
              <a:buChar char=""/>
              <a:tabLst/>
              <a:defRPr/>
            </a:pPr>
            <a:r>
              <a:rPr lang="es-ES" sz="1100" u="sng" kern="100" dirty="0">
                <a:solidFill>
                  <a:srgbClr val="0F173D"/>
                </a:solidFill>
                <a:effectLst/>
                <a:latin typeface="Poppins" pitchFamily="2" charset="77"/>
                <a:ea typeface="Calibri" panose="020F0502020204030204" pitchFamily="34" charset="0"/>
                <a:cs typeface="Arial" panose="020B0604020202020204" pitchFamily="34" charset="0"/>
                <a:hlinkClick r:id="rId3"/>
              </a:rPr>
              <a:t>El amplio mundo de las matemáticas: Papá llorón - Versión AD</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 </a:t>
            </a:r>
            <a:r>
              <a:rPr lang="es-419" sz="1100" dirty="0">
                <a:effectLst/>
                <a:latin typeface="Calibri" panose="020F0502020204030204" pitchFamily="34" charset="0"/>
                <a:ea typeface="Calibri" panose="020F0502020204030204" pitchFamily="34" charset="0"/>
              </a:rPr>
              <a:t>AD [https://www.countplayexplore.org/es/video/amplio-mundo-de-las-matematicas-papa-lloron/ad]</a:t>
            </a:r>
            <a:r>
              <a:rPr lang="en-US" sz="1100" kern="1200" dirty="0">
                <a:solidFill>
                  <a:schemeClr val="tx1"/>
                </a:solidFill>
                <a:effectLst/>
                <a:latin typeface="Calibri" panose="020F0502020204030204" pitchFamily="34" charset="0"/>
                <a:ea typeface="Calibri" panose="020F0502020204030204" pitchFamily="34" charset="0"/>
                <a:cs typeface="+mn-cs"/>
              </a:rPr>
              <a:t> </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[2:18]</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Temas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lnSpc>
                <a:spcPts val="2400"/>
              </a:lnSpc>
              <a:buFont typeface="Symbol" pitchFamily="2" charset="2"/>
              <a:buChar char=""/>
            </a:pPr>
            <a:r>
              <a:rPr lang="es-ES" sz="1100" dirty="0">
                <a:solidFill>
                  <a:srgbClr val="000000"/>
                </a:solidFill>
                <a:effectLst/>
                <a:latin typeface="Poppins" pitchFamily="2" charset="77"/>
                <a:ea typeface="Calibri" panose="020F0502020204030204" pitchFamily="34" charset="0"/>
              </a:rPr>
              <a:t>Discutamos lo que observó sobre lo siguiente: </a:t>
            </a:r>
            <a:endParaRPr lang="en-US" sz="1200" dirty="0">
              <a:effectLst/>
              <a:latin typeface="Calibri" panose="020F0502020204030204" pitchFamily="34" charset="0"/>
              <a:ea typeface="Calibri" panose="020F050202020403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Courier New" panose="02070309020205020404" pitchFamily="49" charset="0"/>
                <a:ea typeface="Courier New" panose="02070309020205020404" pitchFamily="49" charset="0"/>
                <a:cs typeface="Poppins" pitchFamily="2" charset="77"/>
              </a:rPr>
              <a:t>¿Qué mitos o estereotipos matemáticos pueden haber influenciado las experiencias de Chet?</a:t>
            </a:r>
            <a:endParaRPr lang="en-US" sz="1200" kern="1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Courier New" panose="02070309020205020404" pitchFamily="49" charset="0"/>
                <a:ea typeface="Courier New" panose="02070309020205020404" pitchFamily="49" charset="0"/>
                <a:cs typeface="Poppins" pitchFamily="2" charset="77"/>
              </a:rPr>
              <a:t>¿Qué experiencias pueden haber cambiado la actitud hacia la matemática de Chet?</a:t>
            </a:r>
            <a:endParaRPr lang="en-US" sz="1200" kern="1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Courier New" panose="02070309020205020404" pitchFamily="49" charset="0"/>
                <a:ea typeface="Courier New" panose="02070309020205020404" pitchFamily="49" charset="0"/>
                <a:cs typeface="Poppins" pitchFamily="2" charset="77"/>
              </a:rPr>
              <a:t>¿De qué manera la historia de Chet podría informar la forma en que usted aborda matemática temprana con los niños y las familias?</a:t>
            </a:r>
            <a:endParaRPr lang="en-US" sz="1200" kern="1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marR="0" lvl="0" indent="-342900">
              <a:lnSpc>
                <a:spcPts val="2400"/>
              </a:lnSpc>
              <a:buClr>
                <a:srgbClr val="000000"/>
              </a:buClr>
              <a:buFont typeface="Arial" panose="020B0604020202020204" pitchFamily="34" charset="0"/>
              <a:buChar char="●"/>
            </a:pPr>
            <a:r>
              <a:rPr lang="es-ES" sz="1100" kern="100" dirty="0">
                <a:solidFill>
                  <a:srgbClr val="000000"/>
                </a:solidFill>
                <a:effectLst/>
                <a:latin typeface="Noto Sans Symbols" pitchFamily="2" charset="0"/>
                <a:ea typeface="Noto Sans Symbols" pitchFamily="2" charset="0"/>
                <a:cs typeface="Poppins" pitchFamily="2" charset="77"/>
              </a:rPr>
              <a:t>[Utilice las Notas del facilitador que mejor se adapten a las necesidades de su grupo.]</a:t>
            </a:r>
            <a:endParaRPr lang="en-US" sz="1200" kern="100" dirty="0">
              <a:effectLst/>
              <a:latin typeface="Noto Sans Symbols" pitchFamily="2" charset="0"/>
              <a:ea typeface="Noto Sans Symbols" pitchFamily="2" charset="0"/>
              <a:cs typeface="Noto Sans Symbols" pitchFamily="2" charset="0"/>
            </a:endParaRPr>
          </a:p>
          <a:p>
            <a:pPr marL="342900" marR="0" lvl="0" indent="-342900">
              <a:lnSpc>
                <a:spcPts val="2400"/>
              </a:lnSpc>
              <a:buClr>
                <a:srgbClr val="000000"/>
              </a:buClr>
              <a:buFont typeface="Arial" panose="020B0604020202020204" pitchFamily="34" charset="0"/>
              <a:buChar char="●"/>
            </a:pPr>
            <a:r>
              <a:rPr lang="es-ES" sz="1100" kern="100" dirty="0">
                <a:solidFill>
                  <a:srgbClr val="000000"/>
                </a:solidFill>
                <a:effectLst/>
                <a:latin typeface="Noto Sans Symbols" pitchFamily="2" charset="0"/>
                <a:ea typeface="Noto Sans Symbols" pitchFamily="2" charset="0"/>
                <a:cs typeface="Poppins" pitchFamily="2" charset="77"/>
              </a:rPr>
              <a:t>[Después de la discusión:] Gracias por compartir. Este video destaca cómo las experiencias matemáticas cotidianas pueden ayudar a cambiar las actitudes hacia las matemáticas. Aquí tenemos algunas conclusiones del video:</a:t>
            </a:r>
            <a:endParaRPr lang="en-US" sz="1200" kern="100" dirty="0">
              <a:effectLst/>
              <a:latin typeface="Noto Sans Symbols" pitchFamily="2" charset="0"/>
              <a:ea typeface="Noto Sans Symbols" pitchFamily="2" charset="0"/>
              <a:cs typeface="Noto Sans Symbols" pitchFamily="2" charset="0"/>
            </a:endParaRPr>
          </a:p>
          <a:p>
            <a:pPr marL="742950" marR="0" lvl="1" indent="-285750">
              <a:lnSpc>
                <a:spcPts val="2400"/>
              </a:lnSpc>
              <a:buClr>
                <a:srgbClr val="000000"/>
              </a:buClr>
              <a:buFont typeface="Courier New" panose="02070309020205020404" pitchFamily="49" charset="0"/>
              <a:buChar char="o"/>
            </a:pPr>
            <a:r>
              <a:rPr lang="es-ES" sz="1100" kern="100" dirty="0">
                <a:solidFill>
                  <a:srgbClr val="000000"/>
                </a:solidFill>
                <a:effectLst/>
                <a:latin typeface="Courier New" panose="02070309020205020404" pitchFamily="49" charset="0"/>
                <a:ea typeface="Courier New" panose="02070309020205020404" pitchFamily="49" charset="0"/>
                <a:cs typeface="Poppins" pitchFamily="2" charset="77"/>
              </a:rPr>
              <a:t>Al principio del video, Chet llora y se siente ansioso y abrumado por las matemáticas. Se pregunta cómo enseñar matemáticas a su hijo cuando de niño no era bueno en eso. Puede haber sido influenciado por estereotipos sobre quién puede o no hacer matemáticas.</a:t>
            </a:r>
            <a:endParaRPr lang="en-US" sz="1200" kern="1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lnSpc>
                <a:spcPts val="2400"/>
              </a:lnSpc>
              <a:buClr>
                <a:srgbClr val="000000"/>
              </a:buClr>
              <a:buFont typeface="Courier New" panose="02070309020205020404" pitchFamily="49" charset="0"/>
              <a:buChar char="o"/>
            </a:pPr>
            <a:r>
              <a:rPr lang="es-ES" sz="1100" kern="100" dirty="0">
                <a:solidFill>
                  <a:srgbClr val="000000"/>
                </a:solidFill>
                <a:effectLst/>
                <a:latin typeface="Courier New" panose="02070309020205020404" pitchFamily="49" charset="0"/>
                <a:ea typeface="Courier New" panose="02070309020205020404" pitchFamily="49" charset="0"/>
                <a:cs typeface="Poppins" pitchFamily="2" charset="77"/>
              </a:rPr>
              <a:t>Más adelante en el video, Chet comparte más sentimientos positivos sobre las matemáticas. Se da cuenta de que las oportunidades de matemáticas están en todas partes: en casa, en la playa y en la calle. Utiliza el lenguaje de actitud de crecimiento para describir sus habilidades matemáticas. </a:t>
            </a:r>
            <a:endParaRPr lang="en-US" sz="1200" kern="1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buFont typeface="Courier New" panose="02070309020205020404" pitchFamily="49" charset="0"/>
              <a:buChar char="o"/>
            </a:pPr>
            <a:r>
              <a:rPr lang="es-ES" sz="1100" dirty="0">
                <a:solidFill>
                  <a:srgbClr val="000000"/>
                </a:solidFill>
                <a:effectLst/>
                <a:latin typeface="Poppins" pitchFamily="2" charset="77"/>
                <a:ea typeface="Times New Roman" panose="02020603050405020304" pitchFamily="18" charset="0"/>
                <a:cs typeface="Poppins" pitchFamily="2" charset="77"/>
              </a:rPr>
              <a:t>Al final del video, Chet se siente menos ansioso y más seguro sobre las matemáticas. Se llama a sí mismo un atleta de matemática o "</a:t>
            </a:r>
            <a:r>
              <a:rPr lang="es-ES" sz="1100" dirty="0" err="1">
                <a:solidFill>
                  <a:srgbClr val="000000"/>
                </a:solidFill>
                <a:effectLst/>
                <a:latin typeface="Poppins" pitchFamily="2" charset="77"/>
                <a:ea typeface="Times New Roman" panose="02020603050405020304" pitchFamily="18" charset="0"/>
                <a:cs typeface="Poppins" pitchFamily="2" charset="77"/>
              </a:rPr>
              <a:t>matleta</a:t>
            </a:r>
            <a:r>
              <a:rPr lang="es-ES" sz="1100" dirty="0">
                <a:solidFill>
                  <a:srgbClr val="000000"/>
                </a:solidFill>
                <a:effectLst/>
                <a:latin typeface="Poppins" pitchFamily="2" charset="77"/>
                <a:ea typeface="Times New Roman" panose="02020603050405020304" pitchFamily="18" charset="0"/>
                <a:cs typeface="Poppins" pitchFamily="2" charset="77"/>
              </a:rPr>
              <a:t>" y apoya a otras familias para ser menos temeroso de las matemáticas</a:t>
            </a:r>
            <a:r>
              <a:rPr lang="es-ES" sz="1100" dirty="0">
                <a:solidFill>
                  <a:srgbClr val="0F173D"/>
                </a:solidFill>
                <a:effectLst/>
                <a:latin typeface="Poppins" pitchFamily="2" charset="77"/>
                <a:ea typeface="Times New Roman" panose="02020603050405020304" pitchFamily="18" charset="0"/>
                <a:cs typeface="Poppins" pitchFamily="2" charset="77"/>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lnSpc>
                <a:spcPts val="2400"/>
              </a:lnSpc>
              <a:buFont typeface="Symbol" pitchFamily="2" charset="2"/>
              <a:buChar char=""/>
            </a:pPr>
            <a:r>
              <a:rPr lang="es-ES" sz="1100" dirty="0">
                <a:effectLst/>
                <a:latin typeface="Poppins" pitchFamily="2" charset="77"/>
                <a:ea typeface="Calibri" panose="020F0502020204030204" pitchFamily="34" charset="0"/>
              </a:rPr>
              <a:t>Ajuste la discusión en función del tamaño del grupo, la duración de la sesión y el formato, y las necesidades de los participantes.</a:t>
            </a:r>
            <a:endParaRPr lang="en-US" sz="1200" dirty="0">
              <a:effectLst/>
              <a:latin typeface="Calibri" panose="020F0502020204030204" pitchFamily="34" charset="0"/>
              <a:ea typeface="Calibri" panose="020F0502020204030204" pitchFamily="34" charset="0"/>
            </a:endParaRPr>
          </a:p>
          <a:p>
            <a:pPr marL="342900" marR="0" lvl="0" indent="-342900">
              <a:lnSpc>
                <a:spcPts val="2400"/>
              </a:lnSpc>
              <a:buClr>
                <a:srgbClr val="000000"/>
              </a:buClr>
              <a:buFont typeface="Arial" panose="020B0604020202020204" pitchFamily="34" charset="0"/>
              <a:buChar char="●"/>
            </a:pPr>
            <a:r>
              <a:rPr lang="es-ES" sz="1100" kern="100" dirty="0">
                <a:effectLst/>
                <a:latin typeface="Noto Sans Symbols" pitchFamily="2" charset="0"/>
                <a:ea typeface="Noto Sans Symbols" pitchFamily="2" charset="0"/>
                <a:cs typeface="Poppins" pitchFamily="2" charset="77"/>
              </a:rPr>
              <a:t>Considere las siguientes adaptaciones basadas en la duración de la sesión y el tamaño del grupo:</a:t>
            </a:r>
            <a:endParaRPr lang="en-US" sz="1200" kern="100" dirty="0">
              <a:effectLst/>
              <a:latin typeface="Noto Sans Symbols" pitchFamily="2" charset="0"/>
              <a:ea typeface="Noto Sans Symbols" pitchFamily="2" charset="0"/>
              <a:cs typeface="Noto Sans Symbols" pitchFamily="2" charset="0"/>
            </a:endParaRPr>
          </a:p>
          <a:p>
            <a:pPr marL="742950" marR="0" lvl="1" indent="-285750">
              <a:lnSpc>
                <a:spcPts val="2400"/>
              </a:lnSpc>
              <a:buClr>
                <a:srgbClr val="000000"/>
              </a:buClr>
              <a:buFont typeface="Courier New" panose="02070309020205020404" pitchFamily="49" charset="0"/>
              <a:buChar char="o"/>
            </a:pPr>
            <a:r>
              <a:rPr lang="es-ES" sz="1100" kern="100" dirty="0">
                <a:effectLst/>
                <a:latin typeface="Courier New" panose="02070309020205020404" pitchFamily="49" charset="0"/>
                <a:ea typeface="Courier New" panose="02070309020205020404" pitchFamily="49" charset="0"/>
                <a:cs typeface="Poppins" pitchFamily="2" charset="77"/>
              </a:rPr>
              <a:t>Para sesiones más cortas, asigne a cada mesa una de las preguntas para discutir. Luego, invite a las mesas a compartir lo que notaron con todo el grupo. Conecten las observaciones de los participantes y las principales conclusiones descritas en los puntos de discusión.</a:t>
            </a:r>
            <a:endParaRPr lang="en-US" sz="1200" kern="1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Poppins" pitchFamily="2" charset="77"/>
              </a:rPr>
              <a:t>Para sesiones más largas, ofrezca tiempo para que los participantes compartan sus observaciones en pares o en sus mesas. Luego, invite a cada mesa a compartir sus observaciones. Conecte las observaciones de los participantes y las principales conclusiones descritas en los puntos de discusión.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a:p>
        </p:txBody>
      </p:sp>
    </p:spTree>
    <p:extLst>
      <p:ext uri="{BB962C8B-B14F-4D97-AF65-F5344CB8AC3E}">
        <p14:creationId xmlns:p14="http://schemas.microsoft.com/office/powerpoint/2010/main" val="2953834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pPr>
            <a:r>
              <a:rPr lang="es-ES" sz="1800" b="1" kern="100" dirty="0">
                <a:solidFill>
                  <a:srgbClr val="000000"/>
                </a:solidFill>
                <a:effectLst/>
                <a:latin typeface="Poppins" pitchFamily="2" charset="77"/>
                <a:ea typeface="Calibri" panose="020F0502020204030204" pitchFamily="34" charset="0"/>
                <a:cs typeface="Arial" panose="020B0604020202020204" pitchFamily="34" charset="0"/>
              </a:rPr>
              <a:t>Temas de discusión</a:t>
            </a:r>
            <a:endParaRPr lang="en-US" sz="1800" kern="100" dirty="0">
              <a:effectLst/>
              <a:latin typeface="Poppins" pitchFamily="2" charset="77"/>
              <a:ea typeface="Calibri" panose="020F0502020204030204" pitchFamily="34" charset="0"/>
              <a:cs typeface="Arial" panose="020B060402020202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Es probable que los educadores y las familias ya involucren a los niños en las matemáticas como parte de las rutinas y actividades diarias. Al reconocer cómo las matemáticas están en todas partes y las matemáticas son para todos, pueden desarrollar su propia actitud positiva hacia las matemáticas y apoyar la actitud positiva hacia las matemáticas en otros, incluidos los niños.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Su actitud hacia la matemática influye en la cantidad de tiempo que pasa interactuando con los niños en matemáticas. También influye en los tipos de experiencias de aprendizaje de matemáticas que ofrece a los niños.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a:p>
        </p:txBody>
      </p:sp>
    </p:spTree>
    <p:extLst>
      <p:ext uri="{BB962C8B-B14F-4D97-AF65-F5344CB8AC3E}">
        <p14:creationId xmlns:p14="http://schemas.microsoft.com/office/powerpoint/2010/main" val="2794214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419" sz="1200" b="1" dirty="0">
                <a:effectLst/>
                <a:latin typeface="Calibri" panose="020F0502020204030204" pitchFamily="34" charset="0"/>
                <a:ea typeface="Calibri" panose="020F0502020204030204" pitchFamily="34" charset="0"/>
              </a:rPr>
              <a:t>Tiempo: </a:t>
            </a:r>
            <a:r>
              <a:rPr lang="es-419" sz="1200" dirty="0">
                <a:effectLst/>
                <a:latin typeface="Calibri" panose="020F0502020204030204" pitchFamily="34" charset="0"/>
                <a:ea typeface="Calibri" panose="020F0502020204030204" pitchFamily="34" charset="0"/>
              </a:rPr>
              <a:t>5–15 minutos (incluida la navegación por el sitio web)</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s-419" sz="1200" b="1" dirty="0">
                <a:solidFill>
                  <a:srgbClr val="000000"/>
                </a:solidFill>
                <a:effectLst/>
                <a:latin typeface="Calibri" panose="020F0502020204030204" pitchFamily="34" charset="0"/>
                <a:ea typeface="Calibri" panose="020F0502020204030204" pitchFamily="34" charset="0"/>
              </a:rPr>
              <a:t>Puntos de discusión</a:t>
            </a:r>
            <a:endParaRPr lang="en-US" sz="1200" dirty="0">
              <a:effectLst/>
              <a:latin typeface="Calibri" panose="020F0502020204030204" pitchFamily="34" charset="0"/>
              <a:ea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s-419" sz="1200" dirty="0">
                <a:solidFill>
                  <a:srgbClr val="000000"/>
                </a:solidFill>
                <a:effectLst/>
                <a:latin typeface="Calibri" panose="020F0502020204030204" pitchFamily="34" charset="0"/>
                <a:ea typeface="Calibri" panose="020F0502020204030204" pitchFamily="34" charset="0"/>
              </a:rPr>
              <a:t>El sitio web Count Play Explore [</a:t>
            </a:r>
            <a:r>
              <a:rPr lang="en-US" dirty="0">
                <a:solidFill>
                  <a:schemeClr val="tx2"/>
                </a:solidFill>
                <a:ea typeface="+mn-lt"/>
                <a:cs typeface="+mn-lt"/>
              </a:rPr>
              <a:t>https://</a:t>
            </a:r>
            <a:r>
              <a:rPr lang="en-US" sz="1200" dirty="0" err="1">
                <a:solidFill>
                  <a:schemeClr val="tx2"/>
                </a:solidFill>
                <a:ea typeface="+mn-lt"/>
                <a:cs typeface="+mn-lt"/>
              </a:rPr>
              <a:t>www.countplayexplore.org</a:t>
            </a:r>
            <a:r>
              <a:rPr lang="en-US" dirty="0">
                <a:solidFill>
                  <a:schemeClr val="tx2"/>
                </a:solidFill>
                <a:ea typeface="+mn-lt"/>
                <a:cs typeface="+mn-lt"/>
              </a:rPr>
              <a:t>/es</a:t>
            </a:r>
            <a:r>
              <a:rPr lang="en-US" sz="1200" dirty="0">
                <a:solidFill>
                  <a:schemeClr val="tx2"/>
                </a:solidFill>
                <a:effectLst/>
                <a:latin typeface="+mn-lt"/>
                <a:ea typeface="+mn-ea"/>
                <a:cs typeface="+mn-lt"/>
              </a:rPr>
              <a:t>]</a:t>
            </a:r>
            <a:r>
              <a:rPr lang="es-419" sz="1200" dirty="0">
                <a:solidFill>
                  <a:srgbClr val="000000"/>
                </a:solidFill>
                <a:effectLst/>
                <a:latin typeface="Calibri" panose="020F0502020204030204" pitchFamily="34" charset="0"/>
                <a:ea typeface="Calibri" panose="020F0502020204030204" pitchFamily="34" charset="0"/>
              </a:rPr>
              <a:t> ofrece recursos de aprendizaje de matemáticas temprana, en inglés y español, para niños y familias. Por ejemplo, incluye:</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s-419" sz="12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Vídeos "Estoy Listo" para las familias: Los vídeos proporcionan ejemplos lúdicos y divertidos para que las familias experimenten las matemáticas en sus rutinas y entornos cotidianos.</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s-419" sz="12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Descubrir las matemáticas: Guías de libros para familias y educadores para usar con los niños: Las guías de libros proporcionan estrategias sobre cómo implementar las matemáticas mientras se lee y proporcionan información sobre cómo apoyar los temas de matemáticas en las actividades y rutinas diarias. </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s-419" sz="12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Actividades de matemáticas: Las familias y los educadores pueden utilizar estas actividades con los niños desde el nacimiento hasta los ocho años. </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marR="0" lvl="0" indent="-342900">
              <a:spcBef>
                <a:spcPts val="0"/>
              </a:spcBef>
              <a:spcAft>
                <a:spcPts val="0"/>
              </a:spcAft>
              <a:buClr>
                <a:srgbClr val="000000"/>
              </a:buClr>
              <a:buFont typeface="Arial" panose="020B0604020202020204" pitchFamily="34" charset="0"/>
              <a:buChar char="●"/>
            </a:pPr>
            <a:r>
              <a:rPr lang="es-419" sz="1200" dirty="0">
                <a:solidFill>
                  <a:srgbClr val="000000"/>
                </a:solidFill>
                <a:effectLst/>
                <a:latin typeface="Noto Sans Symbols"/>
                <a:ea typeface="Noto Sans Symbols"/>
                <a:cs typeface="Noto Sans Symbols"/>
              </a:rPr>
              <a:t>También puede revisar el informe de investigación “</a:t>
            </a:r>
            <a:r>
              <a:rPr lang="es-419" sz="1200" dirty="0">
                <a:solidFill>
                  <a:srgbClr val="4472C4"/>
                </a:solidFill>
                <a:effectLst/>
                <a:latin typeface="Noto Sans Symbols"/>
                <a:ea typeface="Noto Sans Symbols"/>
                <a:cs typeface="Noto Sans Symbols"/>
              </a:rPr>
              <a:t>El desarrollo de las habilidades y conceptos aritméticos desde la infancia hasta los primeros años de la escuela</a:t>
            </a:r>
            <a:r>
              <a:rPr lang="es-419" sz="1200" dirty="0">
                <a:solidFill>
                  <a:srgbClr val="000000"/>
                </a:solidFill>
                <a:effectLst/>
                <a:latin typeface="Noto Sans Symbols"/>
                <a:ea typeface="Noto Sans Symbols"/>
                <a:cs typeface="Noto Sans Symbols"/>
              </a:rPr>
              <a:t>” [https://www.earlymathca.org/_files/ugd/77455d_d66bf5220825426dadbfe064e20775c7.pdf]. Ofrece información detallada sobre el importante papel de las familias en el desarrollo temprano de las matemáticas de los niños.</a:t>
            </a:r>
            <a:endParaRPr lang="en-US" sz="1200" dirty="0">
              <a:effectLst/>
              <a:latin typeface="Noto Sans Symbols"/>
              <a:ea typeface="Noto Sans Symbols"/>
              <a:cs typeface="Noto Sans Symbols"/>
            </a:endParaRPr>
          </a:p>
          <a:p>
            <a:pPr marL="342900" marR="0" lvl="0" indent="-342900">
              <a:spcBef>
                <a:spcPts val="0"/>
              </a:spcBef>
              <a:spcAft>
                <a:spcPts val="0"/>
              </a:spcAft>
              <a:buClr>
                <a:srgbClr val="000000"/>
              </a:buClr>
              <a:buFont typeface="Arial" panose="020B0604020202020204" pitchFamily="34" charset="0"/>
              <a:buChar char="●"/>
            </a:pPr>
            <a:r>
              <a:rPr lang="es-419" sz="1200" dirty="0">
                <a:solidFill>
                  <a:srgbClr val="000000"/>
                </a:solidFill>
                <a:effectLst/>
                <a:latin typeface="Noto Sans Symbols"/>
                <a:ea typeface="Noto Sans Symbols"/>
                <a:cs typeface="Noto Sans Symbols"/>
              </a:rPr>
              <a:t>Exploremos uno de estos recursos. Considere cómo podría usar este recurso en su trabajo en la próxima semana o mes.</a:t>
            </a:r>
            <a:endParaRPr lang="en-US" sz="1200" dirty="0">
              <a:effectLst/>
              <a:latin typeface="Noto Sans Symbols"/>
              <a:ea typeface="Noto Sans Symbols"/>
              <a:cs typeface="Noto Sans Symbols"/>
            </a:endParaRPr>
          </a:p>
          <a:p>
            <a:pPr marL="0" marR="0">
              <a:spcBef>
                <a:spcPts val="0"/>
              </a:spcBef>
              <a:spcAft>
                <a:spcPts val="0"/>
              </a:spcAft>
            </a:pPr>
            <a:r>
              <a:rPr lang="es-419" sz="1200" b="1" dirty="0">
                <a:solidFill>
                  <a:srgbClr val="000000"/>
                </a:solidFill>
                <a:effectLst/>
                <a:latin typeface="Calibri" panose="020F0502020204030204" pitchFamily="34" charset="0"/>
                <a:ea typeface="Calibri" panose="020F0502020204030204" pitchFamily="34" charset="0"/>
              </a:rPr>
              <a:t>Notas del facilitador</a:t>
            </a:r>
            <a:endParaRPr lang="en-US" sz="1200" dirty="0">
              <a:effectLst/>
              <a:latin typeface="Calibri" panose="020F0502020204030204" pitchFamily="34" charset="0"/>
              <a:ea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s-419" sz="1200" dirty="0">
                <a:solidFill>
                  <a:srgbClr val="000000"/>
                </a:solidFill>
                <a:effectLst/>
                <a:latin typeface="Noto Sans Symbols"/>
                <a:ea typeface="Noto Sans Symbols"/>
                <a:cs typeface="Noto Sans Symbols"/>
              </a:rPr>
              <a:t>Proporcione el sitio web. URL de Count Play Explore [</a:t>
            </a:r>
            <a:r>
              <a:rPr lang="en-US" dirty="0">
                <a:solidFill>
                  <a:schemeClr val="tx2"/>
                </a:solidFill>
                <a:ea typeface="+mn-lt"/>
                <a:cs typeface="+mn-lt"/>
              </a:rPr>
              <a:t>https://</a:t>
            </a:r>
            <a:r>
              <a:rPr lang="en-US" sz="1200" dirty="0" err="1">
                <a:solidFill>
                  <a:schemeClr val="tx2"/>
                </a:solidFill>
                <a:ea typeface="+mn-lt"/>
                <a:cs typeface="+mn-lt"/>
              </a:rPr>
              <a:t>www.countplayexplore.org</a:t>
            </a:r>
            <a:r>
              <a:rPr lang="en-US" dirty="0">
                <a:solidFill>
                  <a:schemeClr val="tx2"/>
                </a:solidFill>
                <a:ea typeface="+mn-lt"/>
                <a:cs typeface="+mn-lt"/>
              </a:rPr>
              <a:t>/es</a:t>
            </a:r>
            <a:r>
              <a:rPr lang="en-US" sz="1200" dirty="0">
                <a:solidFill>
                  <a:schemeClr val="tx2"/>
                </a:solidFill>
                <a:effectLst/>
                <a:latin typeface="+mn-lt"/>
                <a:ea typeface="+mn-ea"/>
                <a:cs typeface="+mn-cs"/>
              </a:rPr>
              <a:t>]</a:t>
            </a:r>
            <a:r>
              <a:rPr lang="es-419" sz="1200" dirty="0">
                <a:solidFill>
                  <a:srgbClr val="000000"/>
                </a:solidFill>
                <a:effectLst/>
                <a:latin typeface="Noto Sans Symbols"/>
                <a:ea typeface="Noto Sans Symbols"/>
                <a:cs typeface="Noto Sans Symbols"/>
              </a:rPr>
              <a:t>.</a:t>
            </a:r>
            <a:endParaRPr lang="en-US" sz="1200" dirty="0">
              <a:effectLst/>
              <a:latin typeface="Noto Sans Symbols"/>
              <a:ea typeface="Noto Sans Symbols"/>
              <a:cs typeface="Noto Sans Symbol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s-419" sz="1200" dirty="0">
                <a:solidFill>
                  <a:srgbClr val="222222"/>
                </a:solidFill>
                <a:effectLst/>
                <a:latin typeface="Noto Sans Symbols"/>
                <a:ea typeface="Noto Sans Symbols"/>
                <a:cs typeface="Noto Sans Symbols"/>
              </a:rPr>
              <a:t>Navegue por el sitio web Count Play Explore [</a:t>
            </a:r>
            <a:r>
              <a:rPr lang="en-US" dirty="0">
                <a:solidFill>
                  <a:schemeClr val="tx2"/>
                </a:solidFill>
                <a:ea typeface="+mn-lt"/>
                <a:cs typeface="+mn-lt"/>
              </a:rPr>
              <a:t>https://</a:t>
            </a:r>
            <a:r>
              <a:rPr lang="en-US" sz="1200" dirty="0" err="1">
                <a:solidFill>
                  <a:schemeClr val="tx2"/>
                </a:solidFill>
                <a:ea typeface="+mn-lt"/>
                <a:cs typeface="+mn-lt"/>
              </a:rPr>
              <a:t>www.countplayexplore.org</a:t>
            </a:r>
            <a:r>
              <a:rPr lang="en-US" dirty="0">
                <a:solidFill>
                  <a:schemeClr val="tx2"/>
                </a:solidFill>
                <a:ea typeface="+mn-lt"/>
                <a:cs typeface="+mn-lt"/>
              </a:rPr>
              <a:t>/es</a:t>
            </a:r>
            <a:r>
              <a:rPr lang="en-US" sz="1200" dirty="0">
                <a:solidFill>
                  <a:schemeClr val="tx2"/>
                </a:solidFill>
                <a:effectLst/>
                <a:latin typeface="+mn-lt"/>
                <a:ea typeface="+mn-ea"/>
                <a:cs typeface="+mn-cs"/>
              </a:rPr>
              <a:t>] </a:t>
            </a:r>
            <a:r>
              <a:rPr lang="es-419" sz="1200" dirty="0">
                <a:solidFill>
                  <a:srgbClr val="222222"/>
                </a:solidFill>
                <a:effectLst/>
                <a:latin typeface="Noto Sans Symbols"/>
                <a:ea typeface="Noto Sans Symbols"/>
                <a:cs typeface="Noto Sans Symbols"/>
              </a:rPr>
              <a:t>para mostrar a los participantes cómo pueden seleccionar un libro y acceder a las Guías de descubrimiento de libros de matemáticas y actividades relacionadas. Puede invitar a los participantes a compartir con las familias cómo podrían usar estos materiales.</a:t>
            </a:r>
            <a:endParaRPr lang="en-US" sz="1200" dirty="0">
              <a:effectLst/>
              <a:latin typeface="Noto Sans Symbols"/>
              <a:ea typeface="Noto Sans Symbols"/>
              <a:cs typeface="Noto Sans Symbols"/>
            </a:endParaRPr>
          </a:p>
          <a:p>
            <a:pPr marL="342900" marR="0" lvl="0" indent="-342900">
              <a:spcBef>
                <a:spcPts val="0"/>
              </a:spcBef>
              <a:spcAft>
                <a:spcPts val="0"/>
              </a:spcAft>
              <a:buClr>
                <a:srgbClr val="000000"/>
              </a:buClr>
              <a:buFont typeface="Arial" panose="020B0604020202020204" pitchFamily="34" charset="0"/>
              <a:buChar char="●"/>
            </a:pPr>
            <a:r>
              <a:rPr lang="es-419" sz="1200" dirty="0">
                <a:solidFill>
                  <a:srgbClr val="000000"/>
                </a:solidFill>
                <a:effectLst/>
                <a:latin typeface="Noto Sans Symbols"/>
                <a:ea typeface="Noto Sans Symbols"/>
                <a:cs typeface="Noto Sans Symbols"/>
              </a:rPr>
              <a:t>Considere leer el informe de investigación “</a:t>
            </a:r>
            <a:r>
              <a:rPr lang="es-419" sz="1200" dirty="0">
                <a:solidFill>
                  <a:srgbClr val="4472C4"/>
                </a:solidFill>
                <a:effectLst/>
                <a:latin typeface="Noto Sans Symbols"/>
                <a:ea typeface="Noto Sans Symbols"/>
                <a:cs typeface="Noto Sans Symbols"/>
              </a:rPr>
              <a:t>Engaging Families in Early Math</a:t>
            </a:r>
            <a:r>
              <a:rPr lang="es-419" sz="1200" dirty="0">
                <a:solidFill>
                  <a:srgbClr val="000000"/>
                </a:solidFill>
                <a:effectLst/>
                <a:latin typeface="Noto Sans Symbols"/>
                <a:ea typeface="Noto Sans Symbols"/>
                <a:cs typeface="Noto Sans Symbols"/>
              </a:rPr>
              <a:t>” ("</a:t>
            </a:r>
            <a:r>
              <a:rPr lang="es-419" sz="1200" dirty="0">
                <a:effectLst/>
                <a:latin typeface="Noto Sans Symbols"/>
                <a:ea typeface="Noto Sans Symbols"/>
                <a:cs typeface="Noto Sans Symbols"/>
              </a:rPr>
              <a:t>Involucrar a las familias en la matemática tempran</a:t>
            </a:r>
            <a:r>
              <a:rPr lang="es-419" sz="1200" dirty="0">
                <a:solidFill>
                  <a:srgbClr val="000000"/>
                </a:solidFill>
                <a:effectLst/>
                <a:latin typeface="Noto Sans Symbols"/>
                <a:ea typeface="Noto Sans Symbols"/>
                <a:cs typeface="Noto Sans Symbols"/>
              </a:rPr>
              <a:t>") antes de la sesión. El resumen proporciona información útil que puede compartir con los participantes sobre el importante papel de las familias en el desarrollo temprano de las matemáticas </a:t>
            </a:r>
            <a:endParaRPr lang="en-US" sz="1200" dirty="0">
              <a:effectLst/>
              <a:latin typeface="Noto Sans Symbols"/>
              <a:ea typeface="Noto Sans Symbols"/>
              <a:cs typeface="Noto Sans Symbols"/>
            </a:endParaRPr>
          </a:p>
          <a:p>
            <a:pPr marL="342900" marR="0" lvl="0" indent="-342900">
              <a:spcBef>
                <a:spcPts val="0"/>
              </a:spcBef>
              <a:spcAft>
                <a:spcPts val="0"/>
              </a:spcAft>
              <a:buClr>
                <a:srgbClr val="000000"/>
              </a:buClr>
              <a:buFont typeface="Arial" panose="020B0604020202020204" pitchFamily="34" charset="0"/>
              <a:buChar char="●"/>
            </a:pPr>
            <a:r>
              <a:rPr lang="es-419" sz="1200" dirty="0">
                <a:effectLst/>
                <a:latin typeface="Noto Sans Symbols"/>
                <a:ea typeface="Noto Sans Symbols"/>
                <a:cs typeface="Noto Sans Symbols"/>
              </a:rPr>
              <a:t>Considere las siguientes adaptaciones basadas en la duración de la sesión y el tamaño del grupo:</a:t>
            </a:r>
            <a:endParaRPr lang="en-US" sz="1200" dirty="0">
              <a:effectLst/>
              <a:latin typeface="Noto Sans Symbols"/>
              <a:ea typeface="Noto Sans Symbols"/>
              <a:cs typeface="Noto Sans Symbols"/>
            </a:endParaRPr>
          </a:p>
          <a:p>
            <a:pPr marL="742950" marR="0" lvl="1" indent="-285750">
              <a:spcBef>
                <a:spcPts val="0"/>
              </a:spcBef>
              <a:spcAft>
                <a:spcPts val="0"/>
              </a:spcAft>
              <a:buFont typeface="Courier New" panose="02070309020205020404" pitchFamily="49" charset="0"/>
              <a:buChar char="o"/>
            </a:pPr>
            <a:r>
              <a:rPr lang="es-419" sz="1200" dirty="0">
                <a:effectLst/>
                <a:latin typeface="Courier New" panose="02070309020205020404" pitchFamily="49" charset="0"/>
                <a:ea typeface="Courier New" panose="02070309020205020404" pitchFamily="49" charset="0"/>
                <a:cs typeface="Courier New" panose="02070309020205020404" pitchFamily="49" charset="0"/>
              </a:rPr>
              <a:t>Para sesiones más cortas, considere proporcionar a los educadores algo de tiempo para explorar uno de los recursos. En parejas o grupos pequeños, invítelos a compartir lo que exploraron y cómo podrían usar este recurso en la próxima semana o mes. Luego, anime a algunos participantes a compartir sus ideas con todo el grupo.</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s-419" sz="1200" dirty="0">
                <a:effectLst/>
                <a:latin typeface="Courier New" panose="02070309020205020404" pitchFamily="49" charset="0"/>
                <a:ea typeface="Courier New" panose="02070309020205020404" pitchFamily="49" charset="0"/>
                <a:cs typeface="Courier New" panose="02070309020205020404" pitchFamily="49" charset="0"/>
              </a:rPr>
              <a:t>Para sesiones más largas, considere proporcionar a los educadores el informe de investigación. Divida el informe en secciones. Invite a cada mesa a revisar una sección. Luego, permita que tiempo para que cada mesa comparta puntos clave de cada sección con el grupo grande</a:t>
            </a:r>
            <a:r>
              <a:rPr lang="es-419" sz="12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a:p>
        </p:txBody>
      </p:sp>
    </p:spTree>
    <p:extLst>
      <p:ext uri="{BB962C8B-B14F-4D97-AF65-F5344CB8AC3E}">
        <p14:creationId xmlns:p14="http://schemas.microsoft.com/office/powerpoint/2010/main" val="1736923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2CE17-5EB1-3A11-D18E-764BDF714F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9A4D2-7A14-480D-20A2-BC0FCCD918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584ED0-E48E-EA83-3D58-A5D693F9BC53}"/>
              </a:ext>
            </a:extLst>
          </p:cNvPr>
          <p:cNvSpPr>
            <a:spLocks noGrp="1"/>
          </p:cNvSpPr>
          <p:nvPr>
            <p:ph type="body" idx="1"/>
          </p:nvPr>
        </p:nvSpPr>
        <p:spPr/>
        <p:txBody>
          <a:bodyPr/>
          <a:lstStyle/>
          <a:p>
            <a:pPr marL="0" marR="0">
              <a:spcBef>
                <a:spcPts val="600"/>
              </a:spcBef>
              <a:spcAft>
                <a:spcPts val="600"/>
              </a:spcAft>
            </a:pPr>
            <a:r>
              <a:rPr lang="es-ES" sz="1800" b="1" kern="1200" dirty="0">
                <a:solidFill>
                  <a:srgbClr val="0F173D"/>
                </a:solidFill>
                <a:effectLst/>
                <a:latin typeface="Poppins" pitchFamily="2" charset="77"/>
                <a:ea typeface="+mn-ea"/>
                <a:cs typeface="Calibri" panose="020F0502020204030204" pitchFamily="34" charset="0"/>
              </a:rPr>
              <a:t>Tiempo:</a:t>
            </a:r>
            <a:r>
              <a:rPr lang="es-ES" sz="1800" kern="100" dirty="0">
                <a:solidFill>
                  <a:srgbClr val="0F173D"/>
                </a:solidFill>
                <a:effectLst/>
                <a:latin typeface="Poppins" pitchFamily="2" charset="77"/>
                <a:ea typeface="Calibri" panose="020F0502020204030204" pitchFamily="34" charset="0"/>
                <a:cs typeface="Arial" panose="020B0604020202020204" pitchFamily="34" charset="0"/>
              </a:rPr>
              <a:t> 5–10 minutos</a:t>
            </a:r>
            <a:endParaRPr lang="en-US" sz="18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Materiales:</a:t>
            </a:r>
            <a:r>
              <a:rPr lang="es-ES" sz="1800" b="0" u="sng" kern="1200" dirty="0">
                <a:solidFill>
                  <a:srgbClr val="0000FF"/>
                </a:solidFill>
                <a:effectLst/>
                <a:latin typeface="Poppins" pitchFamily="2" charset="77"/>
                <a:ea typeface="+mn-ea"/>
                <a:cs typeface="Calibri" panose="020F0502020204030204" pitchFamily="34" charset="0"/>
              </a:rPr>
              <a:t> </a:t>
            </a:r>
            <a:r>
              <a:rPr lang="es-ES" sz="1800" b="0" u="sng" kern="1200" dirty="0">
                <a:solidFill>
                  <a:srgbClr val="000000"/>
                </a:solidFill>
                <a:effectLst/>
                <a:latin typeface="Poppins" pitchFamily="2" charset="77"/>
                <a:ea typeface="+mn-ea"/>
                <a:cs typeface="Calibri" panose="020F0502020204030204" pitchFamily="34" charset="0"/>
              </a:rPr>
              <a:t>El</a:t>
            </a:r>
            <a:r>
              <a:rPr lang="es-ES" sz="1800" b="0" u="sng" kern="1200" dirty="0">
                <a:solidFill>
                  <a:srgbClr val="0000FF"/>
                </a:solidFill>
                <a:effectLst/>
                <a:latin typeface="Poppins" pitchFamily="2" charset="77"/>
                <a:ea typeface="+mn-ea"/>
                <a:cs typeface="Calibri" panose="020F0502020204030204" pitchFamily="34" charset="0"/>
              </a:rPr>
              <a:t> </a:t>
            </a:r>
            <a:r>
              <a:rPr lang="es-ES" sz="1800" b="0" kern="1200" dirty="0">
                <a:solidFill>
                  <a:srgbClr val="0F173D"/>
                </a:solidFill>
                <a:effectLst/>
                <a:latin typeface="Poppins" pitchFamily="2" charset="77"/>
                <a:ea typeface="+mn-ea"/>
                <a:cs typeface="Calibri" panose="020F0502020204030204" pitchFamily="34" charset="0"/>
              </a:rPr>
              <a:t>folleto </a:t>
            </a:r>
            <a:r>
              <a:rPr lang="es-ES" sz="1800" b="1" kern="1200" dirty="0">
                <a:solidFill>
                  <a:srgbClr val="0F173D"/>
                </a:solidFill>
                <a:effectLst/>
                <a:latin typeface="Poppins" pitchFamily="2" charset="77"/>
                <a:ea typeface="+mn-ea"/>
                <a:cs typeface="Calibri" panose="020F0502020204030204" pitchFamily="34" charset="0"/>
              </a:rPr>
              <a:t>Estimada Matemáticas</a:t>
            </a:r>
            <a:r>
              <a:rPr lang="es-ES" sz="1800" b="0" kern="1200" dirty="0">
                <a:solidFill>
                  <a:srgbClr val="0F173D"/>
                </a:solidFill>
                <a:effectLst/>
                <a:latin typeface="Poppins" pitchFamily="2" charset="77"/>
                <a:ea typeface="+mn-ea"/>
                <a:cs typeface="Calibri" panose="020F0502020204030204" pitchFamily="34" charset="0"/>
              </a:rPr>
              <a:t>, papel, plumas</a:t>
            </a:r>
            <a:endParaRPr lang="en-US" sz="18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Temas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En esta sesión, exploramos nuestra propia actitud hacia la matemática. También discutimos por qué importan las actitudes hacia la matemática, las estrategias para promover </a:t>
            </a:r>
            <a:r>
              <a:rPr lang="es-ES" sz="1800" u="sng" dirty="0">
                <a:solidFill>
                  <a:srgbClr val="0F173D"/>
                </a:solidFill>
                <a:effectLst/>
                <a:latin typeface="Poppins" pitchFamily="2" charset="77"/>
                <a:ea typeface="Times New Roman" panose="02020603050405020304" pitchFamily="18" charset="0"/>
                <a:cs typeface="Calibri" panose="020F0502020204030204" pitchFamily="34" charset="0"/>
              </a:rPr>
              <a:t>las actitudes positivas hacia la matemática </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y las formas de apoyar a los niños a desarrollar actitudes positivas hacia la matemática.</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Tómese unos minutos para pensar en nuestra sesión. Ahora, saque el folleto Estimada Matemáticas. [Consulte el folleto con las instrucciones para la actividad.]</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Vamos a centrarnos en la tercera y última parte de la carta, sus metas de actitud hacia la matemática. [Espere de tres a cinco minutos para que los participantes terminen sus cartas de matemáticas.]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Con un compañero, comparta algo que hará como resultado de esta sesión. [Espere de tres a cinco minutos para que los participantes compartan con los socios.]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Gracias por su tiempo, atención y participación. Espero que esta sesión haya tenido un impacto positivo en su actitud hacia la matemática y haya ofrecido algunas ideas sobre cómo promover la actitud positiva de otros hacia las matemáticas.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Notas del facilitador</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Antes de su sesión, revise cuidadosamente el folleto y prepare los materiales necesarios. Si los participantes comenzaron a redactar sus cartas en las Partes 1 y 2, continúe con las cartas ahora.</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Ajuste la discusión de cierre en función del tamaño del grupo, la duración de la sesión y el formato, y las necesidades de los participantes.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Para sesiones más largas, invite a los participantes a discutir sus metas en grupos pequeños. Luego, considere discutir la cuarta pregunta en la sección "Reflexionar y Discutir" del folleto: (4) De cara al futuro, ¿cuáles son algunas formas en las que mantendrá o fortalecerá su actitud positiva en matemáticas? Ofrezca tiempo para que algunos participantes compartan sus metas con todo el grupo.</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AD4901A-4A64-0EA1-44CB-F365EEE7D044}"/>
              </a:ext>
            </a:extLst>
          </p:cNvPr>
          <p:cNvSpPr>
            <a:spLocks noGrp="1"/>
          </p:cNvSpPr>
          <p:nvPr>
            <p:ph type="sldNum" sz="quarter" idx="5"/>
          </p:nvPr>
        </p:nvSpPr>
        <p:spPr/>
        <p:txBody>
          <a:bodyPr/>
          <a:lstStyle/>
          <a:p>
            <a:fld id="{896399F6-6299-4610-B81F-5B1794C45A33}" type="slidenum">
              <a:rPr lang="en-US" smtClean="0"/>
              <a:t>28</a:t>
            </a:fld>
            <a:endParaRPr lang="en-US"/>
          </a:p>
        </p:txBody>
      </p:sp>
    </p:spTree>
    <p:extLst>
      <p:ext uri="{BB962C8B-B14F-4D97-AF65-F5344CB8AC3E}">
        <p14:creationId xmlns:p14="http://schemas.microsoft.com/office/powerpoint/2010/main" val="1681946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Temas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Primero, discutiremos cómo nuestros sentimientos y pensamientos sobre la matemática se desarrollan temprano en la vida y por qué son importantes.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Luego, exploraremos estrategias para promover una actitud positiva hacia la matemática. Por ejemplo, participaremos en una actividad de matemática lúdica y practicaremos el uso de un lenguaje de actitud de crecimiento para expresar nuestros sentimientos y pensamientos sobre la matemática. También nos centraremos en cómo nuestra actitud hacia la matemática puede afectar la forma en que otros se sienten y piensan acerca de las matemáticas.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Notas del facilitador</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00000"/>
                </a:solidFill>
                <a:effectLst/>
                <a:latin typeface="Poppins" pitchFamily="2" charset="77"/>
                <a:ea typeface="Times New Roman" panose="02020603050405020304" pitchFamily="18" charset="0"/>
                <a:cs typeface="Calibri" panose="020F0502020204030204" pitchFamily="34" charset="0"/>
              </a:rPr>
              <a:t>Ajuste el contenido de las diapositivas y los puntos de conversación para reflejar los temas de la sesión y las necesidades de los participantes</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3878014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s-ES" sz="1800" b="1" kern="100" dirty="0">
                <a:solidFill>
                  <a:srgbClr val="0F173D"/>
                </a:solidFill>
                <a:effectLst/>
                <a:latin typeface="Poppins" pitchFamily="2" charset="77"/>
                <a:ea typeface="Calibri" panose="020F0502020204030204" pitchFamily="34" charset="0"/>
                <a:cs typeface="Arial" panose="020B0604020202020204" pitchFamily="34" charset="0"/>
              </a:rPr>
              <a:t>Tiempo:</a:t>
            </a:r>
            <a:r>
              <a:rPr lang="es-ES" sz="1800" kern="100" dirty="0">
                <a:solidFill>
                  <a:srgbClr val="0F173D"/>
                </a:solidFill>
                <a:effectLst/>
                <a:latin typeface="Poppins" pitchFamily="2" charset="77"/>
                <a:ea typeface="Calibri" panose="020F0502020204030204" pitchFamily="34" charset="0"/>
                <a:cs typeface="Arial" panose="020B0604020202020204" pitchFamily="34" charset="0"/>
              </a:rPr>
              <a:t> 5–10 minutos</a:t>
            </a:r>
            <a:endParaRPr lang="en-US" sz="18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pPr>
            <a:r>
              <a:rPr lang="es-ES" sz="1800" b="1" kern="100" dirty="0">
                <a:solidFill>
                  <a:srgbClr val="0F173D"/>
                </a:solidFill>
                <a:effectLst/>
                <a:latin typeface="Poppins" pitchFamily="2" charset="77"/>
                <a:ea typeface="Calibri" panose="020F0502020204030204" pitchFamily="34" charset="0"/>
                <a:cs typeface="Arial" panose="020B0604020202020204" pitchFamily="34" charset="0"/>
              </a:rPr>
              <a:t>Materiales:</a:t>
            </a:r>
            <a:r>
              <a:rPr lang="es-ES" sz="1800" kern="100" dirty="0">
                <a:solidFill>
                  <a:srgbClr val="0F173D"/>
                </a:solidFill>
                <a:effectLst/>
                <a:latin typeface="Poppins" pitchFamily="2" charset="77"/>
                <a:ea typeface="Calibri" panose="020F0502020204030204" pitchFamily="34" charset="0"/>
                <a:cs typeface="Arial" panose="020B0604020202020204" pitchFamily="34" charset="0"/>
              </a:rPr>
              <a:t> El folleto </a:t>
            </a:r>
            <a:r>
              <a:rPr lang="es-ES" sz="1800" b="1" kern="100" dirty="0">
                <a:solidFill>
                  <a:srgbClr val="0F173D"/>
                </a:solidFill>
                <a:effectLst/>
                <a:latin typeface="Poppins" pitchFamily="2" charset="77"/>
                <a:ea typeface="Calibri" panose="020F0502020204030204" pitchFamily="34" charset="0"/>
                <a:cs typeface="Arial" panose="020B0604020202020204" pitchFamily="34" charset="0"/>
              </a:rPr>
              <a:t>Estimada Matemáticas</a:t>
            </a:r>
            <a:r>
              <a:rPr lang="es-ES" sz="1800" kern="100" dirty="0">
                <a:solidFill>
                  <a:srgbClr val="0F173D"/>
                </a:solidFill>
                <a:effectLst/>
                <a:latin typeface="Poppins" pitchFamily="2" charset="77"/>
                <a:ea typeface="Calibri" panose="020F0502020204030204" pitchFamily="34" charset="0"/>
                <a:cs typeface="Arial" panose="020B0604020202020204" pitchFamily="34" charset="0"/>
              </a:rPr>
              <a:t>, papel, plumas</a:t>
            </a:r>
            <a:endParaRPr lang="en-US" sz="18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Temas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Saque el folleto </a:t>
            </a:r>
            <a:r>
              <a:rPr lang="es-ES" sz="1800" b="1" dirty="0">
                <a:solidFill>
                  <a:srgbClr val="0F173D"/>
                </a:solidFill>
                <a:effectLst/>
                <a:latin typeface="Poppins" pitchFamily="2" charset="77"/>
                <a:ea typeface="Times New Roman" panose="02020603050405020304" pitchFamily="18" charset="0"/>
                <a:cs typeface="Calibri" panose="020F0502020204030204" pitchFamily="34" charset="0"/>
              </a:rPr>
              <a:t>Estimada Matemáticas</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 [Consulte el folleto para las instrucciones de la actividad.]</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Durante nuestro tiempo juntos, vamos a redactar una carta "a las matemáticas". Ahora mismo, concéntrese en la primera parte de la carta, que trata sobre sus experiencias en el pasado con la matemática.</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Notas del facilitador	</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Antes de su sesión, revise cuidadosamente el folleto y prepare los materiales necesarios. Los participantes también trabajarán en sus cartas a las matemáticas en diapositivas posteriores.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Para sesiones más largas, invite a los participantes a trabajar en la primera parte de la carta. Luego, considere discutir la primera pregunta en la sección "Reflexionar y discutir" del folleto: (1) ¿Cuáles son sus primeros recuerdos de matemáticas?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4052387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Temas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00000"/>
                </a:solidFill>
                <a:effectLst/>
                <a:latin typeface="Poppins" pitchFamily="2" charset="77"/>
                <a:ea typeface="Times New Roman" panose="02020603050405020304" pitchFamily="18" charset="0"/>
                <a:cs typeface="Calibri" panose="020F0502020204030204" pitchFamily="34" charset="0"/>
              </a:rPr>
              <a:t>La reflexión intencional sobre sus sentimientos y pensamientos acerca de la matemática puede promover un aprendizaje impactante y significativo para usted, otros adultos y niños. Para esta primera parte de nuestra sesión, vamos a profundizar en nuestros propios pensamientos y sentimientos sobre la matemática</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3757330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Temas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Todo el mundo tiene una actitud hacia la matemática. Las actitudes hacia las matemáticas se componen de</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b="1" dirty="0">
                <a:solidFill>
                  <a:srgbClr val="000000"/>
                </a:solidFill>
                <a:effectLst/>
                <a:latin typeface="Poppins" pitchFamily="2" charset="77"/>
                <a:ea typeface="Times New Roman" panose="02020603050405020304" pitchFamily="18" charset="0"/>
                <a:cs typeface="Calibri" panose="020F0502020204030204" pitchFamily="34" charset="0"/>
              </a:rPr>
              <a:t>Actitudes hacia la matemática</a:t>
            </a:r>
            <a:r>
              <a:rPr lang="es-ES" sz="1100" b="1"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Cómo se siente alguien respecto a las matemáticas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b="1" dirty="0">
                <a:solidFill>
                  <a:srgbClr val="000000"/>
                </a:solidFill>
                <a:effectLst/>
                <a:latin typeface="Poppins" pitchFamily="2" charset="77"/>
                <a:ea typeface="Times New Roman" panose="02020603050405020304" pitchFamily="18" charset="0"/>
                <a:cs typeface="Calibri" panose="020F0502020204030204" pitchFamily="34" charset="0"/>
              </a:rPr>
              <a:t>Creencias sobre la matemática</a:t>
            </a:r>
            <a:r>
              <a:rPr lang="es-ES" sz="1100" b="1"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Lo que alguien piensa de su propia capacidad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matemática o la capacidad matemática de los demás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	</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¡Las actitudes hacia las matemáticas importan! Este principio es clave para el enfoque </a:t>
            </a:r>
            <a:r>
              <a:rPr lang="en-US" sz="1100" dirty="0">
                <a:solidFill>
                  <a:srgbClr val="000000"/>
                </a:solidFill>
                <a:effectLst/>
                <a:latin typeface="Poppins" pitchFamily="2" charset="77"/>
                <a:ea typeface="Times New Roman" panose="02020603050405020304" pitchFamily="18" charset="0"/>
                <a:cs typeface="Calibri" panose="020F0502020204030204" pitchFamily="34" charset="0"/>
              </a:rPr>
              <a:t>Count Play Explore</a:t>
            </a: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 del aprendizaje profesional</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1412736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Temas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Su actitud hacia la matemática está formada por su entorno y experiencias vividas. Desde el nacimiento, es probable que haya experimentado la matemática a través de rutinas diarias, juegos o actividades de matemáticas en el hogar y la escuela. Es posible que haya recibido mensajes de otros, directa o indirectamente, sobre cómo se sienten y piensan acerca de la matemática.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Sus primeros recuerdos de matemáticas pueden incluir:</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éxito, emoción y crecimiento</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experiencias con adultos a quienes les encantaba las matemáticas</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fracaso, miedo y vergüenza</a:t>
            </a:r>
            <a:endParaRPr lang="en-US" sz="1200" kern="100" dirty="0">
              <a:solidFill>
                <a:srgbClr val="000000"/>
              </a:solidFill>
              <a:effectLst/>
              <a:latin typeface="Poppins" pitchFamily="2" charset="77"/>
              <a:ea typeface="Calibri" panose="020F0502020204030204" pitchFamily="34" charset="0"/>
              <a:cs typeface="Arial" panose="020B0604020202020204" pitchFamily="34" charset="0"/>
            </a:endParaRPr>
          </a:p>
          <a:p>
            <a:pPr marL="742950" marR="0" lvl="1" indent="-285750">
              <a:lnSpc>
                <a:spcPts val="2400"/>
              </a:lnSpc>
              <a:buFont typeface="Courier New" panose="02070309020205020404" pitchFamily="49" charset="0"/>
              <a:buChar char="o"/>
            </a:pP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experiencias con adultos que se sentían ansiosos o poco entusiastas acerca de las matemáticas</a:t>
            </a:r>
            <a:endParaRPr lang="en-US" sz="1200" kern="100" dirty="0">
              <a:effectLst/>
              <a:latin typeface="Poppins" pitchFamily="2" charset="77"/>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1918678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Temas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La investigación muestra que la actitud hacia la matemática de los adultos juega un papel importante en las primeras experiencias matemáticas de los niños.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lnSpc>
                <a:spcPts val="2400"/>
              </a:lnSpc>
              <a:buFont typeface="Courier New" panose="02070309020205020404" pitchFamily="49" charset="0"/>
              <a:buChar char="o"/>
            </a:pPr>
            <a:r>
              <a:rPr lang="es-ES" sz="1100" b="1" kern="100" dirty="0">
                <a:solidFill>
                  <a:srgbClr val="000000"/>
                </a:solidFill>
                <a:effectLst/>
                <a:latin typeface="Poppins" pitchFamily="2" charset="77"/>
                <a:ea typeface="Calibri" panose="020F0502020204030204" pitchFamily="34" charset="0"/>
                <a:cs typeface="Arial" panose="020B0604020202020204" pitchFamily="34" charset="0"/>
              </a:rPr>
              <a:t>Valor de las matemáticas</a:t>
            </a: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 Los adultos que son más conscientes de la importancia de las matemáticas en la primera infancia tienden a pasar más tiempo de matemáticas con los niños </a:t>
            </a:r>
            <a:r>
              <a:rPr lang="en-US" sz="1100" kern="100" dirty="0">
                <a:solidFill>
                  <a:srgbClr val="000000"/>
                </a:solidFill>
                <a:effectLst/>
                <a:latin typeface="Poppins" pitchFamily="2" charset="77"/>
                <a:ea typeface="Calibri" panose="020F0502020204030204" pitchFamily="34" charset="0"/>
                <a:cs typeface="Arial" panose="020B0604020202020204" pitchFamily="34" charset="0"/>
              </a:rPr>
              <a:t>(</a:t>
            </a:r>
            <a:r>
              <a:rPr lang="en-US" sz="1100" kern="100" dirty="0" err="1">
                <a:effectLst/>
                <a:latin typeface="Poppins" pitchFamily="2" charset="77"/>
                <a:ea typeface="Calibri" panose="020F0502020204030204" pitchFamily="34" charset="0"/>
                <a:cs typeface="Arial" panose="020B0604020202020204" pitchFamily="34" charset="0"/>
              </a:rPr>
              <a:t>Sonnenschein</a:t>
            </a:r>
            <a:r>
              <a:rPr lang="en-US" sz="1100" kern="100" dirty="0">
                <a:effectLst/>
                <a:latin typeface="Poppins" pitchFamily="2" charset="77"/>
                <a:ea typeface="Calibri" panose="020F0502020204030204" pitchFamily="34" charset="0"/>
                <a:cs typeface="Arial" panose="020B0604020202020204" pitchFamily="34" charset="0"/>
              </a:rPr>
              <a:t> et al., 2012).</a:t>
            </a:r>
            <a:endParaRPr lang="en-US" sz="1200" kern="100" dirty="0">
              <a:effectLst/>
              <a:latin typeface="Poppins" pitchFamily="2" charset="77"/>
              <a:ea typeface="Calibri" panose="020F0502020204030204" pitchFamily="34" charset="0"/>
              <a:cs typeface="Arial" panose="020B0604020202020204" pitchFamily="34" charset="0"/>
            </a:endParaRPr>
          </a:p>
          <a:p>
            <a:pPr marL="742950" marR="0" lvl="1" indent="-285750">
              <a:lnSpc>
                <a:spcPts val="2400"/>
              </a:lnSpc>
              <a:buFont typeface="Courier New" panose="02070309020205020404" pitchFamily="49" charset="0"/>
              <a:buChar char="o"/>
            </a:pPr>
            <a:r>
              <a:rPr lang="es-ES" sz="1100" b="1" kern="100" dirty="0">
                <a:solidFill>
                  <a:srgbClr val="000000"/>
                </a:solidFill>
                <a:effectLst/>
                <a:latin typeface="Poppins" pitchFamily="2" charset="77"/>
                <a:ea typeface="Calibri" panose="020F0502020204030204" pitchFamily="34" charset="0"/>
                <a:cs typeface="Arial" panose="020B0604020202020204" pitchFamily="34" charset="0"/>
              </a:rPr>
              <a:t>Actitudes y creencias sobre las matemáticas</a:t>
            </a:r>
            <a:r>
              <a:rPr lang="es-ES" sz="1100" kern="100" dirty="0">
                <a:solidFill>
                  <a:srgbClr val="000000"/>
                </a:solidFill>
                <a:effectLst/>
                <a:latin typeface="Poppins" pitchFamily="2" charset="77"/>
                <a:ea typeface="Calibri" panose="020F0502020204030204" pitchFamily="34" charset="0"/>
                <a:cs typeface="Arial" panose="020B0604020202020204" pitchFamily="34" charset="0"/>
              </a:rPr>
              <a:t>: Los adultos que tienen más sentimientos y creencias positivas hacia las matemáticas pueden apoyar a los niños a desarrollar también sentimientos y creencias positivas hacia las matemáticas </a:t>
            </a:r>
            <a:r>
              <a:rPr lang="en-US" sz="1100" kern="100" dirty="0">
                <a:effectLst/>
                <a:latin typeface="Poppins" pitchFamily="2" charset="77"/>
                <a:ea typeface="Calibri" panose="020F0502020204030204" pitchFamily="34" charset="0"/>
                <a:cs typeface="Arial" panose="020B0604020202020204" pitchFamily="34" charset="0"/>
              </a:rPr>
              <a:t>(</a:t>
            </a:r>
            <a:r>
              <a:rPr lang="en-US" sz="1100" kern="100" dirty="0" err="1">
                <a:effectLst/>
                <a:latin typeface="Poppins" pitchFamily="2" charset="77"/>
                <a:ea typeface="Calibri" panose="020F0502020204030204" pitchFamily="34" charset="0"/>
                <a:cs typeface="Arial" panose="020B0604020202020204" pitchFamily="34" charset="0"/>
              </a:rPr>
              <a:t>Beilock</a:t>
            </a:r>
            <a:r>
              <a:rPr lang="en-US" sz="1100" kern="100" dirty="0">
                <a:effectLst/>
                <a:latin typeface="Poppins" pitchFamily="2" charset="77"/>
                <a:ea typeface="Calibri" panose="020F0502020204030204" pitchFamily="34" charset="0"/>
                <a:cs typeface="Arial" panose="020B0604020202020204" pitchFamily="34" charset="0"/>
              </a:rPr>
              <a:t> et al., 2010; </a:t>
            </a:r>
            <a:r>
              <a:rPr lang="en-US" sz="1100" kern="100" dirty="0" err="1">
                <a:effectLst/>
                <a:latin typeface="Poppins" pitchFamily="2" charset="77"/>
                <a:ea typeface="Calibri" panose="020F0502020204030204" pitchFamily="34" charset="0"/>
                <a:cs typeface="Arial" panose="020B0604020202020204" pitchFamily="34" charset="0"/>
              </a:rPr>
              <a:t>Boaler</a:t>
            </a:r>
            <a:r>
              <a:rPr lang="en-US" sz="1100" kern="100" dirty="0">
                <a:effectLst/>
                <a:latin typeface="Poppins" pitchFamily="2" charset="77"/>
                <a:ea typeface="Calibri" panose="020F0502020204030204" pitchFamily="34" charset="0"/>
                <a:cs typeface="Arial" panose="020B0604020202020204" pitchFamily="34" charset="0"/>
              </a:rPr>
              <a:t>, 2015).</a:t>
            </a:r>
            <a:endParaRPr lang="en-US" sz="1200" kern="100" dirty="0">
              <a:effectLst/>
              <a:latin typeface="Poppins" pitchFamily="2" charset="77"/>
              <a:ea typeface="Calibri" panose="020F0502020204030204" pitchFamily="34" charset="0"/>
              <a:cs typeface="Arial" panose="020B060402020202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Cuando los adultos usan un lenguaje positivo sobre matemáticas, envían el mensaje de que las matemáticas son para todos. Las matemáticas son para todos los niños, independientemente de su origen, sexo, raza, cultura, etnia, capacidad, idioma o estatus socioeconómico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Boaler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2015).</a:t>
            </a:r>
          </a:p>
          <a:p>
            <a:pPr marL="0" marR="0">
              <a:lnSpc>
                <a:spcPts val="2400"/>
              </a:lnSpc>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 </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¡Las matemáticas son para todos! Este principio también es clave para el enfoque de aprendizaje profesional </a:t>
            </a:r>
            <a:r>
              <a:rPr lang="en-US" sz="1100" dirty="0">
                <a:solidFill>
                  <a:srgbClr val="000000"/>
                </a:solidFill>
                <a:effectLst/>
                <a:latin typeface="Poppins" pitchFamily="2" charset="77"/>
                <a:ea typeface="Times New Roman" panose="02020603050405020304" pitchFamily="18" charset="0"/>
                <a:cs typeface="Calibri" panose="020F0502020204030204" pitchFamily="34" charset="0"/>
              </a:rPr>
              <a:t>Count Play Explore</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s-ES" sz="1800" b="1" kern="100"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800" kern="100" dirty="0">
                <a:solidFill>
                  <a:srgbClr val="000000"/>
                </a:solidFill>
                <a:effectLst/>
                <a:latin typeface="Poppins" pitchFamily="2" charset="77"/>
                <a:ea typeface="Calibri" panose="020F0502020204030204" pitchFamily="34" charset="0"/>
                <a:cs typeface="Arial" panose="020B0604020202020204" pitchFamily="34" charset="0"/>
              </a:rPr>
              <a:t>8–15 minutos </a:t>
            </a:r>
            <a:r>
              <a:rPr lang="es-ES" sz="1800" kern="100" dirty="0">
                <a:solidFill>
                  <a:srgbClr val="0F173D"/>
                </a:solidFill>
                <a:effectLst/>
                <a:latin typeface="Poppins" pitchFamily="2" charset="77"/>
                <a:ea typeface="Calibri" panose="020F0502020204030204" pitchFamily="34" charset="0"/>
                <a:cs typeface="Arial" panose="020B0604020202020204" pitchFamily="34" charset="0"/>
              </a:rPr>
              <a:t>(incluyendo la discusión sobre la siguiente diapositiva)</a:t>
            </a:r>
            <a:endParaRPr lang="en-US" sz="18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pPr>
            <a:r>
              <a:rPr lang="es-ES" sz="1800" b="1" kern="100"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800" kern="100" dirty="0">
                <a:solidFill>
                  <a:srgbClr val="0F173D"/>
                </a:solidFill>
                <a:effectLst/>
                <a:latin typeface="Poppins" pitchFamily="2" charset="77"/>
                <a:ea typeface="Calibri" panose="020F0502020204030204" pitchFamily="34" charset="0"/>
                <a:cs typeface="Arial" panose="020B0604020202020204" pitchFamily="34" charset="0"/>
              </a:rPr>
              <a:t>Enlace al video: </a:t>
            </a:r>
            <a:endParaRPr lang="en-US" sz="18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342900" marR="0" lvl="0" indent="-342900">
              <a:lnSpc>
                <a:spcPts val="2400"/>
              </a:lnSpc>
              <a:buFont typeface="Symbol" pitchFamily="2" charset="2"/>
              <a:buChar char=""/>
            </a:pPr>
            <a:r>
              <a:rPr lang="es-ES" sz="1800" u="sng" dirty="0">
                <a:solidFill>
                  <a:srgbClr val="0000FF"/>
                </a:solidFill>
                <a:effectLst/>
                <a:latin typeface="Poppins" pitchFamily="2" charset="77"/>
                <a:ea typeface="Calibri" panose="020F0502020204030204" pitchFamily="34" charset="0"/>
                <a:hlinkClick r:id="rId3"/>
              </a:rPr>
              <a:t>Memorias matemáticas de los maestros</a:t>
            </a:r>
            <a:r>
              <a:rPr lang="es-ES" sz="1800" u="sng" dirty="0">
                <a:solidFill>
                  <a:srgbClr val="0000FF"/>
                </a:solidFill>
                <a:effectLst/>
                <a:latin typeface="Poppins" pitchFamily="2" charset="77"/>
                <a:ea typeface="Calibri" panose="020F0502020204030204" pitchFamily="34" charset="0"/>
              </a:rPr>
              <a:t> [https://</a:t>
            </a:r>
            <a:r>
              <a:rPr lang="es-ES" sz="1800" u="sng" dirty="0" err="1">
                <a:solidFill>
                  <a:srgbClr val="0000FF"/>
                </a:solidFill>
                <a:effectLst/>
                <a:latin typeface="Poppins" pitchFamily="2" charset="77"/>
                <a:ea typeface="Calibri" panose="020F0502020204030204" pitchFamily="34" charset="0"/>
              </a:rPr>
              <a:t>youtu.be</a:t>
            </a:r>
            <a:r>
              <a:rPr lang="es-ES" sz="1800" u="sng" dirty="0">
                <a:solidFill>
                  <a:srgbClr val="0000FF"/>
                </a:solidFill>
                <a:effectLst/>
                <a:latin typeface="Poppins" pitchFamily="2" charset="77"/>
                <a:ea typeface="Calibri" panose="020F0502020204030204" pitchFamily="34" charset="0"/>
              </a:rPr>
              <a:t>/gYlNZq0eT1Y?feature=</a:t>
            </a:r>
            <a:r>
              <a:rPr lang="es-ES" sz="1800" u="sng" dirty="0" err="1">
                <a:solidFill>
                  <a:srgbClr val="0000FF"/>
                </a:solidFill>
                <a:effectLst/>
                <a:latin typeface="Poppins" pitchFamily="2" charset="77"/>
                <a:ea typeface="Calibri" panose="020F0502020204030204" pitchFamily="34" charset="0"/>
              </a:rPr>
              <a:t>shared</a:t>
            </a:r>
            <a:r>
              <a:rPr lang="es-ES" sz="1800" u="sng" dirty="0">
                <a:solidFill>
                  <a:srgbClr val="0000FF"/>
                </a:solidFill>
                <a:effectLst/>
                <a:latin typeface="Poppins" pitchFamily="2" charset="77"/>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342900" marR="0" lvl="0" indent="-342900">
              <a:lnSpc>
                <a:spcPts val="2400"/>
              </a:lnSpc>
              <a:buFont typeface="Symbol" pitchFamily="2" charset="2"/>
              <a:buChar char=""/>
            </a:pPr>
            <a:r>
              <a:rPr lang="es-ES" sz="1800" u="sng" dirty="0">
                <a:solidFill>
                  <a:srgbClr val="0000FF"/>
                </a:solidFill>
                <a:effectLst/>
                <a:latin typeface="Poppins" pitchFamily="2" charset="77"/>
                <a:ea typeface="Calibri" panose="020F0502020204030204" pitchFamily="34" charset="0"/>
                <a:hlinkClick r:id="rId4"/>
              </a:rPr>
              <a:t>Memorias matemáticas de los maestros – Versión AD</a:t>
            </a:r>
            <a:r>
              <a:rPr lang="es-ES" sz="1800" u="sng" dirty="0">
                <a:solidFill>
                  <a:srgbClr val="0000FF"/>
                </a:solidFill>
                <a:effectLst/>
                <a:latin typeface="Poppins" pitchFamily="2" charset="77"/>
                <a:ea typeface="Calibri" panose="020F0502020204030204" pitchFamily="34" charset="0"/>
              </a:rPr>
              <a:t> [https://</a:t>
            </a:r>
            <a:r>
              <a:rPr lang="es-ES" sz="1800" u="sng" dirty="0" err="1">
                <a:solidFill>
                  <a:srgbClr val="0000FF"/>
                </a:solidFill>
                <a:effectLst/>
                <a:latin typeface="Poppins" pitchFamily="2" charset="77"/>
                <a:ea typeface="Calibri" panose="020F0502020204030204" pitchFamily="34" charset="0"/>
              </a:rPr>
              <a:t>www.youtube.com</a:t>
            </a:r>
            <a:r>
              <a:rPr lang="es-ES" sz="1800" u="sng" dirty="0">
                <a:solidFill>
                  <a:srgbClr val="0000FF"/>
                </a:solidFill>
                <a:effectLst/>
                <a:latin typeface="Poppins" pitchFamily="2" charset="77"/>
                <a:ea typeface="Calibri" panose="020F0502020204030204" pitchFamily="34" charset="0"/>
              </a:rPr>
              <a:t>/</a:t>
            </a:r>
            <a:r>
              <a:rPr lang="es-ES" sz="1800" u="sng" dirty="0" err="1">
                <a:solidFill>
                  <a:srgbClr val="0000FF"/>
                </a:solidFill>
                <a:effectLst/>
                <a:latin typeface="Poppins" pitchFamily="2" charset="77"/>
                <a:ea typeface="Calibri" panose="020F0502020204030204" pitchFamily="34" charset="0"/>
              </a:rPr>
              <a:t>watch?v</a:t>
            </a:r>
            <a:r>
              <a:rPr lang="es-ES" sz="1800" u="sng" dirty="0">
                <a:solidFill>
                  <a:srgbClr val="0000FF"/>
                </a:solidFill>
                <a:effectLst/>
                <a:latin typeface="Poppins" pitchFamily="2" charset="77"/>
                <a:ea typeface="Calibri" panose="020F0502020204030204" pitchFamily="34" charset="0"/>
              </a:rPr>
              <a:t>=-yjDVKm59LE&amp;t=0s]</a:t>
            </a:r>
            <a:endParaRPr lang="en-US" sz="1800" dirty="0">
              <a:effectLst/>
              <a:latin typeface="Calibri" panose="020F0502020204030204" pitchFamily="34" charset="0"/>
              <a:ea typeface="Calibri" panose="020F0502020204030204" pitchFamily="34" charset="0"/>
            </a:endParaRPr>
          </a:p>
          <a:p>
            <a:pPr marL="0" marR="0">
              <a:lnSpc>
                <a:spcPts val="2400"/>
              </a:lnSpc>
              <a:spcBef>
                <a:spcPts val="600"/>
              </a:spcBef>
            </a:pPr>
            <a:r>
              <a:rPr lang="es-ES" sz="1800" b="1" kern="1200" dirty="0">
                <a:solidFill>
                  <a:srgbClr val="0F173D"/>
                </a:solidFill>
                <a:effectLst/>
                <a:latin typeface="Poppins" pitchFamily="2" charset="77"/>
                <a:ea typeface="+mn-ea"/>
                <a:cs typeface="Calibri" panose="020F0502020204030204" pitchFamily="34" charset="0"/>
              </a:rPr>
              <a:t>Temas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00000"/>
                </a:solidFill>
                <a:effectLst/>
                <a:latin typeface="Poppins" pitchFamily="2" charset="77"/>
                <a:ea typeface="Times New Roman" panose="02020603050405020304" pitchFamily="18" charset="0"/>
                <a:cs typeface="Calibri" panose="020F0502020204030204" pitchFamily="34" charset="0"/>
              </a:rPr>
              <a:t>Veamos un video sobre los recuerdos de matemáticas de dos profesionales de la primera infancia. Después del video, haremos conexiones con nuestros sentimientos y pensamientos sobre matemáticas. También exploraremos cómo nuestras actitudes hacia matemáticas se desarrollan muy temprano en la vida y por qué son importantes para nuestro trabajo con los niños y las familias</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pPr>
            <a:r>
              <a:rPr lang="es-ES" sz="1800" b="1" kern="100" dirty="0">
                <a:effectLst/>
                <a:latin typeface="Poppins" pitchFamily="2" charset="77"/>
                <a:ea typeface="Calibri" panose="020F0502020204030204" pitchFamily="34" charset="0"/>
                <a:cs typeface="Arial" panose="020B0604020202020204" pitchFamily="34" charset="0"/>
              </a:rPr>
              <a:t>Notas del facilitador</a:t>
            </a:r>
            <a:endParaRPr lang="en-US" sz="1800" kern="100" dirty="0">
              <a:effectLst/>
              <a:latin typeface="Poppins" pitchFamily="2" charset="77"/>
              <a:ea typeface="Calibri" panose="020F0502020204030204" pitchFamily="34" charset="0"/>
              <a:cs typeface="Arial" panose="020B0604020202020204" pitchFamily="34" charset="0"/>
            </a:endParaRPr>
          </a:p>
          <a:p>
            <a:pPr marL="342900" marR="0" lvl="0" indent="-342900">
              <a:buFont typeface="Symbol" pitchFamily="2" charset="2"/>
              <a:buChar char=""/>
            </a:pPr>
            <a:r>
              <a:rPr lang="es-ES" sz="1800" u="sng" dirty="0">
                <a:solidFill>
                  <a:srgbClr val="0F173D"/>
                </a:solidFill>
                <a:effectLst/>
                <a:latin typeface="Poppins" pitchFamily="2" charset="77"/>
                <a:ea typeface="Times New Roman" panose="02020603050405020304" pitchFamily="18" charset="0"/>
                <a:cs typeface="Calibri" panose="020F0502020204030204" pitchFamily="34" charset="0"/>
              </a:rPr>
              <a:t>Para sesiones más cortas, puede omitir esta actividad.</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Para sesiones más largas, invite a los participantes a discutir el video con los compañeros primero y luego en grupos pequeños. Por último, invite a los participantes a compartir sus observaciones con todo el grupo.</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880479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25826" y="0"/>
            <a:ext cx="6653191"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F0E330FB-5C6E-0610-7EB4-51FE605DC39E}"/>
              </a:ext>
            </a:extLst>
          </p:cNvPr>
          <p:cNvSpPr/>
          <p:nvPr userDrawn="1"/>
        </p:nvSpPr>
        <p:spPr>
          <a:xfrm>
            <a:off x="-371956" y="0"/>
            <a:ext cx="2875797" cy="603504"/>
          </a:xfrm>
          <a:prstGeom prst="parallelogram">
            <a:avLst/>
          </a:prstGeom>
          <a:solidFill>
            <a:schemeClr val="accent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pic>
        <p:nvPicPr>
          <p:cNvPr id="6" name="Picture 5">
            <a:extLst>
              <a:ext uri="{FF2B5EF4-FFF2-40B4-BE49-F238E27FC236}">
                <a16:creationId xmlns:a16="http://schemas.microsoft.com/office/drawing/2014/main" id="{53CE4823-5CD0-3A64-9835-A4105CFCD4A6}"/>
              </a:ext>
            </a:extLst>
          </p:cNvPr>
          <p:cNvPicPr>
            <a:picLocks noChangeAspect="1"/>
          </p:cNvPicPr>
          <p:nvPr userDrawn="1"/>
        </p:nvPicPr>
        <p:blipFill>
          <a:blip r:embed="rId2">
            <a:extLst>
              <a:ext uri="{28A0092B-C50C-407E-A947-70E740481C1C}">
                <a14:useLocalDpi xmlns:a14="http://schemas.microsoft.com/office/drawing/2010/main" val="0"/>
              </a:ext>
            </a:extLst>
          </a:blip>
          <a:srcRect l="16141" t="18" r="22599" b="-18"/>
          <a:stretch/>
        </p:blipFill>
        <p:spPr>
          <a:xfrm>
            <a:off x="5880100" y="-1403"/>
            <a:ext cx="6311900" cy="6856218"/>
          </a:xfrm>
          <a:prstGeom prst="rect">
            <a:avLst/>
          </a:prstGeom>
        </p:spPr>
      </p:pic>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6"/>
                </a:solidFill>
                <a:latin typeface="Montserrat" pitchFamily="2" charset="77"/>
              </a:defRPr>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38269" y="94785"/>
            <a:ext cx="2529606" cy="507831"/>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_tradnl" sz="1500" noProof="0" dirty="0">
                <a:solidFill>
                  <a:schemeClr val="bg1"/>
                </a:solidFill>
              </a:rPr>
              <a:t>Temas de matemáticas temprana</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_tradnl" sz="1500" noProof="0" dirty="0">
                <a:solidFill>
                  <a:schemeClr val="bg1"/>
                </a:solidFill>
              </a:rPr>
              <a:t>Geometría</a:t>
            </a:r>
          </a:p>
        </p:txBody>
      </p:sp>
      <p:pic>
        <p:nvPicPr>
          <p:cNvPr id="5" name="Graphic 4">
            <a:extLst>
              <a:ext uri="{FF2B5EF4-FFF2-40B4-BE49-F238E27FC236}">
                <a16:creationId xmlns:a16="http://schemas.microsoft.com/office/drawing/2014/main" id="{9D981BB9-9C93-DFFE-2A76-F453E1501E7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33191" y="94785"/>
            <a:ext cx="482421" cy="422118"/>
          </a:xfrm>
          <a:prstGeom prst="rect">
            <a:avLst/>
          </a:prstGeom>
        </p:spPr>
      </p:pic>
      <p:pic>
        <p:nvPicPr>
          <p:cNvPr id="9" name="Picture 8" descr="A black background with orange and pink text&#10;&#10;Description automatically generated">
            <a:extLst>
              <a:ext uri="{FF2B5EF4-FFF2-40B4-BE49-F238E27FC236}">
                <a16:creationId xmlns:a16="http://schemas.microsoft.com/office/drawing/2014/main" id="{D6937514-51E5-4B42-CD15-973AFA1B242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8655" y="6293706"/>
            <a:ext cx="2069095" cy="406536"/>
          </a:xfrm>
          <a:prstGeom prst="rect">
            <a:avLst/>
          </a:prstGeom>
        </p:spPr>
      </p:pic>
    </p:spTree>
    <p:extLst>
      <p:ext uri="{BB962C8B-B14F-4D97-AF65-F5344CB8AC3E}">
        <p14:creationId xmlns:p14="http://schemas.microsoft.com/office/powerpoint/2010/main" val="2990982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4"/>
            <a:ext cx="4697819" cy="2361650"/>
          </a:xfrm>
        </p:spPr>
        <p:txBody>
          <a:bodyPr/>
          <a:lstStyle>
            <a:lvl1pPr marL="0" indent="0">
              <a:buClr>
                <a:schemeClr val="accent6"/>
              </a:buClr>
              <a:buFontTx/>
              <a:buNone/>
              <a:defRPr>
                <a:latin typeface="Montserrat" pitchFamily="2" charset="77"/>
              </a:defRPr>
            </a:lvl1pPr>
            <a:lvl2pPr marL="457200" indent="0">
              <a:buClr>
                <a:schemeClr val="accent6"/>
              </a:buClr>
              <a:buFontTx/>
              <a:buNone/>
              <a:defRPr>
                <a:latin typeface="Montserrat" pitchFamily="2" charset="77"/>
              </a:defRPr>
            </a:lvl2pPr>
            <a:lvl3pPr marL="914400" indent="0">
              <a:buClr>
                <a:schemeClr val="accent6"/>
              </a:buClr>
              <a:buFontTx/>
              <a:buNone/>
              <a:defRPr>
                <a:latin typeface="Montserrat" pitchFamily="2" charset="77"/>
              </a:defRPr>
            </a:lvl3pPr>
            <a:lvl4pPr marL="1371600" indent="0">
              <a:buClr>
                <a:schemeClr val="accent6"/>
              </a:buClr>
              <a:buFontTx/>
              <a:buNone/>
              <a:defRPr>
                <a:latin typeface="Montserrat" pitchFamily="2" charset="77"/>
              </a:defRPr>
            </a:lvl4pPr>
            <a:lvl5pPr marL="1828800" indent="0">
              <a:buClr>
                <a:schemeClr val="accent6"/>
              </a:buClr>
              <a:buFontTx/>
              <a:buNone/>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492949" y="1324303"/>
            <a:ext cx="4749210" cy="2560125"/>
          </a:xfrm>
        </p:spPr>
        <p:txBody>
          <a:bodyPr/>
          <a:lstStyle>
            <a:lvl1pPr marL="0" indent="0">
              <a:buClr>
                <a:schemeClr val="accent6"/>
              </a:buClr>
              <a:buFontTx/>
              <a:buNone/>
              <a:defRPr>
                <a:latin typeface="Montserrat" pitchFamily="2" charset="77"/>
              </a:defRPr>
            </a:lvl1pPr>
            <a:lvl2pPr marL="457200" indent="0">
              <a:buClr>
                <a:schemeClr val="accent6"/>
              </a:buClr>
              <a:buFontTx/>
              <a:buNone/>
              <a:defRPr>
                <a:latin typeface="Montserrat" pitchFamily="2" charset="77"/>
              </a:defRPr>
            </a:lvl2pPr>
            <a:lvl3pPr marL="914400" indent="0">
              <a:buClr>
                <a:schemeClr val="accent6"/>
              </a:buClr>
              <a:buFontTx/>
              <a:buNone/>
              <a:defRPr>
                <a:latin typeface="Montserrat" pitchFamily="2" charset="77"/>
              </a:defRPr>
            </a:lvl3pPr>
            <a:lvl4pPr marL="1371600" indent="0">
              <a:buClr>
                <a:schemeClr val="accent6"/>
              </a:buClr>
              <a:buFontTx/>
              <a:buNone/>
              <a:defRPr>
                <a:latin typeface="Montserrat" pitchFamily="2" charset="77"/>
              </a:defRPr>
            </a:lvl4pPr>
            <a:lvl5pPr marL="1828800" indent="0">
              <a:buClr>
                <a:schemeClr val="accent6"/>
              </a:buClr>
              <a:buFontTx/>
              <a:buNone/>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sp>
        <p:nvSpPr>
          <p:cNvPr id="6" name="Slide Number Placeholder 3">
            <a:extLst>
              <a:ext uri="{FF2B5EF4-FFF2-40B4-BE49-F238E27FC236}">
                <a16:creationId xmlns:a16="http://schemas.microsoft.com/office/drawing/2014/main" id="{327A29F8-8B35-7DFB-5D61-9BC7D9822107}"/>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6"/>
                </a:solidFill>
              </a:defRPr>
            </a:lvl1pPr>
          </a:lstStyle>
          <a:p>
            <a:fld id="{8B512919-B088-4E12-9038-722E97F79378}" type="slidenum">
              <a:rPr lang="en-US" smtClean="0"/>
              <a:pPr/>
              <a:t>‹#›</a:t>
            </a:fld>
            <a:endParaRPr lang="en-US"/>
          </a:p>
        </p:txBody>
      </p:sp>
      <p:pic>
        <p:nvPicPr>
          <p:cNvPr id="5" name="Picture 4" descr="A black background with orange and pink text&#10;&#10;Description automatically generated">
            <a:extLst>
              <a:ext uri="{FF2B5EF4-FFF2-40B4-BE49-F238E27FC236}">
                <a16:creationId xmlns:a16="http://schemas.microsoft.com/office/drawing/2014/main" id="{2DF9A554-31BF-4B94-2BBA-261CC019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405676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4795345" cy="2529240"/>
          </a:xfrm>
        </p:spPr>
        <p:txBody>
          <a:bodyPr/>
          <a:lstStyle>
            <a:lvl1pPr marL="0" indent="0">
              <a:buClr>
                <a:schemeClr val="accent6"/>
              </a:buClr>
              <a:buFontTx/>
              <a:buNone/>
              <a:defRPr>
                <a:latin typeface="Montserrat" pitchFamily="2" charset="77"/>
              </a:defRPr>
            </a:lvl1pPr>
            <a:lvl2pPr marL="457200" indent="0">
              <a:buClr>
                <a:schemeClr val="accent6"/>
              </a:buClr>
              <a:buFontTx/>
              <a:buNone/>
              <a:defRPr>
                <a:latin typeface="Montserrat" pitchFamily="2" charset="77"/>
              </a:defRPr>
            </a:lvl2pPr>
            <a:lvl3pPr marL="914400" indent="0">
              <a:buClr>
                <a:schemeClr val="accent6"/>
              </a:buClr>
              <a:buFontTx/>
              <a:buNone/>
              <a:defRPr>
                <a:latin typeface="Montserrat" pitchFamily="2" charset="77"/>
              </a:defRPr>
            </a:lvl3pPr>
            <a:lvl4pPr marL="1371600" indent="0">
              <a:buClr>
                <a:schemeClr val="accent6"/>
              </a:buClr>
              <a:buFontTx/>
              <a:buNone/>
              <a:defRPr>
                <a:latin typeface="Montserrat" pitchFamily="2" charset="77"/>
              </a:defRPr>
            </a:lvl4pPr>
            <a:lvl5pPr marL="1828800" indent="0">
              <a:buClr>
                <a:schemeClr val="accent6"/>
              </a:buClr>
              <a:buFontTx/>
              <a:buNone/>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7053945" y="1618593"/>
            <a:ext cx="4596771" cy="2234950"/>
          </a:xfrm>
        </p:spPr>
        <p:txBody>
          <a:bodyPr/>
          <a:lstStyle>
            <a:lvl1pPr marL="0" indent="0">
              <a:buClr>
                <a:schemeClr val="accent6"/>
              </a:buClr>
              <a:buFontTx/>
              <a:buNone/>
              <a:defRPr>
                <a:latin typeface="Montserrat" pitchFamily="2" charset="77"/>
              </a:defRPr>
            </a:lvl1pPr>
            <a:lvl2pPr marL="457200" indent="0">
              <a:buClr>
                <a:schemeClr val="accent6"/>
              </a:buClr>
              <a:buFontTx/>
              <a:buNone/>
              <a:defRPr>
                <a:latin typeface="Montserrat" pitchFamily="2" charset="77"/>
              </a:defRPr>
            </a:lvl2pPr>
            <a:lvl3pPr marL="914400" indent="0">
              <a:buClr>
                <a:schemeClr val="accent6"/>
              </a:buClr>
              <a:buFontTx/>
              <a:buNone/>
              <a:defRPr>
                <a:latin typeface="Montserrat" pitchFamily="2" charset="77"/>
              </a:defRPr>
            </a:lvl3pPr>
            <a:lvl4pPr marL="1371600" indent="0">
              <a:buClr>
                <a:schemeClr val="accent6"/>
              </a:buClr>
              <a:buFontTx/>
              <a:buNone/>
              <a:defRPr>
                <a:latin typeface="Montserrat" pitchFamily="2" charset="77"/>
              </a:defRPr>
            </a:lvl4pPr>
            <a:lvl5pPr marL="1828800" indent="0">
              <a:buClr>
                <a:schemeClr val="accent6"/>
              </a:buClr>
              <a:buFontTx/>
              <a:buNone/>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sp>
        <p:nvSpPr>
          <p:cNvPr id="6" name="Slide Number Placeholder 3">
            <a:extLst>
              <a:ext uri="{FF2B5EF4-FFF2-40B4-BE49-F238E27FC236}">
                <a16:creationId xmlns:a16="http://schemas.microsoft.com/office/drawing/2014/main" id="{327A29F8-8B35-7DFB-5D61-9BC7D9822107}"/>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6"/>
                </a:solidFill>
              </a:defRPr>
            </a:lvl1pPr>
          </a:lstStyle>
          <a:p>
            <a:fld id="{8B512919-B088-4E12-9038-722E97F79378}" type="slidenum">
              <a:rPr lang="en-US" smtClean="0"/>
              <a:pPr/>
              <a:t>‹#›</a:t>
            </a:fld>
            <a:endParaRPr lang="en-US"/>
          </a:p>
        </p:txBody>
      </p:sp>
      <p:sp>
        <p:nvSpPr>
          <p:cNvPr id="7" name="Content Placeholder 6">
            <a:extLst>
              <a:ext uri="{FF2B5EF4-FFF2-40B4-BE49-F238E27FC236}">
                <a16:creationId xmlns:a16="http://schemas.microsoft.com/office/drawing/2014/main" id="{ED1377E1-8FCE-C240-066C-212A513F2E30}"/>
              </a:ext>
            </a:extLst>
          </p:cNvPr>
          <p:cNvSpPr>
            <a:spLocks noGrp="1"/>
          </p:cNvSpPr>
          <p:nvPr>
            <p:ph sz="quarter" idx="10"/>
          </p:nvPr>
        </p:nvSpPr>
        <p:spPr>
          <a:xfrm>
            <a:off x="1186582" y="3935059"/>
            <a:ext cx="4795344" cy="2529241"/>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E690B268-C3B5-B40F-0E58-35C7FB6688A8}"/>
              </a:ext>
            </a:extLst>
          </p:cNvPr>
          <p:cNvSpPr>
            <a:spLocks noGrp="1"/>
          </p:cNvSpPr>
          <p:nvPr>
            <p:ph sz="quarter" idx="11"/>
          </p:nvPr>
        </p:nvSpPr>
        <p:spPr>
          <a:xfrm>
            <a:off x="6243638" y="4467225"/>
            <a:ext cx="5602287" cy="149225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orange and pink text&#10;&#10;Description automatically generated">
            <a:extLst>
              <a:ext uri="{FF2B5EF4-FFF2-40B4-BE49-F238E27FC236}">
                <a16:creationId xmlns:a16="http://schemas.microsoft.com/office/drawing/2014/main" id="{C27677DD-0ED6-C049-AD3D-85440698A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2622264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sp>
        <p:nvSpPr>
          <p:cNvPr id="6" name="Slide Number Placeholder 3">
            <a:extLst>
              <a:ext uri="{FF2B5EF4-FFF2-40B4-BE49-F238E27FC236}">
                <a16:creationId xmlns:a16="http://schemas.microsoft.com/office/drawing/2014/main" id="{A8F05402-EA4F-49E1-8824-8944FF387ADA}"/>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6"/>
                </a:solidFill>
              </a:defRPr>
            </a:lvl1pPr>
          </a:lstStyle>
          <a:p>
            <a:fld id="{8B512919-B088-4E12-9038-722E97F79378}" type="slidenum">
              <a:rPr lang="en-US" smtClean="0"/>
              <a:pPr/>
              <a:t>‹#›</a:t>
            </a:fld>
            <a:endParaRPr lang="en-US"/>
          </a:p>
        </p:txBody>
      </p:sp>
      <p:pic>
        <p:nvPicPr>
          <p:cNvPr id="5" name="Picture 4" descr="A black background with orange and pink text&#10;&#10;Description automatically generated">
            <a:extLst>
              <a:ext uri="{FF2B5EF4-FFF2-40B4-BE49-F238E27FC236}">
                <a16:creationId xmlns:a16="http://schemas.microsoft.com/office/drawing/2014/main" id="{168F8C68-B37C-69CD-46EE-8096B138DE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414689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3">
            <a:extLst>
              <a:ext uri="{FF2B5EF4-FFF2-40B4-BE49-F238E27FC236}">
                <a16:creationId xmlns:a16="http://schemas.microsoft.com/office/drawing/2014/main" id="{F1DBD0BC-BF57-CEF7-9CC2-DA3BDEB1C8FB}"/>
              </a:ext>
            </a:extLst>
          </p:cNvPr>
          <p:cNvSpPr>
            <a:spLocks noGrp="1"/>
          </p:cNvSpPr>
          <p:nvPr>
            <p:ph type="sldNum" sz="quarter" idx="10"/>
          </p:nvPr>
        </p:nvSpPr>
        <p:spPr>
          <a:xfrm>
            <a:off x="9417050" y="6464300"/>
            <a:ext cx="2743200" cy="365125"/>
          </a:xfrm>
          <a:prstGeom prst="rect">
            <a:avLst/>
          </a:prstGeom>
        </p:spPr>
        <p:txBody>
          <a:bodyPr vert="horz" lIns="91440" tIns="45720" rIns="91440" bIns="45720" rtlCol="0" anchor="ctr"/>
          <a:lstStyle>
            <a:lvl1pPr algn="r">
              <a:defRPr sz="1200" b="1">
                <a:solidFill>
                  <a:schemeClr val="accent6"/>
                </a:solidFill>
              </a:defRPr>
            </a:lvl1pPr>
          </a:lstStyle>
          <a:p>
            <a:fld id="{8B512919-B088-4E12-9038-722E97F79378}" type="slidenum">
              <a:rPr lang="en-US" smtClean="0"/>
              <a:pPr/>
              <a:t>‹#›</a:t>
            </a:fld>
            <a:endParaRPr lang="en-US"/>
          </a:p>
        </p:txBody>
      </p:sp>
      <p:pic>
        <p:nvPicPr>
          <p:cNvPr id="7" name="Picture 6" descr="A black background with orange and pink text&#10;&#10;Description automatically generated">
            <a:extLst>
              <a:ext uri="{FF2B5EF4-FFF2-40B4-BE49-F238E27FC236}">
                <a16:creationId xmlns:a16="http://schemas.microsoft.com/office/drawing/2014/main" id="{F829C65E-DBAB-EC01-247D-E9650EF023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34300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FE5848D-0646-F4F1-AD96-931B483DEC2C}"/>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6"/>
                </a:solidFill>
              </a:defRPr>
            </a:lvl1pPr>
          </a:lstStyle>
          <a:p>
            <a:fld id="{8B512919-B088-4E12-9038-722E97F79378}" type="slidenum">
              <a:rPr lang="en-US" smtClean="0"/>
              <a:pPr/>
              <a:t>‹#›</a:t>
            </a:fld>
            <a:endParaRPr lang="en-US"/>
          </a:p>
        </p:txBody>
      </p:sp>
      <p:pic>
        <p:nvPicPr>
          <p:cNvPr id="3" name="Picture 2" descr="A black background with orange and pink text&#10;&#10;Description automatically generated">
            <a:extLst>
              <a:ext uri="{FF2B5EF4-FFF2-40B4-BE49-F238E27FC236}">
                <a16:creationId xmlns:a16="http://schemas.microsoft.com/office/drawing/2014/main" id="{3243AD9C-5F20-59B7-3BCA-AF37CCF796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86670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sp>
        <p:nvSpPr>
          <p:cNvPr id="5" name="Slide Number Placeholder 3">
            <a:extLst>
              <a:ext uri="{FF2B5EF4-FFF2-40B4-BE49-F238E27FC236}">
                <a16:creationId xmlns:a16="http://schemas.microsoft.com/office/drawing/2014/main" id="{190EC933-4CA6-FE88-C464-19A42823530E}"/>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6"/>
                </a:solidFill>
              </a:defRPr>
            </a:lvl1pPr>
          </a:lstStyle>
          <a:p>
            <a:fld id="{8B512919-B088-4E12-9038-722E97F79378}" type="slidenum">
              <a:rPr lang="en-US" smtClean="0"/>
              <a:pPr/>
              <a:t>‹#›</a:t>
            </a:fld>
            <a:endParaRPr lang="en-US"/>
          </a:p>
        </p:txBody>
      </p:sp>
      <p:pic>
        <p:nvPicPr>
          <p:cNvPr id="4" name="Picture 3" descr="A black background with orange and pink text&#10;&#10;Description automatically generated">
            <a:extLst>
              <a:ext uri="{FF2B5EF4-FFF2-40B4-BE49-F238E27FC236}">
                <a16:creationId xmlns:a16="http://schemas.microsoft.com/office/drawing/2014/main" id="{4553C5F7-5C0B-C171-F3F2-15C5FE41B4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968150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D03511C-8B34-5A6A-135C-C954CA9FC410}"/>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6"/>
                </a:solidFill>
              </a:defRPr>
            </a:lvl1pPr>
          </a:lstStyle>
          <a:p>
            <a:fld id="{8B512919-B088-4E12-9038-722E97F79378}" type="slidenum">
              <a:rPr lang="en-US" smtClean="0"/>
              <a:pPr/>
              <a:t>‹#›</a:t>
            </a:fld>
            <a:endParaRPr lang="en-US"/>
          </a:p>
        </p:txBody>
      </p:sp>
      <p:pic>
        <p:nvPicPr>
          <p:cNvPr id="2" name="Picture 1" descr="A black background with orange and pink text&#10;&#10;Description automatically generated">
            <a:extLst>
              <a:ext uri="{FF2B5EF4-FFF2-40B4-BE49-F238E27FC236}">
                <a16:creationId xmlns:a16="http://schemas.microsoft.com/office/drawing/2014/main" id="{CBA860D9-E363-2E9E-4858-F2C5A7ADBE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2118761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3">
            <a:extLst>
              <a:ext uri="{FF2B5EF4-FFF2-40B4-BE49-F238E27FC236}">
                <a16:creationId xmlns:a16="http://schemas.microsoft.com/office/drawing/2014/main" id="{C45CB5F7-0676-8305-2A89-021FEDB6478A}"/>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6"/>
                </a:solidFill>
              </a:defRPr>
            </a:lvl1pPr>
          </a:lstStyle>
          <a:p>
            <a:fld id="{8B512919-B088-4E12-9038-722E97F79378}" type="slidenum">
              <a:rPr lang="en-US" smtClean="0"/>
              <a:pPr/>
              <a:t>‹#›</a:t>
            </a:fld>
            <a:endParaRPr lang="en-US"/>
          </a:p>
        </p:txBody>
      </p:sp>
      <p:pic>
        <p:nvPicPr>
          <p:cNvPr id="5" name="Picture 4" descr="A black background with orange and pink text&#10;&#10;Description automatically generated">
            <a:extLst>
              <a:ext uri="{FF2B5EF4-FFF2-40B4-BE49-F238E27FC236}">
                <a16:creationId xmlns:a16="http://schemas.microsoft.com/office/drawing/2014/main" id="{FC6C8CAD-08AD-A785-8B02-75E5A0D237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97497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3">
            <a:extLst>
              <a:ext uri="{FF2B5EF4-FFF2-40B4-BE49-F238E27FC236}">
                <a16:creationId xmlns:a16="http://schemas.microsoft.com/office/drawing/2014/main" id="{3180DB94-657E-D67B-DCB7-7CE094F854A8}"/>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6"/>
                </a:solidFill>
              </a:defRPr>
            </a:lvl1pPr>
          </a:lstStyle>
          <a:p>
            <a:fld id="{8B512919-B088-4E12-9038-722E97F79378}" type="slidenum">
              <a:rPr lang="en-US" smtClean="0"/>
              <a:pPr/>
              <a:t>‹#›</a:t>
            </a:fld>
            <a:endParaRPr lang="en-US"/>
          </a:p>
        </p:txBody>
      </p:sp>
      <p:pic>
        <p:nvPicPr>
          <p:cNvPr id="5" name="Picture 4" descr="A black background with orange and pink text&#10;&#10;Description automatically generated">
            <a:extLst>
              <a:ext uri="{FF2B5EF4-FFF2-40B4-BE49-F238E27FC236}">
                <a16:creationId xmlns:a16="http://schemas.microsoft.com/office/drawing/2014/main" id="{DA8BD2AE-63AF-DF58-FDB2-3344D1CDDE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NG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25826" y="0"/>
            <a:ext cx="5816236" cy="787400"/>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F0E330FB-5C6E-0610-7EB4-51FE605DC39E}"/>
              </a:ext>
            </a:extLst>
          </p:cNvPr>
          <p:cNvSpPr/>
          <p:nvPr userDrawn="1"/>
        </p:nvSpPr>
        <p:spPr>
          <a:xfrm>
            <a:off x="-371956" y="0"/>
            <a:ext cx="3111551" cy="787400"/>
          </a:xfrm>
          <a:prstGeom prst="parallelogram">
            <a:avLst/>
          </a:prstGeom>
          <a:solidFill>
            <a:schemeClr val="accent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6"/>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143264" y="140694"/>
            <a:ext cx="2360577" cy="480131"/>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_tradnl" sz="1400" noProof="0" dirty="0">
                <a:solidFill>
                  <a:schemeClr val="bg1"/>
                </a:solidFill>
              </a:rPr>
              <a:t>Estableciendo las bases para </a:t>
            </a:r>
            <a:r>
              <a:rPr lang="en-US" sz="1400" dirty="0">
                <a:solidFill>
                  <a:schemeClr val="bg1"/>
                </a:solidFill>
              </a:rPr>
              <a:t>STEAM</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780169" y="160977"/>
            <a:ext cx="2331482" cy="480131"/>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_tradnl" sz="1400" noProof="0" dirty="0">
                <a:solidFill>
                  <a:schemeClr val="bg1"/>
                </a:solidFill>
              </a:rPr>
              <a:t>Las actitudes hacia la matemática cuentan </a:t>
            </a:r>
          </a:p>
        </p:txBody>
      </p:sp>
      <p:pic>
        <p:nvPicPr>
          <p:cNvPr id="5" name="Graphic 4">
            <a:extLst>
              <a:ext uri="{FF2B5EF4-FFF2-40B4-BE49-F238E27FC236}">
                <a16:creationId xmlns:a16="http://schemas.microsoft.com/office/drawing/2014/main" id="{A4BC538F-1F91-FF8C-0B30-B926FA662CC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231467" y="181479"/>
            <a:ext cx="439126" cy="439126"/>
          </a:xfrm>
          <a:prstGeom prst="rect">
            <a:avLst/>
          </a:prstGeom>
        </p:spPr>
      </p:pic>
      <p:sp>
        <p:nvSpPr>
          <p:cNvPr id="9" name="Rectangle 8">
            <a:extLst>
              <a:ext uri="{FF2B5EF4-FFF2-40B4-BE49-F238E27FC236}">
                <a16:creationId xmlns:a16="http://schemas.microsoft.com/office/drawing/2014/main" id="{5CAC5395-A20E-8E0C-FFA8-487D40E538C0}"/>
              </a:ext>
            </a:extLst>
          </p:cNvPr>
          <p:cNvSpPr/>
          <p:nvPr userDrawn="1"/>
        </p:nvSpPr>
        <p:spPr>
          <a:xfrm>
            <a:off x="0" y="793665"/>
            <a:ext cx="6623701" cy="42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3CE4823-5CD0-3A64-9835-A4105CFCD4A6}"/>
              </a:ext>
            </a:extLst>
          </p:cNvPr>
          <p:cNvPicPr>
            <a:picLocks noChangeAspect="1"/>
          </p:cNvPicPr>
          <p:nvPr userDrawn="1"/>
        </p:nvPicPr>
        <p:blipFill>
          <a:blip r:embed="rId4">
            <a:extLst>
              <a:ext uri="{28A0092B-C50C-407E-A947-70E740481C1C}">
                <a14:useLocalDpi xmlns:a14="http://schemas.microsoft.com/office/drawing/2010/main" val="0"/>
              </a:ext>
            </a:extLst>
          </a:blip>
          <a:srcRect l="14808" r="22984"/>
          <a:stretch/>
        </p:blipFill>
        <p:spPr>
          <a:xfrm>
            <a:off x="5790410" y="-1403"/>
            <a:ext cx="6401589" cy="6856218"/>
          </a:xfrm>
          <a:prstGeom prst="rect">
            <a:avLst/>
          </a:prstGeom>
        </p:spPr>
      </p:pic>
      <p:pic>
        <p:nvPicPr>
          <p:cNvPr id="10" name="Picture 9" descr="A black background with orange and pink text&#10;&#10;Description automatically generated">
            <a:extLst>
              <a:ext uri="{FF2B5EF4-FFF2-40B4-BE49-F238E27FC236}">
                <a16:creationId xmlns:a16="http://schemas.microsoft.com/office/drawing/2014/main" id="{F24D980F-82CE-3DC8-04C1-4E0CFCB825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8655" y="6096738"/>
            <a:ext cx="3071578" cy="603504"/>
          </a:xfrm>
          <a:prstGeom prst="rect">
            <a:avLst/>
          </a:prstGeom>
        </p:spPr>
      </p:pic>
    </p:spTree>
    <p:extLst>
      <p:ext uri="{BB962C8B-B14F-4D97-AF65-F5344CB8AC3E}">
        <p14:creationId xmlns:p14="http://schemas.microsoft.com/office/powerpoint/2010/main" val="2691799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3C7CAB23-DBF0-B02F-C04C-D732211E944F}"/>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6"/>
                </a:solidFill>
              </a:defRPr>
            </a:lvl1pPr>
          </a:lstStyle>
          <a:p>
            <a:fld id="{8B512919-B088-4E12-9038-722E97F79378}" type="slidenum">
              <a:rPr lang="en-US" smtClean="0"/>
              <a:pPr/>
              <a:t>‹#›</a:t>
            </a:fld>
            <a:endParaRPr lang="en-US"/>
          </a:p>
        </p:txBody>
      </p:sp>
      <p:pic>
        <p:nvPicPr>
          <p:cNvPr id="5" name="Picture 4" descr="A black background with orange and pink text&#10;&#10;Description automatically generated">
            <a:extLst>
              <a:ext uri="{FF2B5EF4-FFF2-40B4-BE49-F238E27FC236}">
                <a16:creationId xmlns:a16="http://schemas.microsoft.com/office/drawing/2014/main" id="{507E4969-03C3-C68C-6D93-252E6F6E25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1084AC-3FCE-A53D-3DCB-C39CD2EEDD59}"/>
              </a:ext>
            </a:extLst>
          </p:cNvPr>
          <p:cNvSpPr txBox="1">
            <a:spLocks/>
          </p:cNvSpPr>
          <p:nvPr userDrawn="1"/>
        </p:nvSpPr>
        <p:spPr>
          <a:xfrm>
            <a:off x="9417050" y="64643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latin typeface="Montserrat" panose="00000500000000000000" pitchFamily="50" charset="0"/>
              </a:rPr>
              <a:pPr/>
              <a:t>‹#›</a:t>
            </a:fld>
            <a:endParaRPr lang="en-US" dirty="0">
              <a:solidFill>
                <a:schemeClr val="accent6"/>
              </a:solidFill>
              <a:latin typeface="Montserrat" panose="00000500000000000000" pitchFamily="50" charset="0"/>
            </a:endParaRPr>
          </a:p>
        </p:txBody>
      </p:sp>
      <p:pic>
        <p:nvPicPr>
          <p:cNvPr id="2" name="Graphic 1">
            <a:extLst>
              <a:ext uri="{FF2B5EF4-FFF2-40B4-BE49-F238E27FC236}">
                <a16:creationId xmlns:a16="http://schemas.microsoft.com/office/drawing/2014/main" id="{2B4D894C-FDD9-C802-9AA8-0852BD91503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41549" y="160321"/>
            <a:ext cx="496374" cy="496374"/>
          </a:xfrm>
          <a:prstGeom prst="rect">
            <a:avLst/>
          </a:prstGeom>
        </p:spPr>
      </p:pic>
      <p:sp>
        <p:nvSpPr>
          <p:cNvPr id="5" name="Parallelogram 4">
            <a:extLst>
              <a:ext uri="{FF2B5EF4-FFF2-40B4-BE49-F238E27FC236}">
                <a16:creationId xmlns:a16="http://schemas.microsoft.com/office/drawing/2014/main" id="{45ECDA1C-D1E4-9B29-B884-FADE350F2022}"/>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BC1554"/>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6" name="Title 1">
            <a:extLst>
              <a:ext uri="{FF2B5EF4-FFF2-40B4-BE49-F238E27FC236}">
                <a16:creationId xmlns:a16="http://schemas.microsoft.com/office/drawing/2014/main" id="{D28C75B5-D84B-77C2-F8D6-01E837E58327}"/>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7" name="Picture 6" descr="A black background with orange and pink text&#10;&#10;Description automatically generated">
            <a:extLst>
              <a:ext uri="{FF2B5EF4-FFF2-40B4-BE49-F238E27FC236}">
                <a16:creationId xmlns:a16="http://schemas.microsoft.com/office/drawing/2014/main" id="{51AE5E3F-9EDF-168E-5030-1FBAAE1326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C7B992-835B-9CA9-2753-5510D5C0CACA}"/>
              </a:ext>
            </a:extLst>
          </p:cNvPr>
          <p:cNvSpPr/>
          <p:nvPr userDrawn="1"/>
        </p:nvSpPr>
        <p:spPr>
          <a:xfrm>
            <a:off x="0" y="-2"/>
            <a:ext cx="121920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58F94594-ED9C-8C1E-F3A8-1E04C1DD00DD}"/>
              </a:ext>
            </a:extLst>
          </p:cNvPr>
          <p:cNvSpPr txBox="1">
            <a:spLocks/>
          </p:cNvSpPr>
          <p:nvPr userDrawn="1"/>
        </p:nvSpPr>
        <p:spPr>
          <a:xfrm>
            <a:off x="9417050" y="64643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bg1"/>
                </a:solidFill>
                <a:latin typeface="Montserrat" panose="00000500000000000000" pitchFamily="50" charset="0"/>
              </a:rPr>
              <a:pPr/>
              <a:t>‹#›</a:t>
            </a:fld>
            <a:endParaRPr lang="en-US"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2354835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F0F496-99A8-46A3-7A7F-FD456D889D05}"/>
              </a:ext>
            </a:extLst>
          </p:cNvPr>
          <p:cNvSpPr/>
          <p:nvPr userDrawn="1"/>
        </p:nvSpPr>
        <p:spPr>
          <a:xfrm>
            <a:off x="4047358" y="-1"/>
            <a:ext cx="8144641" cy="6176964"/>
          </a:xfrm>
          <a:prstGeom prst="rect">
            <a:avLst/>
          </a:prstGeom>
          <a:solidFill>
            <a:srgbClr val="BC15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dirty="0"/>
              <a:t>Click to edit Master title style</a:t>
            </a:r>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845299"/>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3" name="Picture 2" descr="A black background with orange and pink text&#10;&#10;Description automatically generated">
            <a:extLst>
              <a:ext uri="{FF2B5EF4-FFF2-40B4-BE49-F238E27FC236}">
                <a16:creationId xmlns:a16="http://schemas.microsoft.com/office/drawing/2014/main" id="{51DFA98C-C2CB-D0B3-615A-FEBC09FFC6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A545858C-73AB-96C4-37D0-0A1AF3F97D4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rgbClr val="BC1554"/>
                </a:solidFill>
              </a:rPr>
              <a:pPr/>
              <a:t>‹#›</a:t>
            </a:fld>
            <a:endParaRPr lang="en-US" dirty="0">
              <a:solidFill>
                <a:srgbClr val="BC1554"/>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6"/>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dirty="0"/>
              <a:t>Click to edit Master title style</a:t>
            </a:r>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0ED0DF36-7657-845E-1A85-61DB8D01117B}"/>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6"/>
                </a:solidFill>
              </a:defRPr>
            </a:lvl1pPr>
          </a:lstStyle>
          <a:p>
            <a:fld id="{8B512919-B088-4E12-9038-722E97F79378}" type="slidenum">
              <a:rPr lang="en-US" smtClean="0"/>
              <a:pPr/>
              <a:t>‹#›</a:t>
            </a:fld>
            <a:endParaRPr lang="en-US"/>
          </a:p>
        </p:txBody>
      </p:sp>
      <p:pic>
        <p:nvPicPr>
          <p:cNvPr id="2" name="Picture 1" descr="A black background with orange and pink text&#10;&#10;Description automatically generated">
            <a:extLst>
              <a:ext uri="{FF2B5EF4-FFF2-40B4-BE49-F238E27FC236}">
                <a16:creationId xmlns:a16="http://schemas.microsoft.com/office/drawing/2014/main" id="{4D832928-3525-8DB3-8538-0A6DC7214E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213129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6"/>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dirty="0"/>
              <a:t>Click to edit Master title style</a:t>
            </a:r>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4" name="Slide Number Placeholder 3">
            <a:extLst>
              <a:ext uri="{FF2B5EF4-FFF2-40B4-BE49-F238E27FC236}">
                <a16:creationId xmlns:a16="http://schemas.microsoft.com/office/drawing/2014/main" id="{305DD17C-8C93-57B0-84B0-6CA6540299E0}"/>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6"/>
                </a:solidFill>
              </a:defRPr>
            </a:lvl1pPr>
          </a:lstStyle>
          <a:p>
            <a:fld id="{8B512919-B088-4E12-9038-722E97F79378}" type="slidenum">
              <a:rPr lang="en-US" smtClean="0"/>
              <a:pPr/>
              <a:t>‹#›</a:t>
            </a:fld>
            <a:endParaRPr lang="en-US"/>
          </a:p>
        </p:txBody>
      </p:sp>
      <p:pic>
        <p:nvPicPr>
          <p:cNvPr id="3" name="Picture 2" descr="A black background with orange and pink text&#10;&#10;Description automatically generated">
            <a:extLst>
              <a:ext uri="{FF2B5EF4-FFF2-40B4-BE49-F238E27FC236}">
                <a16:creationId xmlns:a16="http://schemas.microsoft.com/office/drawing/2014/main" id="{34E57202-8EF8-080E-2296-AEC4C8B989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752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sp>
        <p:nvSpPr>
          <p:cNvPr id="6" name="Slide Number Placeholder 3">
            <a:extLst>
              <a:ext uri="{FF2B5EF4-FFF2-40B4-BE49-F238E27FC236}">
                <a16:creationId xmlns:a16="http://schemas.microsoft.com/office/drawing/2014/main" id="{327A29F8-8B35-7DFB-5D61-9BC7D9822107}"/>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6"/>
                </a:solidFill>
              </a:defRPr>
            </a:lvl1pPr>
          </a:lstStyle>
          <a:p>
            <a:fld id="{8B512919-B088-4E12-9038-722E97F79378}" type="slidenum">
              <a:rPr lang="en-US" smtClean="0"/>
              <a:pPr/>
              <a:t>‹#›</a:t>
            </a:fld>
            <a:endParaRPr lang="en-US"/>
          </a:p>
        </p:txBody>
      </p:sp>
      <p:pic>
        <p:nvPicPr>
          <p:cNvPr id="5" name="Picture 4" descr="A black background with orange and pink text&#10;&#10;Description automatically generated">
            <a:extLst>
              <a:ext uri="{FF2B5EF4-FFF2-40B4-BE49-F238E27FC236}">
                <a16:creationId xmlns:a16="http://schemas.microsoft.com/office/drawing/2014/main" id="{1F386A74-3430-3C33-34A4-5DAE9CE9CD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224774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6"/>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50" r:id="rId3"/>
    <p:sldLayoutId id="2147483669" r:id="rId4"/>
    <p:sldLayoutId id="2147483668" r:id="rId5"/>
    <p:sldLayoutId id="2147483667" r:id="rId6"/>
    <p:sldLayoutId id="2147483660" r:id="rId7"/>
    <p:sldLayoutId id="2147483664" r:id="rId8"/>
    <p:sldLayoutId id="2147483652" r:id="rId9"/>
    <p:sldLayoutId id="2147483673" r:id="rId10"/>
    <p:sldLayoutId id="2147483672" r:id="rId11"/>
    <p:sldLayoutId id="2147483665" r:id="rId12"/>
    <p:sldLayoutId id="2147483653" r:id="rId13"/>
    <p:sldLayoutId id="2147483654" r:id="rId14"/>
    <p:sldLayoutId id="2147483666" r:id="rId15"/>
    <p:sldLayoutId id="2147483655" r:id="rId16"/>
    <p:sldLayoutId id="2147483656" r:id="rId17"/>
    <p:sldLayoutId id="2147483657" r:id="rId18"/>
  </p:sldLayoutIdLst>
  <p:hf hdr="0" ftr="0" dt="0"/>
  <p:txStyles>
    <p:titleStyle>
      <a:lvl1pPr algn="l" defTabSz="914400" rtl="0" eaLnBrk="1" latinLnBrk="0" hangingPunct="1">
        <a:lnSpc>
          <a:spcPct val="90000"/>
        </a:lnSpc>
        <a:spcBef>
          <a:spcPct val="0"/>
        </a:spcBef>
        <a:buNone/>
        <a:defRPr sz="3000" b="1" kern="1200">
          <a:solidFill>
            <a:schemeClr val="accent6"/>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20.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3.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www.countplayexplore.org/video/wide-world-of-math-cry-daddy"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www.countplayexplore.org/es"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www.earlymathca.org/_files/ugd/77455d_c511450cf8c24a2d98cebcfde9fdcd80.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www.youtube.com/watch?v=-yjDVKm59LE&amp;t=0s" TargetMode="External"/><Relationship Id="rId4" Type="http://schemas.openxmlformats.org/officeDocument/2006/relationships/hyperlink" Target="https://youtu.be/gYlNZq0eT1Y?feature=shar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1305818"/>
            <a:ext cx="4781907" cy="3970318"/>
          </a:xfrm>
        </p:spPr>
        <p:txBody>
          <a:bodyPr anchor="b">
            <a:spAutoFit/>
          </a:bodyPr>
          <a:lstStyle/>
          <a:p>
            <a:pPr algn="l"/>
            <a:r>
              <a:rPr lang="es-ES_tradnl" sz="5400" b="1" dirty="0">
                <a:latin typeface="Montserrat" pitchFamily="2" charset="77"/>
              </a:rPr>
              <a:t>Las actitudes hacia la matemática cuentan</a:t>
            </a:r>
            <a:endParaRPr lang="es-ES_tradnl" sz="4000" b="0" dirty="0">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34E19D-929F-328C-7FF7-AB4E5DF134CF}"/>
              </a:ext>
            </a:extLst>
          </p:cNvPr>
          <p:cNvSpPr>
            <a:spLocks noGrp="1"/>
          </p:cNvSpPr>
          <p:nvPr>
            <p:ph type="title"/>
          </p:nvPr>
        </p:nvSpPr>
        <p:spPr>
          <a:xfrm>
            <a:off x="838200" y="28575"/>
            <a:ext cx="10812517" cy="923330"/>
          </a:xfrm>
        </p:spPr>
        <p:txBody>
          <a:bodyPr anchor="ctr" anchorCtr="0"/>
          <a:lstStyle/>
          <a:p>
            <a:r>
              <a:rPr lang="es-419" b="1" dirty="0">
                <a:latin typeface="Montserrat" panose="00000500000000000000" pitchFamily="50" charset="0"/>
              </a:rPr>
              <a:t>Discutir: </a:t>
            </a:r>
            <a:r>
              <a:rPr lang="es-419" b="0" dirty="0">
                <a:latin typeface="Montserrat Medium" panose="00000600000000000000" pitchFamily="50" charset="0"/>
              </a:rPr>
              <a:t>Recuerdos de los educadores sobre las  matemáticas </a:t>
            </a:r>
            <a:endParaRPr lang="en-US" b="0" dirty="0"/>
          </a:p>
        </p:txBody>
      </p:sp>
      <p:sp>
        <p:nvSpPr>
          <p:cNvPr id="2" name="Content Placeholder 1">
            <a:extLst>
              <a:ext uri="{FF2B5EF4-FFF2-40B4-BE49-F238E27FC236}">
                <a16:creationId xmlns:a16="http://schemas.microsoft.com/office/drawing/2014/main" id="{79C23154-2493-2366-7A11-36ABB9C884A9}"/>
              </a:ext>
            </a:extLst>
          </p:cNvPr>
          <p:cNvSpPr>
            <a:spLocks noGrp="1"/>
          </p:cNvSpPr>
          <p:nvPr>
            <p:ph sz="half" idx="1"/>
          </p:nvPr>
        </p:nvSpPr>
        <p:spPr/>
        <p:txBody>
          <a:bodyPr/>
          <a:lstStyle/>
          <a:p>
            <a:r>
              <a:rPr lang="es-419" dirty="0"/>
              <a:t>¿</a:t>
            </a:r>
            <a:r>
              <a:rPr lang="es-419" noProof="0" dirty="0"/>
              <a:t>De qué manera se puede relacionar </a:t>
            </a:r>
            <a:r>
              <a:rPr lang="es-419" dirty="0"/>
              <a:t>con los sentimientos y pensamientos compartidos en el video?</a:t>
            </a:r>
            <a:endParaRPr lang="en-US" dirty="0"/>
          </a:p>
        </p:txBody>
      </p:sp>
      <p:pic>
        <p:nvPicPr>
          <p:cNvPr id="6" name="Content Placeholder 18">
            <a:extLst>
              <a:ext uri="{FF2B5EF4-FFF2-40B4-BE49-F238E27FC236}">
                <a16:creationId xmlns:a16="http://schemas.microsoft.com/office/drawing/2014/main" id="{542670E4-92CB-8043-A0E2-A427E29FB3E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412" t="23628" r="8994" b="859"/>
          <a:stretch/>
        </p:blipFill>
        <p:spPr>
          <a:xfrm>
            <a:off x="6119150" y="1398675"/>
            <a:ext cx="5181600" cy="2824085"/>
          </a:xfrm>
          <a:prstGeom prst="rect">
            <a:avLst/>
          </a:prstGeom>
        </p:spPr>
      </p:pic>
      <p:sp>
        <p:nvSpPr>
          <p:cNvPr id="5" name="Slide Number Placeholder 4">
            <a:extLst>
              <a:ext uri="{FF2B5EF4-FFF2-40B4-BE49-F238E27FC236}">
                <a16:creationId xmlns:a16="http://schemas.microsoft.com/office/drawing/2014/main" id="{2582733E-8768-D0F2-14A5-B4095A420F28}"/>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10</a:t>
            </a:fld>
            <a:endParaRPr lang="en-US"/>
          </a:p>
        </p:txBody>
      </p:sp>
    </p:spTree>
    <p:extLst>
      <p:ext uri="{BB962C8B-B14F-4D97-AF65-F5344CB8AC3E}">
        <p14:creationId xmlns:p14="http://schemas.microsoft.com/office/powerpoint/2010/main" val="1120886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E74F8-3CD1-495C-9B78-B843C49C6AC6}"/>
              </a:ext>
            </a:extLst>
          </p:cNvPr>
          <p:cNvSpPr>
            <a:spLocks noGrp="1"/>
          </p:cNvSpPr>
          <p:nvPr>
            <p:ph type="title"/>
          </p:nvPr>
        </p:nvSpPr>
        <p:spPr>
          <a:xfrm>
            <a:off x="765941" y="28575"/>
            <a:ext cx="10812517" cy="923330"/>
          </a:xfrm>
        </p:spPr>
        <p:txBody>
          <a:bodyPr anchor="ctr" anchorCtr="0"/>
          <a:lstStyle/>
          <a:p>
            <a:r>
              <a:rPr lang="es-419" dirty="0"/>
              <a:t>Las actitudes hacia  la  matemática pueden cambiar</a:t>
            </a:r>
            <a:endParaRPr lang="en-US" dirty="0"/>
          </a:p>
        </p:txBody>
      </p:sp>
      <p:sp>
        <p:nvSpPr>
          <p:cNvPr id="3" name="Content Placeholder 2">
            <a:extLst>
              <a:ext uri="{FF2B5EF4-FFF2-40B4-BE49-F238E27FC236}">
                <a16:creationId xmlns:a16="http://schemas.microsoft.com/office/drawing/2014/main" id="{80A1F48E-2BC9-4931-B754-091EB193923C}"/>
              </a:ext>
            </a:extLst>
          </p:cNvPr>
          <p:cNvSpPr>
            <a:spLocks noGrp="1"/>
          </p:cNvSpPr>
          <p:nvPr>
            <p:ph sz="half" idx="2"/>
          </p:nvPr>
        </p:nvSpPr>
        <p:spPr>
          <a:xfrm>
            <a:off x="6172200" y="1668427"/>
            <a:ext cx="5181600" cy="4508536"/>
          </a:xfrm>
        </p:spPr>
        <p:txBody>
          <a:bodyPr/>
          <a:lstStyle/>
          <a:p>
            <a:pPr>
              <a:spcBef>
                <a:spcPts val="0"/>
              </a:spcBef>
              <a:spcAft>
                <a:spcPts val="1800"/>
              </a:spcAft>
            </a:pPr>
            <a:r>
              <a:rPr lang="es-419" dirty="0"/>
              <a:t>Los sentimientos y pensamientos sobre las matemáticas están formados por experiencias vividas.</a:t>
            </a:r>
          </a:p>
          <a:p>
            <a:pPr>
              <a:spcBef>
                <a:spcPts val="0"/>
              </a:spcBef>
              <a:spcAft>
                <a:spcPts val="1800"/>
              </a:spcAft>
            </a:pPr>
            <a:r>
              <a:rPr lang="es-419" dirty="0"/>
              <a:t>Su actitud hacia las matemáticas puede cambiar con el tiempo</a:t>
            </a:r>
            <a:r>
              <a:rPr lang="en-US" dirty="0"/>
              <a:t>.</a:t>
            </a:r>
          </a:p>
        </p:txBody>
      </p:sp>
      <p:pic>
        <p:nvPicPr>
          <p:cNvPr id="6" name="Content Placeholder 5">
            <a:extLst>
              <a:ext uri="{FF2B5EF4-FFF2-40B4-BE49-F238E27FC236}">
                <a16:creationId xmlns:a16="http://schemas.microsoft.com/office/drawing/2014/main" id="{09023F6E-F9FF-0E1C-B0AB-18C4C3A56613}"/>
              </a:ext>
              <a:ext uri="{C183D7F6-B498-43B3-948B-1728B52AA6E4}">
                <adec:decorative xmlns:adec="http://schemas.microsoft.com/office/drawing/2017/decorative" val="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0973" r="6070"/>
          <a:stretch/>
        </p:blipFill>
        <p:spPr>
          <a:xfrm>
            <a:off x="614680" y="1668427"/>
            <a:ext cx="5181600" cy="4164084"/>
          </a:xfrm>
          <a:prstGeom prst="rect">
            <a:avLst/>
          </a:prstGeom>
        </p:spPr>
      </p:pic>
      <p:sp>
        <p:nvSpPr>
          <p:cNvPr id="5" name="Slide Number Placeholder 4">
            <a:extLst>
              <a:ext uri="{FF2B5EF4-FFF2-40B4-BE49-F238E27FC236}">
                <a16:creationId xmlns:a16="http://schemas.microsoft.com/office/drawing/2014/main" id="{DC5FAB73-7E70-38DB-6B1F-84B3DA20C398}"/>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11</a:t>
            </a:fld>
            <a:endParaRPr lang="en-US"/>
          </a:p>
        </p:txBody>
      </p:sp>
    </p:spTree>
    <p:extLst>
      <p:ext uri="{BB962C8B-B14F-4D97-AF65-F5344CB8AC3E}">
        <p14:creationId xmlns:p14="http://schemas.microsoft.com/office/powerpoint/2010/main" val="227519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04F311-9D60-2136-588C-6DAF199CDC96}"/>
              </a:ext>
            </a:extLst>
          </p:cNvPr>
          <p:cNvSpPr>
            <a:spLocks noGrp="1"/>
          </p:cNvSpPr>
          <p:nvPr>
            <p:ph type="title"/>
          </p:nvPr>
        </p:nvSpPr>
        <p:spPr>
          <a:xfrm>
            <a:off x="1077716" y="2053239"/>
            <a:ext cx="6292215" cy="2751522"/>
          </a:xfrm>
        </p:spPr>
        <p:txBody>
          <a:bodyPr anchor="ctr" anchorCtr="0"/>
          <a:lstStyle/>
          <a:p>
            <a:r>
              <a:rPr lang="es-ES_tradnl" dirty="0"/>
              <a:t>Promover una actitud positiva hacia la matemática</a:t>
            </a:r>
          </a:p>
        </p:txBody>
      </p:sp>
    </p:spTree>
    <p:extLst>
      <p:ext uri="{BB962C8B-B14F-4D97-AF65-F5344CB8AC3E}">
        <p14:creationId xmlns:p14="http://schemas.microsoft.com/office/powerpoint/2010/main" val="2863281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2910-7F0C-50FD-CD04-90BD9CA024BD}"/>
              </a:ext>
            </a:extLst>
          </p:cNvPr>
          <p:cNvSpPr>
            <a:spLocks noGrp="1"/>
          </p:cNvSpPr>
          <p:nvPr>
            <p:ph type="title"/>
          </p:nvPr>
        </p:nvSpPr>
        <p:spPr>
          <a:xfrm>
            <a:off x="836612" y="28575"/>
            <a:ext cx="10515600" cy="915322"/>
          </a:xfrm>
        </p:spPr>
        <p:txBody>
          <a:bodyPr anchor="ctr" anchorCtr="0"/>
          <a:lstStyle/>
          <a:p>
            <a:r>
              <a:rPr lang="es-US" sz="2800" dirty="0"/>
              <a:t>Estrategia No 1: </a:t>
            </a:r>
            <a:r>
              <a:rPr lang="es-US" sz="2800" b="0" dirty="0"/>
              <a:t>Participar en experiencias lúdicas de matemáticas</a:t>
            </a:r>
            <a:endParaRPr lang="en-US" sz="2800" b="0" dirty="0"/>
          </a:p>
        </p:txBody>
      </p:sp>
      <p:sp>
        <p:nvSpPr>
          <p:cNvPr id="4" name="Content Placeholder 3">
            <a:extLst>
              <a:ext uri="{FF2B5EF4-FFF2-40B4-BE49-F238E27FC236}">
                <a16:creationId xmlns:a16="http://schemas.microsoft.com/office/drawing/2014/main" id="{DF02DF22-888D-B697-84DD-ED73372F3BFE}"/>
              </a:ext>
            </a:extLst>
          </p:cNvPr>
          <p:cNvSpPr>
            <a:spLocks noGrp="1"/>
          </p:cNvSpPr>
          <p:nvPr>
            <p:ph sz="half" idx="2"/>
          </p:nvPr>
        </p:nvSpPr>
        <p:spPr>
          <a:xfrm>
            <a:off x="839788" y="1363344"/>
            <a:ext cx="4391969" cy="4333136"/>
          </a:xfrm>
        </p:spPr>
        <p:txBody>
          <a:bodyPr>
            <a:normAutofit/>
          </a:bodyPr>
          <a:lstStyle/>
          <a:p>
            <a:pPr>
              <a:spcAft>
                <a:spcPts val="600"/>
              </a:spcAft>
            </a:pPr>
            <a:r>
              <a:rPr lang="es-419" dirty="0"/>
              <a:t>El juego es una parte esencial de la vida de los niños y del bienestar de los adultos.</a:t>
            </a:r>
          </a:p>
          <a:p>
            <a:pPr>
              <a:spcAft>
                <a:spcPts val="600"/>
              </a:spcAft>
            </a:pPr>
            <a:r>
              <a:rPr lang="es-419" dirty="0"/>
              <a:t>Las experiencias lúdicas traen curiosidad y emoción al aprendizaje de las matemáticas</a:t>
            </a:r>
            <a:r>
              <a:rPr lang="en-US" dirty="0"/>
              <a:t>.</a:t>
            </a:r>
          </a:p>
          <a:p>
            <a:pPr marL="0" indent="0">
              <a:buNone/>
            </a:pPr>
            <a:endParaRPr lang="en-US" dirty="0"/>
          </a:p>
        </p:txBody>
      </p:sp>
      <p:sp>
        <p:nvSpPr>
          <p:cNvPr id="3" name="TextBox 2">
            <a:extLst>
              <a:ext uri="{FF2B5EF4-FFF2-40B4-BE49-F238E27FC236}">
                <a16:creationId xmlns:a16="http://schemas.microsoft.com/office/drawing/2014/main" id="{A6059E6A-A7AC-DB25-3540-7F74686F6CFF}"/>
              </a:ext>
            </a:extLst>
          </p:cNvPr>
          <p:cNvSpPr txBox="1"/>
          <p:nvPr/>
        </p:nvSpPr>
        <p:spPr>
          <a:xfrm>
            <a:off x="839788" y="5494656"/>
            <a:ext cx="4207700" cy="738664"/>
          </a:xfrm>
          <a:prstGeom prst="rect">
            <a:avLst/>
          </a:prstGeom>
          <a:noFill/>
        </p:spPr>
        <p:txBody>
          <a:bodyPr wrap="square">
            <a:spAutoFit/>
          </a:bodyPr>
          <a:lstStyle/>
          <a:p>
            <a:pPr marL="0" indent="0">
              <a:spcAft>
                <a:spcPts val="1800"/>
              </a:spcAft>
              <a:buNone/>
            </a:pPr>
            <a:r>
              <a:rPr lang="en-US" sz="1400" dirty="0">
                <a:effectLst/>
                <a:latin typeface="Montserrat" panose="00000500000000000000" pitchFamily="2" charset="0"/>
                <a:ea typeface="Calibri" panose="020F0502020204030204" pitchFamily="34" charset="0"/>
              </a:rPr>
              <a:t>Copple &amp; Bredekamp (2009); NAEYC (2020); Nicholson &amp; Shimpi (2015); Nicholson, Shimpi, &amp; Rabin (2014)</a:t>
            </a:r>
            <a:endParaRPr lang="en-US" sz="2800" b="1" dirty="0">
              <a:solidFill>
                <a:schemeClr val="accent3"/>
              </a:solidFill>
              <a:latin typeface="Montserrat" panose="00000500000000000000" pitchFamily="2" charset="0"/>
            </a:endParaRPr>
          </a:p>
        </p:txBody>
      </p:sp>
      <p:pic>
        <p:nvPicPr>
          <p:cNvPr id="8" name="Picture 7">
            <a:extLst>
              <a:ext uri="{FF2B5EF4-FFF2-40B4-BE49-F238E27FC236}">
                <a16:creationId xmlns:a16="http://schemas.microsoft.com/office/drawing/2014/main" id="{8AC948BF-F923-F921-E2EC-BD253FA8534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671" t="20692" r="15869"/>
          <a:stretch/>
        </p:blipFill>
        <p:spPr>
          <a:xfrm>
            <a:off x="5505363" y="1363345"/>
            <a:ext cx="5846849" cy="4333136"/>
          </a:xfrm>
          <a:prstGeom prst="rect">
            <a:avLst/>
          </a:prstGeom>
        </p:spPr>
      </p:pic>
      <p:sp>
        <p:nvSpPr>
          <p:cNvPr id="9" name="TextBox 8">
            <a:extLst>
              <a:ext uri="{FF2B5EF4-FFF2-40B4-BE49-F238E27FC236}">
                <a16:creationId xmlns:a16="http://schemas.microsoft.com/office/drawing/2014/main" id="{A7F7E15B-C33E-E91B-0FBF-02CBD449367A}"/>
              </a:ext>
            </a:extLst>
          </p:cNvPr>
          <p:cNvSpPr txBox="1"/>
          <p:nvPr/>
        </p:nvSpPr>
        <p:spPr>
          <a:xfrm>
            <a:off x="5750560" y="4614116"/>
            <a:ext cx="4541912" cy="923330"/>
          </a:xfrm>
          <a:prstGeom prst="rect">
            <a:avLst/>
          </a:prstGeom>
          <a:solidFill>
            <a:srgbClr val="F4EDF7">
              <a:alpha val="89804"/>
            </a:srgbClr>
          </a:solidFill>
        </p:spPr>
        <p:txBody>
          <a:bodyPr wrap="square">
            <a:spAutoFit/>
          </a:bodyPr>
          <a:lstStyle/>
          <a:p>
            <a:pPr algn="ctr">
              <a:spcAft>
                <a:spcPts val="1800"/>
              </a:spcAft>
            </a:pPr>
            <a:r>
              <a:rPr lang="es-ES_tradnl" dirty="0">
                <a:solidFill>
                  <a:srgbClr val="C00000"/>
                </a:solidFill>
                <a:latin typeface="Montserrat Medium" panose="00000600000000000000" pitchFamily="2" charset="0"/>
              </a:rPr>
              <a:t>¿Qué hace que una experiencia sea lúdica para usted? ¿Qué emociones experimenta mientras juega?</a:t>
            </a:r>
          </a:p>
        </p:txBody>
      </p:sp>
      <p:sp>
        <p:nvSpPr>
          <p:cNvPr id="7" name="Slide Number Placeholder 6">
            <a:extLst>
              <a:ext uri="{FF2B5EF4-FFF2-40B4-BE49-F238E27FC236}">
                <a16:creationId xmlns:a16="http://schemas.microsoft.com/office/drawing/2014/main" id="{9FAB63E4-35FD-482D-7D92-8CEE82077B81}"/>
              </a:ext>
              <a:ext uri="{C183D7F6-B498-43B3-948B-1728B52AA6E4}">
                <adec:decorative xmlns:adec="http://schemas.microsoft.com/office/drawing/2017/decorative" val="1"/>
              </a:ext>
            </a:extLst>
          </p:cNvPr>
          <p:cNvSpPr>
            <a:spLocks noGrp="1"/>
          </p:cNvSpPr>
          <p:nvPr>
            <p:ph type="sldNum" sz="quarter" idx="10"/>
          </p:nvPr>
        </p:nvSpPr>
        <p:spPr/>
        <p:txBody>
          <a:bodyPr/>
          <a:lstStyle/>
          <a:p>
            <a:fld id="{8B512919-B088-4E12-9038-722E97F79378}" type="slidenum">
              <a:rPr lang="en-US" smtClean="0"/>
              <a:pPr/>
              <a:t>13</a:t>
            </a:fld>
            <a:endParaRPr lang="en-US"/>
          </a:p>
        </p:txBody>
      </p:sp>
    </p:spTree>
    <p:extLst>
      <p:ext uri="{BB962C8B-B14F-4D97-AF65-F5344CB8AC3E}">
        <p14:creationId xmlns:p14="http://schemas.microsoft.com/office/powerpoint/2010/main" val="16843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7647D-7A44-2C63-1C14-5CA6D90C389E}"/>
              </a:ext>
            </a:extLst>
          </p:cNvPr>
          <p:cNvSpPr>
            <a:spLocks noGrp="1"/>
          </p:cNvSpPr>
          <p:nvPr>
            <p:ph type="title"/>
          </p:nvPr>
        </p:nvSpPr>
        <p:spPr>
          <a:xfrm>
            <a:off x="1178136" y="2385637"/>
            <a:ext cx="4034118" cy="2086725"/>
          </a:xfrm>
        </p:spPr>
        <p:txBody>
          <a:bodyPr anchor="ctr" anchorCtr="0">
            <a:spAutoFit/>
          </a:bodyPr>
          <a:lstStyle/>
          <a:p>
            <a:r>
              <a:rPr lang="es-ES_tradnl" b="1" dirty="0">
                <a:latin typeface="Montserrat" panose="00000500000000000000" pitchFamily="50" charset="0"/>
              </a:rPr>
              <a:t>Juego:</a:t>
            </a:r>
            <a:br>
              <a:rPr lang="es-ES_tradnl" dirty="0">
                <a:latin typeface="Montserrat Medium" panose="00000600000000000000" pitchFamily="2" charset="0"/>
              </a:rPr>
            </a:br>
            <a:r>
              <a:rPr lang="es-ES_tradnl" dirty="0">
                <a:latin typeface="Montserrat Medium" panose="00000600000000000000" pitchFamily="2" charset="0"/>
              </a:rPr>
              <a:t>Jugar con patrones</a:t>
            </a:r>
            <a:endParaRPr lang="es-ES_tradnl" dirty="0"/>
          </a:p>
        </p:txBody>
      </p:sp>
      <p:pic>
        <p:nvPicPr>
          <p:cNvPr id="6" name="Picture 5">
            <a:extLst>
              <a:ext uri="{FF2B5EF4-FFF2-40B4-BE49-F238E27FC236}">
                <a16:creationId xmlns:a16="http://schemas.microsoft.com/office/drawing/2014/main" id="{45FE74D8-AFF1-A9F1-841A-59C12C5961A4}"/>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62"/>
          <a:stretch/>
        </p:blipFill>
        <p:spPr bwMode="auto">
          <a:xfrm rot="5400000">
            <a:off x="5933150" y="2917134"/>
            <a:ext cx="2930225" cy="260452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8B3D24F3-5248-B397-D8D0-B9B8A3C34F26}"/>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979"/>
          <a:stretch/>
        </p:blipFill>
        <p:spPr bwMode="auto">
          <a:xfrm>
            <a:off x="8863679" y="1087141"/>
            <a:ext cx="3009695" cy="2930226"/>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8CD0BF51-D04E-CA52-E0C9-2EF5F9845240}"/>
              </a:ext>
              <a:ext uri="{C183D7F6-B498-43B3-948B-1728B52AA6E4}">
                <adec:decorative xmlns:adec="http://schemas.microsoft.com/office/drawing/2017/decorative" val="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4581" t="27908" r="33436" b="14220"/>
          <a:stretch/>
        </p:blipFill>
        <p:spPr>
          <a:xfrm rot="5400000">
            <a:off x="6731952" y="583680"/>
            <a:ext cx="1331747" cy="2605401"/>
          </a:xfrm>
          <a:prstGeom prst="rect">
            <a:avLst/>
          </a:prstGeom>
        </p:spPr>
      </p:pic>
      <p:pic>
        <p:nvPicPr>
          <p:cNvPr id="9" name="Picture 8">
            <a:extLst>
              <a:ext uri="{FF2B5EF4-FFF2-40B4-BE49-F238E27FC236}">
                <a16:creationId xmlns:a16="http://schemas.microsoft.com/office/drawing/2014/main" id="{40C47588-E943-671D-2741-CA178BC9B00A}"/>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123" b="37793"/>
          <a:stretch/>
        </p:blipFill>
        <p:spPr bwMode="auto">
          <a:xfrm>
            <a:off x="8863679" y="4175250"/>
            <a:ext cx="3013795" cy="1540497"/>
          </a:xfrm>
          <a:prstGeom prst="rect">
            <a:avLst/>
          </a:prstGeom>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0EBD26A4-7F46-E743-4397-6E3D84903363}"/>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14</a:t>
            </a:fld>
            <a:endParaRPr lang="en-US"/>
          </a:p>
        </p:txBody>
      </p:sp>
    </p:spTree>
    <p:extLst>
      <p:ext uri="{BB962C8B-B14F-4D97-AF65-F5344CB8AC3E}">
        <p14:creationId xmlns:p14="http://schemas.microsoft.com/office/powerpoint/2010/main" val="1719906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A8588F-CCB9-B6C9-B1FF-A73FFDCB517B}"/>
              </a:ext>
            </a:extLst>
          </p:cNvPr>
          <p:cNvSpPr>
            <a:spLocks noGrp="1"/>
          </p:cNvSpPr>
          <p:nvPr>
            <p:ph type="title"/>
          </p:nvPr>
        </p:nvSpPr>
        <p:spPr>
          <a:xfrm>
            <a:off x="838199" y="176784"/>
            <a:ext cx="10812517" cy="646331"/>
          </a:xfrm>
        </p:spPr>
        <p:txBody>
          <a:bodyPr anchor="ctr" anchorCtr="0"/>
          <a:lstStyle/>
          <a:p>
            <a:r>
              <a:rPr lang="es-ES_tradnl" sz="4000" b="1" dirty="0">
                <a:latin typeface="Montserrat" panose="00000500000000000000" pitchFamily="2" charset="0"/>
              </a:rPr>
              <a:t>Discutir: </a:t>
            </a:r>
            <a:r>
              <a:rPr lang="es-ES_tradnl" b="0" dirty="0">
                <a:latin typeface="Montserrat Medium" panose="00000600000000000000" pitchFamily="2" charset="0"/>
              </a:rPr>
              <a:t>Jugar con patrones</a:t>
            </a:r>
            <a:endParaRPr lang="es-ES_tradnl" b="0" dirty="0"/>
          </a:p>
        </p:txBody>
      </p:sp>
      <p:pic>
        <p:nvPicPr>
          <p:cNvPr id="7" name="Picture 6">
            <a:extLst>
              <a:ext uri="{FF2B5EF4-FFF2-40B4-BE49-F238E27FC236}">
                <a16:creationId xmlns:a16="http://schemas.microsoft.com/office/drawing/2014/main" id="{2ECB203B-79CB-4C7F-DADE-110C2D281298}"/>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4581" t="27908" r="33436" b="14220"/>
          <a:stretch/>
        </p:blipFill>
        <p:spPr>
          <a:xfrm rot="5400000">
            <a:off x="1783876" y="976137"/>
            <a:ext cx="1776469" cy="3475446"/>
          </a:xfrm>
          <a:prstGeom prst="rect">
            <a:avLst/>
          </a:prstGeom>
          <a:ln>
            <a:solidFill>
              <a:srgbClr val="002060"/>
            </a:solidFill>
          </a:ln>
        </p:spPr>
      </p:pic>
      <p:sp>
        <p:nvSpPr>
          <p:cNvPr id="8" name="Content Placeholder 5">
            <a:extLst>
              <a:ext uri="{FF2B5EF4-FFF2-40B4-BE49-F238E27FC236}">
                <a16:creationId xmlns:a16="http://schemas.microsoft.com/office/drawing/2014/main" id="{985F2628-77A4-AC9A-D0B2-71FD33095935}"/>
              </a:ext>
            </a:extLst>
          </p:cNvPr>
          <p:cNvSpPr txBox="1">
            <a:spLocks/>
          </p:cNvSpPr>
          <p:nvPr/>
        </p:nvSpPr>
        <p:spPr>
          <a:xfrm>
            <a:off x="934388" y="3563474"/>
            <a:ext cx="3475446" cy="41138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s-ES_tradnl" sz="1600" dirty="0">
                <a:solidFill>
                  <a:srgbClr val="000000"/>
                </a:solidFill>
                <a:latin typeface="Montserrat Medium" panose="00000600000000000000" pitchFamily="2" charset="0"/>
                <a:ea typeface="Calibri" panose="020F0502020204030204" pitchFamily="34" charset="0"/>
              </a:rPr>
              <a:t>Cortina de tela</a:t>
            </a:r>
            <a:endParaRPr lang="es-ES_tradnl" sz="2400" dirty="0">
              <a:latin typeface="Montserrat Medium" panose="00000600000000000000" pitchFamily="2" charset="0"/>
            </a:endParaRPr>
          </a:p>
        </p:txBody>
      </p:sp>
      <p:pic>
        <p:nvPicPr>
          <p:cNvPr id="10" name="Picture 9">
            <a:extLst>
              <a:ext uri="{FF2B5EF4-FFF2-40B4-BE49-F238E27FC236}">
                <a16:creationId xmlns:a16="http://schemas.microsoft.com/office/drawing/2014/main" id="{7313A411-F1D8-CD76-9BB4-6A4EED15E14F}"/>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123" b="37793"/>
          <a:stretch/>
        </p:blipFill>
        <p:spPr bwMode="auto">
          <a:xfrm>
            <a:off x="934389" y="4111868"/>
            <a:ext cx="3475448" cy="1776470"/>
          </a:xfrm>
          <a:prstGeom prst="rect">
            <a:avLst/>
          </a:prstGeom>
          <a:ln>
            <a:solidFill>
              <a:srgbClr val="002060"/>
            </a:solidFill>
          </a:ln>
          <a:extLst>
            <a:ext uri="{53640926-AAD7-44D8-BBD7-CCE9431645EC}">
              <a14:shadowObscured xmlns:a14="http://schemas.microsoft.com/office/drawing/2010/main"/>
            </a:ext>
          </a:extLst>
        </p:spPr>
      </p:pic>
      <p:sp>
        <p:nvSpPr>
          <p:cNvPr id="9" name="Content Placeholder 5">
            <a:extLst>
              <a:ext uri="{FF2B5EF4-FFF2-40B4-BE49-F238E27FC236}">
                <a16:creationId xmlns:a16="http://schemas.microsoft.com/office/drawing/2014/main" id="{D8761ADB-20FC-70A3-55B9-24CDE62A2D0A}"/>
              </a:ext>
            </a:extLst>
          </p:cNvPr>
          <p:cNvSpPr txBox="1">
            <a:spLocks/>
          </p:cNvSpPr>
          <p:nvPr/>
        </p:nvSpPr>
        <p:spPr>
          <a:xfrm>
            <a:off x="934388" y="5926366"/>
            <a:ext cx="3475446" cy="4140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s-ES_tradnl" sz="1600" dirty="0">
                <a:solidFill>
                  <a:srgbClr val="000000"/>
                </a:solidFill>
                <a:latin typeface="Montserrat Medium" panose="00000600000000000000" pitchFamily="2" charset="0"/>
                <a:ea typeface="Calibri" panose="020F0502020204030204" pitchFamily="34" charset="0"/>
              </a:rPr>
              <a:t>Pulsera de cuentas</a:t>
            </a:r>
            <a:endParaRPr lang="es-ES_tradnl" sz="2400" dirty="0">
              <a:latin typeface="Montserrat Medium" panose="00000600000000000000" pitchFamily="2" charset="0"/>
            </a:endParaRPr>
          </a:p>
        </p:txBody>
      </p:sp>
      <p:sp>
        <p:nvSpPr>
          <p:cNvPr id="3" name="Content Placeholder 2">
            <a:extLst>
              <a:ext uri="{FF2B5EF4-FFF2-40B4-BE49-F238E27FC236}">
                <a16:creationId xmlns:a16="http://schemas.microsoft.com/office/drawing/2014/main" id="{75259D2F-6E18-DF35-FD0A-32A72F52D5C2}"/>
              </a:ext>
            </a:extLst>
          </p:cNvPr>
          <p:cNvSpPr>
            <a:spLocks noGrp="1"/>
          </p:cNvSpPr>
          <p:nvPr>
            <p:ph sz="half" idx="2"/>
          </p:nvPr>
        </p:nvSpPr>
        <p:spPr>
          <a:xfrm>
            <a:off x="5877560" y="1825624"/>
            <a:ext cx="5181600" cy="4712573"/>
          </a:xfrm>
        </p:spPr>
        <p:txBody>
          <a:bodyPr/>
          <a:lstStyle/>
          <a:p>
            <a:pPr marL="514350" indent="-514350">
              <a:spcBef>
                <a:spcPts val="0"/>
              </a:spcBef>
              <a:spcAft>
                <a:spcPts val="3000"/>
              </a:spcAft>
              <a:buFont typeface="+mj-lt"/>
              <a:buAutoNum type="arabicPeriod"/>
              <a:tabLst>
                <a:tab pos="914400" algn="l"/>
              </a:tabLst>
            </a:pPr>
            <a:r>
              <a:rPr lang="es-419" sz="2800" dirty="0"/>
              <a:t>¿En qué sentido fue esta una experiencia lúdica?</a:t>
            </a:r>
          </a:p>
          <a:p>
            <a:pPr marL="514350" indent="-514350">
              <a:spcBef>
                <a:spcPts val="0"/>
              </a:spcBef>
              <a:spcAft>
                <a:spcPts val="3000"/>
              </a:spcAft>
              <a:buFont typeface="+mj-lt"/>
              <a:buAutoNum type="arabicPeriod"/>
              <a:tabLst>
                <a:tab pos="914400" algn="l"/>
              </a:tabLst>
            </a:pPr>
            <a:r>
              <a:rPr lang="es-419" sz="2800" dirty="0"/>
              <a:t>¿Se sintió como una actividad de matemáticas? ¿Por qué sí o por qué no?</a:t>
            </a:r>
            <a:endParaRPr lang="en-US" sz="2800" dirty="0">
              <a:highlight>
                <a:srgbClr val="FFFF00"/>
              </a:highlight>
            </a:endParaRPr>
          </a:p>
        </p:txBody>
      </p:sp>
      <p:sp>
        <p:nvSpPr>
          <p:cNvPr id="5" name="Slide Number Placeholder 4">
            <a:extLst>
              <a:ext uri="{FF2B5EF4-FFF2-40B4-BE49-F238E27FC236}">
                <a16:creationId xmlns:a16="http://schemas.microsoft.com/office/drawing/2014/main" id="{E26EB3E5-2895-50CC-8CBE-F3C6F05D65D9}"/>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15</a:t>
            </a:fld>
            <a:endParaRPr lang="en-US"/>
          </a:p>
        </p:txBody>
      </p:sp>
    </p:spTree>
    <p:extLst>
      <p:ext uri="{BB962C8B-B14F-4D97-AF65-F5344CB8AC3E}">
        <p14:creationId xmlns:p14="http://schemas.microsoft.com/office/powerpoint/2010/main" val="3213308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DFBED-2BB0-739B-91CA-57FDA3679E6E}"/>
              </a:ext>
            </a:extLst>
          </p:cNvPr>
          <p:cNvSpPr>
            <a:spLocks noGrp="1"/>
          </p:cNvSpPr>
          <p:nvPr>
            <p:ph type="title"/>
          </p:nvPr>
        </p:nvSpPr>
        <p:spPr>
          <a:xfrm>
            <a:off x="821436" y="28575"/>
            <a:ext cx="10834075" cy="923330"/>
          </a:xfrm>
        </p:spPr>
        <p:txBody>
          <a:bodyPr anchor="ctr" anchorCtr="0"/>
          <a:lstStyle/>
          <a:p>
            <a:r>
              <a:rPr lang="es-ES_tradnl" dirty="0"/>
              <a:t>Estrategia No 2: </a:t>
            </a:r>
            <a:r>
              <a:rPr lang="es-ES_tradnl" b="0" dirty="0"/>
              <a:t>Reconocer que las matemáticas son para todos</a:t>
            </a:r>
          </a:p>
        </p:txBody>
      </p:sp>
      <p:graphicFrame>
        <p:nvGraphicFramePr>
          <p:cNvPr id="8" name="Content Placeholder 7">
            <a:extLst>
              <a:ext uri="{FF2B5EF4-FFF2-40B4-BE49-F238E27FC236}">
                <a16:creationId xmlns:a16="http://schemas.microsoft.com/office/drawing/2014/main" id="{A40C6BC4-53F9-4210-DE64-A944BCCA8E09}"/>
              </a:ext>
            </a:extLst>
          </p:cNvPr>
          <p:cNvGraphicFramePr>
            <a:graphicFrameLocks noGrp="1"/>
          </p:cNvGraphicFramePr>
          <p:nvPr>
            <p:ph idx="1"/>
            <p:extLst>
              <p:ext uri="{D42A27DB-BD31-4B8C-83A1-F6EECF244321}">
                <p14:modId xmlns:p14="http://schemas.microsoft.com/office/powerpoint/2010/main" val="1719351659"/>
              </p:ext>
            </p:extLst>
          </p:nvPr>
        </p:nvGraphicFramePr>
        <p:xfrm>
          <a:off x="704596" y="1593914"/>
          <a:ext cx="10834688" cy="3810000"/>
        </p:xfrm>
        <a:graphic>
          <a:graphicData uri="http://schemas.openxmlformats.org/drawingml/2006/table">
            <a:tbl>
              <a:tblPr firstRow="1" bandRow="1">
                <a:tableStyleId>{2D5ABB26-0587-4C30-8999-92F81FD0307C}</a:tableStyleId>
              </a:tblPr>
              <a:tblGrid>
                <a:gridCol w="5417344">
                  <a:extLst>
                    <a:ext uri="{9D8B030D-6E8A-4147-A177-3AD203B41FA5}">
                      <a16:colId xmlns:a16="http://schemas.microsoft.com/office/drawing/2014/main" val="1983482268"/>
                    </a:ext>
                  </a:extLst>
                </a:gridCol>
                <a:gridCol w="5417344">
                  <a:extLst>
                    <a:ext uri="{9D8B030D-6E8A-4147-A177-3AD203B41FA5}">
                      <a16:colId xmlns:a16="http://schemas.microsoft.com/office/drawing/2014/main" val="1290595621"/>
                    </a:ext>
                  </a:extLst>
                </a:gridCol>
              </a:tblGrid>
              <a:tr h="370840">
                <a:tc>
                  <a:txBody>
                    <a:bodyPr/>
                    <a:lstStyle/>
                    <a:p>
                      <a:r>
                        <a:rPr lang="en-US" sz="2800" b="1" dirty="0">
                          <a:latin typeface="Montserrat" pitchFamily="2" charset="77"/>
                        </a:rPr>
                        <a:t>      MITO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800" b="1" dirty="0">
                          <a:latin typeface="Montserrat" pitchFamily="2" charset="77"/>
                        </a:rPr>
                        <a:t>       VERDAD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8353608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2400" b="0" dirty="0">
                          <a:latin typeface="Montserrat" panose="00000500000000000000" pitchFamily="2" charset="0"/>
                        </a:rPr>
                        <a:t>La habilidad matemática es algo con o sin lo que nacemos</a:t>
                      </a:r>
                      <a:r>
                        <a:rPr lang="en-US" sz="2400" b="0" kern="1200" dirty="0">
                          <a:solidFill>
                            <a:schemeClr val="tx1"/>
                          </a:solidFill>
                          <a:effectLst/>
                          <a:latin typeface="Montserrat" pitchFamily="2" charset="77"/>
                          <a:ea typeface="+mn-ea"/>
                          <a:cs typeface="+mn-cs"/>
                        </a:rPr>
                        <a:t>.</a:t>
                      </a:r>
                    </a:p>
                  </a:txBody>
                  <a:tcPr marL="182880" marR="182880" marT="182880" marB="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r>
                        <a:rPr lang="es-ES_tradnl" sz="2400" kern="1200" noProof="0" dirty="0">
                          <a:solidFill>
                            <a:schemeClr val="tx1"/>
                          </a:solidFill>
                          <a:effectLst/>
                          <a:latin typeface="Montserrat" pitchFamily="2" charset="77"/>
                          <a:ea typeface="+mn-ea"/>
                          <a:cs typeface="+mn-cs"/>
                        </a:rPr>
                        <a:t>Todos pueden desarrollar sus habilidades matemáticas y actitudes positivas.</a:t>
                      </a:r>
                    </a:p>
                  </a:txBody>
                  <a:tcPr marL="182880" marR="182880" marT="182880" marB="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4286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2400" b="0" dirty="0">
                          <a:latin typeface="Montserrat" panose="00000500000000000000" pitchFamily="2" charset="0"/>
                        </a:rPr>
                        <a:t>Los niños son mejores en matemáticas que las niñas</a:t>
                      </a:r>
                      <a:r>
                        <a:rPr lang="en-US" sz="2400" b="0" kern="1200" dirty="0">
                          <a:solidFill>
                            <a:schemeClr val="tx1"/>
                          </a:solidFill>
                          <a:effectLst/>
                          <a:latin typeface="Montserrat" pitchFamily="2" charset="77"/>
                          <a:ea typeface="+mn-ea"/>
                          <a:cs typeface="+mn-cs"/>
                        </a:rPr>
                        <a:t>.</a:t>
                      </a:r>
                    </a:p>
                  </a:txBody>
                  <a:tcPr marL="182880" marR="182880" marT="182880" marB="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400" kern="1200" noProof="0" dirty="0">
                          <a:solidFill>
                            <a:schemeClr val="tx1"/>
                          </a:solidFill>
                          <a:effectLst/>
                          <a:latin typeface="Montserrat" pitchFamily="2" charset="77"/>
                          <a:ea typeface="+mn-ea"/>
                          <a:cs typeface="+mn-cs"/>
                        </a:rPr>
                        <a:t>Los niños y las niñas son igualmente capaces de desarrollar habilidades matemáticas.</a:t>
                      </a:r>
                    </a:p>
                  </a:txBody>
                  <a:tcPr marL="182880" marR="182880" marT="182880" marB="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9065499"/>
                  </a:ext>
                </a:extLst>
              </a:tr>
            </a:tbl>
          </a:graphicData>
        </a:graphic>
      </p:graphicFrame>
      <p:sp>
        <p:nvSpPr>
          <p:cNvPr id="3" name="TextBox 2">
            <a:extLst>
              <a:ext uri="{FF2B5EF4-FFF2-40B4-BE49-F238E27FC236}">
                <a16:creationId xmlns:a16="http://schemas.microsoft.com/office/drawing/2014/main" id="{D087D155-ED0F-0EB6-626B-FAFC16B130A5}"/>
              </a:ext>
            </a:extLst>
          </p:cNvPr>
          <p:cNvSpPr txBox="1"/>
          <p:nvPr/>
        </p:nvSpPr>
        <p:spPr>
          <a:xfrm>
            <a:off x="748792" y="5478819"/>
            <a:ext cx="10834688" cy="338554"/>
          </a:xfrm>
          <a:prstGeom prst="rect">
            <a:avLst/>
          </a:prstGeom>
          <a:noFill/>
        </p:spPr>
        <p:txBody>
          <a:bodyPr wrap="square">
            <a:spAutoFit/>
          </a:bodyPr>
          <a:lstStyle/>
          <a:p>
            <a:pPr marL="0" marR="0">
              <a:spcBef>
                <a:spcPts val="0"/>
              </a:spcBef>
              <a:spcAft>
                <a:spcPts val="1200"/>
              </a:spcAft>
            </a:pPr>
            <a:r>
              <a:rPr lang="en-US" sz="1600" kern="100" dirty="0">
                <a:effectLst/>
                <a:latin typeface="Montserrat" panose="00000500000000000000" pitchFamily="2" charset="0"/>
                <a:ea typeface="Calibri" panose="020F0502020204030204" pitchFamily="34" charset="0"/>
                <a:cs typeface="Arial" panose="020B0604020202020204" pitchFamily="34" charset="0"/>
              </a:rPr>
              <a:t>Chestnut, Lei, Leslie, &amp; </a:t>
            </a:r>
            <a:r>
              <a:rPr lang="en-US" sz="1600" kern="100" dirty="0" err="1">
                <a:effectLst/>
                <a:latin typeface="Montserrat" panose="00000500000000000000" pitchFamily="2" charset="0"/>
                <a:ea typeface="Calibri" panose="020F0502020204030204" pitchFamily="34" charset="0"/>
                <a:cs typeface="Arial" panose="020B0604020202020204" pitchFamily="34" charset="0"/>
              </a:rPr>
              <a:t>Cimpian</a:t>
            </a:r>
            <a:r>
              <a:rPr lang="en-US" sz="1600" kern="100" dirty="0">
                <a:effectLst/>
                <a:latin typeface="Montserrat" panose="00000500000000000000" pitchFamily="2" charset="0"/>
                <a:ea typeface="Calibri" panose="020F0502020204030204" pitchFamily="34" charset="0"/>
                <a:cs typeface="Arial" panose="020B0604020202020204" pitchFamily="34" charset="0"/>
              </a:rPr>
              <a:t> (2018); </a:t>
            </a:r>
            <a:r>
              <a:rPr lang="en-US" sz="1600" dirty="0">
                <a:effectLst/>
                <a:latin typeface="Montserrat" panose="00000500000000000000" pitchFamily="2" charset="0"/>
                <a:ea typeface="Calibri" panose="020F0502020204030204" pitchFamily="34" charset="0"/>
                <a:cs typeface="Arial" panose="020B0604020202020204" pitchFamily="34" charset="0"/>
              </a:rPr>
              <a:t>Kersey, Braham, </a:t>
            </a:r>
            <a:r>
              <a:rPr lang="en-US" sz="1600" dirty="0" err="1">
                <a:effectLst/>
                <a:latin typeface="Montserrat" panose="00000500000000000000" pitchFamily="2" charset="0"/>
                <a:ea typeface="Calibri" panose="020F0502020204030204" pitchFamily="34" charset="0"/>
                <a:cs typeface="Arial" panose="020B0604020202020204" pitchFamily="34" charset="0"/>
              </a:rPr>
              <a:t>Csumitta</a:t>
            </a:r>
            <a:r>
              <a:rPr lang="en-US" sz="1600" dirty="0">
                <a:effectLst/>
                <a:latin typeface="Montserrat" panose="00000500000000000000" pitchFamily="2" charset="0"/>
                <a:ea typeface="Calibri" panose="020F0502020204030204" pitchFamily="34" charset="0"/>
                <a:cs typeface="Arial" panose="020B0604020202020204" pitchFamily="34" charset="0"/>
              </a:rPr>
              <a:t>, </a:t>
            </a:r>
            <a:r>
              <a:rPr lang="en-US" sz="1600" dirty="0" err="1">
                <a:effectLst/>
                <a:latin typeface="Montserrat" panose="00000500000000000000" pitchFamily="2" charset="0"/>
                <a:ea typeface="Calibri" panose="020F0502020204030204" pitchFamily="34" charset="0"/>
                <a:cs typeface="Arial" panose="020B0604020202020204" pitchFamily="34" charset="0"/>
              </a:rPr>
              <a:t>Libertus</a:t>
            </a:r>
            <a:r>
              <a:rPr lang="en-US" sz="1600" dirty="0">
                <a:effectLst/>
                <a:latin typeface="Montserrat" panose="00000500000000000000" pitchFamily="2" charset="0"/>
                <a:ea typeface="Calibri" panose="020F0502020204030204" pitchFamily="34" charset="0"/>
                <a:cs typeface="Arial" panose="020B0604020202020204" pitchFamily="34" charset="0"/>
              </a:rPr>
              <a:t>, &amp; </a:t>
            </a:r>
            <a:r>
              <a:rPr lang="en-US" sz="1600" dirty="0" err="1">
                <a:effectLst/>
                <a:latin typeface="Montserrat" panose="00000500000000000000" pitchFamily="2" charset="0"/>
                <a:ea typeface="Calibri" panose="020F0502020204030204" pitchFamily="34" charset="0"/>
                <a:cs typeface="Arial" panose="020B0604020202020204" pitchFamily="34" charset="0"/>
              </a:rPr>
              <a:t>Cantlon</a:t>
            </a:r>
            <a:r>
              <a:rPr lang="en-US" sz="1600" dirty="0">
                <a:effectLst/>
                <a:latin typeface="Montserrat" panose="00000500000000000000" pitchFamily="2" charset="0"/>
                <a:ea typeface="Calibri" panose="020F0502020204030204" pitchFamily="34" charset="0"/>
                <a:cs typeface="Arial" panose="020B0604020202020204" pitchFamily="34" charset="0"/>
              </a:rPr>
              <a:t> (2018</a:t>
            </a:r>
            <a:r>
              <a:rPr lang="en-US" sz="1600" dirty="0">
                <a:latin typeface="Montserrat" panose="00000500000000000000" pitchFamily="2" charset="0"/>
                <a:ea typeface="Calibri" panose="020F0502020204030204" pitchFamily="34" charset="0"/>
                <a:cs typeface="Arial" panose="020B0604020202020204" pitchFamily="34" charset="0"/>
              </a:rPr>
              <a:t>)</a:t>
            </a:r>
            <a:endParaRPr lang="en-US" sz="1600" dirty="0">
              <a:latin typeface="Montserrat" panose="00000500000000000000" pitchFamily="2" charset="0"/>
            </a:endParaRPr>
          </a:p>
        </p:txBody>
      </p:sp>
      <p:pic>
        <p:nvPicPr>
          <p:cNvPr id="12" name="Picture 11">
            <a:extLst>
              <a:ext uri="{FF2B5EF4-FFF2-40B4-BE49-F238E27FC236}">
                <a16:creationId xmlns:a16="http://schemas.microsoft.com/office/drawing/2014/main" id="{CF217E92-A402-A1D2-C2AE-331EBCC6CD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1436" y="1682814"/>
            <a:ext cx="381000" cy="355600"/>
          </a:xfrm>
          <a:prstGeom prst="rect">
            <a:avLst/>
          </a:prstGeom>
        </p:spPr>
      </p:pic>
      <p:pic>
        <p:nvPicPr>
          <p:cNvPr id="16" name="Graphic 15">
            <a:extLst>
              <a:ext uri="{FF2B5EF4-FFF2-40B4-BE49-F238E27FC236}">
                <a16:creationId xmlns:a16="http://schemas.microsoft.com/office/drawing/2014/main" id="{FC0157DF-179B-551D-679E-C59ADF49159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93104" y="1593914"/>
            <a:ext cx="508000" cy="482600"/>
          </a:xfrm>
          <a:prstGeom prst="rect">
            <a:avLst/>
          </a:prstGeom>
        </p:spPr>
      </p:pic>
      <p:sp>
        <p:nvSpPr>
          <p:cNvPr id="4" name="Slide Number Placeholder 3">
            <a:extLst>
              <a:ext uri="{FF2B5EF4-FFF2-40B4-BE49-F238E27FC236}">
                <a16:creationId xmlns:a16="http://schemas.microsoft.com/office/drawing/2014/main" id="{3B427CEA-D237-0CEB-A691-3ABD016E5371}"/>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16</a:t>
            </a:fld>
            <a:endParaRPr lang="en-US"/>
          </a:p>
        </p:txBody>
      </p:sp>
    </p:spTree>
    <p:extLst>
      <p:ext uri="{BB962C8B-B14F-4D97-AF65-F5344CB8AC3E}">
        <p14:creationId xmlns:p14="http://schemas.microsoft.com/office/powerpoint/2010/main" val="3208141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81F9D1-EA51-9879-DE9C-B32F41320417}"/>
              </a:ext>
            </a:extLst>
          </p:cNvPr>
          <p:cNvSpPr>
            <a:spLocks noGrp="1"/>
          </p:cNvSpPr>
          <p:nvPr>
            <p:ph type="title"/>
          </p:nvPr>
        </p:nvSpPr>
        <p:spPr/>
        <p:txBody>
          <a:bodyPr/>
          <a:lstStyle/>
          <a:p>
            <a:r>
              <a:rPr lang="es-US" dirty="0"/>
              <a:t>Deshacer los estereotipos sobre las matemáticas</a:t>
            </a:r>
            <a:endParaRPr lang="en-US" dirty="0"/>
          </a:p>
        </p:txBody>
      </p:sp>
      <p:sp>
        <p:nvSpPr>
          <p:cNvPr id="2" name="Content Placeholder 1">
            <a:extLst>
              <a:ext uri="{FF2B5EF4-FFF2-40B4-BE49-F238E27FC236}">
                <a16:creationId xmlns:a16="http://schemas.microsoft.com/office/drawing/2014/main" id="{2E1E4401-365F-DACF-47ED-BE0939E91856}"/>
              </a:ext>
            </a:extLst>
          </p:cNvPr>
          <p:cNvSpPr>
            <a:spLocks noGrp="1"/>
          </p:cNvSpPr>
          <p:nvPr>
            <p:ph sz="half" idx="1"/>
          </p:nvPr>
        </p:nvSpPr>
        <p:spPr>
          <a:xfrm>
            <a:off x="838199" y="1593263"/>
            <a:ext cx="5747795" cy="4852660"/>
          </a:xfrm>
        </p:spPr>
        <p:txBody>
          <a:bodyPr>
            <a:normAutofit fontScale="92500" lnSpcReduction="10000"/>
          </a:bodyPr>
          <a:lstStyle/>
          <a:p>
            <a:pPr>
              <a:spcAft>
                <a:spcPts val="1200"/>
              </a:spcAft>
            </a:pPr>
            <a:r>
              <a:rPr lang="es-419" dirty="0"/>
              <a:t>Apoyar a los niños para que desarrollen actitudes positivas hacia la matemática </a:t>
            </a:r>
            <a:r>
              <a:rPr lang="en-US" dirty="0"/>
              <a:t>: </a:t>
            </a:r>
          </a:p>
          <a:p>
            <a:pPr lvl="1">
              <a:spcAft>
                <a:spcPts val="1200"/>
              </a:spcAft>
            </a:pPr>
            <a:r>
              <a:rPr lang="es-419" sz="2800" dirty="0"/>
              <a:t>ofrecer oportunidades de aprendizaje lúdico</a:t>
            </a:r>
          </a:p>
          <a:p>
            <a:pPr lvl="1">
              <a:spcAft>
                <a:spcPts val="1200"/>
              </a:spcAft>
            </a:pPr>
            <a:r>
              <a:rPr lang="es-419" sz="2800" dirty="0"/>
              <a:t>mantener expectativas elevadas</a:t>
            </a:r>
          </a:p>
          <a:p>
            <a:pPr lvl="1">
              <a:spcAft>
                <a:spcPts val="1200"/>
              </a:spcAft>
            </a:pPr>
            <a:r>
              <a:rPr lang="es-419" sz="2800" dirty="0"/>
              <a:t>proporcionar múltiples puntos de entrada</a:t>
            </a:r>
          </a:p>
          <a:p>
            <a:pPr lvl="1">
              <a:spcAft>
                <a:spcPts val="1200"/>
              </a:spcAft>
            </a:pPr>
            <a:r>
              <a:rPr lang="es-419" sz="2800" dirty="0"/>
              <a:t>tener una actitud hacia de crecimiento</a:t>
            </a:r>
            <a:endParaRPr lang="en-US" sz="2800" dirty="0"/>
          </a:p>
        </p:txBody>
      </p:sp>
      <p:sp>
        <p:nvSpPr>
          <p:cNvPr id="3" name="TextBox 2">
            <a:extLst>
              <a:ext uri="{FF2B5EF4-FFF2-40B4-BE49-F238E27FC236}">
                <a16:creationId xmlns:a16="http://schemas.microsoft.com/office/drawing/2014/main" id="{8D63435E-040B-6CC8-B220-EE4C7A80C69C}"/>
              </a:ext>
            </a:extLst>
          </p:cNvPr>
          <p:cNvSpPr txBox="1"/>
          <p:nvPr/>
        </p:nvSpPr>
        <p:spPr>
          <a:xfrm>
            <a:off x="944511" y="5963152"/>
            <a:ext cx="5535169" cy="338554"/>
          </a:xfrm>
          <a:prstGeom prst="rect">
            <a:avLst/>
          </a:prstGeom>
          <a:noFill/>
        </p:spPr>
        <p:txBody>
          <a:bodyPr wrap="square">
            <a:spAutoFit/>
          </a:bodyPr>
          <a:lstStyle/>
          <a:p>
            <a:r>
              <a:rPr lang="en-US" sz="1600" dirty="0" err="1">
                <a:effectLst/>
                <a:latin typeface="Montserrat" panose="00000500000000000000" pitchFamily="2" charset="0"/>
                <a:ea typeface="Calibri" panose="020F0502020204030204" pitchFamily="34" charset="0"/>
                <a:cs typeface="Arial" panose="020B0604020202020204" pitchFamily="34" charset="0"/>
              </a:rPr>
              <a:t>Boaler</a:t>
            </a:r>
            <a:r>
              <a:rPr lang="en-US" sz="1600" dirty="0">
                <a:effectLst/>
                <a:latin typeface="Montserrat" panose="00000500000000000000" pitchFamily="2" charset="0"/>
                <a:ea typeface="Calibri" panose="020F0502020204030204" pitchFamily="34" charset="0"/>
                <a:cs typeface="Arial" panose="020B0604020202020204" pitchFamily="34" charset="0"/>
              </a:rPr>
              <a:t> (2015)</a:t>
            </a:r>
            <a:endParaRPr lang="en-US" sz="1600" dirty="0">
              <a:latin typeface="Montserrat" panose="00000500000000000000" pitchFamily="2" charset="0"/>
            </a:endParaRPr>
          </a:p>
        </p:txBody>
      </p:sp>
      <p:pic>
        <p:nvPicPr>
          <p:cNvPr id="6" name="Picture 5">
            <a:extLst>
              <a:ext uri="{FF2B5EF4-FFF2-40B4-BE49-F238E27FC236}">
                <a16:creationId xmlns:a16="http://schemas.microsoft.com/office/drawing/2014/main" id="{F1B1B5A6-D6D1-FB99-476F-7EE4AF94E7C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4835" t="20528" r="20136" b="8447"/>
          <a:stretch/>
        </p:blipFill>
        <p:spPr>
          <a:xfrm>
            <a:off x="7119150" y="1611640"/>
            <a:ext cx="4299249" cy="4520789"/>
          </a:xfrm>
          <a:prstGeom prst="rect">
            <a:avLst/>
          </a:prstGeom>
        </p:spPr>
      </p:pic>
      <p:sp>
        <p:nvSpPr>
          <p:cNvPr id="5" name="Slide Number Placeholder 4">
            <a:extLst>
              <a:ext uri="{FF2B5EF4-FFF2-40B4-BE49-F238E27FC236}">
                <a16:creationId xmlns:a16="http://schemas.microsoft.com/office/drawing/2014/main" id="{9B27B2C9-810B-53A6-FB3C-49483ECE8E91}"/>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17</a:t>
            </a:fld>
            <a:endParaRPr lang="en-US"/>
          </a:p>
        </p:txBody>
      </p:sp>
    </p:spTree>
    <p:extLst>
      <p:ext uri="{BB962C8B-B14F-4D97-AF65-F5344CB8AC3E}">
        <p14:creationId xmlns:p14="http://schemas.microsoft.com/office/powerpoint/2010/main" val="648665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06A83E-1771-8F2D-E212-E5AA29204F6A}"/>
              </a:ext>
            </a:extLst>
          </p:cNvPr>
          <p:cNvSpPr>
            <a:spLocks noGrp="1"/>
          </p:cNvSpPr>
          <p:nvPr>
            <p:ph type="title"/>
          </p:nvPr>
        </p:nvSpPr>
        <p:spPr>
          <a:xfrm>
            <a:off x="838199" y="237744"/>
            <a:ext cx="10812517" cy="507831"/>
          </a:xfrm>
        </p:spPr>
        <p:txBody>
          <a:bodyPr/>
          <a:lstStyle/>
          <a:p>
            <a:r>
              <a:rPr lang="es-US" dirty="0"/>
              <a:t>Actitudes de crecimiento y fijas</a:t>
            </a:r>
            <a:endParaRPr lang="en-US" dirty="0"/>
          </a:p>
        </p:txBody>
      </p:sp>
      <p:sp>
        <p:nvSpPr>
          <p:cNvPr id="2" name="Content Placeholder 1">
            <a:extLst>
              <a:ext uri="{FF2B5EF4-FFF2-40B4-BE49-F238E27FC236}">
                <a16:creationId xmlns:a16="http://schemas.microsoft.com/office/drawing/2014/main" id="{9A46A943-6576-3D18-BBFE-57502F22BF02}"/>
              </a:ext>
            </a:extLst>
          </p:cNvPr>
          <p:cNvSpPr>
            <a:spLocks noGrp="1"/>
          </p:cNvSpPr>
          <p:nvPr>
            <p:ph sz="half" idx="1"/>
          </p:nvPr>
        </p:nvSpPr>
        <p:spPr>
          <a:xfrm>
            <a:off x="838200" y="1544222"/>
            <a:ext cx="4995441" cy="3826431"/>
          </a:xfrm>
        </p:spPr>
        <p:txBody>
          <a:bodyPr>
            <a:normAutofit fontScale="92500" lnSpcReduction="20000"/>
          </a:bodyPr>
          <a:lstStyle/>
          <a:p>
            <a:pPr>
              <a:spcAft>
                <a:spcPts val="1800"/>
              </a:spcAft>
            </a:pPr>
            <a:r>
              <a:rPr lang="es-US" b="1" dirty="0">
                <a:solidFill>
                  <a:schemeClr val="accent6"/>
                </a:solidFill>
                <a:latin typeface="Montserrat" panose="00000500000000000000" pitchFamily="2" charset="0"/>
              </a:rPr>
              <a:t>Actitud de crecimiento</a:t>
            </a:r>
            <a:r>
              <a:rPr lang="en-US" b="1" dirty="0">
                <a:solidFill>
                  <a:schemeClr val="accent6"/>
                </a:solidFill>
                <a:latin typeface="Montserrat" panose="00000500000000000000" pitchFamily="2" charset="0"/>
              </a:rPr>
              <a:t>: </a:t>
            </a:r>
            <a:r>
              <a:rPr lang="es-US" dirty="0">
                <a:latin typeface="Montserrat" panose="00000500000000000000" pitchFamily="2" charset="0"/>
              </a:rPr>
              <a:t>Creencia que las habilidades y el conocimiento pueden mejorar con el tiempo con esfuerzo, aprendizaje y persistencia</a:t>
            </a:r>
            <a:endParaRPr lang="en-US" dirty="0">
              <a:latin typeface="Montserrat" panose="00000500000000000000" pitchFamily="2" charset="0"/>
            </a:endParaRPr>
          </a:p>
          <a:p>
            <a:pPr lvl="0">
              <a:spcAft>
                <a:spcPts val="1800"/>
              </a:spcAft>
            </a:pPr>
            <a:r>
              <a:rPr lang="en-US" b="1" dirty="0">
                <a:solidFill>
                  <a:schemeClr val="accent6"/>
                </a:solidFill>
                <a:latin typeface="Montserrat" panose="00000500000000000000" pitchFamily="2" charset="0"/>
              </a:rPr>
              <a:t>Fixed Mindset:</a:t>
            </a:r>
            <a:r>
              <a:rPr lang="en-US" dirty="0">
                <a:solidFill>
                  <a:schemeClr val="accent6"/>
                </a:solidFill>
                <a:latin typeface="Montserrat" panose="00000500000000000000" pitchFamily="2" charset="0"/>
              </a:rPr>
              <a:t> </a:t>
            </a:r>
            <a:r>
              <a:rPr lang="es-US" dirty="0">
                <a:latin typeface="Montserrat" panose="00000500000000000000" pitchFamily="2" charset="0"/>
              </a:rPr>
              <a:t>creencia que las habilidades y el conocimiento no pueden cambiar</a:t>
            </a:r>
            <a:endParaRPr lang="en-US" dirty="0">
              <a:latin typeface="Montserrat" panose="00000500000000000000" pitchFamily="2" charset="0"/>
            </a:endParaRPr>
          </a:p>
        </p:txBody>
      </p:sp>
      <p:sp>
        <p:nvSpPr>
          <p:cNvPr id="6" name="TextBox 5">
            <a:extLst>
              <a:ext uri="{FF2B5EF4-FFF2-40B4-BE49-F238E27FC236}">
                <a16:creationId xmlns:a16="http://schemas.microsoft.com/office/drawing/2014/main" id="{39FA7BC0-D2D1-4EAE-9082-835A34846D1E}"/>
              </a:ext>
            </a:extLst>
          </p:cNvPr>
          <p:cNvSpPr txBox="1"/>
          <p:nvPr/>
        </p:nvSpPr>
        <p:spPr>
          <a:xfrm>
            <a:off x="838199" y="5201375"/>
            <a:ext cx="4995441" cy="584775"/>
          </a:xfrm>
          <a:prstGeom prst="rect">
            <a:avLst/>
          </a:prstGeom>
          <a:noFill/>
        </p:spPr>
        <p:txBody>
          <a:bodyPr wrap="square">
            <a:spAutoFit/>
          </a:bodyPr>
          <a:lstStyle/>
          <a:p>
            <a:pPr marL="0" indent="0">
              <a:spcAft>
                <a:spcPts val="1800"/>
              </a:spcAft>
              <a:buNone/>
            </a:pPr>
            <a:r>
              <a:rPr lang="en-US" sz="1600" dirty="0">
                <a:latin typeface="Montserrat" panose="00000500000000000000" pitchFamily="2" charset="0"/>
              </a:rPr>
              <a:t>Dweck (2008); Dweck (2015); Park, Ramirez, &amp; </a:t>
            </a:r>
            <a:r>
              <a:rPr lang="en-US" sz="1600" dirty="0" err="1">
                <a:latin typeface="Montserrat" panose="00000500000000000000" pitchFamily="2" charset="0"/>
              </a:rPr>
              <a:t>Beilock</a:t>
            </a:r>
            <a:r>
              <a:rPr lang="en-US" sz="1600" dirty="0">
                <a:latin typeface="Montserrat" panose="00000500000000000000" pitchFamily="2" charset="0"/>
              </a:rPr>
              <a:t> (2014)</a:t>
            </a:r>
          </a:p>
        </p:txBody>
      </p:sp>
      <p:pic>
        <p:nvPicPr>
          <p:cNvPr id="7" name="Picture 6">
            <a:extLst>
              <a:ext uri="{FF2B5EF4-FFF2-40B4-BE49-F238E27FC236}">
                <a16:creationId xmlns:a16="http://schemas.microsoft.com/office/drawing/2014/main" id="{2312C4B3-E307-16D3-9A73-1A4680294D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3076" y="1597305"/>
            <a:ext cx="5491890" cy="3658427"/>
          </a:xfrm>
          <a:prstGeom prst="rect">
            <a:avLst/>
          </a:prstGeom>
        </p:spPr>
      </p:pic>
      <p:sp>
        <p:nvSpPr>
          <p:cNvPr id="5" name="Slide Number Placeholder 4">
            <a:extLst>
              <a:ext uri="{FF2B5EF4-FFF2-40B4-BE49-F238E27FC236}">
                <a16:creationId xmlns:a16="http://schemas.microsoft.com/office/drawing/2014/main" id="{B1F1A3E0-F9E4-7EE2-90FC-3F2C807128EE}"/>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18</a:t>
            </a:fld>
            <a:endParaRPr lang="en-US"/>
          </a:p>
        </p:txBody>
      </p:sp>
    </p:spTree>
    <p:extLst>
      <p:ext uri="{BB962C8B-B14F-4D97-AF65-F5344CB8AC3E}">
        <p14:creationId xmlns:p14="http://schemas.microsoft.com/office/powerpoint/2010/main" val="1625176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C9030B-5F74-D8E9-9974-D3FB2ACB0D4B}"/>
              </a:ext>
            </a:extLst>
          </p:cNvPr>
          <p:cNvSpPr>
            <a:spLocks noGrp="1"/>
          </p:cNvSpPr>
          <p:nvPr>
            <p:ph type="title"/>
          </p:nvPr>
        </p:nvSpPr>
        <p:spPr>
          <a:xfrm>
            <a:off x="838199" y="7466"/>
            <a:ext cx="10812517" cy="978729"/>
          </a:xfrm>
        </p:spPr>
        <p:txBody>
          <a:bodyPr anchor="ctr" anchorCtr="0"/>
          <a:lstStyle/>
          <a:p>
            <a:r>
              <a:rPr lang="es-ES_tradnl" sz="3200" b="1" dirty="0"/>
              <a:t>Explorar</a:t>
            </a:r>
            <a:r>
              <a:rPr lang="en-US" sz="3200" b="1" dirty="0"/>
              <a:t>: </a:t>
            </a:r>
            <a:r>
              <a:rPr lang="es-US" sz="3200" b="0" dirty="0"/>
              <a:t>Practicar el lenguaje con actitud de crecimiento</a:t>
            </a:r>
            <a:endParaRPr lang="en-US" sz="3200" b="0" dirty="0"/>
          </a:p>
        </p:txBody>
      </p:sp>
      <p:sp>
        <p:nvSpPr>
          <p:cNvPr id="10" name="Rounded Rectangle 9">
            <a:extLst>
              <a:ext uri="{FF2B5EF4-FFF2-40B4-BE49-F238E27FC236}">
                <a16:creationId xmlns:a16="http://schemas.microsoft.com/office/drawing/2014/main" id="{BF4DBBBF-DD31-D835-097E-ECB8339BE169}"/>
              </a:ext>
              <a:ext uri="{C183D7F6-B498-43B3-948B-1728B52AA6E4}">
                <adec:decorative xmlns:adec="http://schemas.microsoft.com/office/drawing/2017/decorative" val="1"/>
              </a:ext>
            </a:extLst>
          </p:cNvPr>
          <p:cNvSpPr/>
          <p:nvPr/>
        </p:nvSpPr>
        <p:spPr>
          <a:xfrm>
            <a:off x="7330190" y="1562777"/>
            <a:ext cx="4439406" cy="2889302"/>
          </a:xfrm>
          <a:custGeom>
            <a:avLst/>
            <a:gdLst>
              <a:gd name="connsiteX0" fmla="*/ 0 w 4439406"/>
              <a:gd name="connsiteY0" fmla="*/ 356639 h 2139793"/>
              <a:gd name="connsiteX1" fmla="*/ 356639 w 4439406"/>
              <a:gd name="connsiteY1" fmla="*/ 0 h 2139793"/>
              <a:gd name="connsiteX2" fmla="*/ 4082767 w 4439406"/>
              <a:gd name="connsiteY2" fmla="*/ 0 h 2139793"/>
              <a:gd name="connsiteX3" fmla="*/ 4439406 w 4439406"/>
              <a:gd name="connsiteY3" fmla="*/ 356639 h 2139793"/>
              <a:gd name="connsiteX4" fmla="*/ 4439406 w 4439406"/>
              <a:gd name="connsiteY4" fmla="*/ 1783154 h 2139793"/>
              <a:gd name="connsiteX5" fmla="*/ 4082767 w 4439406"/>
              <a:gd name="connsiteY5" fmla="*/ 2139793 h 2139793"/>
              <a:gd name="connsiteX6" fmla="*/ 356639 w 4439406"/>
              <a:gd name="connsiteY6" fmla="*/ 2139793 h 2139793"/>
              <a:gd name="connsiteX7" fmla="*/ 0 w 4439406"/>
              <a:gd name="connsiteY7" fmla="*/ 1783154 h 2139793"/>
              <a:gd name="connsiteX8" fmla="*/ 0 w 4439406"/>
              <a:gd name="connsiteY8" fmla="*/ 356639 h 2139793"/>
              <a:gd name="connsiteX0" fmla="*/ 0 w 4439406"/>
              <a:gd name="connsiteY0" fmla="*/ 356639 h 2139793"/>
              <a:gd name="connsiteX1" fmla="*/ 356639 w 4439406"/>
              <a:gd name="connsiteY1" fmla="*/ 0 h 2139793"/>
              <a:gd name="connsiteX2" fmla="*/ 4082767 w 4439406"/>
              <a:gd name="connsiteY2" fmla="*/ 0 h 2139793"/>
              <a:gd name="connsiteX3" fmla="*/ 4439406 w 4439406"/>
              <a:gd name="connsiteY3" fmla="*/ 356639 h 2139793"/>
              <a:gd name="connsiteX4" fmla="*/ 4439406 w 4439406"/>
              <a:gd name="connsiteY4" fmla="*/ 1783154 h 2139793"/>
              <a:gd name="connsiteX5" fmla="*/ 4082767 w 4439406"/>
              <a:gd name="connsiteY5" fmla="*/ 2139793 h 2139793"/>
              <a:gd name="connsiteX6" fmla="*/ 869430 w 4439406"/>
              <a:gd name="connsiteY6" fmla="*/ 2139793 h 2139793"/>
              <a:gd name="connsiteX7" fmla="*/ 356639 w 4439406"/>
              <a:gd name="connsiteY7" fmla="*/ 2139793 h 2139793"/>
              <a:gd name="connsiteX8" fmla="*/ 0 w 4439406"/>
              <a:gd name="connsiteY8" fmla="*/ 1783154 h 2139793"/>
              <a:gd name="connsiteX9" fmla="*/ 0 w 4439406"/>
              <a:gd name="connsiteY9" fmla="*/ 356639 h 2139793"/>
              <a:gd name="connsiteX0" fmla="*/ 0 w 4439406"/>
              <a:gd name="connsiteY0" fmla="*/ 356639 h 2139793"/>
              <a:gd name="connsiteX1" fmla="*/ 356639 w 4439406"/>
              <a:gd name="connsiteY1" fmla="*/ 0 h 2139793"/>
              <a:gd name="connsiteX2" fmla="*/ 4082767 w 4439406"/>
              <a:gd name="connsiteY2" fmla="*/ 0 h 2139793"/>
              <a:gd name="connsiteX3" fmla="*/ 4439406 w 4439406"/>
              <a:gd name="connsiteY3" fmla="*/ 356639 h 2139793"/>
              <a:gd name="connsiteX4" fmla="*/ 4439406 w 4439406"/>
              <a:gd name="connsiteY4" fmla="*/ 1783154 h 2139793"/>
              <a:gd name="connsiteX5" fmla="*/ 4082767 w 4439406"/>
              <a:gd name="connsiteY5" fmla="*/ 2139793 h 2139793"/>
              <a:gd name="connsiteX6" fmla="*/ 1184223 w 4439406"/>
              <a:gd name="connsiteY6" fmla="*/ 2124803 h 2139793"/>
              <a:gd name="connsiteX7" fmla="*/ 869430 w 4439406"/>
              <a:gd name="connsiteY7" fmla="*/ 2139793 h 2139793"/>
              <a:gd name="connsiteX8" fmla="*/ 356639 w 4439406"/>
              <a:gd name="connsiteY8" fmla="*/ 2139793 h 2139793"/>
              <a:gd name="connsiteX9" fmla="*/ 0 w 4439406"/>
              <a:gd name="connsiteY9" fmla="*/ 1783154 h 2139793"/>
              <a:gd name="connsiteX10" fmla="*/ 0 w 4439406"/>
              <a:gd name="connsiteY10" fmla="*/ 356639 h 2139793"/>
              <a:gd name="connsiteX0" fmla="*/ 0 w 4439406"/>
              <a:gd name="connsiteY0" fmla="*/ 356639 h 2139793"/>
              <a:gd name="connsiteX1" fmla="*/ 356639 w 4439406"/>
              <a:gd name="connsiteY1" fmla="*/ 0 h 2139793"/>
              <a:gd name="connsiteX2" fmla="*/ 4082767 w 4439406"/>
              <a:gd name="connsiteY2" fmla="*/ 0 h 2139793"/>
              <a:gd name="connsiteX3" fmla="*/ 4439406 w 4439406"/>
              <a:gd name="connsiteY3" fmla="*/ 356639 h 2139793"/>
              <a:gd name="connsiteX4" fmla="*/ 4439406 w 4439406"/>
              <a:gd name="connsiteY4" fmla="*/ 1783154 h 2139793"/>
              <a:gd name="connsiteX5" fmla="*/ 4082767 w 4439406"/>
              <a:gd name="connsiteY5" fmla="*/ 2139793 h 2139793"/>
              <a:gd name="connsiteX6" fmla="*/ 1439056 w 4439406"/>
              <a:gd name="connsiteY6" fmla="*/ 2124803 h 2139793"/>
              <a:gd name="connsiteX7" fmla="*/ 1184223 w 4439406"/>
              <a:gd name="connsiteY7" fmla="*/ 2124803 h 2139793"/>
              <a:gd name="connsiteX8" fmla="*/ 869430 w 4439406"/>
              <a:gd name="connsiteY8" fmla="*/ 2139793 h 2139793"/>
              <a:gd name="connsiteX9" fmla="*/ 356639 w 4439406"/>
              <a:gd name="connsiteY9" fmla="*/ 2139793 h 2139793"/>
              <a:gd name="connsiteX10" fmla="*/ 0 w 4439406"/>
              <a:gd name="connsiteY10" fmla="*/ 1783154 h 2139793"/>
              <a:gd name="connsiteX11" fmla="*/ 0 w 4439406"/>
              <a:gd name="connsiteY11" fmla="*/ 356639 h 2139793"/>
              <a:gd name="connsiteX0" fmla="*/ 0 w 4439406"/>
              <a:gd name="connsiteY0" fmla="*/ 356639 h 3039203"/>
              <a:gd name="connsiteX1" fmla="*/ 356639 w 4439406"/>
              <a:gd name="connsiteY1" fmla="*/ 0 h 3039203"/>
              <a:gd name="connsiteX2" fmla="*/ 4082767 w 4439406"/>
              <a:gd name="connsiteY2" fmla="*/ 0 h 3039203"/>
              <a:gd name="connsiteX3" fmla="*/ 4439406 w 4439406"/>
              <a:gd name="connsiteY3" fmla="*/ 356639 h 3039203"/>
              <a:gd name="connsiteX4" fmla="*/ 4439406 w 4439406"/>
              <a:gd name="connsiteY4" fmla="*/ 1783154 h 3039203"/>
              <a:gd name="connsiteX5" fmla="*/ 4082767 w 4439406"/>
              <a:gd name="connsiteY5" fmla="*/ 2139793 h 3039203"/>
              <a:gd name="connsiteX6" fmla="*/ 1439056 w 4439406"/>
              <a:gd name="connsiteY6" fmla="*/ 2124803 h 3039203"/>
              <a:gd name="connsiteX7" fmla="*/ 704538 w 4439406"/>
              <a:gd name="connsiteY7" fmla="*/ 3039203 h 3039203"/>
              <a:gd name="connsiteX8" fmla="*/ 869430 w 4439406"/>
              <a:gd name="connsiteY8" fmla="*/ 2139793 h 3039203"/>
              <a:gd name="connsiteX9" fmla="*/ 356639 w 4439406"/>
              <a:gd name="connsiteY9" fmla="*/ 2139793 h 3039203"/>
              <a:gd name="connsiteX10" fmla="*/ 0 w 4439406"/>
              <a:gd name="connsiteY10" fmla="*/ 1783154 h 3039203"/>
              <a:gd name="connsiteX11" fmla="*/ 0 w 4439406"/>
              <a:gd name="connsiteY11" fmla="*/ 356639 h 3039203"/>
              <a:gd name="connsiteX0" fmla="*/ 0 w 4439406"/>
              <a:gd name="connsiteY0" fmla="*/ 356639 h 2889302"/>
              <a:gd name="connsiteX1" fmla="*/ 356639 w 4439406"/>
              <a:gd name="connsiteY1" fmla="*/ 0 h 2889302"/>
              <a:gd name="connsiteX2" fmla="*/ 4082767 w 4439406"/>
              <a:gd name="connsiteY2" fmla="*/ 0 h 2889302"/>
              <a:gd name="connsiteX3" fmla="*/ 4439406 w 4439406"/>
              <a:gd name="connsiteY3" fmla="*/ 356639 h 2889302"/>
              <a:gd name="connsiteX4" fmla="*/ 4439406 w 4439406"/>
              <a:gd name="connsiteY4" fmla="*/ 1783154 h 2889302"/>
              <a:gd name="connsiteX5" fmla="*/ 4082767 w 4439406"/>
              <a:gd name="connsiteY5" fmla="*/ 2139793 h 2889302"/>
              <a:gd name="connsiteX6" fmla="*/ 1439056 w 4439406"/>
              <a:gd name="connsiteY6" fmla="*/ 2124803 h 2889302"/>
              <a:gd name="connsiteX7" fmla="*/ 794479 w 4439406"/>
              <a:gd name="connsiteY7" fmla="*/ 2889302 h 2889302"/>
              <a:gd name="connsiteX8" fmla="*/ 869430 w 4439406"/>
              <a:gd name="connsiteY8" fmla="*/ 2139793 h 2889302"/>
              <a:gd name="connsiteX9" fmla="*/ 356639 w 4439406"/>
              <a:gd name="connsiteY9" fmla="*/ 2139793 h 2889302"/>
              <a:gd name="connsiteX10" fmla="*/ 0 w 4439406"/>
              <a:gd name="connsiteY10" fmla="*/ 1783154 h 2889302"/>
              <a:gd name="connsiteX11" fmla="*/ 0 w 4439406"/>
              <a:gd name="connsiteY11" fmla="*/ 356639 h 288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06" h="2889302">
                <a:moveTo>
                  <a:pt x="0" y="356639"/>
                </a:moveTo>
                <a:cubicBezTo>
                  <a:pt x="0" y="159673"/>
                  <a:pt x="159673" y="0"/>
                  <a:pt x="356639" y="0"/>
                </a:cubicBezTo>
                <a:lnTo>
                  <a:pt x="4082767" y="0"/>
                </a:lnTo>
                <a:cubicBezTo>
                  <a:pt x="4279733" y="0"/>
                  <a:pt x="4439406" y="159673"/>
                  <a:pt x="4439406" y="356639"/>
                </a:cubicBezTo>
                <a:lnTo>
                  <a:pt x="4439406" y="1783154"/>
                </a:lnTo>
                <a:cubicBezTo>
                  <a:pt x="4439406" y="1980120"/>
                  <a:pt x="4279733" y="2139793"/>
                  <a:pt x="4082767" y="2139793"/>
                </a:cubicBezTo>
                <a:lnTo>
                  <a:pt x="1439056" y="2124803"/>
                </a:lnTo>
                <a:lnTo>
                  <a:pt x="794479" y="2889302"/>
                </a:lnTo>
                <a:lnTo>
                  <a:pt x="869430" y="2139793"/>
                </a:lnTo>
                <a:lnTo>
                  <a:pt x="356639" y="2139793"/>
                </a:lnTo>
                <a:cubicBezTo>
                  <a:pt x="159673" y="2139793"/>
                  <a:pt x="0" y="1980120"/>
                  <a:pt x="0" y="1783154"/>
                </a:cubicBezTo>
                <a:lnTo>
                  <a:pt x="0" y="356639"/>
                </a:lnTo>
                <a:close/>
              </a:path>
            </a:pathLst>
          </a:custGeom>
          <a:solidFill>
            <a:srgbClr val="FDEDF3"/>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E9FD1407-669A-59D6-2AF8-F696DD530B28}"/>
              </a:ext>
              <a:ext uri="{C183D7F6-B498-43B3-948B-1728B52AA6E4}">
                <adec:decorative xmlns:adec="http://schemas.microsoft.com/office/drawing/2017/decorative" val="1"/>
              </a:ext>
            </a:extLst>
          </p:cNvPr>
          <p:cNvSpPr/>
          <p:nvPr/>
        </p:nvSpPr>
        <p:spPr>
          <a:xfrm>
            <a:off x="527183" y="3297837"/>
            <a:ext cx="6233381" cy="1618938"/>
          </a:xfrm>
          <a:custGeom>
            <a:avLst/>
            <a:gdLst>
              <a:gd name="connsiteX0" fmla="*/ 0 w 6233381"/>
              <a:gd name="connsiteY0" fmla="*/ 174889 h 1049311"/>
              <a:gd name="connsiteX1" fmla="*/ 174889 w 6233381"/>
              <a:gd name="connsiteY1" fmla="*/ 0 h 1049311"/>
              <a:gd name="connsiteX2" fmla="*/ 6058492 w 6233381"/>
              <a:gd name="connsiteY2" fmla="*/ 0 h 1049311"/>
              <a:gd name="connsiteX3" fmla="*/ 6233381 w 6233381"/>
              <a:gd name="connsiteY3" fmla="*/ 174889 h 1049311"/>
              <a:gd name="connsiteX4" fmla="*/ 6233381 w 6233381"/>
              <a:gd name="connsiteY4" fmla="*/ 874422 h 1049311"/>
              <a:gd name="connsiteX5" fmla="*/ 6058492 w 6233381"/>
              <a:gd name="connsiteY5" fmla="*/ 1049311 h 1049311"/>
              <a:gd name="connsiteX6" fmla="*/ 174889 w 6233381"/>
              <a:gd name="connsiteY6" fmla="*/ 1049311 h 1049311"/>
              <a:gd name="connsiteX7" fmla="*/ 0 w 6233381"/>
              <a:gd name="connsiteY7" fmla="*/ 874422 h 1049311"/>
              <a:gd name="connsiteX8" fmla="*/ 0 w 6233381"/>
              <a:gd name="connsiteY8" fmla="*/ 174889 h 1049311"/>
              <a:gd name="connsiteX0" fmla="*/ 0 w 6233381"/>
              <a:gd name="connsiteY0" fmla="*/ 189880 h 1064302"/>
              <a:gd name="connsiteX1" fmla="*/ 174889 w 6233381"/>
              <a:gd name="connsiteY1" fmla="*/ 14991 h 1064302"/>
              <a:gd name="connsiteX2" fmla="*/ 5558824 w 6233381"/>
              <a:gd name="connsiteY2" fmla="*/ 0 h 1064302"/>
              <a:gd name="connsiteX3" fmla="*/ 6058492 w 6233381"/>
              <a:gd name="connsiteY3" fmla="*/ 14991 h 1064302"/>
              <a:gd name="connsiteX4" fmla="*/ 6233381 w 6233381"/>
              <a:gd name="connsiteY4" fmla="*/ 189880 h 1064302"/>
              <a:gd name="connsiteX5" fmla="*/ 6233381 w 6233381"/>
              <a:gd name="connsiteY5" fmla="*/ 889413 h 1064302"/>
              <a:gd name="connsiteX6" fmla="*/ 6058492 w 6233381"/>
              <a:gd name="connsiteY6" fmla="*/ 1064302 h 1064302"/>
              <a:gd name="connsiteX7" fmla="*/ 174889 w 6233381"/>
              <a:gd name="connsiteY7" fmla="*/ 1064302 h 1064302"/>
              <a:gd name="connsiteX8" fmla="*/ 0 w 6233381"/>
              <a:gd name="connsiteY8" fmla="*/ 889413 h 1064302"/>
              <a:gd name="connsiteX9" fmla="*/ 0 w 6233381"/>
              <a:gd name="connsiteY9" fmla="*/ 189880 h 1064302"/>
              <a:gd name="connsiteX0" fmla="*/ 0 w 6233381"/>
              <a:gd name="connsiteY0" fmla="*/ 189880 h 1064302"/>
              <a:gd name="connsiteX1" fmla="*/ 174889 w 6233381"/>
              <a:gd name="connsiteY1" fmla="*/ 14991 h 1064302"/>
              <a:gd name="connsiteX2" fmla="*/ 5199060 w 6233381"/>
              <a:gd name="connsiteY2" fmla="*/ 0 h 1064302"/>
              <a:gd name="connsiteX3" fmla="*/ 5558824 w 6233381"/>
              <a:gd name="connsiteY3" fmla="*/ 0 h 1064302"/>
              <a:gd name="connsiteX4" fmla="*/ 6058492 w 6233381"/>
              <a:gd name="connsiteY4" fmla="*/ 14991 h 1064302"/>
              <a:gd name="connsiteX5" fmla="*/ 6233381 w 6233381"/>
              <a:gd name="connsiteY5" fmla="*/ 189880 h 1064302"/>
              <a:gd name="connsiteX6" fmla="*/ 6233381 w 6233381"/>
              <a:gd name="connsiteY6" fmla="*/ 889413 h 1064302"/>
              <a:gd name="connsiteX7" fmla="*/ 6058492 w 6233381"/>
              <a:gd name="connsiteY7" fmla="*/ 1064302 h 1064302"/>
              <a:gd name="connsiteX8" fmla="*/ 174889 w 6233381"/>
              <a:gd name="connsiteY8" fmla="*/ 1064302 h 1064302"/>
              <a:gd name="connsiteX9" fmla="*/ 0 w 6233381"/>
              <a:gd name="connsiteY9" fmla="*/ 889413 h 1064302"/>
              <a:gd name="connsiteX10" fmla="*/ 0 w 6233381"/>
              <a:gd name="connsiteY10" fmla="*/ 189880 h 1064302"/>
              <a:gd name="connsiteX0" fmla="*/ 0 w 6233381"/>
              <a:gd name="connsiteY0" fmla="*/ 189880 h 1064302"/>
              <a:gd name="connsiteX1" fmla="*/ 174889 w 6233381"/>
              <a:gd name="connsiteY1" fmla="*/ 14991 h 1064302"/>
              <a:gd name="connsiteX2" fmla="*/ 4929237 w 6233381"/>
              <a:gd name="connsiteY2" fmla="*/ 0 h 1064302"/>
              <a:gd name="connsiteX3" fmla="*/ 5199060 w 6233381"/>
              <a:gd name="connsiteY3" fmla="*/ 0 h 1064302"/>
              <a:gd name="connsiteX4" fmla="*/ 5558824 w 6233381"/>
              <a:gd name="connsiteY4" fmla="*/ 0 h 1064302"/>
              <a:gd name="connsiteX5" fmla="*/ 6058492 w 6233381"/>
              <a:gd name="connsiteY5" fmla="*/ 14991 h 1064302"/>
              <a:gd name="connsiteX6" fmla="*/ 6233381 w 6233381"/>
              <a:gd name="connsiteY6" fmla="*/ 189880 h 1064302"/>
              <a:gd name="connsiteX7" fmla="*/ 6233381 w 6233381"/>
              <a:gd name="connsiteY7" fmla="*/ 889413 h 1064302"/>
              <a:gd name="connsiteX8" fmla="*/ 6058492 w 6233381"/>
              <a:gd name="connsiteY8" fmla="*/ 1064302 h 1064302"/>
              <a:gd name="connsiteX9" fmla="*/ 174889 w 6233381"/>
              <a:gd name="connsiteY9" fmla="*/ 1064302 h 1064302"/>
              <a:gd name="connsiteX10" fmla="*/ 0 w 6233381"/>
              <a:gd name="connsiteY10" fmla="*/ 889413 h 1064302"/>
              <a:gd name="connsiteX11" fmla="*/ 0 w 6233381"/>
              <a:gd name="connsiteY11" fmla="*/ 189880 h 1064302"/>
              <a:gd name="connsiteX0" fmla="*/ 0 w 6233381"/>
              <a:gd name="connsiteY0" fmla="*/ 744516 h 1618938"/>
              <a:gd name="connsiteX1" fmla="*/ 174889 w 6233381"/>
              <a:gd name="connsiteY1" fmla="*/ 569627 h 1618938"/>
              <a:gd name="connsiteX2" fmla="*/ 4929237 w 6233381"/>
              <a:gd name="connsiteY2" fmla="*/ 554636 h 1618938"/>
              <a:gd name="connsiteX3" fmla="*/ 5828647 w 6233381"/>
              <a:gd name="connsiteY3" fmla="*/ 0 h 1618938"/>
              <a:gd name="connsiteX4" fmla="*/ 5558824 w 6233381"/>
              <a:gd name="connsiteY4" fmla="*/ 554636 h 1618938"/>
              <a:gd name="connsiteX5" fmla="*/ 6058492 w 6233381"/>
              <a:gd name="connsiteY5" fmla="*/ 569627 h 1618938"/>
              <a:gd name="connsiteX6" fmla="*/ 6233381 w 6233381"/>
              <a:gd name="connsiteY6" fmla="*/ 744516 h 1618938"/>
              <a:gd name="connsiteX7" fmla="*/ 6233381 w 6233381"/>
              <a:gd name="connsiteY7" fmla="*/ 1444049 h 1618938"/>
              <a:gd name="connsiteX8" fmla="*/ 6058492 w 6233381"/>
              <a:gd name="connsiteY8" fmla="*/ 1618938 h 1618938"/>
              <a:gd name="connsiteX9" fmla="*/ 174889 w 6233381"/>
              <a:gd name="connsiteY9" fmla="*/ 1618938 h 1618938"/>
              <a:gd name="connsiteX10" fmla="*/ 0 w 6233381"/>
              <a:gd name="connsiteY10" fmla="*/ 1444049 h 1618938"/>
              <a:gd name="connsiteX11" fmla="*/ 0 w 6233381"/>
              <a:gd name="connsiteY11" fmla="*/ 744516 h 16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33381" h="1618938">
                <a:moveTo>
                  <a:pt x="0" y="744516"/>
                </a:moveTo>
                <a:cubicBezTo>
                  <a:pt x="0" y="647927"/>
                  <a:pt x="78300" y="569627"/>
                  <a:pt x="174889" y="569627"/>
                </a:cubicBezTo>
                <a:lnTo>
                  <a:pt x="4929237" y="554636"/>
                </a:lnTo>
                <a:lnTo>
                  <a:pt x="5828647" y="0"/>
                </a:lnTo>
                <a:lnTo>
                  <a:pt x="5558824" y="554636"/>
                </a:lnTo>
                <a:lnTo>
                  <a:pt x="6058492" y="569627"/>
                </a:lnTo>
                <a:cubicBezTo>
                  <a:pt x="6155081" y="569627"/>
                  <a:pt x="6233381" y="647927"/>
                  <a:pt x="6233381" y="744516"/>
                </a:cubicBezTo>
                <a:lnTo>
                  <a:pt x="6233381" y="1444049"/>
                </a:lnTo>
                <a:cubicBezTo>
                  <a:pt x="6233381" y="1540638"/>
                  <a:pt x="6155081" y="1618938"/>
                  <a:pt x="6058492" y="1618938"/>
                </a:cubicBezTo>
                <a:lnTo>
                  <a:pt x="174889" y="1618938"/>
                </a:lnTo>
                <a:cubicBezTo>
                  <a:pt x="78300" y="1618938"/>
                  <a:pt x="0" y="1540638"/>
                  <a:pt x="0" y="1444049"/>
                </a:cubicBezTo>
                <a:lnTo>
                  <a:pt x="0" y="744516"/>
                </a:lnTo>
                <a:close/>
              </a:path>
            </a:pathLst>
          </a:custGeom>
          <a:solidFill>
            <a:schemeClr val="accent5">
              <a:lumMod val="10000"/>
              <a:lumOff val="90000"/>
            </a:schemeClr>
          </a:solidFill>
          <a:ln w="28575">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D35CE303-983E-7607-9EF7-EBBC251AC83F}"/>
              </a:ext>
              <a:ext uri="{C183D7F6-B498-43B3-948B-1728B52AA6E4}">
                <adec:decorative xmlns:adec="http://schemas.microsoft.com/office/drawing/2017/decorative" val="1"/>
              </a:ext>
            </a:extLst>
          </p:cNvPr>
          <p:cNvSpPr/>
          <p:nvPr/>
        </p:nvSpPr>
        <p:spPr>
          <a:xfrm>
            <a:off x="269823" y="1319134"/>
            <a:ext cx="5243800" cy="2248525"/>
          </a:xfrm>
          <a:custGeom>
            <a:avLst/>
            <a:gdLst>
              <a:gd name="connsiteX0" fmla="*/ 0 w 5501160"/>
              <a:gd name="connsiteY0" fmla="*/ 284399 h 1706359"/>
              <a:gd name="connsiteX1" fmla="*/ 284399 w 5501160"/>
              <a:gd name="connsiteY1" fmla="*/ 0 h 1706359"/>
              <a:gd name="connsiteX2" fmla="*/ 5216761 w 5501160"/>
              <a:gd name="connsiteY2" fmla="*/ 0 h 1706359"/>
              <a:gd name="connsiteX3" fmla="*/ 5501160 w 5501160"/>
              <a:gd name="connsiteY3" fmla="*/ 284399 h 1706359"/>
              <a:gd name="connsiteX4" fmla="*/ 5501160 w 5501160"/>
              <a:gd name="connsiteY4" fmla="*/ 1421960 h 1706359"/>
              <a:gd name="connsiteX5" fmla="*/ 5216761 w 5501160"/>
              <a:gd name="connsiteY5" fmla="*/ 1706359 h 1706359"/>
              <a:gd name="connsiteX6" fmla="*/ 284399 w 5501160"/>
              <a:gd name="connsiteY6" fmla="*/ 1706359 h 1706359"/>
              <a:gd name="connsiteX7" fmla="*/ 0 w 5501160"/>
              <a:gd name="connsiteY7" fmla="*/ 1421960 h 1706359"/>
              <a:gd name="connsiteX8" fmla="*/ 0 w 5501160"/>
              <a:gd name="connsiteY8" fmla="*/ 284399 h 1706359"/>
              <a:gd name="connsiteX0" fmla="*/ 0 w 5501160"/>
              <a:gd name="connsiteY0" fmla="*/ 284399 h 1708879"/>
              <a:gd name="connsiteX1" fmla="*/ 284399 w 5501160"/>
              <a:gd name="connsiteY1" fmla="*/ 0 h 1708879"/>
              <a:gd name="connsiteX2" fmla="*/ 5216761 w 5501160"/>
              <a:gd name="connsiteY2" fmla="*/ 0 h 1708879"/>
              <a:gd name="connsiteX3" fmla="*/ 5501160 w 5501160"/>
              <a:gd name="connsiteY3" fmla="*/ 284399 h 1708879"/>
              <a:gd name="connsiteX4" fmla="*/ 5501160 w 5501160"/>
              <a:gd name="connsiteY4" fmla="*/ 1421960 h 1708879"/>
              <a:gd name="connsiteX5" fmla="*/ 5216761 w 5501160"/>
              <a:gd name="connsiteY5" fmla="*/ 1706359 h 1708879"/>
              <a:gd name="connsiteX6" fmla="*/ 4377128 w 5501160"/>
              <a:gd name="connsiteY6" fmla="*/ 1708879 h 1708879"/>
              <a:gd name="connsiteX7" fmla="*/ 284399 w 5501160"/>
              <a:gd name="connsiteY7" fmla="*/ 1706359 h 1708879"/>
              <a:gd name="connsiteX8" fmla="*/ 0 w 5501160"/>
              <a:gd name="connsiteY8" fmla="*/ 1421960 h 1708879"/>
              <a:gd name="connsiteX9" fmla="*/ 0 w 5501160"/>
              <a:gd name="connsiteY9" fmla="*/ 284399 h 1708879"/>
              <a:gd name="connsiteX0" fmla="*/ 0 w 5501160"/>
              <a:gd name="connsiteY0" fmla="*/ 284399 h 1708879"/>
              <a:gd name="connsiteX1" fmla="*/ 284399 w 5501160"/>
              <a:gd name="connsiteY1" fmla="*/ 0 h 1708879"/>
              <a:gd name="connsiteX2" fmla="*/ 5216761 w 5501160"/>
              <a:gd name="connsiteY2" fmla="*/ 0 h 1708879"/>
              <a:gd name="connsiteX3" fmla="*/ 5501160 w 5501160"/>
              <a:gd name="connsiteY3" fmla="*/ 284399 h 1708879"/>
              <a:gd name="connsiteX4" fmla="*/ 5501160 w 5501160"/>
              <a:gd name="connsiteY4" fmla="*/ 1421960 h 1708879"/>
              <a:gd name="connsiteX5" fmla="*/ 5216761 w 5501160"/>
              <a:gd name="connsiteY5" fmla="*/ 1706359 h 1708879"/>
              <a:gd name="connsiteX6" fmla="*/ 4377128 w 5501160"/>
              <a:gd name="connsiteY6" fmla="*/ 1708879 h 1708879"/>
              <a:gd name="connsiteX7" fmla="*/ 4122295 w 5501160"/>
              <a:gd name="connsiteY7" fmla="*/ 1708879 h 1708879"/>
              <a:gd name="connsiteX8" fmla="*/ 284399 w 5501160"/>
              <a:gd name="connsiteY8" fmla="*/ 1706359 h 1708879"/>
              <a:gd name="connsiteX9" fmla="*/ 0 w 5501160"/>
              <a:gd name="connsiteY9" fmla="*/ 1421960 h 1708879"/>
              <a:gd name="connsiteX10" fmla="*/ 0 w 5501160"/>
              <a:gd name="connsiteY10" fmla="*/ 284399 h 1708879"/>
              <a:gd name="connsiteX0" fmla="*/ 0 w 5501160"/>
              <a:gd name="connsiteY0" fmla="*/ 284399 h 1708879"/>
              <a:gd name="connsiteX1" fmla="*/ 284399 w 5501160"/>
              <a:gd name="connsiteY1" fmla="*/ 0 h 1708879"/>
              <a:gd name="connsiteX2" fmla="*/ 5216761 w 5501160"/>
              <a:gd name="connsiteY2" fmla="*/ 0 h 1708879"/>
              <a:gd name="connsiteX3" fmla="*/ 5501160 w 5501160"/>
              <a:gd name="connsiteY3" fmla="*/ 284399 h 1708879"/>
              <a:gd name="connsiteX4" fmla="*/ 5501160 w 5501160"/>
              <a:gd name="connsiteY4" fmla="*/ 1421960 h 1708879"/>
              <a:gd name="connsiteX5" fmla="*/ 5216761 w 5501160"/>
              <a:gd name="connsiteY5" fmla="*/ 1706359 h 1708879"/>
              <a:gd name="connsiteX6" fmla="*/ 4377128 w 5501160"/>
              <a:gd name="connsiteY6" fmla="*/ 1708879 h 1708879"/>
              <a:gd name="connsiteX7" fmla="*/ 4122295 w 5501160"/>
              <a:gd name="connsiteY7" fmla="*/ 1708879 h 1708879"/>
              <a:gd name="connsiteX8" fmla="*/ 3717561 w 5501160"/>
              <a:gd name="connsiteY8" fmla="*/ 1693889 h 1708879"/>
              <a:gd name="connsiteX9" fmla="*/ 284399 w 5501160"/>
              <a:gd name="connsiteY9" fmla="*/ 1706359 h 1708879"/>
              <a:gd name="connsiteX10" fmla="*/ 0 w 5501160"/>
              <a:gd name="connsiteY10" fmla="*/ 1421960 h 1708879"/>
              <a:gd name="connsiteX11" fmla="*/ 0 w 5501160"/>
              <a:gd name="connsiteY11" fmla="*/ 284399 h 1708879"/>
              <a:gd name="connsiteX0" fmla="*/ 0 w 5501160"/>
              <a:gd name="connsiteY0" fmla="*/ 284399 h 2413417"/>
              <a:gd name="connsiteX1" fmla="*/ 284399 w 5501160"/>
              <a:gd name="connsiteY1" fmla="*/ 0 h 2413417"/>
              <a:gd name="connsiteX2" fmla="*/ 5216761 w 5501160"/>
              <a:gd name="connsiteY2" fmla="*/ 0 h 2413417"/>
              <a:gd name="connsiteX3" fmla="*/ 5501160 w 5501160"/>
              <a:gd name="connsiteY3" fmla="*/ 284399 h 2413417"/>
              <a:gd name="connsiteX4" fmla="*/ 5501160 w 5501160"/>
              <a:gd name="connsiteY4" fmla="*/ 1421960 h 2413417"/>
              <a:gd name="connsiteX5" fmla="*/ 5216761 w 5501160"/>
              <a:gd name="connsiteY5" fmla="*/ 1706359 h 2413417"/>
              <a:gd name="connsiteX6" fmla="*/ 4377128 w 5501160"/>
              <a:gd name="connsiteY6" fmla="*/ 1708879 h 2413417"/>
              <a:gd name="connsiteX7" fmla="*/ 5081666 w 5501160"/>
              <a:gd name="connsiteY7" fmla="*/ 2413417 h 2413417"/>
              <a:gd name="connsiteX8" fmla="*/ 3717561 w 5501160"/>
              <a:gd name="connsiteY8" fmla="*/ 1693889 h 2413417"/>
              <a:gd name="connsiteX9" fmla="*/ 284399 w 5501160"/>
              <a:gd name="connsiteY9" fmla="*/ 1706359 h 2413417"/>
              <a:gd name="connsiteX10" fmla="*/ 0 w 5501160"/>
              <a:gd name="connsiteY10" fmla="*/ 1421960 h 2413417"/>
              <a:gd name="connsiteX11" fmla="*/ 0 w 5501160"/>
              <a:gd name="connsiteY11" fmla="*/ 284399 h 2413417"/>
              <a:gd name="connsiteX0" fmla="*/ 0 w 5501160"/>
              <a:gd name="connsiteY0" fmla="*/ 284399 h 2413417"/>
              <a:gd name="connsiteX1" fmla="*/ 284399 w 5501160"/>
              <a:gd name="connsiteY1" fmla="*/ 0 h 2413417"/>
              <a:gd name="connsiteX2" fmla="*/ 5216761 w 5501160"/>
              <a:gd name="connsiteY2" fmla="*/ 0 h 2413417"/>
              <a:gd name="connsiteX3" fmla="*/ 5501160 w 5501160"/>
              <a:gd name="connsiteY3" fmla="*/ 284399 h 2413417"/>
              <a:gd name="connsiteX4" fmla="*/ 5501160 w 5501160"/>
              <a:gd name="connsiteY4" fmla="*/ 1421960 h 2413417"/>
              <a:gd name="connsiteX5" fmla="*/ 5216761 w 5501160"/>
              <a:gd name="connsiteY5" fmla="*/ 1706359 h 2413417"/>
              <a:gd name="connsiteX6" fmla="*/ 4631961 w 5501160"/>
              <a:gd name="connsiteY6" fmla="*/ 1738859 h 2413417"/>
              <a:gd name="connsiteX7" fmla="*/ 5081666 w 5501160"/>
              <a:gd name="connsiteY7" fmla="*/ 2413417 h 2413417"/>
              <a:gd name="connsiteX8" fmla="*/ 3717561 w 5501160"/>
              <a:gd name="connsiteY8" fmla="*/ 1693889 h 2413417"/>
              <a:gd name="connsiteX9" fmla="*/ 284399 w 5501160"/>
              <a:gd name="connsiteY9" fmla="*/ 1706359 h 2413417"/>
              <a:gd name="connsiteX10" fmla="*/ 0 w 5501160"/>
              <a:gd name="connsiteY10" fmla="*/ 1421960 h 2413417"/>
              <a:gd name="connsiteX11" fmla="*/ 0 w 5501160"/>
              <a:gd name="connsiteY11" fmla="*/ 284399 h 2413417"/>
              <a:gd name="connsiteX0" fmla="*/ 0 w 5501160"/>
              <a:gd name="connsiteY0" fmla="*/ 284399 h 2248525"/>
              <a:gd name="connsiteX1" fmla="*/ 284399 w 5501160"/>
              <a:gd name="connsiteY1" fmla="*/ 0 h 2248525"/>
              <a:gd name="connsiteX2" fmla="*/ 5216761 w 5501160"/>
              <a:gd name="connsiteY2" fmla="*/ 0 h 2248525"/>
              <a:gd name="connsiteX3" fmla="*/ 5501160 w 5501160"/>
              <a:gd name="connsiteY3" fmla="*/ 284399 h 2248525"/>
              <a:gd name="connsiteX4" fmla="*/ 5501160 w 5501160"/>
              <a:gd name="connsiteY4" fmla="*/ 1421960 h 2248525"/>
              <a:gd name="connsiteX5" fmla="*/ 5216761 w 5501160"/>
              <a:gd name="connsiteY5" fmla="*/ 1706359 h 2248525"/>
              <a:gd name="connsiteX6" fmla="*/ 4631961 w 5501160"/>
              <a:gd name="connsiteY6" fmla="*/ 1738859 h 2248525"/>
              <a:gd name="connsiteX7" fmla="*/ 4901784 w 5501160"/>
              <a:gd name="connsiteY7" fmla="*/ 2248525 h 2248525"/>
              <a:gd name="connsiteX8" fmla="*/ 3717561 w 5501160"/>
              <a:gd name="connsiteY8" fmla="*/ 1693889 h 2248525"/>
              <a:gd name="connsiteX9" fmla="*/ 284399 w 5501160"/>
              <a:gd name="connsiteY9" fmla="*/ 1706359 h 2248525"/>
              <a:gd name="connsiteX10" fmla="*/ 0 w 5501160"/>
              <a:gd name="connsiteY10" fmla="*/ 1421960 h 2248525"/>
              <a:gd name="connsiteX11" fmla="*/ 0 w 5501160"/>
              <a:gd name="connsiteY11" fmla="*/ 284399 h 2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1160" h="2248525">
                <a:moveTo>
                  <a:pt x="0" y="284399"/>
                </a:moveTo>
                <a:cubicBezTo>
                  <a:pt x="0" y="127330"/>
                  <a:pt x="127330" y="0"/>
                  <a:pt x="284399" y="0"/>
                </a:cubicBezTo>
                <a:lnTo>
                  <a:pt x="5216761" y="0"/>
                </a:lnTo>
                <a:cubicBezTo>
                  <a:pt x="5373830" y="0"/>
                  <a:pt x="5501160" y="127330"/>
                  <a:pt x="5501160" y="284399"/>
                </a:cubicBezTo>
                <a:lnTo>
                  <a:pt x="5501160" y="1421960"/>
                </a:lnTo>
                <a:cubicBezTo>
                  <a:pt x="5501160" y="1579029"/>
                  <a:pt x="5373830" y="1706359"/>
                  <a:pt x="5216761" y="1706359"/>
                </a:cubicBezTo>
                <a:lnTo>
                  <a:pt x="4631961" y="1738859"/>
                </a:lnTo>
                <a:lnTo>
                  <a:pt x="4901784" y="2248525"/>
                </a:lnTo>
                <a:lnTo>
                  <a:pt x="3717561" y="1693889"/>
                </a:lnTo>
                <a:lnTo>
                  <a:pt x="284399" y="1706359"/>
                </a:lnTo>
                <a:cubicBezTo>
                  <a:pt x="127330" y="1706359"/>
                  <a:pt x="0" y="1579029"/>
                  <a:pt x="0" y="1421960"/>
                </a:cubicBezTo>
                <a:lnTo>
                  <a:pt x="0" y="284399"/>
                </a:lnTo>
                <a:close/>
              </a:path>
            </a:pathLst>
          </a:custGeom>
          <a:solidFill>
            <a:schemeClr val="tx2">
              <a:lumMod val="20000"/>
              <a:lumOff val="80000"/>
            </a:schemeClr>
          </a:solidFill>
          <a:ln w="28575">
            <a:solidFill>
              <a:srgbClr val="2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DE6CE8C1-0EAD-6526-B5BB-92C4CF71CECF}"/>
              </a:ext>
            </a:extLst>
          </p:cNvPr>
          <p:cNvSpPr>
            <a:spLocks noGrp="1"/>
          </p:cNvSpPr>
          <p:nvPr>
            <p:ph sz="half" idx="1"/>
          </p:nvPr>
        </p:nvSpPr>
        <p:spPr>
          <a:xfrm>
            <a:off x="269823" y="1562777"/>
            <a:ext cx="5243800" cy="1296203"/>
          </a:xfrm>
        </p:spPr>
        <p:txBody>
          <a:bodyPr>
            <a:normAutofit fontScale="92500"/>
          </a:bodyPr>
          <a:lstStyle/>
          <a:p>
            <a:pPr algn="ctr"/>
            <a:r>
              <a:rPr lang="en-US" sz="2800" dirty="0">
                <a:solidFill>
                  <a:schemeClr val="tx1"/>
                </a:solidFill>
                <a:latin typeface="Montserrat Medium" panose="00000600000000000000" pitchFamily="2" charset="0"/>
              </a:rPr>
              <a:t>“</a:t>
            </a:r>
            <a:r>
              <a:rPr lang="es-US" sz="2800" dirty="0">
                <a:solidFill>
                  <a:schemeClr val="tx1"/>
                </a:solidFill>
                <a:latin typeface="Montserrat Medium" panose="00000600000000000000" pitchFamily="2" charset="0"/>
              </a:rPr>
              <a:t>Las matemáticas me dan ansiedad. No me gusta hacer matemáticas con mis hijos”.</a:t>
            </a:r>
            <a:endParaRPr lang="en-US" sz="2800" dirty="0">
              <a:solidFill>
                <a:schemeClr val="tx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92EA61CA-AB0E-5C04-987A-30D6DC29E3BA}"/>
              </a:ext>
            </a:extLst>
          </p:cNvPr>
          <p:cNvSpPr>
            <a:spLocks noGrp="1"/>
          </p:cNvSpPr>
          <p:nvPr>
            <p:ph sz="half" idx="2"/>
          </p:nvPr>
        </p:nvSpPr>
        <p:spPr>
          <a:xfrm>
            <a:off x="7330190" y="1768642"/>
            <a:ext cx="4439406" cy="1900990"/>
          </a:xfrm>
        </p:spPr>
        <p:txBody>
          <a:bodyPr>
            <a:normAutofit/>
          </a:bodyPr>
          <a:lstStyle/>
          <a:p>
            <a:pPr algn="ctr"/>
            <a:r>
              <a:rPr lang="es-US" sz="2800" dirty="0">
                <a:solidFill>
                  <a:schemeClr val="tx1"/>
                </a:solidFill>
                <a:latin typeface="Montserrat Medium" panose="00000600000000000000" pitchFamily="2" charset="0"/>
              </a:rPr>
              <a:t>"Nunca fui buena en matemáticas. No sé cómo ayudar a mi hijo con las matemáticas”.</a:t>
            </a:r>
            <a:endParaRPr lang="en-US" sz="2800" dirty="0">
              <a:solidFill>
                <a:schemeClr val="tx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D819173A-3DB0-256F-75C8-6C6A3B551AA4}"/>
              </a:ext>
            </a:extLst>
          </p:cNvPr>
          <p:cNvSpPr>
            <a:spLocks noGrp="1"/>
          </p:cNvSpPr>
          <p:nvPr>
            <p:ph sz="quarter" idx="10"/>
          </p:nvPr>
        </p:nvSpPr>
        <p:spPr>
          <a:xfrm>
            <a:off x="527182" y="4006516"/>
            <a:ext cx="6233381" cy="910258"/>
          </a:xfrm>
        </p:spPr>
        <p:txBody>
          <a:bodyPr>
            <a:normAutofit/>
          </a:bodyPr>
          <a:lstStyle/>
          <a:p>
            <a:pPr algn="ctr"/>
            <a:r>
              <a:rPr lang="es-US" sz="2800" dirty="0">
                <a:solidFill>
                  <a:schemeClr val="tx1"/>
                </a:solidFill>
                <a:latin typeface="Montserrat Medium" panose="00000600000000000000" pitchFamily="2" charset="0"/>
              </a:rPr>
              <a:t>"No me gusta la matemática. Es demasiado difícil”.</a:t>
            </a:r>
            <a:endParaRPr lang="en-US" dirty="0"/>
          </a:p>
        </p:txBody>
      </p:sp>
      <p:sp>
        <p:nvSpPr>
          <p:cNvPr id="7" name="Content Placeholder 6">
            <a:extLst>
              <a:ext uri="{FF2B5EF4-FFF2-40B4-BE49-F238E27FC236}">
                <a16:creationId xmlns:a16="http://schemas.microsoft.com/office/drawing/2014/main" id="{FAF5A074-4C42-42F4-0D1B-6F7565ABEC82}"/>
              </a:ext>
            </a:extLst>
          </p:cNvPr>
          <p:cNvSpPr>
            <a:spLocks noGrp="1"/>
          </p:cNvSpPr>
          <p:nvPr>
            <p:ph sz="quarter" idx="11"/>
          </p:nvPr>
        </p:nvSpPr>
        <p:spPr>
          <a:xfrm>
            <a:off x="2891723" y="5088402"/>
            <a:ext cx="8877873" cy="1492250"/>
          </a:xfrm>
        </p:spPr>
        <p:txBody>
          <a:bodyPr>
            <a:normAutofit/>
          </a:bodyPr>
          <a:lstStyle/>
          <a:p>
            <a:r>
              <a:rPr lang="es-US" sz="2800" dirty="0">
                <a:latin typeface="Montserrat Medium" panose="00000600000000000000" pitchFamily="2" charset="0"/>
              </a:rPr>
              <a:t>¿Cómo respondería a estas declaraciones de actitud fija usando lenguaje con actitud de crecimiento?</a:t>
            </a:r>
            <a:endParaRPr lang="en-US" dirty="0"/>
          </a:p>
        </p:txBody>
      </p:sp>
      <p:sp>
        <p:nvSpPr>
          <p:cNvPr id="15" name="TextBox 14">
            <a:extLst>
              <a:ext uri="{FF2B5EF4-FFF2-40B4-BE49-F238E27FC236}">
                <a16:creationId xmlns:a16="http://schemas.microsoft.com/office/drawing/2014/main" id="{31FD16D9-F1D3-FC6C-9846-406E29BE458D}"/>
              </a:ext>
            </a:extLst>
          </p:cNvPr>
          <p:cNvSpPr txBox="1"/>
          <p:nvPr/>
        </p:nvSpPr>
        <p:spPr>
          <a:xfrm>
            <a:off x="2891723" y="6308308"/>
            <a:ext cx="6100996" cy="338554"/>
          </a:xfrm>
          <a:prstGeom prst="rect">
            <a:avLst/>
          </a:prstGeom>
          <a:noFill/>
        </p:spPr>
        <p:txBody>
          <a:bodyPr wrap="square">
            <a:spAutoFit/>
          </a:bodyPr>
          <a:lstStyle/>
          <a:p>
            <a:pPr marL="0" indent="0">
              <a:buNone/>
            </a:pPr>
            <a:r>
              <a:rPr lang="en-US" sz="1600" dirty="0">
                <a:effectLst/>
                <a:latin typeface="Montserrat" panose="00000500000000000000" pitchFamily="2" charset="0"/>
                <a:ea typeface="Calibri" panose="020F0502020204030204" pitchFamily="34" charset="0"/>
                <a:cs typeface="Times New Roman" panose="02020603050405020304" pitchFamily="18" charset="0"/>
              </a:rPr>
              <a:t>REL Northwest (2018)</a:t>
            </a:r>
            <a:endParaRPr lang="en-US" sz="1600" dirty="0">
              <a:latin typeface="Montserrat" panose="00000500000000000000" pitchFamily="2" charset="0"/>
            </a:endParaRPr>
          </a:p>
        </p:txBody>
      </p:sp>
      <p:sp>
        <p:nvSpPr>
          <p:cNvPr id="5" name="Slide Number Placeholder 4">
            <a:extLst>
              <a:ext uri="{FF2B5EF4-FFF2-40B4-BE49-F238E27FC236}">
                <a16:creationId xmlns:a16="http://schemas.microsoft.com/office/drawing/2014/main" id="{8B395046-2B04-9FC5-7B2E-3BE48A08582A}"/>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19</a:t>
            </a:fld>
            <a:endParaRPr lang="en-US"/>
          </a:p>
        </p:txBody>
      </p:sp>
    </p:spTree>
    <p:extLst>
      <p:ext uri="{BB962C8B-B14F-4D97-AF65-F5344CB8AC3E}">
        <p14:creationId xmlns:p14="http://schemas.microsoft.com/office/powerpoint/2010/main" val="2280613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BE6DBF-6831-4D8B-D29C-69FCC313CD6B}"/>
              </a:ext>
            </a:extLst>
          </p:cNvPr>
          <p:cNvSpPr>
            <a:spLocks noGrp="1"/>
          </p:cNvSpPr>
          <p:nvPr>
            <p:ph type="title" idx="4294967295"/>
          </p:nvPr>
        </p:nvSpPr>
        <p:spPr>
          <a:xfrm>
            <a:off x="176293" y="-780297"/>
            <a:ext cx="11839413" cy="808872"/>
          </a:xfrm>
        </p:spPr>
        <p:txBody>
          <a:bodyPr/>
          <a:lstStyle/>
          <a:p>
            <a:r>
              <a:rPr lang="es-ES_tradnl" dirty="0"/>
              <a:t>Agradecimientos</a:t>
            </a:r>
          </a:p>
        </p:txBody>
      </p:sp>
      <p:pic>
        <p:nvPicPr>
          <p:cNvPr id="5" name="Picture 4" descr="Logotipos para el Superintendente de Escuelas del Condado de Fresno y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a:extLst>
              <a:ext uri="{28A0092B-C50C-407E-A947-70E740481C1C}">
                <a14:useLocalDpi xmlns:a14="http://schemas.microsoft.com/office/drawing/2010/main" val="0"/>
              </a:ext>
            </a:extLst>
          </a:blip>
          <a:srcRect l="4750" r="2039"/>
          <a:stretch/>
        </p:blipFill>
        <p:spPr>
          <a:xfrm>
            <a:off x="3519278" y="1315109"/>
            <a:ext cx="5326941" cy="2004063"/>
          </a:xfrm>
          <a:prstGeom prst="rect">
            <a:avLst/>
          </a:prstGeom>
        </p:spPr>
      </p:pic>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rgbClr val="BC15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1733167"/>
          </a:xfrm>
          <a:prstGeom prst="rect">
            <a:avLst/>
          </a:prstGeom>
          <a:noFill/>
        </p:spPr>
        <p:txBody>
          <a:bodyPr wrap="square" rtlCol="0">
            <a:spAutoFit/>
          </a:bodyPr>
          <a:lstStyle/>
          <a:p>
            <a:pPr>
              <a:lnSpc>
                <a:spcPts val="2600"/>
              </a:lnSpc>
            </a:pP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a:t>
            </a:r>
            <a:r>
              <a:rPr lang="es-ES_tradnl"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recursos de aprendizaje profesional es un producto del Superintendente</a:t>
            </a:r>
            <a:r>
              <a:rPr lang="es-ES_tradnl"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s-ES_tradnl"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de Escuelas del Condado de Fresno, desarrollado en colaboración con WestEd y sus socios. No están destinados a la distribución comercial, modificación no autorizada o uso fuera del ámbito de la educación profesional.</a:t>
            </a:r>
            <a:endParaRPr lang="es-ES_tradnl"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
        <p:nvSpPr>
          <p:cNvPr id="3" name="Slide Number Placeholder 3">
            <a:extLst>
              <a:ext uri="{FF2B5EF4-FFF2-40B4-BE49-F238E27FC236}">
                <a16:creationId xmlns:a16="http://schemas.microsoft.com/office/drawing/2014/main" id="{68477DE6-F4BD-F1FB-8EA8-729B5330CF01}"/>
              </a:ext>
              <a:ext uri="{C183D7F6-B498-43B3-948B-1728B52AA6E4}">
                <adec:decorative xmlns:adec="http://schemas.microsoft.com/office/drawing/2017/decorative" val="1"/>
              </a:ext>
            </a:extLst>
          </p:cNvPr>
          <p:cNvSpPr>
            <a:spLocks noGrp="1"/>
          </p:cNvSpPr>
          <p:nvPr>
            <p:ph type="sldNum" sz="quarter" idx="4"/>
          </p:nvPr>
        </p:nvSpPr>
        <p:spPr>
          <a:xfrm>
            <a:off x="9417050" y="6464300"/>
            <a:ext cx="2743200" cy="365125"/>
          </a:xfrm>
        </p:spPr>
        <p:txBody>
          <a:bodyPr/>
          <a:lstStyle/>
          <a:p>
            <a:fld id="{8B512919-B088-4E12-9038-722E97F79378}" type="slidenum">
              <a:rPr lang="en-US" smtClean="0"/>
              <a:t>2</a:t>
            </a:fld>
            <a:endParaRPr lang="en-US" dirty="0"/>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294C7C-2B05-E594-8435-1B917BA5C2BB}"/>
              </a:ext>
            </a:extLst>
          </p:cNvPr>
          <p:cNvSpPr>
            <a:spLocks noGrp="1"/>
          </p:cNvSpPr>
          <p:nvPr>
            <p:ph type="title"/>
          </p:nvPr>
        </p:nvSpPr>
        <p:spPr>
          <a:xfrm>
            <a:off x="838198" y="28575"/>
            <a:ext cx="11178093" cy="923330"/>
          </a:xfrm>
        </p:spPr>
        <p:txBody>
          <a:bodyPr anchor="ctr" anchorCtr="0"/>
          <a:lstStyle/>
          <a:p>
            <a:r>
              <a:rPr lang="es-US" dirty="0"/>
              <a:t>Estrategia No 3: </a:t>
            </a:r>
            <a:r>
              <a:rPr lang="es-US" b="0" dirty="0"/>
              <a:t>Hacer una pausa, observar y nombrar sus sentimientos sobre las matemáticas</a:t>
            </a:r>
            <a:endParaRPr lang="en-US" b="0" dirty="0"/>
          </a:p>
        </p:txBody>
      </p:sp>
      <p:sp>
        <p:nvSpPr>
          <p:cNvPr id="2" name="Content Placeholder 1">
            <a:extLst>
              <a:ext uri="{FF2B5EF4-FFF2-40B4-BE49-F238E27FC236}">
                <a16:creationId xmlns:a16="http://schemas.microsoft.com/office/drawing/2014/main" id="{0E4169C9-48AB-4099-DDAE-6739F20CD5E8}"/>
              </a:ext>
            </a:extLst>
          </p:cNvPr>
          <p:cNvSpPr>
            <a:spLocks noGrp="1"/>
          </p:cNvSpPr>
          <p:nvPr>
            <p:ph sz="half" idx="1"/>
          </p:nvPr>
        </p:nvSpPr>
        <p:spPr>
          <a:xfrm>
            <a:off x="838200" y="1602889"/>
            <a:ext cx="4766534" cy="4574073"/>
          </a:xfrm>
        </p:spPr>
        <p:txBody>
          <a:bodyPr/>
          <a:lstStyle/>
          <a:p>
            <a:pPr marL="0" indent="0">
              <a:spcAft>
                <a:spcPts val="1800"/>
              </a:spcAft>
              <a:buNone/>
            </a:pPr>
            <a:r>
              <a:rPr lang="es-US" b="1" dirty="0">
                <a:solidFill>
                  <a:schemeClr val="accent6"/>
                </a:solidFill>
              </a:rPr>
              <a:t>Ansiedad matemática: </a:t>
            </a:r>
            <a:r>
              <a:rPr lang="es-US" dirty="0"/>
              <a:t>sentimientos de miedo o cambios físicos en nuestros cuerpos durante situaciones que involucran matemáticas</a:t>
            </a:r>
            <a:endParaRPr lang="en-US" dirty="0"/>
          </a:p>
          <a:p>
            <a:pPr marL="0" indent="0">
              <a:buNone/>
            </a:pPr>
            <a:endParaRPr lang="en-US" dirty="0"/>
          </a:p>
        </p:txBody>
      </p:sp>
      <p:sp>
        <p:nvSpPr>
          <p:cNvPr id="7" name="TextBox 6">
            <a:extLst>
              <a:ext uri="{FF2B5EF4-FFF2-40B4-BE49-F238E27FC236}">
                <a16:creationId xmlns:a16="http://schemas.microsoft.com/office/drawing/2014/main" id="{F29BB518-9BD4-5443-9508-DE849C84A277}"/>
              </a:ext>
            </a:extLst>
          </p:cNvPr>
          <p:cNvSpPr txBox="1"/>
          <p:nvPr/>
        </p:nvSpPr>
        <p:spPr>
          <a:xfrm>
            <a:off x="838198" y="4758060"/>
            <a:ext cx="4867657" cy="830997"/>
          </a:xfrm>
          <a:prstGeom prst="rect">
            <a:avLst/>
          </a:prstGeom>
          <a:noFill/>
        </p:spPr>
        <p:txBody>
          <a:bodyPr wrap="square">
            <a:spAutoFit/>
          </a:bodyPr>
          <a:lstStyle/>
          <a:p>
            <a:pPr marL="0" indent="0">
              <a:spcAft>
                <a:spcPts val="1800"/>
              </a:spcAft>
              <a:buNone/>
            </a:pPr>
            <a:r>
              <a:rPr lang="en-US" sz="1600" dirty="0">
                <a:latin typeface="Montserrat" panose="00000500000000000000" pitchFamily="2" charset="0"/>
              </a:rPr>
              <a:t>Blazer (2011); Hart &amp; Ganley (2019); </a:t>
            </a:r>
            <a:r>
              <a:rPr lang="en-US" sz="1600" dirty="0" err="1">
                <a:latin typeface="Montserrat" panose="00000500000000000000" pitchFamily="2" charset="0"/>
              </a:rPr>
              <a:t>Luttenberger</a:t>
            </a:r>
            <a:r>
              <a:rPr lang="en-US" sz="1600" dirty="0">
                <a:latin typeface="Montserrat" panose="00000500000000000000" pitchFamily="2" charset="0"/>
              </a:rPr>
              <a:t>, </a:t>
            </a:r>
            <a:r>
              <a:rPr lang="en-US" sz="1600" dirty="0" err="1">
                <a:latin typeface="Montserrat" panose="00000500000000000000" pitchFamily="2" charset="0"/>
              </a:rPr>
              <a:t>Wimmer</a:t>
            </a:r>
            <a:r>
              <a:rPr lang="en-US" sz="1600" dirty="0">
                <a:latin typeface="Montserrat" panose="00000500000000000000" pitchFamily="2" charset="0"/>
              </a:rPr>
              <a:t>, &amp; </a:t>
            </a:r>
            <a:r>
              <a:rPr lang="en-US" sz="1600" dirty="0" err="1">
                <a:latin typeface="Montserrat" panose="00000500000000000000" pitchFamily="2" charset="0"/>
              </a:rPr>
              <a:t>Paechter</a:t>
            </a:r>
            <a:r>
              <a:rPr lang="en-US" sz="1600" dirty="0">
                <a:latin typeface="Montserrat" panose="00000500000000000000" pitchFamily="2" charset="0"/>
              </a:rPr>
              <a:t> (2018); Maloney &amp; </a:t>
            </a:r>
            <a:r>
              <a:rPr lang="en-US" sz="1600" dirty="0" err="1">
                <a:latin typeface="Montserrat" panose="00000500000000000000" pitchFamily="2" charset="0"/>
              </a:rPr>
              <a:t>Beilock</a:t>
            </a:r>
            <a:r>
              <a:rPr lang="en-US" sz="1600" dirty="0">
                <a:latin typeface="Montserrat" panose="00000500000000000000" pitchFamily="2" charset="0"/>
              </a:rPr>
              <a:t> (2012)</a:t>
            </a:r>
          </a:p>
        </p:txBody>
      </p:sp>
      <p:pic>
        <p:nvPicPr>
          <p:cNvPr id="6" name="Content Placeholder 5">
            <a:extLst>
              <a:ext uri="{FF2B5EF4-FFF2-40B4-BE49-F238E27FC236}">
                <a16:creationId xmlns:a16="http://schemas.microsoft.com/office/drawing/2014/main" id="{A390DF25-28DE-3C78-6F17-BC3D81194B9E}"/>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33333" y="1602890"/>
            <a:ext cx="5812171" cy="3874780"/>
          </a:xfrm>
          <a:prstGeom prst="rect">
            <a:avLst/>
          </a:prstGeom>
        </p:spPr>
      </p:pic>
      <p:sp>
        <p:nvSpPr>
          <p:cNvPr id="5" name="Slide Number Placeholder 4">
            <a:extLst>
              <a:ext uri="{FF2B5EF4-FFF2-40B4-BE49-F238E27FC236}">
                <a16:creationId xmlns:a16="http://schemas.microsoft.com/office/drawing/2014/main" id="{CAA88E4E-820C-B39B-3166-22B5BF98D5EE}"/>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20</a:t>
            </a:fld>
            <a:endParaRPr lang="en-US"/>
          </a:p>
        </p:txBody>
      </p:sp>
    </p:spTree>
    <p:extLst>
      <p:ext uri="{BB962C8B-B14F-4D97-AF65-F5344CB8AC3E}">
        <p14:creationId xmlns:p14="http://schemas.microsoft.com/office/powerpoint/2010/main" val="2081603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5AEBF-9E27-2AFE-A0BC-EE538BE8A3F6}"/>
              </a:ext>
            </a:extLst>
          </p:cNvPr>
          <p:cNvSpPr>
            <a:spLocks noGrp="1"/>
          </p:cNvSpPr>
          <p:nvPr>
            <p:ph type="title"/>
          </p:nvPr>
        </p:nvSpPr>
        <p:spPr>
          <a:xfrm>
            <a:off x="838200" y="28575"/>
            <a:ext cx="10812517" cy="923330"/>
          </a:xfrm>
        </p:spPr>
        <p:txBody>
          <a:bodyPr anchor="ctr" anchorCtr="0"/>
          <a:lstStyle/>
          <a:p>
            <a:r>
              <a:rPr lang="es-US" dirty="0"/>
              <a:t>Reflexionar sobre las fortalezas en matemáticas y las oportunidades de crecimiento</a:t>
            </a:r>
            <a:endParaRPr lang="en-US" dirty="0"/>
          </a:p>
        </p:txBody>
      </p:sp>
      <p:sp>
        <p:nvSpPr>
          <p:cNvPr id="2" name="Content Placeholder 1">
            <a:extLst>
              <a:ext uri="{FF2B5EF4-FFF2-40B4-BE49-F238E27FC236}">
                <a16:creationId xmlns:a16="http://schemas.microsoft.com/office/drawing/2014/main" id="{2B156C5B-63FA-1788-E948-F750EBB088BC}"/>
              </a:ext>
            </a:extLst>
          </p:cNvPr>
          <p:cNvSpPr>
            <a:spLocks noGrp="1"/>
          </p:cNvSpPr>
          <p:nvPr>
            <p:ph sz="half" idx="1"/>
          </p:nvPr>
        </p:nvSpPr>
        <p:spPr>
          <a:xfrm>
            <a:off x="838200" y="1324303"/>
            <a:ext cx="4551381" cy="4852660"/>
          </a:xfrm>
        </p:spPr>
        <p:txBody>
          <a:bodyPr>
            <a:normAutofit/>
          </a:bodyPr>
          <a:lstStyle/>
          <a:p>
            <a:pPr>
              <a:spcBef>
                <a:spcPts val="0"/>
              </a:spcBef>
              <a:spcAft>
                <a:spcPts val="1800"/>
              </a:spcAft>
            </a:pPr>
            <a:r>
              <a:rPr lang="es-US" dirty="0"/>
              <a:t>La reflexión puede ayudar a procesar los sentimientos y pensamientos sobre las matemáticas.</a:t>
            </a:r>
          </a:p>
          <a:p>
            <a:pPr>
              <a:spcBef>
                <a:spcPts val="0"/>
              </a:spcBef>
              <a:spcAft>
                <a:spcPts val="1800"/>
              </a:spcAft>
            </a:pPr>
            <a:r>
              <a:rPr lang="es-US" dirty="0"/>
              <a:t>Reformular las preocupaciones sobre las matemáticas utilizando una perspectiva de actitud de crecimiento.</a:t>
            </a:r>
            <a:endParaRPr lang="en-US" dirty="0"/>
          </a:p>
        </p:txBody>
      </p:sp>
      <p:pic>
        <p:nvPicPr>
          <p:cNvPr id="6" name="Picture 5">
            <a:extLst>
              <a:ext uri="{FF2B5EF4-FFF2-40B4-BE49-F238E27FC236}">
                <a16:creationId xmlns:a16="http://schemas.microsoft.com/office/drawing/2014/main" id="{6846B2E0-B03A-B172-4B0D-DB4B7FC0609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385" b="14247"/>
          <a:stretch/>
        </p:blipFill>
        <p:spPr>
          <a:xfrm>
            <a:off x="5625960" y="1455669"/>
            <a:ext cx="6018930" cy="3598783"/>
          </a:xfrm>
          <a:prstGeom prst="rect">
            <a:avLst/>
          </a:prstGeom>
        </p:spPr>
      </p:pic>
      <p:sp>
        <p:nvSpPr>
          <p:cNvPr id="5" name="Slide Number Placeholder 4">
            <a:extLst>
              <a:ext uri="{FF2B5EF4-FFF2-40B4-BE49-F238E27FC236}">
                <a16:creationId xmlns:a16="http://schemas.microsoft.com/office/drawing/2014/main" id="{0D923D8A-6A90-6FCD-5128-916665FFF1B2}"/>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21</a:t>
            </a:fld>
            <a:endParaRPr lang="en-US"/>
          </a:p>
        </p:txBody>
      </p:sp>
    </p:spTree>
    <p:extLst>
      <p:ext uri="{BB962C8B-B14F-4D97-AF65-F5344CB8AC3E}">
        <p14:creationId xmlns:p14="http://schemas.microsoft.com/office/powerpoint/2010/main" val="2476010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D28F7-20D7-AFED-7C29-9E564F03153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3795FA0-485E-B397-AFF6-A663EED801B4}"/>
              </a:ext>
            </a:extLst>
          </p:cNvPr>
          <p:cNvSpPr>
            <a:spLocks noGrp="1"/>
          </p:cNvSpPr>
          <p:nvPr>
            <p:ph type="title"/>
          </p:nvPr>
        </p:nvSpPr>
        <p:spPr/>
        <p:txBody>
          <a:bodyPr/>
          <a:lstStyle/>
          <a:p>
            <a:r>
              <a:rPr lang="es-US" dirty="0"/>
              <a:t>Reflexionar: </a:t>
            </a:r>
            <a:r>
              <a:rPr lang="es-US" b="0" dirty="0"/>
              <a:t>Estimada Matemáticas (Parte 2)</a:t>
            </a:r>
            <a:endParaRPr lang="en-US" b="0" dirty="0"/>
          </a:p>
        </p:txBody>
      </p:sp>
      <p:sp>
        <p:nvSpPr>
          <p:cNvPr id="2" name="Content Placeholder 1">
            <a:extLst>
              <a:ext uri="{FF2B5EF4-FFF2-40B4-BE49-F238E27FC236}">
                <a16:creationId xmlns:a16="http://schemas.microsoft.com/office/drawing/2014/main" id="{728CA2F6-E64B-2F05-A228-B3E6F16E2655}"/>
              </a:ext>
            </a:extLst>
          </p:cNvPr>
          <p:cNvSpPr>
            <a:spLocks noGrp="1"/>
          </p:cNvSpPr>
          <p:nvPr>
            <p:ph sz="half" idx="1"/>
          </p:nvPr>
        </p:nvSpPr>
        <p:spPr>
          <a:xfrm>
            <a:off x="838200" y="1324303"/>
            <a:ext cx="5015753" cy="4852660"/>
          </a:xfrm>
        </p:spPr>
        <p:txBody>
          <a:bodyPr/>
          <a:lstStyle/>
          <a:p>
            <a:r>
              <a:rPr lang="es-US" b="1" dirty="0"/>
              <a:t>Ahora, </a:t>
            </a:r>
            <a:r>
              <a:rPr lang="es-US" dirty="0"/>
              <a:t>cuando pienso en ti, siento...</a:t>
            </a:r>
          </a:p>
          <a:p>
            <a:r>
              <a:rPr lang="es-US" dirty="0"/>
              <a:t>Un momento divertido que tuve contigo hoy fue ...</a:t>
            </a:r>
          </a:p>
          <a:p>
            <a:r>
              <a:rPr lang="es-US" dirty="0"/>
              <a:t>Ahora, cuando me desafías, pienso en ...</a:t>
            </a:r>
            <a:endParaRPr lang="en-US" dirty="0"/>
          </a:p>
        </p:txBody>
      </p:sp>
      <p:pic>
        <p:nvPicPr>
          <p:cNvPr id="8" name="Picture 7">
            <a:extLst>
              <a:ext uri="{FF2B5EF4-FFF2-40B4-BE49-F238E27FC236}">
                <a16:creationId xmlns:a16="http://schemas.microsoft.com/office/drawing/2014/main" id="{89C484FF-B1A5-FF81-DA04-CDF5B4EE69C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2906" b="14108"/>
          <a:stretch/>
        </p:blipFill>
        <p:spPr>
          <a:xfrm>
            <a:off x="6642847" y="1413263"/>
            <a:ext cx="4894729" cy="4621660"/>
          </a:xfrm>
          <a:prstGeom prst="rect">
            <a:avLst/>
          </a:prstGeom>
        </p:spPr>
      </p:pic>
      <p:sp>
        <p:nvSpPr>
          <p:cNvPr id="5" name="Slide Number Placeholder 4">
            <a:extLst>
              <a:ext uri="{FF2B5EF4-FFF2-40B4-BE49-F238E27FC236}">
                <a16:creationId xmlns:a16="http://schemas.microsoft.com/office/drawing/2014/main" id="{961C5BF6-4E74-1C17-BCA6-77AFE849E447}"/>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22</a:t>
            </a:fld>
            <a:endParaRPr lang="en-US"/>
          </a:p>
        </p:txBody>
      </p:sp>
    </p:spTree>
    <p:extLst>
      <p:ext uri="{BB962C8B-B14F-4D97-AF65-F5344CB8AC3E}">
        <p14:creationId xmlns:p14="http://schemas.microsoft.com/office/powerpoint/2010/main" val="2188560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DB475-57B2-DE61-D6F2-9E4C3337B7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0C59327-0402-A2FF-FAA5-CF36C9079147}"/>
              </a:ext>
            </a:extLst>
          </p:cNvPr>
          <p:cNvSpPr>
            <a:spLocks noGrp="1"/>
          </p:cNvSpPr>
          <p:nvPr>
            <p:ph type="title"/>
          </p:nvPr>
        </p:nvSpPr>
        <p:spPr>
          <a:xfrm>
            <a:off x="838200" y="28575"/>
            <a:ext cx="11178093" cy="923330"/>
          </a:xfrm>
        </p:spPr>
        <p:txBody>
          <a:bodyPr anchor="ctr" anchorCtr="0"/>
          <a:lstStyle/>
          <a:p>
            <a:r>
              <a:rPr lang="es-ES_tradnl" dirty="0"/>
              <a:t>Estrategia No 4: </a:t>
            </a:r>
            <a:r>
              <a:rPr lang="es-ES_tradnl" b="0" dirty="0"/>
              <a:t>Observe que la matemática está en todas partes</a:t>
            </a:r>
          </a:p>
        </p:txBody>
      </p:sp>
      <p:sp>
        <p:nvSpPr>
          <p:cNvPr id="2" name="Content Placeholder 1">
            <a:extLst>
              <a:ext uri="{FF2B5EF4-FFF2-40B4-BE49-F238E27FC236}">
                <a16:creationId xmlns:a16="http://schemas.microsoft.com/office/drawing/2014/main" id="{3B769E17-453A-B8DA-CE92-57C95F11EE80}"/>
              </a:ext>
            </a:extLst>
          </p:cNvPr>
          <p:cNvSpPr>
            <a:spLocks noGrp="1"/>
          </p:cNvSpPr>
          <p:nvPr>
            <p:ph sz="half" idx="1"/>
          </p:nvPr>
        </p:nvSpPr>
        <p:spPr>
          <a:xfrm>
            <a:off x="838200" y="1602889"/>
            <a:ext cx="4766534" cy="4574073"/>
          </a:xfrm>
        </p:spPr>
        <p:txBody>
          <a:bodyPr/>
          <a:lstStyle/>
          <a:p>
            <a:pPr>
              <a:spcBef>
                <a:spcPts val="0"/>
              </a:spcBef>
              <a:spcAft>
                <a:spcPts val="1800"/>
              </a:spcAft>
            </a:pPr>
            <a:r>
              <a:rPr lang="es-US" dirty="0"/>
              <a:t>¡La matemática es parte de los entornos cotidianos y las rutinas!</a:t>
            </a:r>
          </a:p>
          <a:p>
            <a:pPr>
              <a:spcBef>
                <a:spcPts val="0"/>
              </a:spcBef>
              <a:spcAft>
                <a:spcPts val="1800"/>
              </a:spcAft>
            </a:pPr>
            <a:r>
              <a:rPr lang="es-US" dirty="0"/>
              <a:t>Estas experiencias influyen en cómo se siente y piensa sobre las matemáticas.</a:t>
            </a:r>
            <a:endParaRPr lang="en-US" dirty="0"/>
          </a:p>
        </p:txBody>
      </p:sp>
      <p:sp>
        <p:nvSpPr>
          <p:cNvPr id="7" name="TextBox 6">
            <a:extLst>
              <a:ext uri="{FF2B5EF4-FFF2-40B4-BE49-F238E27FC236}">
                <a16:creationId xmlns:a16="http://schemas.microsoft.com/office/drawing/2014/main" id="{3FDE642D-1190-54F5-3367-ABAD9E642233}"/>
              </a:ext>
            </a:extLst>
          </p:cNvPr>
          <p:cNvSpPr txBox="1"/>
          <p:nvPr/>
        </p:nvSpPr>
        <p:spPr>
          <a:xfrm>
            <a:off x="958653" y="4987753"/>
            <a:ext cx="4646081" cy="830997"/>
          </a:xfrm>
          <a:prstGeom prst="rect">
            <a:avLst/>
          </a:prstGeom>
          <a:noFill/>
        </p:spPr>
        <p:txBody>
          <a:bodyPr wrap="square">
            <a:spAutoFit/>
          </a:bodyPr>
          <a:lstStyle/>
          <a:p>
            <a:pPr marL="0" indent="0">
              <a:spcAft>
                <a:spcPts val="1800"/>
              </a:spcAft>
              <a:buNone/>
            </a:pPr>
            <a:r>
              <a:rPr lang="en-US" sz="1600" dirty="0">
                <a:latin typeface="Montserrat" panose="00000500000000000000" pitchFamily="2" charset="0"/>
              </a:rPr>
              <a:t>Blazer (2011); Hart &amp; Ganley (2019); </a:t>
            </a:r>
            <a:r>
              <a:rPr lang="en-US" sz="1600" dirty="0" err="1">
                <a:latin typeface="Montserrat" panose="00000500000000000000" pitchFamily="2" charset="0"/>
              </a:rPr>
              <a:t>Luttenberger</a:t>
            </a:r>
            <a:r>
              <a:rPr lang="en-US" sz="1600" dirty="0">
                <a:latin typeface="Montserrat" panose="00000500000000000000" pitchFamily="2" charset="0"/>
              </a:rPr>
              <a:t>, </a:t>
            </a:r>
            <a:r>
              <a:rPr lang="en-US" sz="1600" dirty="0" err="1">
                <a:latin typeface="Montserrat" panose="00000500000000000000" pitchFamily="2" charset="0"/>
              </a:rPr>
              <a:t>Wimmer</a:t>
            </a:r>
            <a:r>
              <a:rPr lang="en-US" sz="1600" dirty="0">
                <a:latin typeface="Montserrat" panose="00000500000000000000" pitchFamily="2" charset="0"/>
              </a:rPr>
              <a:t>, &amp; </a:t>
            </a:r>
            <a:r>
              <a:rPr lang="en-US" sz="1600" dirty="0" err="1">
                <a:latin typeface="Montserrat" panose="00000500000000000000" pitchFamily="2" charset="0"/>
              </a:rPr>
              <a:t>Paechter</a:t>
            </a:r>
            <a:r>
              <a:rPr lang="en-US" sz="1600" dirty="0">
                <a:latin typeface="Montserrat" panose="00000500000000000000" pitchFamily="2" charset="0"/>
              </a:rPr>
              <a:t> (2018); Maloney &amp; </a:t>
            </a:r>
            <a:r>
              <a:rPr lang="en-US" sz="1600" dirty="0" err="1">
                <a:latin typeface="Montserrat" panose="00000500000000000000" pitchFamily="2" charset="0"/>
              </a:rPr>
              <a:t>Beilock</a:t>
            </a:r>
            <a:r>
              <a:rPr lang="en-US" sz="1600" dirty="0">
                <a:latin typeface="Montserrat" panose="00000500000000000000" pitchFamily="2" charset="0"/>
              </a:rPr>
              <a:t> (2012)</a:t>
            </a:r>
          </a:p>
        </p:txBody>
      </p:sp>
      <p:pic>
        <p:nvPicPr>
          <p:cNvPr id="10" name="Picture 9">
            <a:extLst>
              <a:ext uri="{FF2B5EF4-FFF2-40B4-BE49-F238E27FC236}">
                <a16:creationId xmlns:a16="http://schemas.microsoft.com/office/drawing/2014/main" id="{CFBD353C-9BCE-2EC3-F243-5593F48F2FA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1448" t="15549" r="5452" b="1351"/>
          <a:stretch/>
        </p:blipFill>
        <p:spPr>
          <a:xfrm>
            <a:off x="5790242" y="1616270"/>
            <a:ext cx="5842749" cy="3895166"/>
          </a:xfrm>
          <a:prstGeom prst="rect">
            <a:avLst/>
          </a:prstGeom>
        </p:spPr>
      </p:pic>
      <p:sp>
        <p:nvSpPr>
          <p:cNvPr id="5" name="Slide Number Placeholder 4">
            <a:extLst>
              <a:ext uri="{FF2B5EF4-FFF2-40B4-BE49-F238E27FC236}">
                <a16:creationId xmlns:a16="http://schemas.microsoft.com/office/drawing/2014/main" id="{980D64F9-1660-9771-69D6-6FFDF130D6C2}"/>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23</a:t>
            </a:fld>
            <a:endParaRPr lang="en-US"/>
          </a:p>
        </p:txBody>
      </p:sp>
    </p:spTree>
    <p:extLst>
      <p:ext uri="{BB962C8B-B14F-4D97-AF65-F5344CB8AC3E}">
        <p14:creationId xmlns:p14="http://schemas.microsoft.com/office/powerpoint/2010/main" val="2201538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0C644-0292-80DF-E086-67988AD96213}"/>
              </a:ext>
            </a:extLst>
          </p:cNvPr>
          <p:cNvSpPr>
            <a:spLocks noGrp="1"/>
          </p:cNvSpPr>
          <p:nvPr>
            <p:ph type="title"/>
          </p:nvPr>
        </p:nvSpPr>
        <p:spPr>
          <a:xfrm>
            <a:off x="1192886" y="1997839"/>
            <a:ext cx="4034118" cy="2862322"/>
          </a:xfrm>
        </p:spPr>
        <p:txBody>
          <a:bodyPr anchor="ctr" anchorCtr="0">
            <a:spAutoFit/>
          </a:bodyPr>
          <a:lstStyle/>
          <a:p>
            <a:r>
              <a:rPr lang="en-US" sz="4000" b="1" dirty="0">
                <a:latin typeface="Montserrat" panose="00000500000000000000" pitchFamily="2" charset="0"/>
              </a:rPr>
              <a:t>Ver: </a:t>
            </a:r>
            <a:br>
              <a:rPr lang="en-US" sz="4000" b="1" dirty="0">
                <a:latin typeface="Proxima Nova" panose="02000506030000020004" pitchFamily="50" charset="0"/>
              </a:rPr>
            </a:br>
            <a:r>
              <a:rPr lang="es-US" sz="4000" dirty="0">
                <a:latin typeface="Montserrat Medium" panose="00000600000000000000" pitchFamily="2" charset="0"/>
              </a:rPr>
              <a:t>Amplio mundo de las matemáticas: Papá llorón</a:t>
            </a:r>
            <a:endParaRPr lang="en-US" sz="4000" dirty="0"/>
          </a:p>
        </p:txBody>
      </p:sp>
      <p:sp>
        <p:nvSpPr>
          <p:cNvPr id="3" name="Content Placeholder 2">
            <a:extLst>
              <a:ext uri="{FF2B5EF4-FFF2-40B4-BE49-F238E27FC236}">
                <a16:creationId xmlns:a16="http://schemas.microsoft.com/office/drawing/2014/main" id="{62BD041A-649A-F6AF-DE7E-2ADC228B6876}"/>
              </a:ext>
            </a:extLst>
          </p:cNvPr>
          <p:cNvSpPr>
            <a:spLocks noGrp="1"/>
          </p:cNvSpPr>
          <p:nvPr>
            <p:ph idx="1"/>
          </p:nvPr>
        </p:nvSpPr>
        <p:spPr>
          <a:xfrm>
            <a:off x="6096000" y="3747247"/>
            <a:ext cx="5257800" cy="2429716"/>
          </a:xfrm>
        </p:spPr>
        <p:txBody>
          <a:bodyPr/>
          <a:lstStyle/>
          <a:p>
            <a:r>
              <a:rPr lang="en-US" dirty="0">
                <a:solidFill>
                  <a:srgbClr val="0000FF"/>
                </a:solidFill>
                <a:hlinkClick r:id="rId3">
                  <a:extLst>
                    <a:ext uri="{A12FA001-AC4F-418D-AE19-62706E023703}">
                      <ahyp:hlinkClr xmlns:ahyp="http://schemas.microsoft.com/office/drawing/2018/hyperlinkcolor" val="tx"/>
                    </a:ext>
                  </a:extLst>
                </a:hlinkClick>
              </a:rPr>
              <a:t>Link to video</a:t>
            </a:r>
            <a:endParaRPr lang="en-US" dirty="0">
              <a:solidFill>
                <a:srgbClr val="0000FF"/>
              </a:solidFill>
            </a:endParaRPr>
          </a:p>
        </p:txBody>
      </p:sp>
      <p:pic>
        <p:nvPicPr>
          <p:cNvPr id="5" name="Picture 4">
            <a:extLst>
              <a:ext uri="{FF2B5EF4-FFF2-40B4-BE49-F238E27FC236}">
                <a16:creationId xmlns:a16="http://schemas.microsoft.com/office/drawing/2014/main" id="{E3A6CD02-E0FC-4D5E-0200-1DF46B5B57A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3336" y="905669"/>
            <a:ext cx="5154636" cy="3284965"/>
          </a:xfrm>
          <a:prstGeom prst="rect">
            <a:avLst/>
          </a:prstGeom>
        </p:spPr>
      </p:pic>
      <p:grpSp>
        <p:nvGrpSpPr>
          <p:cNvPr id="9" name="Group 8">
            <a:extLst>
              <a:ext uri="{FF2B5EF4-FFF2-40B4-BE49-F238E27FC236}">
                <a16:creationId xmlns:a16="http://schemas.microsoft.com/office/drawing/2014/main" id="{6FC99C27-DD2E-42A3-7E44-ABECD29A33B2}"/>
              </a:ext>
              <a:ext uri="{C183D7F6-B498-43B3-948B-1728B52AA6E4}">
                <adec:decorative xmlns:adec="http://schemas.microsoft.com/office/drawing/2017/decorative" val="1"/>
              </a:ext>
            </a:extLst>
          </p:cNvPr>
          <p:cNvGrpSpPr/>
          <p:nvPr/>
        </p:nvGrpSpPr>
        <p:grpSpPr>
          <a:xfrm>
            <a:off x="8920654" y="2344465"/>
            <a:ext cx="407372" cy="407372"/>
            <a:chOff x="9525522" y="2917115"/>
            <a:chExt cx="959224" cy="959224"/>
          </a:xfrm>
        </p:grpSpPr>
        <p:sp>
          <p:nvSpPr>
            <p:cNvPr id="6" name="Oval 5">
              <a:extLst>
                <a:ext uri="{FF2B5EF4-FFF2-40B4-BE49-F238E27FC236}">
                  <a16:creationId xmlns:a16="http://schemas.microsoft.com/office/drawing/2014/main" id="{BA4C0AEF-28F3-E305-7227-63758E17FEBF}"/>
                </a:ext>
              </a:extLst>
            </p:cNvPr>
            <p:cNvSpPr/>
            <p:nvPr/>
          </p:nvSpPr>
          <p:spPr>
            <a:xfrm>
              <a:off x="9525522" y="2917115"/>
              <a:ext cx="959224" cy="959224"/>
            </a:xfrm>
            <a:prstGeom prst="ellipse">
              <a:avLst/>
            </a:prstGeom>
            <a:solidFill>
              <a:schemeClr val="tx1">
                <a:alpha val="75294"/>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381205F7-97CA-B608-96DB-46314A354F87}"/>
                </a:ext>
              </a:extLst>
            </p:cNvPr>
            <p:cNvSpPr/>
            <p:nvPr/>
          </p:nvSpPr>
          <p:spPr>
            <a:xfrm rot="5400000">
              <a:off x="9824271" y="3184489"/>
              <a:ext cx="535117" cy="46130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Slide Number Placeholder 3">
            <a:extLst>
              <a:ext uri="{FF2B5EF4-FFF2-40B4-BE49-F238E27FC236}">
                <a16:creationId xmlns:a16="http://schemas.microsoft.com/office/drawing/2014/main" id="{A3768D83-44BA-1ACA-FFDE-08618010502A}"/>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24</a:t>
            </a:fld>
            <a:endParaRPr lang="en-US"/>
          </a:p>
        </p:txBody>
      </p:sp>
    </p:spTree>
    <p:extLst>
      <p:ext uri="{BB962C8B-B14F-4D97-AF65-F5344CB8AC3E}">
        <p14:creationId xmlns:p14="http://schemas.microsoft.com/office/powerpoint/2010/main" val="2629467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4A90DE-3767-0B5E-CB90-0AEDE45F5548}"/>
              </a:ext>
            </a:extLst>
          </p:cNvPr>
          <p:cNvSpPr>
            <a:spLocks noGrp="1"/>
          </p:cNvSpPr>
          <p:nvPr>
            <p:ph type="title"/>
          </p:nvPr>
        </p:nvSpPr>
        <p:spPr>
          <a:xfrm>
            <a:off x="838200" y="28575"/>
            <a:ext cx="10812517" cy="923330"/>
          </a:xfrm>
        </p:spPr>
        <p:txBody>
          <a:bodyPr anchor="ctr" anchorCtr="0"/>
          <a:lstStyle/>
          <a:p>
            <a:r>
              <a:rPr lang="es-US" b="1" dirty="0"/>
              <a:t>Discutir: </a:t>
            </a:r>
            <a:r>
              <a:rPr lang="es-US" b="0" dirty="0"/>
              <a:t>El gran mundo de las matemáticas: Papá llorón</a:t>
            </a:r>
            <a:endParaRPr lang="en-US" b="0" dirty="0"/>
          </a:p>
        </p:txBody>
      </p:sp>
      <p:sp>
        <p:nvSpPr>
          <p:cNvPr id="2" name="Content Placeholder 1">
            <a:extLst>
              <a:ext uri="{FF2B5EF4-FFF2-40B4-BE49-F238E27FC236}">
                <a16:creationId xmlns:a16="http://schemas.microsoft.com/office/drawing/2014/main" id="{AEF5E341-2F07-8314-32DE-49D8237CBE3F}"/>
              </a:ext>
            </a:extLst>
          </p:cNvPr>
          <p:cNvSpPr>
            <a:spLocks noGrp="1"/>
          </p:cNvSpPr>
          <p:nvPr>
            <p:ph sz="half" idx="1"/>
          </p:nvPr>
        </p:nvSpPr>
        <p:spPr/>
        <p:txBody>
          <a:bodyPr>
            <a:normAutofit fontScale="92500" lnSpcReduction="20000"/>
          </a:bodyPr>
          <a:lstStyle/>
          <a:p>
            <a:pPr marL="514350" indent="-514350">
              <a:spcBef>
                <a:spcPts val="0"/>
              </a:spcBef>
              <a:spcAft>
                <a:spcPts val="2400"/>
              </a:spcAft>
              <a:buFont typeface="+mj-lt"/>
              <a:buAutoNum type="arabicPeriod"/>
              <a:tabLst>
                <a:tab pos="914400" algn="l"/>
              </a:tabLst>
            </a:pPr>
            <a:r>
              <a:rPr lang="es-US" sz="2800" dirty="0"/>
              <a:t>¿Qué mitos o estereotipos matemáticos pueden haber influido en las experiencias de Chet?</a:t>
            </a:r>
          </a:p>
          <a:p>
            <a:pPr marL="514350" indent="-514350">
              <a:spcBef>
                <a:spcPts val="0"/>
              </a:spcBef>
              <a:spcAft>
                <a:spcPts val="2400"/>
              </a:spcAft>
              <a:buFont typeface="+mj-lt"/>
              <a:buAutoNum type="arabicPeriod"/>
              <a:tabLst>
                <a:tab pos="914400" algn="l"/>
              </a:tabLst>
            </a:pPr>
            <a:r>
              <a:rPr lang="es-US" sz="2800" dirty="0"/>
              <a:t>¿Qué experiencias pueden haber cambiado la actitud hacia matemática de Chet?</a:t>
            </a:r>
          </a:p>
          <a:p>
            <a:pPr marL="514350" indent="-514350">
              <a:spcBef>
                <a:spcPts val="0"/>
              </a:spcBef>
              <a:spcAft>
                <a:spcPts val="2400"/>
              </a:spcAft>
              <a:buFont typeface="+mj-lt"/>
              <a:buAutoNum type="arabicPeriod"/>
              <a:tabLst>
                <a:tab pos="914400" algn="l"/>
              </a:tabLst>
            </a:pPr>
            <a:r>
              <a:rPr lang="es-US" sz="2800" dirty="0"/>
              <a:t>¿De qué manera la historia de Chet podría informar la forma en que aborda matemáticas temprana con los niños y las familias?</a:t>
            </a:r>
            <a:endParaRPr lang="en-US" sz="2800" dirty="0"/>
          </a:p>
        </p:txBody>
      </p:sp>
      <p:pic>
        <p:nvPicPr>
          <p:cNvPr id="6" name="Picture 5">
            <a:extLst>
              <a:ext uri="{FF2B5EF4-FFF2-40B4-BE49-F238E27FC236}">
                <a16:creationId xmlns:a16="http://schemas.microsoft.com/office/drawing/2014/main" id="{119852D3-5FEA-E2F2-0BCA-F7CA8443D8E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3336" y="1384582"/>
            <a:ext cx="5154636" cy="3284965"/>
          </a:xfrm>
          <a:prstGeom prst="rect">
            <a:avLst/>
          </a:prstGeom>
        </p:spPr>
      </p:pic>
      <p:grpSp>
        <p:nvGrpSpPr>
          <p:cNvPr id="7" name="Group 6">
            <a:extLst>
              <a:ext uri="{FF2B5EF4-FFF2-40B4-BE49-F238E27FC236}">
                <a16:creationId xmlns:a16="http://schemas.microsoft.com/office/drawing/2014/main" id="{4D7C37E3-5FF7-0803-CB4A-AB83CB64088C}"/>
              </a:ext>
              <a:ext uri="{C183D7F6-B498-43B3-948B-1728B52AA6E4}">
                <adec:decorative xmlns:adec="http://schemas.microsoft.com/office/drawing/2017/decorative" val="1"/>
              </a:ext>
            </a:extLst>
          </p:cNvPr>
          <p:cNvGrpSpPr/>
          <p:nvPr/>
        </p:nvGrpSpPr>
        <p:grpSpPr>
          <a:xfrm>
            <a:off x="8920654" y="2823378"/>
            <a:ext cx="407372" cy="407372"/>
            <a:chOff x="9525522" y="2917115"/>
            <a:chExt cx="959224" cy="959224"/>
          </a:xfrm>
        </p:grpSpPr>
        <p:sp>
          <p:nvSpPr>
            <p:cNvPr id="8" name="Oval 7">
              <a:extLst>
                <a:ext uri="{FF2B5EF4-FFF2-40B4-BE49-F238E27FC236}">
                  <a16:creationId xmlns:a16="http://schemas.microsoft.com/office/drawing/2014/main" id="{11075CFA-856D-ABFD-1F18-45A3BCEAE241}"/>
                </a:ext>
              </a:extLst>
            </p:cNvPr>
            <p:cNvSpPr/>
            <p:nvPr/>
          </p:nvSpPr>
          <p:spPr>
            <a:xfrm>
              <a:off x="9525522" y="2917115"/>
              <a:ext cx="959224" cy="959224"/>
            </a:xfrm>
            <a:prstGeom prst="ellipse">
              <a:avLst/>
            </a:prstGeom>
            <a:solidFill>
              <a:schemeClr val="tx1">
                <a:alpha val="75294"/>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04092A41-A584-CC2A-D2A4-32818FF908E7}"/>
                </a:ext>
              </a:extLst>
            </p:cNvPr>
            <p:cNvSpPr/>
            <p:nvPr/>
          </p:nvSpPr>
          <p:spPr>
            <a:xfrm rot="5400000">
              <a:off x="9824271" y="3184489"/>
              <a:ext cx="535117" cy="46130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Slide Number Placeholder 4">
            <a:extLst>
              <a:ext uri="{FF2B5EF4-FFF2-40B4-BE49-F238E27FC236}">
                <a16:creationId xmlns:a16="http://schemas.microsoft.com/office/drawing/2014/main" id="{93E3A6AC-7498-7B73-6117-FC888F50A71D}"/>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25</a:t>
            </a:fld>
            <a:endParaRPr lang="en-US"/>
          </a:p>
        </p:txBody>
      </p:sp>
    </p:spTree>
    <p:extLst>
      <p:ext uri="{BB962C8B-B14F-4D97-AF65-F5344CB8AC3E}">
        <p14:creationId xmlns:p14="http://schemas.microsoft.com/office/powerpoint/2010/main" val="226124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1367F-FDC4-CF21-515A-212D6F01D312}"/>
              </a:ext>
            </a:extLst>
          </p:cNvPr>
          <p:cNvSpPr>
            <a:spLocks noGrp="1"/>
          </p:cNvSpPr>
          <p:nvPr>
            <p:ph type="title"/>
          </p:nvPr>
        </p:nvSpPr>
        <p:spPr>
          <a:xfrm>
            <a:off x="838200" y="28575"/>
            <a:ext cx="10515600" cy="923330"/>
          </a:xfrm>
        </p:spPr>
        <p:txBody>
          <a:bodyPr anchor="ctr" anchorCtr="0"/>
          <a:lstStyle/>
          <a:p>
            <a:r>
              <a:rPr lang="es-US" dirty="0"/>
              <a:t>Apoyar las actitudes positivas de los niños hacia la matemática</a:t>
            </a:r>
            <a:endParaRPr lang="en-US" dirty="0"/>
          </a:p>
        </p:txBody>
      </p:sp>
      <p:sp>
        <p:nvSpPr>
          <p:cNvPr id="3" name="Text Placeholder 2">
            <a:extLst>
              <a:ext uri="{FF2B5EF4-FFF2-40B4-BE49-F238E27FC236}">
                <a16:creationId xmlns:a16="http://schemas.microsoft.com/office/drawing/2014/main" id="{EC4D5A38-9CA9-7D3D-D4A9-DE5E07B6A537}"/>
              </a:ext>
            </a:extLst>
          </p:cNvPr>
          <p:cNvSpPr>
            <a:spLocks noGrp="1"/>
          </p:cNvSpPr>
          <p:nvPr>
            <p:ph type="body" idx="1"/>
          </p:nvPr>
        </p:nvSpPr>
        <p:spPr/>
        <p:txBody>
          <a:bodyPr>
            <a:normAutofit/>
          </a:bodyPr>
          <a:lstStyle/>
          <a:p>
            <a:r>
              <a:rPr lang="es-ES_tradnl" sz="2800" dirty="0">
                <a:solidFill>
                  <a:schemeClr val="tx1"/>
                </a:solidFill>
                <a:latin typeface="Montserrat SemiBold" panose="00000700000000000000" pitchFamily="2" charset="0"/>
              </a:rPr>
              <a:t>Educadores y familias</a:t>
            </a:r>
          </a:p>
        </p:txBody>
      </p:sp>
      <p:sp>
        <p:nvSpPr>
          <p:cNvPr id="4" name="Content Placeholder 3">
            <a:extLst>
              <a:ext uri="{FF2B5EF4-FFF2-40B4-BE49-F238E27FC236}">
                <a16:creationId xmlns:a16="http://schemas.microsoft.com/office/drawing/2014/main" id="{600C37DE-6CBD-250C-4D45-3F70A5FF16A7}"/>
              </a:ext>
            </a:extLst>
          </p:cNvPr>
          <p:cNvSpPr>
            <a:spLocks noGrp="1"/>
          </p:cNvSpPr>
          <p:nvPr>
            <p:ph sz="half" idx="2"/>
          </p:nvPr>
        </p:nvSpPr>
        <p:spPr/>
        <p:txBody>
          <a:bodyPr>
            <a:normAutofit/>
          </a:bodyPr>
          <a:lstStyle/>
          <a:p>
            <a:pPr marL="400050" lvl="1" indent="-234950">
              <a:spcAft>
                <a:spcPts val="1200"/>
              </a:spcAft>
            </a:pPr>
            <a:r>
              <a:rPr lang="es-US" sz="2400" dirty="0"/>
              <a:t>Participar en experiencias matemáticas lúdicas</a:t>
            </a:r>
          </a:p>
          <a:p>
            <a:pPr marL="400050" lvl="1" indent="-234950">
              <a:spcAft>
                <a:spcPts val="1200"/>
              </a:spcAft>
            </a:pPr>
            <a:r>
              <a:rPr lang="es-US" sz="2400" dirty="0"/>
              <a:t>Reconocer que las matemáticas son para todos</a:t>
            </a:r>
          </a:p>
          <a:p>
            <a:pPr marL="400050" lvl="1" indent="-234950">
              <a:spcAft>
                <a:spcPts val="1200"/>
              </a:spcAft>
            </a:pPr>
            <a:r>
              <a:rPr lang="es-US" sz="2400" dirty="0"/>
              <a:t>Hacer una pausa, observar y nombrar sus sentimientos sobre las matemáticas</a:t>
            </a:r>
          </a:p>
          <a:p>
            <a:pPr marL="400050" lvl="1" indent="-234950">
              <a:spcAft>
                <a:spcPts val="1200"/>
              </a:spcAft>
            </a:pPr>
            <a:r>
              <a:rPr lang="es-US" sz="2400" dirty="0"/>
              <a:t>Fijarse que la matemática está en todas partes</a:t>
            </a:r>
            <a:endParaRPr lang="en-US" sz="2400" dirty="0"/>
          </a:p>
        </p:txBody>
      </p:sp>
      <p:sp>
        <p:nvSpPr>
          <p:cNvPr id="5" name="Text Placeholder 4">
            <a:extLst>
              <a:ext uri="{FF2B5EF4-FFF2-40B4-BE49-F238E27FC236}">
                <a16:creationId xmlns:a16="http://schemas.microsoft.com/office/drawing/2014/main" id="{5C4D6E60-5442-ED4E-67FF-EECD3065E4DF}"/>
              </a:ext>
            </a:extLst>
          </p:cNvPr>
          <p:cNvSpPr>
            <a:spLocks noGrp="1"/>
          </p:cNvSpPr>
          <p:nvPr>
            <p:ph type="body" sz="quarter" idx="3"/>
          </p:nvPr>
        </p:nvSpPr>
        <p:spPr/>
        <p:txBody>
          <a:bodyPr>
            <a:normAutofit/>
          </a:bodyPr>
          <a:lstStyle/>
          <a:p>
            <a:r>
              <a:rPr lang="es-ES_tradnl" sz="2800" dirty="0">
                <a:solidFill>
                  <a:schemeClr val="tx1"/>
                </a:solidFill>
                <a:latin typeface="Montserrat SemiBold" panose="00000700000000000000" pitchFamily="2" charset="0"/>
              </a:rPr>
              <a:t>Niños</a:t>
            </a:r>
          </a:p>
        </p:txBody>
      </p:sp>
      <p:sp>
        <p:nvSpPr>
          <p:cNvPr id="6" name="Content Placeholder 5">
            <a:extLst>
              <a:ext uri="{FF2B5EF4-FFF2-40B4-BE49-F238E27FC236}">
                <a16:creationId xmlns:a16="http://schemas.microsoft.com/office/drawing/2014/main" id="{37279683-0526-9B0A-4E30-4EABD158CFE3}"/>
              </a:ext>
            </a:extLst>
          </p:cNvPr>
          <p:cNvSpPr>
            <a:spLocks noGrp="1"/>
          </p:cNvSpPr>
          <p:nvPr>
            <p:ph sz="quarter" idx="4"/>
          </p:nvPr>
        </p:nvSpPr>
        <p:spPr/>
        <p:txBody>
          <a:bodyPr>
            <a:normAutofit/>
          </a:bodyPr>
          <a:lstStyle/>
          <a:p>
            <a:pPr marL="468313" lvl="1" indent="-234950">
              <a:spcAft>
                <a:spcPts val="1200"/>
              </a:spcAft>
              <a:buChar char="•"/>
            </a:pPr>
            <a:r>
              <a:rPr lang="es-US" sz="2400" dirty="0">
                <a:latin typeface="Montserrat" panose="00000500000000000000" pitchFamily="2" charset="0"/>
              </a:rPr>
              <a:t>Explorar las matemáticas durante el juego y las rutinas</a:t>
            </a:r>
          </a:p>
          <a:p>
            <a:pPr marL="468313" lvl="1" indent="-234950">
              <a:spcAft>
                <a:spcPts val="1200"/>
              </a:spcAft>
              <a:buChar char="•"/>
            </a:pPr>
            <a:r>
              <a:rPr lang="es-US" sz="2400" dirty="0">
                <a:latin typeface="Montserrat" panose="00000500000000000000" pitchFamily="2" charset="0"/>
              </a:rPr>
              <a:t>Formar sentimientos y pensamientos positivos sobre las matemáticas</a:t>
            </a:r>
            <a:endParaRPr lang="en-US" sz="2400" dirty="0">
              <a:latin typeface="Montserrat" panose="00000500000000000000" pitchFamily="2" charset="0"/>
            </a:endParaRPr>
          </a:p>
        </p:txBody>
      </p:sp>
      <p:sp>
        <p:nvSpPr>
          <p:cNvPr id="7" name="Slide Number Placeholder 6">
            <a:extLst>
              <a:ext uri="{FF2B5EF4-FFF2-40B4-BE49-F238E27FC236}">
                <a16:creationId xmlns:a16="http://schemas.microsoft.com/office/drawing/2014/main" id="{81DA791E-15F8-51F6-CC6B-A0C1FA98D970}"/>
              </a:ext>
              <a:ext uri="{C183D7F6-B498-43B3-948B-1728B52AA6E4}">
                <adec:decorative xmlns:adec="http://schemas.microsoft.com/office/drawing/2017/decorative" val="1"/>
              </a:ext>
            </a:extLst>
          </p:cNvPr>
          <p:cNvSpPr>
            <a:spLocks noGrp="1"/>
          </p:cNvSpPr>
          <p:nvPr>
            <p:ph type="sldNum" sz="quarter" idx="10"/>
          </p:nvPr>
        </p:nvSpPr>
        <p:spPr/>
        <p:txBody>
          <a:bodyPr/>
          <a:lstStyle/>
          <a:p>
            <a:fld id="{8B512919-B088-4E12-9038-722E97F79378}" type="slidenum">
              <a:rPr lang="en-US" smtClean="0"/>
              <a:pPr/>
              <a:t>26</a:t>
            </a:fld>
            <a:endParaRPr lang="en-US"/>
          </a:p>
        </p:txBody>
      </p:sp>
    </p:spTree>
    <p:extLst>
      <p:ext uri="{BB962C8B-B14F-4D97-AF65-F5344CB8AC3E}">
        <p14:creationId xmlns:p14="http://schemas.microsoft.com/office/powerpoint/2010/main" val="1086699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4A05-6C25-269C-997D-55D63F10CDB4}"/>
              </a:ext>
            </a:extLst>
          </p:cNvPr>
          <p:cNvSpPr>
            <a:spLocks noGrp="1"/>
          </p:cNvSpPr>
          <p:nvPr>
            <p:ph type="title"/>
          </p:nvPr>
        </p:nvSpPr>
        <p:spPr/>
        <p:txBody>
          <a:bodyPr/>
          <a:lstStyle/>
          <a:p>
            <a:r>
              <a:rPr lang="es-US" dirty="0"/>
              <a:t>Recursos adicionales</a:t>
            </a:r>
            <a:endParaRPr lang="en-US" dirty="0"/>
          </a:p>
        </p:txBody>
      </p:sp>
      <p:sp>
        <p:nvSpPr>
          <p:cNvPr id="3" name="Text Placeholder 2">
            <a:extLst>
              <a:ext uri="{FF2B5EF4-FFF2-40B4-BE49-F238E27FC236}">
                <a16:creationId xmlns:a16="http://schemas.microsoft.com/office/drawing/2014/main" id="{ECD43C9F-3283-7665-326B-4303FB58BC88}"/>
              </a:ext>
            </a:extLst>
          </p:cNvPr>
          <p:cNvSpPr>
            <a:spLocks noGrp="1"/>
          </p:cNvSpPr>
          <p:nvPr>
            <p:ph type="body" idx="1"/>
          </p:nvPr>
        </p:nvSpPr>
        <p:spPr>
          <a:xfrm>
            <a:off x="1143608" y="1106424"/>
            <a:ext cx="4396869" cy="794416"/>
          </a:xfrm>
        </p:spPr>
        <p:txBody>
          <a:bodyPr>
            <a:normAutofit fontScale="92500"/>
          </a:bodyPr>
          <a:lstStyle/>
          <a:p>
            <a:pPr algn="ctr"/>
            <a:r>
              <a:rPr lang="en-US" sz="2400" b="1" dirty="0"/>
              <a:t>Count Play Explore</a:t>
            </a:r>
          </a:p>
        </p:txBody>
      </p:sp>
      <p:sp>
        <p:nvSpPr>
          <p:cNvPr id="4" name="Content Placeholder 3">
            <a:extLst>
              <a:ext uri="{FF2B5EF4-FFF2-40B4-BE49-F238E27FC236}">
                <a16:creationId xmlns:a16="http://schemas.microsoft.com/office/drawing/2014/main" id="{7FFC78B6-0271-7E7E-F50B-C8FF803D20E0}"/>
              </a:ext>
            </a:extLst>
          </p:cNvPr>
          <p:cNvSpPr>
            <a:spLocks noGrp="1"/>
          </p:cNvSpPr>
          <p:nvPr>
            <p:ph sz="half" idx="2"/>
          </p:nvPr>
        </p:nvSpPr>
        <p:spPr>
          <a:xfrm>
            <a:off x="1190791" y="5647765"/>
            <a:ext cx="4364435" cy="541898"/>
          </a:xfrm>
        </p:spPr>
        <p:txBody>
          <a:bodyPr>
            <a:normAutofit/>
          </a:bodyPr>
          <a:lstStyle/>
          <a:p>
            <a:pPr marL="0" indent="0" algn="ctr">
              <a:buNone/>
            </a:pPr>
            <a:r>
              <a:rPr lang="en-US" sz="2000" dirty="0">
                <a:solidFill>
                  <a:srgbClr val="0000FF"/>
                </a:solidFill>
                <a:latin typeface="Montserrat" pitchFamily="2" charset="77"/>
                <a:hlinkClick r:id="rId3">
                  <a:extLst>
                    <a:ext uri="{A12FA001-AC4F-418D-AE19-62706E023703}">
                      <ahyp:hlinkClr xmlns:ahyp="http://schemas.microsoft.com/office/drawing/2018/hyperlinkcolor" val="tx"/>
                    </a:ext>
                  </a:extLst>
                </a:hlinkClick>
              </a:rPr>
              <a:t>www.countplayexplore.org</a:t>
            </a:r>
            <a:endParaRPr lang="en-US" sz="2000" dirty="0">
              <a:solidFill>
                <a:srgbClr val="0000FF"/>
              </a:solidFill>
              <a:latin typeface="Montserrat" pitchFamily="2" charset="77"/>
            </a:endParaRPr>
          </a:p>
        </p:txBody>
      </p:sp>
      <p:sp>
        <p:nvSpPr>
          <p:cNvPr id="5" name="Text Placeholder 4">
            <a:extLst>
              <a:ext uri="{FF2B5EF4-FFF2-40B4-BE49-F238E27FC236}">
                <a16:creationId xmlns:a16="http://schemas.microsoft.com/office/drawing/2014/main" id="{E6DD4B93-0115-60F5-D208-524918B9E131}"/>
              </a:ext>
            </a:extLst>
          </p:cNvPr>
          <p:cNvSpPr>
            <a:spLocks noGrp="1"/>
          </p:cNvSpPr>
          <p:nvPr>
            <p:ph type="body" sz="quarter" idx="3"/>
          </p:nvPr>
        </p:nvSpPr>
        <p:spPr>
          <a:xfrm>
            <a:off x="6710516" y="1106424"/>
            <a:ext cx="4222199" cy="823912"/>
          </a:xfrm>
        </p:spPr>
        <p:txBody>
          <a:bodyPr>
            <a:normAutofit fontScale="92500"/>
          </a:bodyPr>
          <a:lstStyle/>
          <a:p>
            <a:pPr marL="0" indent="0" algn="ctr">
              <a:buNone/>
            </a:pPr>
            <a:r>
              <a:rPr lang="es-US" sz="2400" b="1" dirty="0">
                <a:solidFill>
                  <a:schemeClr val="tx1"/>
                </a:solidFill>
                <a:latin typeface="Montserrat" panose="00000500000000000000" pitchFamily="2" charset="0"/>
              </a:rPr>
              <a:t>Involucrar a las familias en la matemática temprana</a:t>
            </a:r>
            <a:endParaRPr lang="en-US" sz="2400" b="1" dirty="0">
              <a:solidFill>
                <a:schemeClr val="tx1"/>
              </a:solidFill>
              <a:latin typeface="Montserrat" panose="00000500000000000000" pitchFamily="2" charset="0"/>
            </a:endParaRPr>
          </a:p>
        </p:txBody>
      </p:sp>
      <p:sp>
        <p:nvSpPr>
          <p:cNvPr id="6" name="Content Placeholder 5">
            <a:extLst>
              <a:ext uri="{FF2B5EF4-FFF2-40B4-BE49-F238E27FC236}">
                <a16:creationId xmlns:a16="http://schemas.microsoft.com/office/drawing/2014/main" id="{E3C77C05-7A4E-1D23-E9DC-5BEE79407FC7}"/>
              </a:ext>
            </a:extLst>
          </p:cNvPr>
          <p:cNvSpPr>
            <a:spLocks noGrp="1"/>
          </p:cNvSpPr>
          <p:nvPr>
            <p:ph sz="quarter" idx="4"/>
          </p:nvPr>
        </p:nvSpPr>
        <p:spPr>
          <a:xfrm>
            <a:off x="6710516" y="5647765"/>
            <a:ext cx="4576380" cy="507831"/>
          </a:xfrm>
        </p:spPr>
        <p:txBody>
          <a:bodyPr>
            <a:normAutofit/>
          </a:bodyPr>
          <a:lstStyle/>
          <a:p>
            <a:pPr marL="0" indent="0">
              <a:buNone/>
            </a:pPr>
            <a:r>
              <a:rPr lang="en-US" sz="2000" dirty="0">
                <a:solidFill>
                  <a:srgbClr val="0000FF"/>
                </a:solidFill>
                <a:latin typeface="Montserrat" pitchFamily="2" charset="77"/>
                <a:hlinkClick r:id="rId4">
                  <a:extLst>
                    <a:ext uri="{A12FA001-AC4F-418D-AE19-62706E023703}">
                      <ahyp:hlinkClr xmlns:ahyp="http://schemas.microsoft.com/office/drawing/2018/hyperlinkcolor" val="tx"/>
                    </a:ext>
                  </a:extLst>
                </a:hlinkClick>
              </a:rPr>
              <a:t>www.earlymathca.org/resources</a:t>
            </a:r>
            <a:endParaRPr lang="en-US" sz="2000" dirty="0">
              <a:solidFill>
                <a:srgbClr val="0000FF"/>
              </a:solidFill>
              <a:latin typeface="Montserrat" pitchFamily="2" charset="77"/>
            </a:endParaRPr>
          </a:p>
        </p:txBody>
      </p:sp>
      <p:pic>
        <p:nvPicPr>
          <p:cNvPr id="8" name="Picture 7">
            <a:extLst>
              <a:ext uri="{FF2B5EF4-FFF2-40B4-BE49-F238E27FC236}">
                <a16:creationId xmlns:a16="http://schemas.microsoft.com/office/drawing/2014/main" id="{F1E7A876-E9DF-4FC4-7323-04F3DB2A145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1407" b="1407"/>
          <a:stretch/>
        </p:blipFill>
        <p:spPr>
          <a:xfrm>
            <a:off x="1190792" y="2085525"/>
            <a:ext cx="4327567" cy="3407050"/>
          </a:xfrm>
          <a:prstGeom prst="rect">
            <a:avLst/>
          </a:prstGeom>
          <a:ln>
            <a:solidFill>
              <a:schemeClr val="tx1"/>
            </a:solidFill>
          </a:ln>
        </p:spPr>
      </p:pic>
      <p:pic>
        <p:nvPicPr>
          <p:cNvPr id="9" name="Picture 8">
            <a:extLst>
              <a:ext uri="{FF2B5EF4-FFF2-40B4-BE49-F238E27FC236}">
                <a16:creationId xmlns:a16="http://schemas.microsoft.com/office/drawing/2014/main" id="{243F28CB-8122-071F-8602-7F8FC516B13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79008" y="2085525"/>
            <a:ext cx="4325112" cy="3437718"/>
          </a:xfrm>
          <a:prstGeom prst="rect">
            <a:avLst/>
          </a:prstGeom>
          <a:ln>
            <a:solidFill>
              <a:schemeClr val="tx1"/>
            </a:solidFill>
          </a:ln>
        </p:spPr>
      </p:pic>
      <p:sp>
        <p:nvSpPr>
          <p:cNvPr id="7" name="Slide Number Placeholder 6">
            <a:extLst>
              <a:ext uri="{FF2B5EF4-FFF2-40B4-BE49-F238E27FC236}">
                <a16:creationId xmlns:a16="http://schemas.microsoft.com/office/drawing/2014/main" id="{3A44BFDF-1EFA-D899-FD33-B870B9A185CC}"/>
              </a:ext>
              <a:ext uri="{C183D7F6-B498-43B3-948B-1728B52AA6E4}">
                <adec:decorative xmlns:adec="http://schemas.microsoft.com/office/drawing/2017/decorative" val="1"/>
              </a:ext>
            </a:extLst>
          </p:cNvPr>
          <p:cNvSpPr>
            <a:spLocks noGrp="1"/>
          </p:cNvSpPr>
          <p:nvPr>
            <p:ph type="sldNum" sz="quarter" idx="10"/>
          </p:nvPr>
        </p:nvSpPr>
        <p:spPr/>
        <p:txBody>
          <a:bodyPr/>
          <a:lstStyle/>
          <a:p>
            <a:fld id="{8B512919-B088-4E12-9038-722E97F79378}" type="slidenum">
              <a:rPr lang="en-US" smtClean="0"/>
              <a:pPr/>
              <a:t>27</a:t>
            </a:fld>
            <a:endParaRPr lang="en-US"/>
          </a:p>
        </p:txBody>
      </p:sp>
    </p:spTree>
    <p:extLst>
      <p:ext uri="{BB962C8B-B14F-4D97-AF65-F5344CB8AC3E}">
        <p14:creationId xmlns:p14="http://schemas.microsoft.com/office/powerpoint/2010/main" val="3506753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CFDAD-0741-7C56-A773-3CC6E9D6664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D36809-9727-A762-6963-022FB95A9174}"/>
              </a:ext>
            </a:extLst>
          </p:cNvPr>
          <p:cNvSpPr>
            <a:spLocks noGrp="1"/>
          </p:cNvSpPr>
          <p:nvPr>
            <p:ph type="title"/>
          </p:nvPr>
        </p:nvSpPr>
        <p:spPr>
          <a:xfrm>
            <a:off x="838199" y="237744"/>
            <a:ext cx="10812517" cy="507831"/>
          </a:xfrm>
        </p:spPr>
        <p:txBody>
          <a:bodyPr/>
          <a:lstStyle/>
          <a:p>
            <a:r>
              <a:rPr lang="es-US" b="1" dirty="0">
                <a:latin typeface="Montserrat" panose="00000500000000000000" pitchFamily="50" charset="0"/>
              </a:rPr>
              <a:t>Reflexionar: </a:t>
            </a:r>
            <a:r>
              <a:rPr lang="es-US" b="0" dirty="0"/>
              <a:t>Estimada Matemáticas (Parte 3)</a:t>
            </a:r>
            <a:endParaRPr lang="en-US" b="0" dirty="0"/>
          </a:p>
        </p:txBody>
      </p:sp>
      <p:sp>
        <p:nvSpPr>
          <p:cNvPr id="2" name="Content Placeholder 1">
            <a:extLst>
              <a:ext uri="{FF2B5EF4-FFF2-40B4-BE49-F238E27FC236}">
                <a16:creationId xmlns:a16="http://schemas.microsoft.com/office/drawing/2014/main" id="{71D076EA-B93A-8759-F6FC-B95CEB519998}"/>
              </a:ext>
            </a:extLst>
          </p:cNvPr>
          <p:cNvSpPr>
            <a:spLocks noGrp="1"/>
          </p:cNvSpPr>
          <p:nvPr>
            <p:ph sz="half" idx="1"/>
          </p:nvPr>
        </p:nvSpPr>
        <p:spPr>
          <a:xfrm>
            <a:off x="838200" y="1324303"/>
            <a:ext cx="5015753" cy="4852660"/>
          </a:xfrm>
        </p:spPr>
        <p:txBody>
          <a:bodyPr/>
          <a:lstStyle/>
          <a:p>
            <a:r>
              <a:rPr lang="es-US" b="1" dirty="0"/>
              <a:t>En el futuro</a:t>
            </a:r>
            <a:r>
              <a:rPr lang="es-US" dirty="0"/>
              <a:t>, quiero sentir ...</a:t>
            </a:r>
          </a:p>
          <a:p>
            <a:r>
              <a:rPr lang="es-US" dirty="0"/>
              <a:t>Al pensar positivamente en ti, puedo ...</a:t>
            </a:r>
          </a:p>
          <a:p>
            <a:r>
              <a:rPr lang="es-US" dirty="0"/>
              <a:t>Puedo superar mis desafíos contigo por ...</a:t>
            </a:r>
          </a:p>
          <a:p>
            <a:r>
              <a:rPr lang="es-US" dirty="0"/>
              <a:t>Aquí están los objetivos de actitud matemática en los que estoy trabajando ...</a:t>
            </a:r>
            <a:endParaRPr lang="en-US" dirty="0"/>
          </a:p>
        </p:txBody>
      </p:sp>
      <p:pic>
        <p:nvPicPr>
          <p:cNvPr id="3" name="Content Placeholder 5">
            <a:extLst>
              <a:ext uri="{FF2B5EF4-FFF2-40B4-BE49-F238E27FC236}">
                <a16:creationId xmlns:a16="http://schemas.microsoft.com/office/drawing/2014/main" id="{67ECC4AE-E92B-0DC2-0A29-3279E265E0A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3074" t="17673" r="24654" b="-58"/>
          <a:stretch/>
        </p:blipFill>
        <p:spPr>
          <a:xfrm rot="16200000">
            <a:off x="6549421" y="1279696"/>
            <a:ext cx="4685582" cy="4923177"/>
          </a:xfrm>
          <a:prstGeom prst="rect">
            <a:avLst/>
          </a:prstGeom>
        </p:spPr>
      </p:pic>
      <p:sp>
        <p:nvSpPr>
          <p:cNvPr id="5" name="Slide Number Placeholder 4">
            <a:extLst>
              <a:ext uri="{FF2B5EF4-FFF2-40B4-BE49-F238E27FC236}">
                <a16:creationId xmlns:a16="http://schemas.microsoft.com/office/drawing/2014/main" id="{45B8464A-DD03-8339-ACC3-A5A284405DA4}"/>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28</a:t>
            </a:fld>
            <a:endParaRPr lang="en-US"/>
          </a:p>
        </p:txBody>
      </p:sp>
    </p:spTree>
    <p:extLst>
      <p:ext uri="{BB962C8B-B14F-4D97-AF65-F5344CB8AC3E}">
        <p14:creationId xmlns:p14="http://schemas.microsoft.com/office/powerpoint/2010/main" val="3060451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ES_tradnl" b="1" dirty="0">
                <a:solidFill>
                  <a:schemeClr val="bg1"/>
                </a:solidFill>
                <a:latin typeface="Montserrat" pitchFamily="2" charset="77"/>
              </a:rPr>
              <a:t>Objetivos de la sesión</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sz="half" idx="1"/>
          </p:nvPr>
        </p:nvSpPr>
        <p:spPr>
          <a:xfrm>
            <a:off x="838200" y="1448920"/>
            <a:ext cx="5181600" cy="4348819"/>
          </a:xfrm>
        </p:spPr>
        <p:txBody>
          <a:bodyPr/>
          <a:lstStyle/>
          <a:p>
            <a:pPr>
              <a:spcBef>
                <a:spcPts val="0"/>
              </a:spcBef>
              <a:spcAft>
                <a:spcPts val="1800"/>
              </a:spcAft>
            </a:pPr>
            <a:r>
              <a:rPr lang="es-419" dirty="0">
                <a:latin typeface="Montserrat" panose="00000500000000000000" pitchFamily="2" charset="0"/>
              </a:rPr>
              <a:t>Reflexione sobre sus experiencias, sentimientos y pensamientos sobre la matemática</a:t>
            </a:r>
          </a:p>
          <a:p>
            <a:pPr>
              <a:spcBef>
                <a:spcPts val="0"/>
              </a:spcBef>
              <a:spcAft>
                <a:spcPts val="1800"/>
              </a:spcAft>
            </a:pPr>
            <a:r>
              <a:rPr lang="es-419" dirty="0">
                <a:latin typeface="Montserrat" panose="00000500000000000000" pitchFamily="2" charset="0"/>
              </a:rPr>
              <a:t>Identifique y aplique estrategias para apoyar las actitudes matemáticas positivas</a:t>
            </a:r>
            <a:r>
              <a:rPr lang="en-US" dirty="0">
                <a:latin typeface="Montserrat" panose="00000500000000000000" pitchFamily="2" charset="0"/>
              </a:rPr>
              <a:t>.</a:t>
            </a:r>
          </a:p>
        </p:txBody>
      </p:sp>
      <p:pic>
        <p:nvPicPr>
          <p:cNvPr id="7" name="Content Placeholder 6">
            <a:extLst>
              <a:ext uri="{FF2B5EF4-FFF2-40B4-BE49-F238E27FC236}">
                <a16:creationId xmlns:a16="http://schemas.microsoft.com/office/drawing/2014/main" id="{5E10A1E9-3822-7678-0A3E-3D074DE15B82}"/>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550829"/>
            <a:ext cx="5181600" cy="4145280"/>
          </a:xfrm>
          <a:prstGeom prst="rect">
            <a:avLst/>
          </a:prstGeom>
        </p:spPr>
      </p:pic>
      <p:sp>
        <p:nvSpPr>
          <p:cNvPr id="4" name="Slide Number Placeholder 3">
            <a:extLst>
              <a:ext uri="{FF2B5EF4-FFF2-40B4-BE49-F238E27FC236}">
                <a16:creationId xmlns:a16="http://schemas.microsoft.com/office/drawing/2014/main" id="{83DF678A-6D0F-5053-93A1-8C1D3E935CE1}"/>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t>3</a:t>
            </a:fld>
            <a:endParaRPr lang="en-US" dirty="0"/>
          </a:p>
        </p:txBody>
      </p:sp>
    </p:spTree>
    <p:extLst>
      <p:ext uri="{BB962C8B-B14F-4D97-AF65-F5344CB8AC3E}">
        <p14:creationId xmlns:p14="http://schemas.microsoft.com/office/powerpoint/2010/main" val="268705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9D338B-38B8-7E4E-46E4-F032A20FCBB2}"/>
              </a:ext>
            </a:extLst>
          </p:cNvPr>
          <p:cNvSpPr>
            <a:spLocks noGrp="1"/>
          </p:cNvSpPr>
          <p:nvPr>
            <p:ph type="title"/>
          </p:nvPr>
        </p:nvSpPr>
        <p:spPr/>
        <p:txBody>
          <a:bodyPr/>
          <a:lstStyle/>
          <a:p>
            <a:r>
              <a:rPr lang="es-US" b="1" dirty="0"/>
              <a:t>Reflexionar: </a:t>
            </a:r>
            <a:r>
              <a:rPr lang="es-US" b="0" dirty="0"/>
              <a:t>Estimada Matemáticas (Parte 1)</a:t>
            </a:r>
            <a:endParaRPr lang="en-US" b="0" dirty="0"/>
          </a:p>
        </p:txBody>
      </p:sp>
      <p:sp>
        <p:nvSpPr>
          <p:cNvPr id="2" name="Content Placeholder 1">
            <a:extLst>
              <a:ext uri="{FF2B5EF4-FFF2-40B4-BE49-F238E27FC236}">
                <a16:creationId xmlns:a16="http://schemas.microsoft.com/office/drawing/2014/main" id="{BB0FA0E7-FB2C-CAE6-CC98-9C290F387613}"/>
              </a:ext>
            </a:extLst>
          </p:cNvPr>
          <p:cNvSpPr>
            <a:spLocks noGrp="1"/>
          </p:cNvSpPr>
          <p:nvPr>
            <p:ph sz="half" idx="1"/>
          </p:nvPr>
        </p:nvSpPr>
        <p:spPr/>
        <p:txBody>
          <a:bodyPr/>
          <a:lstStyle/>
          <a:p>
            <a:r>
              <a:rPr lang="es-419" b="1" dirty="0"/>
              <a:t>Cuando era niño</a:t>
            </a:r>
            <a:r>
              <a:rPr lang="es-419" dirty="0"/>
              <a:t>, cuando pensaba en ti, sentía ...</a:t>
            </a:r>
          </a:p>
          <a:p>
            <a:r>
              <a:rPr lang="es-419" dirty="0"/>
              <a:t>Un poderoso recuerdo que tengo de ti es ...</a:t>
            </a:r>
          </a:p>
          <a:p>
            <a:r>
              <a:rPr lang="es-419" dirty="0"/>
              <a:t>Recuerdo que mi familia me dijo ...</a:t>
            </a:r>
          </a:p>
          <a:p>
            <a:r>
              <a:rPr lang="es-419" dirty="0"/>
              <a:t>Recuerdo que mi maestro me dijo </a:t>
            </a:r>
            <a:r>
              <a:rPr lang="en-US" dirty="0"/>
              <a:t>…</a:t>
            </a:r>
          </a:p>
        </p:txBody>
      </p:sp>
      <p:pic>
        <p:nvPicPr>
          <p:cNvPr id="6" name="Content Placeholder 5">
            <a:extLst>
              <a:ext uri="{FF2B5EF4-FFF2-40B4-BE49-F238E27FC236}">
                <a16:creationId xmlns:a16="http://schemas.microsoft.com/office/drawing/2014/main" id="{09A3AB42-FAA1-0447-53F7-55411ECD46A8}"/>
              </a:ext>
              <a:ext uri="{C183D7F6-B498-43B3-948B-1728B52AA6E4}">
                <adec:decorative xmlns:adec="http://schemas.microsoft.com/office/drawing/2017/decorative" val="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2483"/>
          <a:stretch/>
        </p:blipFill>
        <p:spPr>
          <a:xfrm>
            <a:off x="6376809" y="1455441"/>
            <a:ext cx="5181600" cy="3947118"/>
          </a:xfrm>
          <a:prstGeom prst="rect">
            <a:avLst/>
          </a:prstGeom>
        </p:spPr>
      </p:pic>
      <p:sp>
        <p:nvSpPr>
          <p:cNvPr id="5" name="Slide Number Placeholder 4">
            <a:extLst>
              <a:ext uri="{FF2B5EF4-FFF2-40B4-BE49-F238E27FC236}">
                <a16:creationId xmlns:a16="http://schemas.microsoft.com/office/drawing/2014/main" id="{A8990D95-6212-B12C-8DAC-124A42EFDE76}"/>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4</a:t>
            </a:fld>
            <a:endParaRPr lang="en-US"/>
          </a:p>
        </p:txBody>
      </p:sp>
    </p:spTree>
    <p:extLst>
      <p:ext uri="{BB962C8B-B14F-4D97-AF65-F5344CB8AC3E}">
        <p14:creationId xmlns:p14="http://schemas.microsoft.com/office/powerpoint/2010/main" val="3020442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1336498" y="2385637"/>
            <a:ext cx="5817140" cy="2086725"/>
          </a:xfrm>
        </p:spPr>
        <p:txBody>
          <a:bodyPr anchor="ctr" anchorCtr="0"/>
          <a:lstStyle/>
          <a:p>
            <a:pPr fontAlgn="ctr"/>
            <a:r>
              <a:rPr lang="es-419" dirty="0"/>
              <a:t>¡Su actitud hacia la matemática es importante!</a:t>
            </a:r>
            <a:endParaRPr lang="en-US" dirty="0"/>
          </a:p>
        </p:txBody>
      </p:sp>
    </p:spTree>
    <p:extLst>
      <p:ext uri="{BB962C8B-B14F-4D97-AF65-F5344CB8AC3E}">
        <p14:creationId xmlns:p14="http://schemas.microsoft.com/office/powerpoint/2010/main" val="114201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473D83-68DF-5ECC-A45F-7FC910839D50}"/>
              </a:ext>
            </a:extLst>
          </p:cNvPr>
          <p:cNvSpPr>
            <a:spLocks noGrp="1"/>
          </p:cNvSpPr>
          <p:nvPr>
            <p:ph type="title"/>
          </p:nvPr>
        </p:nvSpPr>
        <p:spPr/>
        <p:txBody>
          <a:bodyPr/>
          <a:lstStyle/>
          <a:p>
            <a:r>
              <a:rPr lang="es-US" dirty="0"/>
              <a:t>Actitudes hacia la matemática</a:t>
            </a:r>
            <a:endParaRPr lang="en-US" dirty="0"/>
          </a:p>
        </p:txBody>
      </p:sp>
      <p:sp>
        <p:nvSpPr>
          <p:cNvPr id="2" name="Content Placeholder 1">
            <a:extLst>
              <a:ext uri="{FF2B5EF4-FFF2-40B4-BE49-F238E27FC236}">
                <a16:creationId xmlns:a16="http://schemas.microsoft.com/office/drawing/2014/main" id="{5B30EDEF-0B7F-15DB-74BF-892B0E596C1C}"/>
              </a:ext>
            </a:extLst>
          </p:cNvPr>
          <p:cNvSpPr>
            <a:spLocks noGrp="1"/>
          </p:cNvSpPr>
          <p:nvPr>
            <p:ph sz="half" idx="1"/>
          </p:nvPr>
        </p:nvSpPr>
        <p:spPr>
          <a:xfrm>
            <a:off x="838200" y="1324303"/>
            <a:ext cx="5410200" cy="4852660"/>
          </a:xfrm>
        </p:spPr>
        <p:txBody>
          <a:bodyPr/>
          <a:lstStyle/>
          <a:p>
            <a:pPr>
              <a:spcAft>
                <a:spcPts val="1800"/>
              </a:spcAft>
            </a:pPr>
            <a:r>
              <a:rPr lang="es-419" b="1" dirty="0">
                <a:solidFill>
                  <a:schemeClr val="accent6"/>
                </a:solidFill>
              </a:rPr>
              <a:t>Actitudes hacia la matemática: </a:t>
            </a:r>
            <a:r>
              <a:rPr lang="es-419" dirty="0">
                <a:solidFill>
                  <a:schemeClr val="tx1">
                    <a:lumMod val="90000"/>
                    <a:lumOff val="10000"/>
                  </a:schemeClr>
                </a:solidFill>
              </a:rPr>
              <a:t>Cómo se siente acerca de la matemática</a:t>
            </a:r>
          </a:p>
          <a:p>
            <a:r>
              <a:rPr lang="es-419" b="1" dirty="0">
                <a:solidFill>
                  <a:schemeClr val="accent6"/>
                </a:solidFill>
              </a:rPr>
              <a:t>Creencias sobre las matemáticas: </a:t>
            </a:r>
            <a:r>
              <a:rPr lang="es-419" dirty="0"/>
              <a:t>Lo que piensa sobre su propia capacidad matemática o la capacidad matemática de los demás</a:t>
            </a: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52B6B3C3-F3B0-A28F-E277-959A9154A44A}"/>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7210" b="7777"/>
          <a:stretch/>
        </p:blipFill>
        <p:spPr bwMode="auto">
          <a:xfrm>
            <a:off x="6807200" y="1478362"/>
            <a:ext cx="4546600" cy="4544213"/>
          </a:xfrm>
          <a:prstGeom prst="rect">
            <a:avLst/>
          </a:prstGeom>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5A75BF9F-3AB6-1985-E17D-F63489984528}"/>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6</a:t>
            </a:fld>
            <a:endParaRPr lang="en-US"/>
          </a:p>
        </p:txBody>
      </p:sp>
    </p:spTree>
    <p:extLst>
      <p:ext uri="{BB962C8B-B14F-4D97-AF65-F5344CB8AC3E}">
        <p14:creationId xmlns:p14="http://schemas.microsoft.com/office/powerpoint/2010/main" val="1367551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E18C92-64F5-4F9E-22D7-D8205309DE63}"/>
              </a:ext>
            </a:extLst>
          </p:cNvPr>
          <p:cNvSpPr>
            <a:spLocks noGrp="1"/>
          </p:cNvSpPr>
          <p:nvPr>
            <p:ph type="title"/>
          </p:nvPr>
        </p:nvSpPr>
        <p:spPr>
          <a:xfrm>
            <a:off x="838199" y="28575"/>
            <a:ext cx="10812517" cy="923330"/>
          </a:xfrm>
        </p:spPr>
        <p:txBody>
          <a:bodyPr anchor="ctr" anchorCtr="0"/>
          <a:lstStyle/>
          <a:p>
            <a:r>
              <a:rPr lang="es-419" dirty="0"/>
              <a:t>La actitud hacia la matemática se desarrolla temprano en la vida</a:t>
            </a:r>
            <a:endParaRPr lang="en-US" dirty="0"/>
          </a:p>
        </p:txBody>
      </p:sp>
      <p:sp>
        <p:nvSpPr>
          <p:cNvPr id="2" name="Content Placeholder 1">
            <a:extLst>
              <a:ext uri="{FF2B5EF4-FFF2-40B4-BE49-F238E27FC236}">
                <a16:creationId xmlns:a16="http://schemas.microsoft.com/office/drawing/2014/main" id="{BB7FD928-3B73-2EBD-F3E7-2540853177C9}"/>
              </a:ext>
            </a:extLst>
          </p:cNvPr>
          <p:cNvSpPr>
            <a:spLocks noGrp="1"/>
          </p:cNvSpPr>
          <p:nvPr>
            <p:ph sz="half" idx="1"/>
          </p:nvPr>
        </p:nvSpPr>
        <p:spPr>
          <a:xfrm>
            <a:off x="838200" y="1324303"/>
            <a:ext cx="4969476" cy="4852660"/>
          </a:xfrm>
        </p:spPr>
        <p:txBody>
          <a:bodyPr>
            <a:normAutofit fontScale="92500"/>
          </a:bodyPr>
          <a:lstStyle/>
          <a:p>
            <a:pPr marL="0" indent="0">
              <a:buNone/>
            </a:pPr>
            <a:r>
              <a:rPr lang="es-419" sz="2800" dirty="0"/>
              <a:t>Sus primeros recuerdos de matemáticas pueden incluir:</a:t>
            </a:r>
          </a:p>
          <a:p>
            <a:r>
              <a:rPr lang="es-419" sz="2800" dirty="0"/>
              <a:t>éxito, entusiasmo y crecimiento</a:t>
            </a:r>
          </a:p>
          <a:p>
            <a:r>
              <a:rPr lang="es-419" sz="2800" dirty="0"/>
              <a:t>experiencias con adultos a quienes les encantaba las matemáticas</a:t>
            </a:r>
          </a:p>
          <a:p>
            <a:r>
              <a:rPr lang="es-419" sz="2800" dirty="0"/>
              <a:t>fracaso, miedo y vergüenza</a:t>
            </a:r>
          </a:p>
          <a:p>
            <a:r>
              <a:rPr lang="es-419" sz="2800" dirty="0"/>
              <a:t>experiencias con adultos que se sintieron ansiosos por las matemáticas</a:t>
            </a:r>
            <a:endParaRPr lang="en-US" sz="2800" dirty="0"/>
          </a:p>
        </p:txBody>
      </p:sp>
      <p:pic>
        <p:nvPicPr>
          <p:cNvPr id="8" name="Content Placeholder 7">
            <a:extLst>
              <a:ext uri="{FF2B5EF4-FFF2-40B4-BE49-F238E27FC236}">
                <a16:creationId xmlns:a16="http://schemas.microsoft.com/office/drawing/2014/main" id="{E1A77520-BE58-FEDB-F834-B7AFC9B3FD62}"/>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78273" y="1324303"/>
            <a:ext cx="5872443" cy="3914962"/>
          </a:xfrm>
          <a:prstGeom prst="rect">
            <a:avLst/>
          </a:prstGeom>
        </p:spPr>
      </p:pic>
      <p:sp>
        <p:nvSpPr>
          <p:cNvPr id="5" name="Slide Number Placeholder 4">
            <a:extLst>
              <a:ext uri="{FF2B5EF4-FFF2-40B4-BE49-F238E27FC236}">
                <a16:creationId xmlns:a16="http://schemas.microsoft.com/office/drawing/2014/main" id="{712AF034-831B-71C2-6449-C83D59395D25}"/>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7</a:t>
            </a:fld>
            <a:endParaRPr lang="en-US"/>
          </a:p>
        </p:txBody>
      </p:sp>
    </p:spTree>
    <p:extLst>
      <p:ext uri="{BB962C8B-B14F-4D97-AF65-F5344CB8AC3E}">
        <p14:creationId xmlns:p14="http://schemas.microsoft.com/office/powerpoint/2010/main" val="4192909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a:xfrm>
            <a:off x="4303419" y="237744"/>
            <a:ext cx="7488237" cy="923330"/>
          </a:xfrm>
        </p:spPr>
        <p:txBody>
          <a:bodyPr anchor="ctr" anchorCtr="0">
            <a:spAutoFit/>
          </a:bodyPr>
          <a:lstStyle/>
          <a:p>
            <a:r>
              <a:rPr lang="es-419" sz="3000" dirty="0"/>
              <a:t>Por qué la actitud de los adultos es importante</a:t>
            </a:r>
            <a:endParaRPr lang="en-US" sz="3000" b="1" dirty="0">
              <a:latin typeface="Montserrat" pitchFamily="2" charset="77"/>
            </a:endParaRPr>
          </a:p>
        </p:txBody>
      </p:sp>
      <p:graphicFrame>
        <p:nvGraphicFramePr>
          <p:cNvPr id="20" name="Content Placeholder 7" descr="Valor de las matemáticas&#10;Estar consciente de que las matemáticas son importantes resulta en más tiempo de matemáticas con los niños.&#10;&#10;Actitudes y creencias sobre la matemática&#10;Las actitudes y creencias positivas sobre las matemáticas pueden ayudar a los niños a desarrollar actitudes positivas sobre las matemáticas.&#10;&#10;">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1355805788"/>
              </p:ext>
            </p:extLst>
          </p:nvPr>
        </p:nvGraphicFramePr>
        <p:xfrm>
          <a:off x="4348163" y="1647825"/>
          <a:ext cx="7488237" cy="4300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7">
            <a:extLst>
              <a:ext uri="{FF2B5EF4-FFF2-40B4-BE49-F238E27FC236}">
                <a16:creationId xmlns:a16="http://schemas.microsoft.com/office/drawing/2014/main" id="{A2F49AB0-DF1A-823D-5F45-901E3AA52C8D}"/>
              </a:ext>
            </a:extLst>
          </p:cNvPr>
          <p:cNvSpPr txBox="1">
            <a:spLocks/>
          </p:cNvSpPr>
          <p:nvPr/>
        </p:nvSpPr>
        <p:spPr>
          <a:xfrm>
            <a:off x="4038599" y="6435249"/>
            <a:ext cx="7797801" cy="4675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Font typeface="Arial" panose="020B0604020202020204" pitchFamily="34" charset="0"/>
              <a:buNone/>
            </a:pPr>
            <a:r>
              <a:rPr lang="en-US" sz="1400" dirty="0" err="1">
                <a:latin typeface="Montserrat" panose="00000500000000000000" pitchFamily="2" charset="0"/>
              </a:rPr>
              <a:t>Sonnenschein</a:t>
            </a:r>
            <a:r>
              <a:rPr lang="en-US" sz="1400" dirty="0">
                <a:latin typeface="Montserrat" panose="00000500000000000000" pitchFamily="2" charset="0"/>
              </a:rPr>
              <a:t> et al. (2012); </a:t>
            </a:r>
            <a:r>
              <a:rPr lang="en-US" sz="1400" dirty="0" err="1">
                <a:latin typeface="Montserrat" panose="00000500000000000000" pitchFamily="2" charset="0"/>
              </a:rPr>
              <a:t>Beilock</a:t>
            </a:r>
            <a:r>
              <a:rPr lang="en-US" sz="1400" dirty="0">
                <a:latin typeface="Montserrat" panose="00000500000000000000" pitchFamily="2" charset="0"/>
              </a:rPr>
              <a:t>, Gunderson, Ramirez, &amp; Levine (2010); </a:t>
            </a:r>
            <a:r>
              <a:rPr lang="en-US" sz="1400" dirty="0" err="1">
                <a:latin typeface="Montserrat" panose="00000500000000000000" pitchFamily="2" charset="0"/>
              </a:rPr>
              <a:t>Boaler</a:t>
            </a:r>
            <a:r>
              <a:rPr lang="en-US" sz="1400" dirty="0">
                <a:latin typeface="Montserrat" panose="00000500000000000000" pitchFamily="2" charset="0"/>
              </a:rPr>
              <a:t> (2015)</a:t>
            </a:r>
          </a:p>
        </p:txBody>
      </p:sp>
      <p:pic>
        <p:nvPicPr>
          <p:cNvPr id="12" name="Picture Placeholder 11">
            <a:extLst>
              <a:ext uri="{FF2B5EF4-FFF2-40B4-BE49-F238E27FC236}">
                <a16:creationId xmlns:a16="http://schemas.microsoft.com/office/drawing/2014/main" id="{2DEA9265-3209-D58C-35CD-F7E3E6D24401}"/>
              </a:ext>
              <a:ext uri="{C183D7F6-B498-43B3-948B-1728B52AA6E4}">
                <adec:decorative xmlns:adec="http://schemas.microsoft.com/office/drawing/2017/decorative" val="1"/>
              </a:ext>
            </a:extLst>
          </p:cNvPr>
          <p:cNvPicPr>
            <a:picLocks noGrp="1" noChangeAspect="1"/>
          </p:cNvPicPr>
          <p:nvPr>
            <p:ph type="pic" idx="13"/>
          </p:nvPr>
        </p:nvPicPr>
        <p:blipFill>
          <a:blip r:embed="rId8">
            <a:extLst>
              <a:ext uri="{28A0092B-C50C-407E-A947-70E740481C1C}">
                <a14:useLocalDpi xmlns:a14="http://schemas.microsoft.com/office/drawing/2010/main" val="0"/>
              </a:ext>
            </a:extLst>
          </a:blip>
          <a:srcRect l="12890" t="8015" r="8625" b="1749"/>
          <a:stretch/>
        </p:blipFill>
        <p:spPr>
          <a:xfrm>
            <a:off x="0" y="0"/>
            <a:ext cx="4038599" cy="6176963"/>
          </a:xfrm>
        </p:spPr>
      </p:pic>
    </p:spTree>
    <p:extLst>
      <p:ext uri="{BB962C8B-B14F-4D97-AF65-F5344CB8AC3E}">
        <p14:creationId xmlns:p14="http://schemas.microsoft.com/office/powerpoint/2010/main" val="1741787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97B85-C6C5-FCA6-6B90-1B248A6B9999}"/>
              </a:ext>
            </a:extLst>
          </p:cNvPr>
          <p:cNvSpPr>
            <a:spLocks noGrp="1"/>
          </p:cNvSpPr>
          <p:nvPr>
            <p:ph type="title"/>
          </p:nvPr>
        </p:nvSpPr>
        <p:spPr>
          <a:xfrm>
            <a:off x="1237130" y="1942439"/>
            <a:ext cx="4034118" cy="2973122"/>
          </a:xfrm>
        </p:spPr>
        <p:txBody>
          <a:bodyPr anchor="ctr" anchorCtr="0">
            <a:spAutoFit/>
          </a:bodyPr>
          <a:lstStyle/>
          <a:p>
            <a:r>
              <a:rPr lang="en-US" b="1" dirty="0">
                <a:latin typeface="Montserrat" panose="00000500000000000000" pitchFamily="2" charset="0"/>
              </a:rPr>
              <a:t>Ver:</a:t>
            </a:r>
            <a:r>
              <a:rPr lang="en-US" sz="4800" dirty="0">
                <a:latin typeface="Montserrat" panose="00000500000000000000" pitchFamily="2" charset="0"/>
              </a:rPr>
              <a:t> </a:t>
            </a:r>
            <a:r>
              <a:rPr lang="es-419" sz="4000" dirty="0">
                <a:effectLst/>
                <a:ea typeface="Calibri" panose="020F0502020204030204" pitchFamily="34" charset="0"/>
              </a:rPr>
              <a:t>Memorias matemáticas de los maestros</a:t>
            </a:r>
            <a:endParaRPr lang="en-US" dirty="0"/>
          </a:p>
        </p:txBody>
      </p:sp>
      <p:pic>
        <p:nvPicPr>
          <p:cNvPr id="6" name="Content Placeholder 18">
            <a:extLst>
              <a:ext uri="{FF2B5EF4-FFF2-40B4-BE49-F238E27FC236}">
                <a16:creationId xmlns:a16="http://schemas.microsoft.com/office/drawing/2014/main" id="{83691ACC-5156-DD76-F2D8-EC17C9E5D75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412" t="23628" r="8994" b="859"/>
          <a:stretch/>
        </p:blipFill>
        <p:spPr>
          <a:xfrm>
            <a:off x="6119150" y="970411"/>
            <a:ext cx="5181600" cy="2824085"/>
          </a:xfrm>
          <a:prstGeom prst="rect">
            <a:avLst/>
          </a:prstGeom>
        </p:spPr>
      </p:pic>
      <p:sp>
        <p:nvSpPr>
          <p:cNvPr id="3" name="Content Placeholder 2">
            <a:extLst>
              <a:ext uri="{FF2B5EF4-FFF2-40B4-BE49-F238E27FC236}">
                <a16:creationId xmlns:a16="http://schemas.microsoft.com/office/drawing/2014/main" id="{5F2E9546-4851-9EE8-F00B-5775852DABFF}"/>
              </a:ext>
            </a:extLst>
          </p:cNvPr>
          <p:cNvSpPr>
            <a:spLocks noGrp="1"/>
          </p:cNvSpPr>
          <p:nvPr>
            <p:ph idx="1"/>
          </p:nvPr>
        </p:nvSpPr>
        <p:spPr>
          <a:xfrm>
            <a:off x="6096000" y="3773347"/>
            <a:ext cx="5257800" cy="2403616"/>
          </a:xfrm>
        </p:spPr>
        <p:txBody>
          <a:bodyPr>
            <a:normAutofit/>
          </a:bodyPr>
          <a:lstStyle/>
          <a:p>
            <a:r>
              <a:rPr lang="en-US" sz="2400" dirty="0">
                <a:solidFill>
                  <a:srgbClr val="0000FF"/>
                </a:solidFill>
                <a:hlinkClick r:id="rId4"/>
              </a:rPr>
              <a:t>Memorias matemáticas de los maestros</a:t>
            </a:r>
            <a:endParaRPr lang="en-US" sz="2400" dirty="0">
              <a:solidFill>
                <a:srgbClr val="0000FF"/>
              </a:solidFill>
            </a:endParaRPr>
          </a:p>
          <a:p>
            <a:r>
              <a:rPr lang="en-US" sz="2400" dirty="0">
                <a:solidFill>
                  <a:srgbClr val="0000FF"/>
                </a:solidFill>
                <a:hlinkClick r:id="rId5"/>
              </a:rPr>
              <a:t>Memorias matemáticas de los maestros – Versión AD</a:t>
            </a:r>
            <a:endParaRPr lang="en-US" sz="2400" dirty="0">
              <a:solidFill>
                <a:srgbClr val="0000FF"/>
              </a:solidFill>
            </a:endParaRPr>
          </a:p>
        </p:txBody>
      </p:sp>
      <p:sp>
        <p:nvSpPr>
          <p:cNvPr id="4" name="Slide Number Placeholder 3">
            <a:extLst>
              <a:ext uri="{FF2B5EF4-FFF2-40B4-BE49-F238E27FC236}">
                <a16:creationId xmlns:a16="http://schemas.microsoft.com/office/drawing/2014/main" id="{1CAB540E-A0FA-C9D0-EBCA-E7C328B5EB80}"/>
              </a:ext>
              <a:ext uri="{C183D7F6-B498-43B3-948B-1728B52AA6E4}">
                <adec:decorative xmlns:adec="http://schemas.microsoft.com/office/drawing/2017/decorative" val="1"/>
              </a:ext>
            </a:extLst>
          </p:cNvPr>
          <p:cNvSpPr>
            <a:spLocks noGrp="1"/>
          </p:cNvSpPr>
          <p:nvPr>
            <p:ph type="sldNum" sz="quarter" idx="4"/>
          </p:nvPr>
        </p:nvSpPr>
        <p:spPr/>
        <p:txBody>
          <a:bodyPr/>
          <a:lstStyle/>
          <a:p>
            <a:fld id="{8B512919-B088-4E12-9038-722E97F79378}" type="slidenum">
              <a:rPr lang="en-US" smtClean="0"/>
              <a:pPr/>
              <a:t>9</a:t>
            </a:fld>
            <a:endParaRPr lang="en-US"/>
          </a:p>
        </p:txBody>
      </p:sp>
    </p:spTree>
    <p:extLst>
      <p:ext uri="{BB962C8B-B14F-4D97-AF65-F5344CB8AC3E}">
        <p14:creationId xmlns:p14="http://schemas.microsoft.com/office/powerpoint/2010/main" val="2379311031"/>
      </p:ext>
    </p:extLst>
  </p:cSld>
  <p:clrMapOvr>
    <a:masterClrMapping/>
  </p:clrMapOvr>
</p:sld>
</file>

<file path=ppt/theme/theme1.xml><?xml version="1.0" encoding="utf-8"?>
<a:theme xmlns:a="http://schemas.openxmlformats.org/drawingml/2006/main" name="Office Theme">
  <a:themeElements>
    <a:clrScheme name="Custom 31">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444F9D"/>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MATH MINDSETS MATTER" id="{A877EAA6-4349-4623-A544-F413932B9F09}" vid="{D9C6FEDA-B8FE-4CA1-8310-906261C2F6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16481</TotalTime>
  <Words>6573</Words>
  <Application>Microsoft Macintosh PowerPoint</Application>
  <PresentationFormat>Widescreen</PresentationFormat>
  <Paragraphs>378</Paragraphs>
  <Slides>28</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Montserrat SemiBold</vt:lpstr>
      <vt:lpstr>Poppins</vt:lpstr>
      <vt:lpstr>Montserrat</vt:lpstr>
      <vt:lpstr>Noto Sans Symbols</vt:lpstr>
      <vt:lpstr>Calibri</vt:lpstr>
      <vt:lpstr>Montserrat Medium</vt:lpstr>
      <vt:lpstr>Courier New</vt:lpstr>
      <vt:lpstr>Symbol</vt:lpstr>
      <vt:lpstr>Arial</vt:lpstr>
      <vt:lpstr>Proxima Nova</vt:lpstr>
      <vt:lpstr>Office Theme</vt:lpstr>
      <vt:lpstr>Las actitudes hacia la matemática cuentan</vt:lpstr>
      <vt:lpstr>Agradecimientos</vt:lpstr>
      <vt:lpstr>Objetivos de la sesión</vt:lpstr>
      <vt:lpstr>Reflexionar: Estimada Matemáticas (Parte 1)</vt:lpstr>
      <vt:lpstr>¡Su actitud hacia la matemática es importante!</vt:lpstr>
      <vt:lpstr>Actitudes hacia la matemática</vt:lpstr>
      <vt:lpstr>La actitud hacia la matemática se desarrolla temprano en la vida</vt:lpstr>
      <vt:lpstr>Por qué la actitud de los adultos es importante</vt:lpstr>
      <vt:lpstr>Ver: Memorias matemáticas de los maestros</vt:lpstr>
      <vt:lpstr>Discutir: Recuerdos de los educadores sobre las  matemáticas </vt:lpstr>
      <vt:lpstr>Las actitudes hacia  la  matemática pueden cambiar</vt:lpstr>
      <vt:lpstr>Promover una actitud positiva hacia la matemática</vt:lpstr>
      <vt:lpstr>Estrategia No 1: Participar en experiencias lúdicas de matemáticas</vt:lpstr>
      <vt:lpstr>Juego: Jugar con patrones</vt:lpstr>
      <vt:lpstr>Discutir: Jugar con patrones</vt:lpstr>
      <vt:lpstr>Estrategia No 2: Reconocer que las matemáticas son para todos</vt:lpstr>
      <vt:lpstr>Deshacer los estereotipos sobre las matemáticas</vt:lpstr>
      <vt:lpstr>Actitudes de crecimiento y fijas</vt:lpstr>
      <vt:lpstr>Explorar: Practicar el lenguaje con actitud de crecimiento</vt:lpstr>
      <vt:lpstr>Estrategia No 3: Hacer una pausa, observar y nombrar sus sentimientos sobre las matemáticas</vt:lpstr>
      <vt:lpstr>Reflexionar sobre las fortalezas en matemáticas y las oportunidades de crecimiento</vt:lpstr>
      <vt:lpstr>Reflexionar: Estimada Matemáticas (Parte 2)</vt:lpstr>
      <vt:lpstr>Estrategia No 4: Observe que la matemática está en todas partes</vt:lpstr>
      <vt:lpstr>Ver:  Amplio mundo de las matemáticas: Papá llorón</vt:lpstr>
      <vt:lpstr>Discutir: El gran mundo de las matemáticas: Papá llorón</vt:lpstr>
      <vt:lpstr>Apoyar las actitudes positivas de los niños hacia la matemática</vt:lpstr>
      <vt:lpstr>Recursos adicionales</vt:lpstr>
      <vt:lpstr>Reflexionar: Estimada Matemáticas (Parte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Reff</dc:creator>
  <cp:lastModifiedBy>Grace Srinivasiah</cp:lastModifiedBy>
  <cp:revision>930</cp:revision>
  <cp:lastPrinted>2023-08-03T16:24:27Z</cp:lastPrinted>
  <dcterms:created xsi:type="dcterms:W3CDTF">2023-04-18T19:26:52Z</dcterms:created>
  <dcterms:modified xsi:type="dcterms:W3CDTF">2025-01-30T21:05:51Z</dcterms:modified>
</cp:coreProperties>
</file>